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aVGG9LZXYRBKCkAHtg1bIj2x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700"/>
    <a:srgbClr val="A5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60BEB-44FC-4810-AF26-72AD21C88CC4}">
  <a:tblStyle styleId="{70E60BEB-44FC-4810-AF26-72AD21C88CC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94582"/>
  </p:normalViewPr>
  <p:slideViewPr>
    <p:cSldViewPr snapToGrid="0">
      <p:cViewPr varScale="1">
        <p:scale>
          <a:sx n="70" d="100"/>
          <a:sy n="70" d="100"/>
        </p:scale>
        <p:origin x="95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422150" y="1139850"/>
            <a:ext cx="6299700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Bite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Buddy ER Diagrams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971800" y="304800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Team2 : </a:t>
            </a:r>
            <a:r>
              <a:rPr lang="en-US" sz="1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Bite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Buddy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Entities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2"/>
          <p:cNvGraphicFramePr/>
          <p:nvPr>
            <p:extLst>
              <p:ext uri="{D42A27DB-BD31-4B8C-83A1-F6EECF244321}">
                <p14:modId xmlns:p14="http://schemas.microsoft.com/office/powerpoint/2010/main" val="692798412"/>
              </p:ext>
            </p:extLst>
          </p:nvPr>
        </p:nvGraphicFramePr>
        <p:xfrm>
          <a:off x="96253" y="951132"/>
          <a:ext cx="8903368" cy="5807060"/>
        </p:xfrm>
        <a:graphic>
          <a:graphicData uri="http://schemas.openxmlformats.org/drawingml/2006/table">
            <a:tbl>
              <a:tblPr firstRow="1" bandRow="1">
                <a:noFill/>
                <a:tableStyleId>{70E60BEB-44FC-4810-AF26-72AD21C88CC4}</a:tableStyleId>
              </a:tblPr>
              <a:tblGrid>
                <a:gridCol w="3143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1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Entity Name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Entity Primary Attributes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Users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user_id, fullName, email, password, type, </a:t>
                      </a:r>
                      <a:r>
                        <a:rPr lang="en-IN" dirty="0" err="1"/>
                        <a:t>restaurant_id</a:t>
                      </a:r>
                      <a:r>
                        <a:rPr lang="en-IN" dirty="0"/>
                        <a:t>, city, </a:t>
                      </a:r>
                      <a:r>
                        <a:rPr lang="en-IN" dirty="0" err="1"/>
                        <a:t>street_address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zip_code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Restaurant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Restaurant_id, name, address, city, </a:t>
                      </a:r>
                      <a:r>
                        <a:rPr lang="en-IN" dirty="0" err="1"/>
                        <a:t>restaurant_type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Menu_items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dirty="0" err="1"/>
                        <a:t>Item_id</a:t>
                      </a:r>
                      <a:r>
                        <a:rPr lang="en-IN" dirty="0"/>
                        <a:t>, restaurant_id, name, price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Orders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dirty="0" err="1"/>
                        <a:t>order_id</a:t>
                      </a:r>
                      <a:r>
                        <a:rPr lang="en-IN" dirty="0"/>
                        <a:t>, user_id, restaurant_id, items, total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4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Reservations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dirty="0" err="1"/>
                        <a:t>reservation_id</a:t>
                      </a:r>
                      <a:r>
                        <a:rPr lang="en-IN" dirty="0"/>
                        <a:t>, restaurant_id, customer_email, date, guests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/>
                        <a:t>Payments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/>
                        <a:t>payment_id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order_id</a:t>
                      </a:r>
                      <a:r>
                        <a:rPr lang="en-IN" dirty="0"/>
                        <a:t> , amount, </a:t>
                      </a:r>
                      <a:r>
                        <a:rPr lang="en-IN" dirty="0" err="1"/>
                        <a:t>payment_method</a:t>
                      </a:r>
                      <a:r>
                        <a:rPr lang="en-IN" dirty="0"/>
                        <a:t>, status, </a:t>
                      </a:r>
                      <a:r>
                        <a:rPr lang="en-IN" dirty="0" err="1"/>
                        <a:t>payment_type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25251"/>
                  </a:ext>
                </a:extLst>
              </a:tr>
              <a:tr h="442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/>
                        <a:t>Commissions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/>
                        <a:t>commission_id</a:t>
                      </a:r>
                      <a:r>
                        <a:rPr lang="en-IN" dirty="0"/>
                        <a:t> , restaurant_id , </a:t>
                      </a:r>
                      <a:r>
                        <a:rPr lang="en-IN" dirty="0" err="1"/>
                        <a:t>order_id</a:t>
                      </a:r>
                      <a:r>
                        <a:rPr lang="en-IN" dirty="0"/>
                        <a:t> , </a:t>
                      </a:r>
                      <a:r>
                        <a:rPr lang="en-IN" dirty="0" err="1"/>
                        <a:t>commission_amount</a:t>
                      </a:r>
                      <a:r>
                        <a:rPr lang="en-IN" dirty="0"/>
                        <a:t>, date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47860"/>
                  </a:ext>
                </a:extLst>
              </a:tr>
              <a:tr h="4424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 err="1"/>
                        <a:t>Sponsored_Listings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/>
                        <a:t>listing_id</a:t>
                      </a:r>
                      <a:r>
                        <a:rPr lang="en-IN" dirty="0"/>
                        <a:t> , restaurant_id , </a:t>
                      </a:r>
                      <a:r>
                        <a:rPr lang="en-IN" dirty="0" err="1"/>
                        <a:t>start_date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end_date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amount_paid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3493"/>
                  </a:ext>
                </a:extLst>
              </a:tr>
              <a:tr h="4424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 err="1"/>
                        <a:t>Financial_Accounts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/>
                        <a:t>fin_id</a:t>
                      </a:r>
                      <a:r>
                        <a:rPr lang="en-IN" dirty="0"/>
                        <a:t> , restaurant_id , balance, </a:t>
                      </a:r>
                      <a:r>
                        <a:rPr lang="en-IN" dirty="0" err="1"/>
                        <a:t>last_transaction_date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account_status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15236"/>
                  </a:ext>
                </a:extLst>
              </a:tr>
              <a:tr h="4424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Feedback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/>
                        <a:t>Feedback_id</a:t>
                      </a:r>
                      <a:r>
                        <a:rPr lang="en-IN" dirty="0"/>
                        <a:t> , user_id , restaurant_id , comments, rating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91918"/>
                  </a:ext>
                </a:extLst>
              </a:tr>
              <a:tr h="4424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 err="1"/>
                        <a:t>Support_Tickets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err="1"/>
                        <a:t>ticket_id</a:t>
                      </a:r>
                      <a:r>
                        <a:rPr lang="en-IN" dirty="0"/>
                        <a:t> , user_id , </a:t>
                      </a:r>
                      <a:r>
                        <a:rPr lang="en-IN" dirty="0" err="1"/>
                        <a:t>issue_type</a:t>
                      </a:r>
                      <a:r>
                        <a:rPr lang="en-IN" dirty="0"/>
                        <a:t>, description, status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796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7075B-0762-E573-661A-24DF11AC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473"/>
            <a:ext cx="9144000" cy="6081527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95" name="Google Shape;95;p3"/>
          <p:cNvSpPr txBox="1"/>
          <p:nvPr/>
        </p:nvSpPr>
        <p:spPr>
          <a:xfrm>
            <a:off x="2971800" y="130142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Team2 : </a:t>
            </a:r>
            <a:r>
              <a:rPr lang="en-US" sz="1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Bite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Buddy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ER Diagram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2EBFF-D46C-C9A0-7ADF-6E11374F61B4}"/>
              </a:ext>
            </a:extLst>
          </p:cNvPr>
          <p:cNvSpPr txBox="1"/>
          <p:nvPr/>
        </p:nvSpPr>
        <p:spPr>
          <a:xfrm>
            <a:off x="7390345" y="871871"/>
            <a:ext cx="2671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PK: BOLD &amp; UNDERLINE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FK: BOLD &amp; ITALIC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C4D534D-5F77-9C16-18A2-E0D57C27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943213"/>
            <a:ext cx="9144000" cy="5914787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sp>
        <p:nvSpPr>
          <p:cNvPr id="101" name="Google Shape;101;p4"/>
          <p:cNvSpPr txBox="1"/>
          <p:nvPr/>
        </p:nvSpPr>
        <p:spPr>
          <a:xfrm>
            <a:off x="2971800" y="304800"/>
            <a:ext cx="2895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Team2 : </a:t>
            </a:r>
            <a:r>
              <a:rPr lang="en-US" sz="18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Bite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Buddy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Oval Callout 31">
            <a:extLst>
              <a:ext uri="{FF2B5EF4-FFF2-40B4-BE49-F238E27FC236}">
                <a16:creationId xmlns:a16="http://schemas.microsoft.com/office/drawing/2014/main" id="{67F69CEB-F230-21A6-D873-22C3443CF221}"/>
              </a:ext>
            </a:extLst>
          </p:cNvPr>
          <p:cNvSpPr/>
          <p:nvPr/>
        </p:nvSpPr>
        <p:spPr>
          <a:xfrm>
            <a:off x="8083008" y="1959862"/>
            <a:ext cx="1019289" cy="427712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table</a:t>
            </a:r>
          </a:p>
        </p:txBody>
      </p: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5E2271C2-441E-F577-CF70-BEEF179465C3}"/>
              </a:ext>
            </a:extLst>
          </p:cNvPr>
          <p:cNvSpPr/>
          <p:nvPr/>
        </p:nvSpPr>
        <p:spPr>
          <a:xfrm>
            <a:off x="6557496" y="5700931"/>
            <a:ext cx="1019289" cy="427712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table</a:t>
            </a:r>
          </a:p>
        </p:txBody>
      </p:sp>
      <p:sp>
        <p:nvSpPr>
          <p:cNvPr id="28" name="Oval Callout 27">
            <a:extLst>
              <a:ext uri="{FF2B5EF4-FFF2-40B4-BE49-F238E27FC236}">
                <a16:creationId xmlns:a16="http://schemas.microsoft.com/office/drawing/2014/main" id="{80E8644F-8D26-09EE-144E-E3F5B677D151}"/>
              </a:ext>
            </a:extLst>
          </p:cNvPr>
          <p:cNvSpPr/>
          <p:nvPr/>
        </p:nvSpPr>
        <p:spPr>
          <a:xfrm>
            <a:off x="2110462" y="627900"/>
            <a:ext cx="1019289" cy="427712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table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805C7A-AD88-C3D0-BD85-603DD412D464}"/>
              </a:ext>
            </a:extLst>
          </p:cNvPr>
          <p:cNvGrpSpPr/>
          <p:nvPr/>
        </p:nvGrpSpPr>
        <p:grpSpPr>
          <a:xfrm>
            <a:off x="7791872" y="5121634"/>
            <a:ext cx="1019289" cy="427712"/>
            <a:chOff x="7844146" y="4933974"/>
            <a:chExt cx="1019289" cy="427712"/>
          </a:xfrm>
        </p:grpSpPr>
        <p:sp>
          <p:nvSpPr>
            <p:cNvPr id="30" name="Oval Callout 29">
              <a:extLst>
                <a:ext uri="{FF2B5EF4-FFF2-40B4-BE49-F238E27FC236}">
                  <a16:creationId xmlns:a16="http://schemas.microsoft.com/office/drawing/2014/main" id="{65B58671-49DB-277A-8200-56DCDF9F1274}"/>
                </a:ext>
              </a:extLst>
            </p:cNvPr>
            <p:cNvSpPr/>
            <p:nvPr/>
          </p:nvSpPr>
          <p:spPr>
            <a:xfrm rot="10800000">
              <a:off x="7844146" y="4933974"/>
              <a:ext cx="1019289" cy="427712"/>
            </a:xfrm>
            <a:prstGeom prst="wedgeEllipse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F75850-365A-7A0D-334E-B877B1D5FE91}"/>
                </a:ext>
              </a:extLst>
            </p:cNvPr>
            <p:cNvSpPr txBox="1"/>
            <p:nvPr/>
          </p:nvSpPr>
          <p:spPr>
            <a:xfrm>
              <a:off x="7979355" y="4963164"/>
              <a:ext cx="74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Reference table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CEDF46-FC28-ACDF-8A81-33F786D7F35A}"/>
              </a:ext>
            </a:extLst>
          </p:cNvPr>
          <p:cNvGrpSpPr/>
          <p:nvPr/>
        </p:nvGrpSpPr>
        <p:grpSpPr>
          <a:xfrm>
            <a:off x="7844146" y="6082408"/>
            <a:ext cx="1805354" cy="738664"/>
            <a:chOff x="7308544" y="6133932"/>
            <a:chExt cx="1805354" cy="7386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1E9E40-6726-9C46-4FE6-903C8CFD8C26}"/>
                </a:ext>
              </a:extLst>
            </p:cNvPr>
            <p:cNvSpPr txBox="1"/>
            <p:nvPr/>
          </p:nvSpPr>
          <p:spPr>
            <a:xfrm>
              <a:off x="7308544" y="6133932"/>
              <a:ext cx="18053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NOTE:</a:t>
              </a:r>
            </a:p>
            <a:p>
              <a:r>
                <a:rPr lang="en-US" dirty="0">
                  <a:solidFill>
                    <a:srgbClr val="989700"/>
                  </a:solidFill>
                </a:rPr>
                <a:t>Primary key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Foreign key</a:t>
              </a:r>
            </a:p>
          </p:txBody>
        </p:sp>
        <p:pic>
          <p:nvPicPr>
            <p:cNvPr id="1026" name="Picture 2" descr="Primary keys Icons - Iconshock">
              <a:extLst>
                <a:ext uri="{FF2B5EF4-FFF2-40B4-BE49-F238E27FC236}">
                  <a16:creationId xmlns:a16="http://schemas.microsoft.com/office/drawing/2014/main" id="{060677D1-2B4A-E6BB-3FD9-2D121A76F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065" y="6382717"/>
              <a:ext cx="227503" cy="227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d diamonds icon - Free red gamble icons">
              <a:extLst>
                <a:ext uri="{FF2B5EF4-FFF2-40B4-BE49-F238E27FC236}">
                  <a16:creationId xmlns:a16="http://schemas.microsoft.com/office/drawing/2014/main" id="{745F610C-9845-FB7A-7F43-E1ACA8457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2433" y="6633738"/>
              <a:ext cx="224262" cy="224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7B276B-C388-EE25-7D4E-3E3BAABCBEEB}"/>
              </a:ext>
            </a:extLst>
          </p:cNvPr>
          <p:cNvCxnSpPr/>
          <p:nvPr/>
        </p:nvCxnSpPr>
        <p:spPr>
          <a:xfrm>
            <a:off x="2239108" y="1723292"/>
            <a:ext cx="0" cy="57443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7988D7-21FE-4280-669A-CC3477DF5A00}"/>
              </a:ext>
            </a:extLst>
          </p:cNvPr>
          <p:cNvCxnSpPr>
            <a:cxnSpLocks/>
          </p:cNvCxnSpPr>
          <p:nvPr/>
        </p:nvCxnSpPr>
        <p:spPr>
          <a:xfrm flipH="1">
            <a:off x="7467600" y="2860431"/>
            <a:ext cx="61540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CE6B13-1B54-2006-3B14-28462F0A5DB1}"/>
              </a:ext>
            </a:extLst>
          </p:cNvPr>
          <p:cNvCxnSpPr>
            <a:cxnSpLocks/>
          </p:cNvCxnSpPr>
          <p:nvPr/>
        </p:nvCxnSpPr>
        <p:spPr>
          <a:xfrm>
            <a:off x="8405446" y="3206261"/>
            <a:ext cx="0" cy="11195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65E7C4-85B7-DE0E-D621-02163CF15E62}"/>
              </a:ext>
            </a:extLst>
          </p:cNvPr>
          <p:cNvCxnSpPr>
            <a:cxnSpLocks/>
          </p:cNvCxnSpPr>
          <p:nvPr/>
        </p:nvCxnSpPr>
        <p:spPr>
          <a:xfrm flipH="1">
            <a:off x="4876799" y="6558696"/>
            <a:ext cx="10609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EE06F1-5AE0-BEDB-F182-E275C57C0764}"/>
              </a:ext>
            </a:extLst>
          </p:cNvPr>
          <p:cNvCxnSpPr>
            <a:cxnSpLocks/>
          </p:cNvCxnSpPr>
          <p:nvPr/>
        </p:nvCxnSpPr>
        <p:spPr>
          <a:xfrm>
            <a:off x="4876799" y="6331193"/>
            <a:ext cx="0" cy="2275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5802</TotalTime>
  <Words>255</Words>
  <Application>Microsoft Office PowerPoint</Application>
  <PresentationFormat>On-screen Show 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Hani Thummar</cp:lastModifiedBy>
  <cp:revision>10</cp:revision>
  <dcterms:modified xsi:type="dcterms:W3CDTF">2025-04-14T02:34:55Z</dcterms:modified>
</cp:coreProperties>
</file>