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66" r:id="rId2"/>
    <p:sldId id="262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2" autoAdjust="0"/>
    <p:restoredTop sz="95820" autoAdjust="0"/>
  </p:normalViewPr>
  <p:slideViewPr>
    <p:cSldViewPr snapToGrid="0">
      <p:cViewPr varScale="1">
        <p:scale>
          <a:sx n="111" d="100"/>
          <a:sy n="111" d="100"/>
        </p:scale>
        <p:origin x="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15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FA918-2339-431B-9A6E-D4F57816BFC8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86DD9-C90C-4D4F-A2E4-BD3C47C31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A023950-9714-4577-B381-465851D9A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1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95C9AE57-B23E-4992-B5A0-B4770584C5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" y="150725"/>
            <a:ext cx="16997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85173C-C26C-4219-9ABD-EE8BA1C7E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63"/>
            <a:ext cx="12192000" cy="68820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DF9785-2461-4E49-86E9-90985A82CCF9}"/>
              </a:ext>
            </a:extLst>
          </p:cNvPr>
          <p:cNvSpPr txBox="1"/>
          <p:nvPr/>
        </p:nvSpPr>
        <p:spPr>
          <a:xfrm>
            <a:off x="1016000" y="5306646"/>
            <a:ext cx="290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老师：李挺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联系</a:t>
            </a:r>
            <a:r>
              <a:rPr lang="en-US" altLang="zh-CN">
                <a:solidFill>
                  <a:schemeClr val="bg1"/>
                </a:solidFill>
              </a:rPr>
              <a:t>:chaoxiangteacherli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425859-22E7-4B62-80FA-873ADE9DADB2}"/>
              </a:ext>
            </a:extLst>
          </p:cNvPr>
          <p:cNvSpPr/>
          <p:nvPr/>
        </p:nvSpPr>
        <p:spPr>
          <a:xfrm>
            <a:off x="3133490" y="714494"/>
            <a:ext cx="46875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B0F0"/>
                </a:solidFill>
              </a:rPr>
              <a:t>第七章 文件操作</a:t>
            </a:r>
          </a:p>
        </p:txBody>
      </p:sp>
    </p:spTree>
    <p:extLst>
      <p:ext uri="{BB962C8B-B14F-4D97-AF65-F5344CB8AC3E}">
        <p14:creationId xmlns:p14="http://schemas.microsoft.com/office/powerpoint/2010/main" val="400516840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CA5296-C4B6-4945-88D5-93B6E17B152B}"/>
              </a:ext>
            </a:extLst>
          </p:cNvPr>
          <p:cNvSpPr txBox="1"/>
          <p:nvPr/>
        </p:nvSpPr>
        <p:spPr>
          <a:xfrm>
            <a:off x="3031418" y="608873"/>
            <a:ext cx="5695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/>
              <a:t>二维数据的存储方式</a:t>
            </a:r>
          </a:p>
        </p:txBody>
      </p:sp>
      <p:cxnSp>
        <p:nvCxnSpPr>
          <p:cNvPr id="3" name="1">
            <a:extLst>
              <a:ext uri="{FF2B5EF4-FFF2-40B4-BE49-F238E27FC236}">
                <a16:creationId xmlns:a16="http://schemas.microsoft.com/office/drawing/2014/main" id="{D6F1C346-5590-4AD0-8771-A5907172C23B}"/>
              </a:ext>
            </a:extLst>
          </p:cNvPr>
          <p:cNvCxnSpPr>
            <a:stCxn id="11" idx="6"/>
          </p:cNvCxnSpPr>
          <p:nvPr>
            <p:custDataLst>
              <p:tags r:id="rId1"/>
            </p:custDataLst>
          </p:nvPr>
        </p:nvCxnSpPr>
        <p:spPr>
          <a:xfrm>
            <a:off x="6593493" y="2952241"/>
            <a:ext cx="202939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">
            <a:extLst>
              <a:ext uri="{FF2B5EF4-FFF2-40B4-BE49-F238E27FC236}">
                <a16:creationId xmlns:a16="http://schemas.microsoft.com/office/drawing/2014/main" id="{D04B834D-E972-4AB2-B758-57675E4819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06924" y="2041701"/>
            <a:ext cx="1821081" cy="18210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5" name="1">
            <a:extLst>
              <a:ext uri="{FF2B5EF4-FFF2-40B4-BE49-F238E27FC236}">
                <a16:creationId xmlns:a16="http://schemas.microsoft.com/office/drawing/2014/main" id="{AE6D5963-255A-4792-ACA5-6F468890A94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35585" y="1870362"/>
            <a:ext cx="2163759" cy="2163757"/>
          </a:xfrm>
          <a:prstGeom prst="donut">
            <a:avLst>
              <a:gd name="adj" fmla="val 2841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6" name="1">
            <a:extLst>
              <a:ext uri="{FF2B5EF4-FFF2-40B4-BE49-F238E27FC236}">
                <a16:creationId xmlns:a16="http://schemas.microsoft.com/office/drawing/2014/main" id="{B9C0B05F-8C82-482E-ADDB-F24F31AF8BE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 flipH="1">
            <a:off x="1800312" y="2610015"/>
            <a:ext cx="1231106" cy="7739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/>
              <a:t>二维数据</a:t>
            </a:r>
            <a:endParaRPr lang="en-US" altLang="zh-CN"/>
          </a:p>
          <a:p>
            <a:pPr algn="ctr">
              <a:buClr>
                <a:prstClr val="white"/>
              </a:buClr>
              <a:defRPr/>
            </a:pPr>
            <a:r>
              <a:rPr lang="zh-CN" altLang="en-US"/>
              <a:t>如何表示？</a:t>
            </a:r>
            <a:endParaRPr lang="zh-CN" altLang="en-US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cxnSp>
        <p:nvCxnSpPr>
          <p:cNvPr id="7" name="1">
            <a:extLst>
              <a:ext uri="{FF2B5EF4-FFF2-40B4-BE49-F238E27FC236}">
                <a16:creationId xmlns:a16="http://schemas.microsoft.com/office/drawing/2014/main" id="{86500E62-3B4F-4FF5-A4EF-07134DBE0EAA}"/>
              </a:ext>
            </a:extLst>
          </p:cNvPr>
          <p:cNvCxnSpPr>
            <a:stCxn id="5" idx="6"/>
          </p:cNvCxnSpPr>
          <p:nvPr>
            <p:custDataLst>
              <p:tags r:id="rId5"/>
            </p:custDataLst>
          </p:nvPr>
        </p:nvCxnSpPr>
        <p:spPr>
          <a:xfrm>
            <a:off x="3499344" y="2952241"/>
            <a:ext cx="156412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1">
            <a:extLst>
              <a:ext uri="{FF2B5EF4-FFF2-40B4-BE49-F238E27FC236}">
                <a16:creationId xmlns:a16="http://schemas.microsoft.com/office/drawing/2014/main" id="{3EFF72C7-2814-4471-81B1-88B848F63A8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5181143" y="1720677"/>
            <a:ext cx="1519108" cy="2463127"/>
            <a:chOff x="5166153" y="2320283"/>
            <a:chExt cx="1519108" cy="2463127"/>
          </a:xfrm>
        </p:grpSpPr>
        <p:sp>
          <p:nvSpPr>
            <p:cNvPr id="9" name="Rectangle: Top Corners Snipped 27">
              <a:extLst>
                <a:ext uri="{FF2B5EF4-FFF2-40B4-BE49-F238E27FC236}">
                  <a16:creationId xmlns:a16="http://schemas.microsoft.com/office/drawing/2014/main" id="{CC5076EE-3284-4455-831F-C265172EF2B5}"/>
                </a:ext>
              </a:extLst>
            </p:cNvPr>
            <p:cNvSpPr/>
            <p:nvPr/>
          </p:nvSpPr>
          <p:spPr>
            <a:xfrm>
              <a:off x="5614460" y="2320283"/>
              <a:ext cx="622495" cy="2463127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0" name="Oval 29">
              <a:extLst>
                <a:ext uri="{FF2B5EF4-FFF2-40B4-BE49-F238E27FC236}">
                  <a16:creationId xmlns:a16="http://schemas.microsoft.com/office/drawing/2014/main" id="{0175D2BD-42EF-4EED-BAF1-795B5FE81670}"/>
                </a:ext>
              </a:extLst>
            </p:cNvPr>
            <p:cNvSpPr/>
            <p:nvPr/>
          </p:nvSpPr>
          <p:spPr>
            <a:xfrm>
              <a:off x="5166153" y="2792294"/>
              <a:ext cx="1519108" cy="1519105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1" name="Circle: Hollow 30">
              <a:extLst>
                <a:ext uri="{FF2B5EF4-FFF2-40B4-BE49-F238E27FC236}">
                  <a16:creationId xmlns:a16="http://schemas.microsoft.com/office/drawing/2014/main" id="{AE277D97-3D0E-4A73-980E-DC83AD882B2B}"/>
                </a:ext>
              </a:extLst>
            </p:cNvPr>
            <p:cNvSpPr/>
            <p:nvPr/>
          </p:nvSpPr>
          <p:spPr>
            <a:xfrm>
              <a:off x="5272913" y="2899053"/>
              <a:ext cx="1305590" cy="1305588"/>
            </a:xfrm>
            <a:prstGeom prst="donut">
              <a:avLst>
                <a:gd name="adj" fmla="val 2841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2" name="TextBox 40">
              <a:extLst>
                <a:ext uri="{FF2B5EF4-FFF2-40B4-BE49-F238E27FC236}">
                  <a16:creationId xmlns:a16="http://schemas.microsoft.com/office/drawing/2014/main" id="{9D54690E-6594-48B7-8E9B-35F0C562C9C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04337" y="3234216"/>
              <a:ext cx="1125308" cy="225767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>
              <a:noAutofit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二维数据</a:t>
              </a:r>
              <a:endParaRPr lang="en-US" altLang="zh-CN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  <a:p>
              <a:pPr algn="ctr">
                <a:buClr>
                  <a:prstClr val="white"/>
                </a:buClr>
                <a:defRPr/>
              </a:pPr>
              <a:r>
                <a:rPr lang="zh-CN" altLang="en-US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如何存储？</a:t>
              </a:r>
              <a:endParaRPr lang="zh-CN" altLang="en-US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3" name="1">
            <a:extLst>
              <a:ext uri="{FF2B5EF4-FFF2-40B4-BE49-F238E27FC236}">
                <a16:creationId xmlns:a16="http://schemas.microsoft.com/office/drawing/2014/main" id="{49F0FE52-949C-46AE-97F3-BE0409C03BC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765816" y="1720677"/>
            <a:ext cx="1519108" cy="2463127"/>
            <a:chOff x="8750826" y="2320283"/>
            <a:chExt cx="1519108" cy="2463127"/>
          </a:xfrm>
        </p:grpSpPr>
        <p:sp>
          <p:nvSpPr>
            <p:cNvPr id="14" name="Rectangle: Top Corners Snipped 23">
              <a:extLst>
                <a:ext uri="{FF2B5EF4-FFF2-40B4-BE49-F238E27FC236}">
                  <a16:creationId xmlns:a16="http://schemas.microsoft.com/office/drawing/2014/main" id="{F5539382-46C3-4A07-9AB9-62EC233B4009}"/>
                </a:ext>
              </a:extLst>
            </p:cNvPr>
            <p:cNvSpPr/>
            <p:nvPr/>
          </p:nvSpPr>
          <p:spPr>
            <a:xfrm>
              <a:off x="9199133" y="2320283"/>
              <a:ext cx="622495" cy="2463127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B10B4C89-43FF-4BC2-8490-D5459CB4AA77}"/>
                </a:ext>
              </a:extLst>
            </p:cNvPr>
            <p:cNvSpPr/>
            <p:nvPr/>
          </p:nvSpPr>
          <p:spPr>
            <a:xfrm>
              <a:off x="8750826" y="2792294"/>
              <a:ext cx="1519108" cy="1519105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6" name="Circle: Hollow 26">
              <a:extLst>
                <a:ext uri="{FF2B5EF4-FFF2-40B4-BE49-F238E27FC236}">
                  <a16:creationId xmlns:a16="http://schemas.microsoft.com/office/drawing/2014/main" id="{BD9644FB-406B-415F-A615-CF13E2E55971}"/>
                </a:ext>
              </a:extLst>
            </p:cNvPr>
            <p:cNvSpPr/>
            <p:nvPr/>
          </p:nvSpPr>
          <p:spPr>
            <a:xfrm>
              <a:off x="8857586" y="2899053"/>
              <a:ext cx="1305590" cy="1305588"/>
            </a:xfrm>
            <a:prstGeom prst="donut">
              <a:avLst>
                <a:gd name="adj" fmla="val 2841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7" name="TextBox 42">
              <a:extLst>
                <a:ext uri="{FF2B5EF4-FFF2-40B4-BE49-F238E27FC236}">
                  <a16:creationId xmlns:a16="http://schemas.microsoft.com/office/drawing/2014/main" id="{05DECC07-B4F5-4408-A41B-1AF8D493AE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947726" y="3248026"/>
              <a:ext cx="1125308" cy="22576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>
              <a:noAutofit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b="1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常用的</a:t>
              </a:r>
              <a:endParaRPr lang="en-US" altLang="zh-CN" b="1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  <a:p>
              <a:pPr algn="ctr">
                <a:buClr>
                  <a:prstClr val="white"/>
                </a:buClr>
                <a:defRPr/>
              </a:pPr>
              <a:r>
                <a:rPr lang="zh-CN" altLang="en-US" b="1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存储方式</a:t>
              </a:r>
              <a:endParaRPr lang="zh-CN" altLang="en-US" b="1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6F09A07B-9B33-479D-A0F6-E2E8FECB9B62}"/>
              </a:ext>
            </a:extLst>
          </p:cNvPr>
          <p:cNvSpPr/>
          <p:nvPr/>
        </p:nvSpPr>
        <p:spPr>
          <a:xfrm>
            <a:off x="722410" y="4377334"/>
            <a:ext cx="3028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二维数据由多个一维数据构成，可以看作是一维数据的组合形式，因此二维数据可以采用</a:t>
            </a:r>
            <a:r>
              <a:rPr lang="zh-CN" altLang="en-US">
                <a:solidFill>
                  <a:srgbClr val="FFFF00"/>
                </a:solidFill>
              </a:rPr>
              <a:t>二维列表</a:t>
            </a:r>
            <a:r>
              <a:rPr lang="zh-CN" altLang="en-US"/>
              <a:t>来表示，即列表的每个元素对应二维数据的一行。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6A2755-F383-4F9A-A182-B245B3150025}"/>
              </a:ext>
            </a:extLst>
          </p:cNvPr>
          <p:cNvSpPr txBox="1"/>
          <p:nvPr/>
        </p:nvSpPr>
        <p:spPr>
          <a:xfrm>
            <a:off x="4736806" y="4316407"/>
            <a:ext cx="22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zh-CN" altLang="en-US"/>
              <a:t>二维数据的存储：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E87F8C-9007-467E-ABA5-B6BA418F4DBD}"/>
              </a:ext>
            </a:extLst>
          </p:cNvPr>
          <p:cNvSpPr txBox="1"/>
          <p:nvPr/>
        </p:nvSpPr>
        <p:spPr>
          <a:xfrm>
            <a:off x="4798648" y="5075958"/>
            <a:ext cx="462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</a:t>
            </a:r>
            <a:r>
              <a:rPr lang="en-US" altLang="zh-CN"/>
              <a:t>CSV</a:t>
            </a:r>
            <a:r>
              <a:rPr lang="zh-CN" altLang="en-US"/>
              <a:t>格式文件存储，</a:t>
            </a:r>
            <a:r>
              <a:rPr lang="en-US" altLang="zh-CN"/>
              <a:t>CSV</a:t>
            </a:r>
            <a:r>
              <a:rPr lang="zh-CN" altLang="en-US"/>
              <a:t>文件的每一行是一维数据，整个</a:t>
            </a:r>
            <a:r>
              <a:rPr lang="en-US" altLang="zh-CN"/>
              <a:t>CSV</a:t>
            </a:r>
            <a:r>
              <a:rPr lang="zh-CN" altLang="en-US"/>
              <a:t>文件是一个二维数据。</a:t>
            </a:r>
          </a:p>
        </p:txBody>
      </p:sp>
    </p:spTree>
    <p:extLst>
      <p:ext uri="{BB962C8B-B14F-4D97-AF65-F5344CB8AC3E}">
        <p14:creationId xmlns:p14="http://schemas.microsoft.com/office/powerpoint/2010/main" val="396822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962E90-AD11-4644-B8C7-8B02B637DD25}"/>
              </a:ext>
            </a:extLst>
          </p:cNvPr>
          <p:cNvSpPr/>
          <p:nvPr/>
        </p:nvSpPr>
        <p:spPr>
          <a:xfrm>
            <a:off x="2360247" y="4172736"/>
            <a:ext cx="3735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ea typeface="幼圆" panose="02010509060101010101" pitchFamily="49" charset="-122"/>
              </a:rPr>
              <a:t>f = open("cpi.csv", "w")</a:t>
            </a:r>
          </a:p>
          <a:p>
            <a:r>
              <a:rPr lang="en-US" altLang="zh-CN">
                <a:ea typeface="幼圆" panose="02010509060101010101" pitchFamily="49" charset="-122"/>
              </a:rPr>
              <a:t>for row in ls:</a:t>
            </a:r>
          </a:p>
          <a:p>
            <a:r>
              <a:rPr lang="en-US" altLang="zh-CN">
                <a:ea typeface="幼圆" panose="02010509060101010101" pitchFamily="49" charset="-122"/>
              </a:rPr>
              <a:t>f.write(",".join(row)+ "\n")</a:t>
            </a:r>
          </a:p>
          <a:p>
            <a:r>
              <a:rPr lang="en-US" altLang="zh-CN">
                <a:ea typeface="幼圆" panose="02010509060101010101" pitchFamily="49" charset="-122"/>
              </a:rPr>
              <a:t>f.close()</a:t>
            </a:r>
            <a:endParaRPr lang="zh-CN" altLang="en-US">
              <a:ea typeface="幼圆" panose="020105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5325F1-56AF-492C-99E8-96BC0A8BFECC}"/>
              </a:ext>
            </a:extLst>
          </p:cNvPr>
          <p:cNvSpPr/>
          <p:nvPr/>
        </p:nvSpPr>
        <p:spPr>
          <a:xfrm>
            <a:off x="5841754" y="2511254"/>
            <a:ext cx="41228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 = open("cpi.csv", "r")</a:t>
            </a:r>
          </a:p>
          <a:p>
            <a:r>
              <a:rPr lang="en-US" altLang="zh-CN"/>
              <a:t>ls = []</a:t>
            </a:r>
          </a:p>
          <a:p>
            <a:r>
              <a:rPr lang="en-US" altLang="zh-CN"/>
              <a:t>for line in f:</a:t>
            </a:r>
          </a:p>
          <a:p>
            <a:r>
              <a:rPr lang="en-US" altLang="zh-CN"/>
              <a:t>ls.append(line.strip('\n').split(","))</a:t>
            </a:r>
          </a:p>
          <a:p>
            <a:r>
              <a:rPr lang="en-US" altLang="zh-CN"/>
              <a:t>f.close()</a:t>
            </a:r>
          </a:p>
          <a:p>
            <a:r>
              <a:rPr lang="en-US" altLang="zh-CN"/>
              <a:t>print(ls)</a:t>
            </a:r>
            <a:endParaRPr lang="zh-CN" altLang="en-US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169083FD-651B-45C8-A3B0-F575C988CAF6}"/>
              </a:ext>
            </a:extLst>
          </p:cNvPr>
          <p:cNvGrpSpPr/>
          <p:nvPr/>
        </p:nvGrpSpPr>
        <p:grpSpPr>
          <a:xfrm>
            <a:off x="2600111" y="1765030"/>
            <a:ext cx="3035648" cy="2139531"/>
            <a:chOff x="860354" y="1042479"/>
            <a:chExt cx="3466373" cy="244310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122ABAF-FCBB-4149-9683-6673955EFDD2}"/>
                </a:ext>
              </a:extLst>
            </p:cNvPr>
            <p:cNvSpPr/>
            <p:nvPr/>
          </p:nvSpPr>
          <p:spPr bwMode="auto">
            <a:xfrm>
              <a:off x="1095577" y="1954510"/>
              <a:ext cx="2995928" cy="1531075"/>
            </a:xfrm>
            <a:custGeom>
              <a:avLst/>
              <a:gdLst>
                <a:gd name="T0" fmla="*/ 0 w 1000"/>
                <a:gd name="T1" fmla="*/ 509 h 509"/>
                <a:gd name="T2" fmla="*/ 500 w 1000"/>
                <a:gd name="T3" fmla="*/ 508 h 509"/>
                <a:gd name="T4" fmla="*/ 1000 w 1000"/>
                <a:gd name="T5" fmla="*/ 509 h 509"/>
                <a:gd name="T6" fmla="*/ 500 w 1000"/>
                <a:gd name="T7" fmla="*/ 5 h 509"/>
                <a:gd name="T8" fmla="*/ 500 w 1000"/>
                <a:gd name="T9" fmla="*/ 5 h 509"/>
                <a:gd name="T10" fmla="*/ 0 w 1000"/>
                <a:gd name="T11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0" h="509">
                  <a:moveTo>
                    <a:pt x="0" y="509"/>
                  </a:moveTo>
                  <a:cubicBezTo>
                    <a:pt x="500" y="508"/>
                    <a:pt x="500" y="508"/>
                    <a:pt x="500" y="508"/>
                  </a:cubicBezTo>
                  <a:cubicBezTo>
                    <a:pt x="1000" y="509"/>
                    <a:pt x="1000" y="509"/>
                    <a:pt x="1000" y="509"/>
                  </a:cubicBezTo>
                  <a:cubicBezTo>
                    <a:pt x="959" y="151"/>
                    <a:pt x="729" y="0"/>
                    <a:pt x="500" y="5"/>
                  </a:cubicBezTo>
                  <a:cubicBezTo>
                    <a:pt x="500" y="5"/>
                    <a:pt x="500" y="5"/>
                    <a:pt x="500" y="5"/>
                  </a:cubicBezTo>
                  <a:cubicBezTo>
                    <a:pt x="270" y="0"/>
                    <a:pt x="41" y="151"/>
                    <a:pt x="0" y="5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0EAD6D5-CCEF-44FD-ABA7-8C0AD1B86E08}"/>
                </a:ext>
              </a:extLst>
            </p:cNvPr>
            <p:cNvSpPr/>
            <p:nvPr/>
          </p:nvSpPr>
          <p:spPr bwMode="auto">
            <a:xfrm>
              <a:off x="860354" y="1042479"/>
              <a:ext cx="3466373" cy="2439344"/>
            </a:xfrm>
            <a:custGeom>
              <a:avLst/>
              <a:gdLst>
                <a:gd name="T0" fmla="*/ 6 w 1216"/>
                <a:gd name="T1" fmla="*/ 854 h 854"/>
                <a:gd name="T2" fmla="*/ 1216 w 1216"/>
                <a:gd name="T3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16" h="854">
                  <a:moveTo>
                    <a:pt x="6" y="854"/>
                  </a:moveTo>
                  <a:cubicBezTo>
                    <a:pt x="0" y="63"/>
                    <a:pt x="1183" y="0"/>
                    <a:pt x="1216" y="854"/>
                  </a:cubicBezTo>
                </a:path>
              </a:pathLst>
            </a:custGeom>
            <a:noFill/>
            <a:ln w="114300" cap="flat">
              <a:solidFill>
                <a:schemeClr val="accent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55C0EE8D-7ED7-4ED7-A75A-64022E8C6513}"/>
              </a:ext>
            </a:extLst>
          </p:cNvPr>
          <p:cNvGrpSpPr/>
          <p:nvPr/>
        </p:nvGrpSpPr>
        <p:grpSpPr>
          <a:xfrm>
            <a:off x="5619717" y="3896453"/>
            <a:ext cx="3035648" cy="2136236"/>
            <a:chOff x="4566074" y="3369215"/>
            <a:chExt cx="3035648" cy="213623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7D7C924-3E4F-41E3-A410-19EDBA2DFD5C}"/>
                </a:ext>
              </a:extLst>
            </p:cNvPr>
            <p:cNvSpPr/>
            <p:nvPr/>
          </p:nvSpPr>
          <p:spPr bwMode="auto">
            <a:xfrm flipV="1">
              <a:off x="4566074" y="3369215"/>
              <a:ext cx="3035648" cy="2136236"/>
            </a:xfrm>
            <a:custGeom>
              <a:avLst/>
              <a:gdLst>
                <a:gd name="T0" fmla="*/ 6 w 1216"/>
                <a:gd name="T1" fmla="*/ 854 h 854"/>
                <a:gd name="T2" fmla="*/ 1216 w 1216"/>
                <a:gd name="T3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16" h="854">
                  <a:moveTo>
                    <a:pt x="6" y="854"/>
                  </a:moveTo>
                  <a:cubicBezTo>
                    <a:pt x="0" y="63"/>
                    <a:pt x="1183" y="0"/>
                    <a:pt x="1216" y="854"/>
                  </a:cubicBezTo>
                </a:path>
              </a:pathLst>
            </a:custGeom>
            <a:noFill/>
            <a:ln w="1143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1F2A8B4-CC74-4515-A045-38E090CB1500}"/>
                </a:ext>
              </a:extLst>
            </p:cNvPr>
            <p:cNvSpPr/>
            <p:nvPr/>
          </p:nvSpPr>
          <p:spPr bwMode="auto">
            <a:xfrm flipV="1">
              <a:off x="4772068" y="3380337"/>
              <a:ext cx="2623660" cy="1340827"/>
            </a:xfrm>
            <a:custGeom>
              <a:avLst/>
              <a:gdLst>
                <a:gd name="T0" fmla="*/ 0 w 1000"/>
                <a:gd name="T1" fmla="*/ 509 h 509"/>
                <a:gd name="T2" fmla="*/ 500 w 1000"/>
                <a:gd name="T3" fmla="*/ 508 h 509"/>
                <a:gd name="T4" fmla="*/ 1000 w 1000"/>
                <a:gd name="T5" fmla="*/ 509 h 509"/>
                <a:gd name="T6" fmla="*/ 500 w 1000"/>
                <a:gd name="T7" fmla="*/ 5 h 509"/>
                <a:gd name="T8" fmla="*/ 500 w 1000"/>
                <a:gd name="T9" fmla="*/ 5 h 509"/>
                <a:gd name="T10" fmla="*/ 0 w 1000"/>
                <a:gd name="T11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0" h="509">
                  <a:moveTo>
                    <a:pt x="0" y="509"/>
                  </a:moveTo>
                  <a:cubicBezTo>
                    <a:pt x="500" y="508"/>
                    <a:pt x="500" y="508"/>
                    <a:pt x="500" y="508"/>
                  </a:cubicBezTo>
                  <a:cubicBezTo>
                    <a:pt x="1000" y="509"/>
                    <a:pt x="1000" y="509"/>
                    <a:pt x="1000" y="509"/>
                  </a:cubicBezTo>
                  <a:cubicBezTo>
                    <a:pt x="959" y="151"/>
                    <a:pt x="729" y="0"/>
                    <a:pt x="500" y="5"/>
                  </a:cubicBezTo>
                  <a:cubicBezTo>
                    <a:pt x="500" y="5"/>
                    <a:pt x="500" y="5"/>
                    <a:pt x="500" y="5"/>
                  </a:cubicBezTo>
                  <a:cubicBezTo>
                    <a:pt x="270" y="0"/>
                    <a:pt x="41" y="151"/>
                    <a:pt x="0" y="5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B1C073A-29AF-4343-887C-41F156934492}"/>
              </a:ext>
            </a:extLst>
          </p:cNvPr>
          <p:cNvSpPr txBox="1"/>
          <p:nvPr/>
        </p:nvSpPr>
        <p:spPr>
          <a:xfrm>
            <a:off x="3100669" y="325700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数据写为</a:t>
            </a:r>
            <a:r>
              <a:rPr lang="en-US" altLang="zh-CN"/>
              <a:t>CSV</a:t>
            </a:r>
            <a:r>
              <a:rPr lang="zh-CN" altLang="en-US"/>
              <a:t>文件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F1BD17-375A-4C25-8207-DA7CEAF6E159}"/>
              </a:ext>
            </a:extLst>
          </p:cNvPr>
          <p:cNvSpPr txBox="1"/>
          <p:nvPr/>
        </p:nvSpPr>
        <p:spPr>
          <a:xfrm>
            <a:off x="6068607" y="409966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CSV</a:t>
            </a:r>
            <a:r>
              <a:rPr lang="zh-CN" altLang="en-US"/>
              <a:t>文件还原为数据</a:t>
            </a:r>
          </a:p>
        </p:txBody>
      </p:sp>
    </p:spTree>
    <p:extLst>
      <p:ext uri="{BB962C8B-B14F-4D97-AF65-F5344CB8AC3E}">
        <p14:creationId xmlns:p14="http://schemas.microsoft.com/office/powerpoint/2010/main" val="267914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C42AE0-00AF-4254-A769-F934AEA1E57E}"/>
              </a:ext>
            </a:extLst>
          </p:cNvPr>
          <p:cNvSpPr/>
          <p:nvPr/>
        </p:nvSpPr>
        <p:spPr>
          <a:xfrm>
            <a:off x="3866465" y="855801"/>
            <a:ext cx="4322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>
                <a:latin typeface="MicrosoftYaHei"/>
              </a:rPr>
              <a:t>7.1  </a:t>
            </a:r>
            <a:r>
              <a:rPr lang="zh-CN" altLang="en-US" sz="4800">
                <a:latin typeface="MicrosoftYaHei"/>
              </a:rPr>
              <a:t>文件的使用</a:t>
            </a:r>
            <a:endParaRPr lang="zh-CN" altLang="en-US" sz="4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D7B84E-9B59-431B-939C-97F7DAECA515}"/>
              </a:ext>
            </a:extLst>
          </p:cNvPr>
          <p:cNvSpPr txBox="1"/>
          <p:nvPr/>
        </p:nvSpPr>
        <p:spPr>
          <a:xfrm>
            <a:off x="1553841" y="2769584"/>
            <a:ext cx="164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文件两种类型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F282A5-983E-4E32-85CF-06C30E3B551B}"/>
              </a:ext>
            </a:extLst>
          </p:cNvPr>
          <p:cNvSpPr txBox="1"/>
          <p:nvPr/>
        </p:nvSpPr>
        <p:spPr>
          <a:xfrm>
            <a:off x="1553841" y="4074713"/>
            <a:ext cx="824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对文本文件和二进制文件都有统一的操作步骤，即“打开</a:t>
            </a:r>
            <a:r>
              <a:rPr lang="en-US" altLang="zh-CN" b="1"/>
              <a:t>-</a:t>
            </a:r>
            <a:r>
              <a:rPr lang="zh-CN" altLang="en-US"/>
              <a:t>操作</a:t>
            </a:r>
            <a:r>
              <a:rPr lang="en-US" altLang="zh-CN" b="1"/>
              <a:t>-</a:t>
            </a:r>
            <a:r>
              <a:rPr lang="zh-CN" altLang="en-US"/>
              <a:t>关闭”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6623BC-4CA4-4C03-A933-5D93D7BEAA37}"/>
              </a:ext>
            </a:extLst>
          </p:cNvPr>
          <p:cNvSpPr txBox="1"/>
          <p:nvPr/>
        </p:nvSpPr>
        <p:spPr>
          <a:xfrm>
            <a:off x="3500104" y="56427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打开文件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6F2AC6-7154-4349-92B4-93A144A46E6C}"/>
              </a:ext>
            </a:extLst>
          </p:cNvPr>
          <p:cNvSpPr txBox="1"/>
          <p:nvPr/>
        </p:nvSpPr>
        <p:spPr>
          <a:xfrm>
            <a:off x="5164781" y="631612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修改文件内容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B51018-55EC-45B5-8B46-EC0F63DEBC09}"/>
              </a:ext>
            </a:extLst>
          </p:cNvPr>
          <p:cNvSpPr txBox="1"/>
          <p:nvPr/>
        </p:nvSpPr>
        <p:spPr>
          <a:xfrm>
            <a:off x="5164781" y="59066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删除文件内容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3DF53B-FB2C-4974-A44D-1879ADB39DE2}"/>
              </a:ext>
            </a:extLst>
          </p:cNvPr>
          <p:cNvSpPr txBox="1"/>
          <p:nvPr/>
        </p:nvSpPr>
        <p:spPr>
          <a:xfrm>
            <a:off x="5130614" y="54752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写入文件内容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D853D6-5631-4A92-B60C-8383141F947D}"/>
              </a:ext>
            </a:extLst>
          </p:cNvPr>
          <p:cNvSpPr txBox="1"/>
          <p:nvPr/>
        </p:nvSpPr>
        <p:spPr>
          <a:xfrm>
            <a:off x="5144685" y="5064908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读取文件内容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A5928A-6DDA-4E5C-BD94-29EF2A95B604}"/>
              </a:ext>
            </a:extLst>
          </p:cNvPr>
          <p:cNvSpPr/>
          <p:nvPr/>
        </p:nvSpPr>
        <p:spPr>
          <a:xfrm>
            <a:off x="7507563" y="56427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关闭文件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11D8F61-6D48-48B4-9906-48A6A9263BE2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V="1">
            <a:off x="4608100" y="5249574"/>
            <a:ext cx="536585" cy="5778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D17713F-24D5-44A3-BB64-21882909E079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4608100" y="5659920"/>
            <a:ext cx="522514" cy="167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7AD1032-C0B8-4C14-A88B-C0174EBFF6F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608100" y="5827392"/>
            <a:ext cx="556681" cy="2639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2C25200-5BB5-496E-9833-9F0D33AC7CB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608100" y="5827392"/>
            <a:ext cx="556681" cy="67339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88F6AD3-78BD-4BC4-BECD-F1566302A10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704727" y="5249574"/>
            <a:ext cx="802836" cy="5778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74D3E03-3D19-4A79-80AA-0FDE32CF6279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700274" y="5659920"/>
            <a:ext cx="807289" cy="167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305F03-636D-4BCC-8E59-C62D65736632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6734441" y="5827392"/>
            <a:ext cx="773122" cy="2639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970C76-34A5-4140-8DF3-D229B8E590AA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6724823" y="5827392"/>
            <a:ext cx="782740" cy="67339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788B62F-2A08-4504-AFA6-8314529BE4A9}"/>
              </a:ext>
            </a:extLst>
          </p:cNvPr>
          <p:cNvSpPr/>
          <p:nvPr/>
        </p:nvSpPr>
        <p:spPr>
          <a:xfrm>
            <a:off x="2022777" y="465922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操作文件的流程</a:t>
            </a:r>
            <a:r>
              <a:rPr lang="zh-CN" altLang="en-US"/>
              <a:t>：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6CFB0C1-7E8C-46E1-92F7-20BD8C7920FB}"/>
              </a:ext>
            </a:extLst>
          </p:cNvPr>
          <p:cNvSpPr/>
          <p:nvPr/>
        </p:nvSpPr>
        <p:spPr>
          <a:xfrm>
            <a:off x="3408138" y="316942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二进制文件：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06BAB6-C60F-425A-A202-DD80F06399A7}"/>
              </a:ext>
            </a:extLst>
          </p:cNvPr>
          <p:cNvSpPr/>
          <p:nvPr/>
        </p:nvSpPr>
        <p:spPr>
          <a:xfrm>
            <a:off x="3497616" y="23317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文本文件：</a:t>
            </a: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9ADC5764-F915-4E54-BF54-73C393CC3FA6}"/>
              </a:ext>
            </a:extLst>
          </p:cNvPr>
          <p:cNvSpPr/>
          <p:nvPr/>
        </p:nvSpPr>
        <p:spPr>
          <a:xfrm>
            <a:off x="3196931" y="2516410"/>
            <a:ext cx="211207" cy="867401"/>
          </a:xfrm>
          <a:prstGeom prst="leftBrace">
            <a:avLst>
              <a:gd name="adj1" fmla="val 35366"/>
              <a:gd name="adj2" fmla="val 48829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4DBAF85-9849-4D5E-B06E-11204A33D782}"/>
              </a:ext>
            </a:extLst>
          </p:cNvPr>
          <p:cNvSpPr/>
          <p:nvPr/>
        </p:nvSpPr>
        <p:spPr>
          <a:xfrm>
            <a:off x="4550147" y="234034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由单一特定编码的字符组成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31F2E1B-C26A-4526-833A-90A27127195A}"/>
              </a:ext>
            </a:extLst>
          </p:cNvPr>
          <p:cNvSpPr/>
          <p:nvPr/>
        </p:nvSpPr>
        <p:spPr>
          <a:xfrm>
            <a:off x="4735003" y="31685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二进制文件直接由比特</a:t>
            </a:r>
            <a:r>
              <a:rPr lang="en-US" altLang="zh-CN"/>
              <a:t>0</a:t>
            </a:r>
            <a:r>
              <a:rPr lang="zh-CN" altLang="en-US"/>
              <a:t>和比特</a:t>
            </a:r>
            <a:r>
              <a:rPr lang="en-US" altLang="zh-CN"/>
              <a:t>1</a:t>
            </a:r>
            <a:r>
              <a:rPr lang="zh-CN" altLang="en-US"/>
              <a:t>组成，文件内部</a:t>
            </a:r>
          </a:p>
          <a:p>
            <a:r>
              <a:rPr lang="zh-CN" altLang="en-US"/>
              <a:t>数据的组织格式与文件用途有关。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978E946-A4A8-4D78-A3FE-AB4CE86BA24F}"/>
              </a:ext>
            </a:extLst>
          </p:cNvPr>
          <p:cNvSpPr txBox="1"/>
          <p:nvPr/>
        </p:nvSpPr>
        <p:spPr>
          <a:xfrm>
            <a:off x="7754068" y="2310257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例如：</a:t>
            </a:r>
            <a:r>
              <a:rPr lang="en-US" altLang="zh-CN"/>
              <a:t>txt</a:t>
            </a:r>
            <a:r>
              <a:rPr lang="zh-CN" altLang="en-US"/>
              <a:t>文件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AC360B-CC98-41B1-8EB7-09E17F86CEEE}"/>
              </a:ext>
            </a:extLst>
          </p:cNvPr>
          <p:cNvSpPr txBox="1"/>
          <p:nvPr/>
        </p:nvSpPr>
        <p:spPr>
          <a:xfrm>
            <a:off x="9844350" y="3226126"/>
            <a:ext cx="15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例如：视频、图片</a:t>
            </a:r>
          </a:p>
        </p:txBody>
      </p:sp>
    </p:spTree>
    <p:extLst>
      <p:ext uri="{BB962C8B-B14F-4D97-AF65-F5344CB8AC3E}">
        <p14:creationId xmlns:p14="http://schemas.microsoft.com/office/powerpoint/2010/main" val="44528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01A86B-71CE-432D-803F-E1FBCC89E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53800"/>
              </p:ext>
            </p:extLst>
          </p:nvPr>
        </p:nvGraphicFramePr>
        <p:xfrm>
          <a:off x="2302499" y="2623222"/>
          <a:ext cx="7193638" cy="2712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17">
                  <a:extLst>
                    <a:ext uri="{9D8B030D-6E8A-4147-A177-3AD203B41FA5}">
                      <a16:colId xmlns:a16="http://schemas.microsoft.com/office/drawing/2014/main" val="3726266856"/>
                    </a:ext>
                  </a:extLst>
                </a:gridCol>
                <a:gridCol w="6464921">
                  <a:extLst>
                    <a:ext uri="{9D8B030D-6E8A-4147-A177-3AD203B41FA5}">
                      <a16:colId xmlns:a16="http://schemas.microsoft.com/office/drawing/2014/main" val="573905730"/>
                    </a:ext>
                  </a:extLst>
                </a:gridCol>
              </a:tblGrid>
              <a:tr h="3650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使用描述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65136"/>
                  </a:ext>
                </a:extLst>
              </a:tr>
              <a:tr h="330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只读模式，如果文件不存在，返回异常</a:t>
                      </a:r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FileNotFoundError</a:t>
                      </a:r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，默认值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914906"/>
                  </a:ext>
                </a:extLst>
              </a:tr>
              <a:tr h="32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覆盖写模式，文件不存在则创建，存在则完全覆盖源文件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21006"/>
                  </a:ext>
                </a:extLst>
              </a:tr>
              <a:tr h="330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创建写模式，文件不存在则创建，存在则返回异常</a:t>
                      </a:r>
                      <a:r>
                        <a:rPr lang="en-US" altLang="zh-CN" sz="1600" dirty="0" err="1"/>
                        <a:t>FileExistsError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018643"/>
                  </a:ext>
                </a:extLst>
              </a:tr>
              <a:tr h="2033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追加写模式，文件不存在则创建，存在则在原文件最后追加内容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23560"/>
                  </a:ext>
                </a:extLst>
              </a:tr>
              <a:tr h="330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二进制文件模式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66309"/>
                  </a:ext>
                </a:extLst>
              </a:tr>
              <a:tr h="198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文本文件模式，默认值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20196"/>
                  </a:ext>
                </a:extLst>
              </a:tr>
              <a:tr h="330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+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与</a:t>
                      </a:r>
                      <a:r>
                        <a:rPr lang="en-US" altLang="zh-CN" sz="1600" dirty="0"/>
                        <a:t>r/w/x/a</a:t>
                      </a:r>
                      <a:r>
                        <a:rPr lang="zh-CN" altLang="en-US" sz="1600" dirty="0"/>
                        <a:t>一同使用，在原功能基础上增加同时读写功能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9754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834C738-181E-4DC2-81DB-E8AA8511D39A}"/>
              </a:ext>
            </a:extLst>
          </p:cNvPr>
          <p:cNvSpPr txBox="1"/>
          <p:nvPr/>
        </p:nvSpPr>
        <p:spPr>
          <a:xfrm>
            <a:off x="2598218" y="1445890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内置函数</a:t>
            </a:r>
            <a:r>
              <a:rPr lang="en-US" altLang="zh-CN" dirty="0">
                <a:solidFill>
                  <a:srgbClr val="FFFF00"/>
                </a:solidFill>
              </a:rPr>
              <a:t>open()</a:t>
            </a:r>
            <a:r>
              <a:rPr lang="zh-CN" altLang="en-US" dirty="0"/>
              <a:t>可以用指定模式打开指定文件并创建文件</a:t>
            </a:r>
            <a:r>
              <a:rPr lang="en-US" altLang="zh-CN" dirty="0"/>
              <a:t>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A08D45-480D-4AFF-8BA7-313BFEB97FBF}"/>
              </a:ext>
            </a:extLst>
          </p:cNvPr>
          <p:cNvSpPr txBox="1"/>
          <p:nvPr/>
        </p:nvSpPr>
        <p:spPr>
          <a:xfrm>
            <a:off x="3557170" y="2095275"/>
            <a:ext cx="4389343" cy="36933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变量名</a:t>
            </a:r>
            <a:r>
              <a:rPr lang="en-US" altLang="zh-CN" dirty="0"/>
              <a:t>= open(</a:t>
            </a:r>
            <a:r>
              <a:rPr lang="zh-CN" altLang="en-US" dirty="0"/>
              <a:t>文件路径及文件名，模式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36FA0E-CB81-4BE4-9B72-5CF4DEC40F00}"/>
              </a:ext>
            </a:extLst>
          </p:cNvPr>
          <p:cNvSpPr txBox="1"/>
          <p:nvPr/>
        </p:nvSpPr>
        <p:spPr>
          <a:xfrm>
            <a:off x="2144925" y="20995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使用方法：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7634B8-24C8-4BD0-999E-625D6DE1FBBE}"/>
              </a:ext>
            </a:extLst>
          </p:cNvPr>
          <p:cNvSpPr txBox="1"/>
          <p:nvPr/>
        </p:nvSpPr>
        <p:spPr>
          <a:xfrm>
            <a:off x="4793886" y="81258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7.1.1 </a:t>
            </a:r>
            <a:r>
              <a:rPr lang="zh-CN" altLang="en-US">
                <a:solidFill>
                  <a:srgbClr val="FFFF00"/>
                </a:solidFill>
              </a:rPr>
              <a:t>文件的打开和关闭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74261F-5740-4B4E-8B7C-F1795DF169CC}"/>
              </a:ext>
            </a:extLst>
          </p:cNvPr>
          <p:cNvSpPr/>
          <p:nvPr/>
        </p:nvSpPr>
        <p:spPr>
          <a:xfrm>
            <a:off x="2125003" y="5489593"/>
            <a:ext cx="7863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打开模式中，</a:t>
            </a:r>
            <a:r>
              <a:rPr lang="en-US" altLang="zh-CN" sz="1400"/>
              <a:t>'r'</a:t>
            </a:r>
            <a:r>
              <a:rPr lang="zh-CN" altLang="en-US" sz="1400"/>
              <a:t>、</a:t>
            </a:r>
            <a:r>
              <a:rPr lang="en-US" altLang="zh-CN" sz="1400"/>
              <a:t>'w'</a:t>
            </a:r>
            <a:r>
              <a:rPr lang="zh-CN" altLang="en-US" sz="1400"/>
              <a:t>、</a:t>
            </a:r>
            <a:r>
              <a:rPr lang="en-US" altLang="zh-CN" sz="1400"/>
              <a:t>'x'</a:t>
            </a:r>
            <a:r>
              <a:rPr lang="zh-CN" altLang="en-US" sz="1400"/>
              <a:t>、</a:t>
            </a:r>
            <a:r>
              <a:rPr lang="en-US" altLang="zh-CN" sz="1400"/>
              <a:t>’a'</a:t>
            </a:r>
            <a:r>
              <a:rPr lang="zh-CN" altLang="en-US" sz="1400"/>
              <a:t>可以和</a:t>
            </a:r>
            <a:r>
              <a:rPr lang="en-US" altLang="zh-CN" sz="1400"/>
              <a:t>'b'</a:t>
            </a:r>
            <a:r>
              <a:rPr lang="zh-CN" altLang="en-US" sz="1400"/>
              <a:t>、</a:t>
            </a:r>
            <a:r>
              <a:rPr lang="en-US" altLang="zh-CN" sz="1400"/>
              <a:t>'t'</a:t>
            </a:r>
            <a:r>
              <a:rPr lang="zh-CN" altLang="en-US" sz="1400"/>
              <a:t>、</a:t>
            </a:r>
            <a:r>
              <a:rPr lang="en-US" altLang="zh-CN" sz="1400"/>
              <a:t>'+'</a:t>
            </a:r>
            <a:r>
              <a:rPr lang="zh-CN" altLang="en-US" sz="1400"/>
              <a:t>组合使用，形成既表达读写又表达文件模式的方式。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CBC077-740C-437C-B76B-05995FC32D72}"/>
              </a:ext>
            </a:extLst>
          </p:cNvPr>
          <p:cNvSpPr/>
          <p:nvPr/>
        </p:nvSpPr>
        <p:spPr>
          <a:xfrm>
            <a:off x="2161001" y="5761401"/>
            <a:ext cx="6744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文件使用结束后要用</a:t>
            </a:r>
            <a:r>
              <a:rPr lang="en-US" altLang="zh-CN" dirty="0"/>
              <a:t>close()</a:t>
            </a:r>
            <a:r>
              <a:rPr lang="zh-CN" altLang="en-US" dirty="0"/>
              <a:t>方法关闭，释放文件的使用授权，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890711-34F8-4BD2-BDF8-0226F494E388}"/>
              </a:ext>
            </a:extLst>
          </p:cNvPr>
          <p:cNvSpPr/>
          <p:nvPr/>
        </p:nvSpPr>
        <p:spPr>
          <a:xfrm>
            <a:off x="5107588" y="6217875"/>
            <a:ext cx="1697901" cy="369332"/>
          </a:xfrm>
          <a:prstGeom prst="rect">
            <a:avLst/>
          </a:prstGeom>
          <a:ln w="12700"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变量名</a:t>
            </a:r>
            <a:r>
              <a:rPr lang="en-US" altLang="zh-CN" dirty="0"/>
              <a:t>.close()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F829D7-B246-4EBB-AEAC-08EA75286126}"/>
              </a:ext>
            </a:extLst>
          </p:cNvPr>
          <p:cNvSpPr txBox="1"/>
          <p:nvPr/>
        </p:nvSpPr>
        <p:spPr>
          <a:xfrm>
            <a:off x="8295928" y="2002942"/>
            <a:ext cx="306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注：路径中由于</a:t>
            </a:r>
            <a:r>
              <a:rPr lang="en-US" altLang="zh-CN" sz="1200"/>
              <a:t>\</a:t>
            </a:r>
            <a:r>
              <a:rPr lang="zh-CN" altLang="en-US" sz="1200"/>
              <a:t>是转义符，所以表示路径时，使用</a:t>
            </a:r>
            <a:r>
              <a:rPr lang="en-US" altLang="zh-CN" sz="1200"/>
              <a:t>\\</a:t>
            </a:r>
            <a:r>
              <a:rPr lang="zh-CN" altLang="en-US" sz="1200"/>
              <a:t>或</a:t>
            </a:r>
            <a:r>
              <a:rPr lang="en-US" altLang="zh-CN" sz="1200"/>
              <a:t>/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2405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3E75A27-0BA0-4497-A5EA-B567B2A7028C}"/>
              </a:ext>
            </a:extLst>
          </p:cNvPr>
          <p:cNvSpPr/>
          <p:nvPr/>
        </p:nvSpPr>
        <p:spPr>
          <a:xfrm>
            <a:off x="2065971" y="1642180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文件的读写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88317A-7B31-43DE-A1D8-918FEA3171AF}"/>
              </a:ext>
            </a:extLst>
          </p:cNvPr>
          <p:cNvSpPr txBox="1"/>
          <p:nvPr/>
        </p:nvSpPr>
        <p:spPr>
          <a:xfrm>
            <a:off x="4056185" y="1823385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注：假如文件变量为</a:t>
            </a:r>
            <a:r>
              <a:rPr lang="en-US" altLang="zh-CN" sz="1200"/>
              <a:t>f</a:t>
            </a:r>
            <a:endParaRPr lang="zh-CN" altLang="en-US" sz="1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4D69FF-90E4-4D6F-9F1B-901C05F82651}"/>
              </a:ext>
            </a:extLst>
          </p:cNvPr>
          <p:cNvSpPr/>
          <p:nvPr/>
        </p:nvSpPr>
        <p:spPr>
          <a:xfrm>
            <a:off x="2268492" y="2189257"/>
            <a:ext cx="8938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f.read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(size=-1)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/>
              <a:t>从文件中读入整个文件内容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参数可选，如果给出则读入前</a:t>
            </a:r>
            <a:r>
              <a:rPr lang="en-US" altLang="zh-CN" dirty="0"/>
              <a:t>size</a:t>
            </a:r>
            <a:r>
              <a:rPr lang="zh-CN" altLang="en-US" dirty="0"/>
              <a:t>长度的字符串或字节流。其结果是一个字符串。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6F5AD-37F5-4354-AADF-01DD3DB5005D}"/>
              </a:ext>
            </a:extLst>
          </p:cNvPr>
          <p:cNvSpPr/>
          <p:nvPr/>
        </p:nvSpPr>
        <p:spPr>
          <a:xfrm>
            <a:off x="2268490" y="3054086"/>
            <a:ext cx="9181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f.readline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(size = -1)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从文件中读入一行内容。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</a:rPr>
              <a:t>参数可选，如果给出，读入该行前</a:t>
            </a:r>
            <a:r>
              <a:rPr lang="en-US" altLang="zh-CN" dirty="0">
                <a:latin typeface="Calibri" panose="020F0502020204030204" pitchFamily="34" charset="0"/>
              </a:rPr>
              <a:t>size</a:t>
            </a:r>
            <a:r>
              <a:rPr lang="zh-CN" altLang="en-US" dirty="0">
                <a:latin typeface="宋体" panose="02010600030101010101" pitchFamily="2" charset="-122"/>
              </a:rPr>
              <a:t>长度的字符串或字节流。</a:t>
            </a:r>
            <a:r>
              <a:rPr lang="zh-CN" altLang="en-US" dirty="0"/>
              <a:t>其结果是一个字符串。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8A44AF-BC91-4F32-B7FC-54B5542417FB}"/>
              </a:ext>
            </a:extLst>
          </p:cNvPr>
          <p:cNvSpPr/>
          <p:nvPr/>
        </p:nvSpPr>
        <p:spPr>
          <a:xfrm>
            <a:off x="2268491" y="3923993"/>
            <a:ext cx="8938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f.readlines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(hint=-1)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从文件中读入所有行，以每行为元素形成一个列表。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参数可选，如果给出，读入</a:t>
            </a:r>
            <a:r>
              <a:rPr lang="en-US" altLang="zh-CN" dirty="0"/>
              <a:t>hint</a:t>
            </a:r>
            <a:r>
              <a:rPr lang="zh-CN" altLang="en-US" dirty="0"/>
              <a:t>行。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5F99-BF6B-4515-A4EA-E3FA9168B726}"/>
              </a:ext>
            </a:extLst>
          </p:cNvPr>
          <p:cNvSpPr/>
          <p:nvPr/>
        </p:nvSpPr>
        <p:spPr>
          <a:xfrm>
            <a:off x="2332124" y="4828371"/>
            <a:ext cx="9181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文件打开后，对文件的读写有一个读取指针，当从文件中读入内容后，读取指针将向前进，再次读取的内容将从指针的新位置开始。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9BD2A-E9B9-4A5E-990A-9262CA225591}"/>
              </a:ext>
            </a:extLst>
          </p:cNvPr>
          <p:cNvSpPr/>
          <p:nvPr/>
        </p:nvSpPr>
        <p:spPr>
          <a:xfrm>
            <a:off x="2268490" y="5698278"/>
            <a:ext cx="9308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</a:rPr>
              <a:t>f.seek</a:t>
            </a:r>
            <a:r>
              <a:rPr lang="en-US" altLang="zh-CN" dirty="0">
                <a:solidFill>
                  <a:srgbClr val="FFFF00"/>
                </a:solidFill>
              </a:rPr>
              <a:t>(offset)</a:t>
            </a:r>
            <a:r>
              <a:rPr lang="zh-CN" altLang="en-US" dirty="0">
                <a:solidFill>
                  <a:srgbClr val="FFFF00"/>
                </a:solidFill>
              </a:rPr>
              <a:t>：</a:t>
            </a:r>
            <a:r>
              <a:rPr lang="en-US" altLang="zh-CN" dirty="0"/>
              <a:t> </a:t>
            </a:r>
            <a:r>
              <a:rPr lang="zh-CN" altLang="en-US" dirty="0"/>
              <a:t>改变当前文件操作指针的位置，</a:t>
            </a:r>
            <a:r>
              <a:rPr lang="en-US" altLang="zh-CN" dirty="0"/>
              <a:t>offset</a:t>
            </a:r>
            <a:r>
              <a:rPr lang="zh-CN" altLang="en-US" dirty="0"/>
              <a:t>的值：</a:t>
            </a:r>
            <a:r>
              <a:rPr lang="en-US" altLang="zh-CN" dirty="0"/>
              <a:t>0</a:t>
            </a:r>
            <a:r>
              <a:rPr lang="zh-CN" altLang="en-US" dirty="0"/>
              <a:t>：文件开头； </a:t>
            </a:r>
            <a:r>
              <a:rPr lang="en-US" altLang="zh-CN" dirty="0"/>
              <a:t>2: </a:t>
            </a:r>
            <a:r>
              <a:rPr lang="zh-CN" altLang="en-US" dirty="0"/>
              <a:t>文件结尾</a:t>
            </a:r>
          </a:p>
        </p:txBody>
      </p:sp>
    </p:spTree>
    <p:extLst>
      <p:ext uri="{BB962C8B-B14F-4D97-AF65-F5344CB8AC3E}">
        <p14:creationId xmlns:p14="http://schemas.microsoft.com/office/powerpoint/2010/main" val="159996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76956F-689E-4DEA-8320-17A290B038FA}"/>
              </a:ext>
            </a:extLst>
          </p:cNvPr>
          <p:cNvSpPr/>
          <p:nvPr/>
        </p:nvSpPr>
        <p:spPr>
          <a:xfrm>
            <a:off x="2016153" y="1650263"/>
            <a:ext cx="7975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从文本文件中逐行读入内容并进行处理是一个基本的文件操作需求。文本文件可以看成是由行组成的组合类型，因此，可以使用遍历循环逐行遍历文件。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9A9CCD-8981-458A-885A-6EBAC82130DC}"/>
              </a:ext>
            </a:extLst>
          </p:cNvPr>
          <p:cNvSpPr/>
          <p:nvPr/>
        </p:nvSpPr>
        <p:spPr>
          <a:xfrm>
            <a:off x="2016153" y="2581603"/>
            <a:ext cx="825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latin typeface="Calibri" panose="020F0502020204030204" pitchFamily="34" charset="0"/>
              </a:rPr>
              <a:t>f.write</a:t>
            </a:r>
            <a:r>
              <a:rPr lang="en-US" altLang="zh-CN" dirty="0">
                <a:solidFill>
                  <a:srgbClr val="FFFF00"/>
                </a:solidFill>
                <a:latin typeface="Calibri" panose="020F0502020204030204" pitchFamily="34" charset="0"/>
              </a:rPr>
              <a:t>(s)</a:t>
            </a:r>
            <a:r>
              <a:rPr lang="zh-CN" altLang="en-US" dirty="0">
                <a:solidFill>
                  <a:srgbClr val="FFFF00"/>
                </a:solidFill>
                <a:latin typeface="Calibri" panose="020F0502020204030204" pitchFamily="34" charset="0"/>
              </a:rPr>
              <a:t>：</a:t>
            </a:r>
            <a:r>
              <a:rPr lang="en-US" altLang="zh-CN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zh-CN" altLang="en-US" dirty="0"/>
              <a:t>向文件写入字符串</a:t>
            </a:r>
            <a:r>
              <a:rPr lang="en-US" altLang="zh-CN" dirty="0"/>
              <a:t>s</a:t>
            </a:r>
            <a:r>
              <a:rPr lang="zh-CN" altLang="en-US" dirty="0"/>
              <a:t>，每次写入后，将会记录一个写入指针。该方法可以反复调用，将在写入指针后分批写入内容，直至文件被关闭。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75B773-7380-4B88-B997-389F658B97B7}"/>
              </a:ext>
            </a:extLst>
          </p:cNvPr>
          <p:cNvSpPr/>
          <p:nvPr/>
        </p:nvSpPr>
        <p:spPr>
          <a:xfrm>
            <a:off x="2016152" y="3540018"/>
            <a:ext cx="7975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</a:rPr>
              <a:t>f.writelines</a:t>
            </a:r>
            <a:r>
              <a:rPr lang="en-US" altLang="zh-CN" dirty="0">
                <a:solidFill>
                  <a:srgbClr val="FFFF00"/>
                </a:solidFill>
              </a:rPr>
              <a:t>(lines)</a:t>
            </a:r>
            <a:r>
              <a:rPr lang="zh-CN" altLang="en-US" dirty="0">
                <a:solidFill>
                  <a:srgbClr val="FFFF00"/>
                </a:solidFill>
              </a:rPr>
              <a:t>：</a:t>
            </a:r>
            <a:r>
              <a:rPr lang="zh-CN" altLang="en-US" dirty="0"/>
              <a:t>直接将列表类型的各元素连接起来写入文件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D14444-959E-4D6D-9B5D-95FF4BA388EA}"/>
              </a:ext>
            </a:extLst>
          </p:cNvPr>
          <p:cNvSpPr txBox="1"/>
          <p:nvPr/>
        </p:nvSpPr>
        <p:spPr>
          <a:xfrm>
            <a:off x="2016152" y="422143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文件路径：绝对路径、相对路径</a:t>
            </a:r>
          </a:p>
        </p:txBody>
      </p:sp>
    </p:spTree>
    <p:extLst>
      <p:ext uri="{BB962C8B-B14F-4D97-AF65-F5344CB8AC3E}">
        <p14:creationId xmlns:p14="http://schemas.microsoft.com/office/powerpoint/2010/main" val="358496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7CB57E-4FEF-4692-9821-06421BFBAF08}"/>
              </a:ext>
            </a:extLst>
          </p:cNvPr>
          <p:cNvSpPr txBox="1"/>
          <p:nvPr/>
        </p:nvSpPr>
        <p:spPr>
          <a:xfrm>
            <a:off x="4037875" y="413232"/>
            <a:ext cx="4455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7.2 </a:t>
            </a:r>
            <a:r>
              <a:rPr lang="zh-CN" altLang="en-US" sz="4800"/>
              <a:t>数据的维度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7352A3-DE5D-4EA9-A1A2-BB96505C4D61}"/>
              </a:ext>
            </a:extLst>
          </p:cNvPr>
          <p:cNvSpPr/>
          <p:nvPr/>
        </p:nvSpPr>
        <p:spPr>
          <a:xfrm>
            <a:off x="1229646" y="1698490"/>
            <a:ext cx="8058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根据数据的关系不同，数据组织可以分为：</a:t>
            </a:r>
            <a:r>
              <a:rPr lang="zh-CN" altLang="en-US">
                <a:solidFill>
                  <a:srgbClr val="FFFF00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一维数据</a:t>
            </a:r>
            <a:r>
              <a:rPr lang="zh-CN" altLang="en-US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、</a:t>
            </a:r>
            <a:r>
              <a:rPr lang="zh-CN" altLang="en-US">
                <a:solidFill>
                  <a:srgbClr val="FFFF00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二维数据</a:t>
            </a:r>
            <a:r>
              <a:rPr lang="zh-CN" altLang="en-US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和</a:t>
            </a:r>
            <a:r>
              <a:rPr lang="zh-CN" altLang="en-US">
                <a:solidFill>
                  <a:srgbClr val="FFFF00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高维数据</a:t>
            </a:r>
            <a:r>
              <a:rPr lang="zh-CN" altLang="en-US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。</a:t>
            </a:r>
          </a:p>
        </p:txBody>
      </p:sp>
      <p:grpSp>
        <p:nvGrpSpPr>
          <p:cNvPr id="4" name="73733bf4-062b-4be4-beff-36a42eaec55c">
            <a:extLst>
              <a:ext uri="{FF2B5EF4-FFF2-40B4-BE49-F238E27FC236}">
                <a16:creationId xmlns:a16="http://schemas.microsoft.com/office/drawing/2014/main" id="{0E10682D-5EF8-46DE-8971-F4C5D38A1B00}"/>
              </a:ext>
            </a:extLst>
          </p:cNvPr>
          <p:cNvGrpSpPr>
            <a:grpSpLocks noChangeAspect="1"/>
          </p:cNvGrpSpPr>
          <p:nvPr/>
        </p:nvGrpSpPr>
        <p:grpSpPr>
          <a:xfrm>
            <a:off x="2003106" y="2562237"/>
            <a:ext cx="5869432" cy="2729533"/>
            <a:chOff x="2912324" y="2112073"/>
            <a:chExt cx="6375472" cy="2964863"/>
          </a:xfrm>
        </p:grpSpPr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D67B8BFD-0759-4C1E-A466-DA0E94C0E1EA}"/>
                </a:ext>
              </a:extLst>
            </p:cNvPr>
            <p:cNvSpPr/>
            <p:nvPr/>
          </p:nvSpPr>
          <p:spPr>
            <a:xfrm>
              <a:off x="5786485" y="2112074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B8DD3C77-5825-49BA-A2CF-A68C04009E0D}"/>
                </a:ext>
              </a:extLst>
            </p:cNvPr>
            <p:cNvSpPr/>
            <p:nvPr/>
          </p:nvSpPr>
          <p:spPr>
            <a:xfrm>
              <a:off x="5963672" y="2112074"/>
              <a:ext cx="263231" cy="705227"/>
            </a:xfrm>
            <a:custGeom>
              <a:avLst/>
              <a:gdLst>
                <a:gd name="connsiteX0" fmla="*/ 0 w 445945"/>
                <a:gd name="connsiteY0" fmla="*/ 0 h 1194737"/>
                <a:gd name="connsiteX1" fmla="*/ 445945 w 445945"/>
                <a:gd name="connsiteY1" fmla="*/ 0 h 1194737"/>
                <a:gd name="connsiteX2" fmla="*/ 445945 w 445945"/>
                <a:gd name="connsiteY2" fmla="*/ 1194737 h 1194737"/>
                <a:gd name="connsiteX3" fmla="*/ 0 w 445945"/>
                <a:gd name="connsiteY3" fmla="*/ 1194737 h 11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945" h="1194737">
                  <a:moveTo>
                    <a:pt x="0" y="0"/>
                  </a:moveTo>
                  <a:lnTo>
                    <a:pt x="445945" y="0"/>
                  </a:lnTo>
                  <a:lnTo>
                    <a:pt x="445945" y="1194737"/>
                  </a:lnTo>
                  <a:lnTo>
                    <a:pt x="0" y="11947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46AC315-B4D1-4F70-85A9-DBE6F9B6918D}"/>
                </a:ext>
              </a:extLst>
            </p:cNvPr>
            <p:cNvSpPr/>
            <p:nvPr/>
          </p:nvSpPr>
          <p:spPr>
            <a:xfrm flipH="1">
              <a:off x="6227309" y="2112073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9" name="Freeform: Shape 19">
              <a:extLst>
                <a:ext uri="{FF2B5EF4-FFF2-40B4-BE49-F238E27FC236}">
                  <a16:creationId xmlns:a16="http://schemas.microsoft.com/office/drawing/2014/main" id="{36F0E2C2-8244-4384-8B15-0717BC5018ED}"/>
                </a:ext>
              </a:extLst>
            </p:cNvPr>
            <p:cNvSpPr/>
            <p:nvPr/>
          </p:nvSpPr>
          <p:spPr>
            <a:xfrm>
              <a:off x="5786935" y="2807382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0" name="Freeform: Shape 20">
              <a:extLst>
                <a:ext uri="{FF2B5EF4-FFF2-40B4-BE49-F238E27FC236}">
                  <a16:creationId xmlns:a16="http://schemas.microsoft.com/office/drawing/2014/main" id="{F1837EEA-AC65-4E0F-B7D6-74903F7998C6}"/>
                </a:ext>
              </a:extLst>
            </p:cNvPr>
            <p:cNvSpPr/>
            <p:nvPr/>
          </p:nvSpPr>
          <p:spPr>
            <a:xfrm>
              <a:off x="5964122" y="2807382"/>
              <a:ext cx="263231" cy="705227"/>
            </a:xfrm>
            <a:custGeom>
              <a:avLst/>
              <a:gdLst>
                <a:gd name="connsiteX0" fmla="*/ 0 w 445945"/>
                <a:gd name="connsiteY0" fmla="*/ 0 h 1194737"/>
                <a:gd name="connsiteX1" fmla="*/ 445945 w 445945"/>
                <a:gd name="connsiteY1" fmla="*/ 0 h 1194737"/>
                <a:gd name="connsiteX2" fmla="*/ 445945 w 445945"/>
                <a:gd name="connsiteY2" fmla="*/ 1194737 h 1194737"/>
                <a:gd name="connsiteX3" fmla="*/ 0 w 445945"/>
                <a:gd name="connsiteY3" fmla="*/ 1194737 h 11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945" h="1194737">
                  <a:moveTo>
                    <a:pt x="0" y="0"/>
                  </a:moveTo>
                  <a:lnTo>
                    <a:pt x="445945" y="0"/>
                  </a:lnTo>
                  <a:lnTo>
                    <a:pt x="445945" y="1194737"/>
                  </a:lnTo>
                  <a:lnTo>
                    <a:pt x="0" y="11947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1" name="Freeform: Shape 21">
              <a:extLst>
                <a:ext uri="{FF2B5EF4-FFF2-40B4-BE49-F238E27FC236}">
                  <a16:creationId xmlns:a16="http://schemas.microsoft.com/office/drawing/2014/main" id="{81FBD6E2-3646-494C-AAC5-FF9CF66315AB}"/>
                </a:ext>
              </a:extLst>
            </p:cNvPr>
            <p:cNvSpPr/>
            <p:nvPr/>
          </p:nvSpPr>
          <p:spPr>
            <a:xfrm flipH="1">
              <a:off x="6227759" y="2807381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2" name="Freeform: Shape 6">
              <a:extLst>
                <a:ext uri="{FF2B5EF4-FFF2-40B4-BE49-F238E27FC236}">
                  <a16:creationId xmlns:a16="http://schemas.microsoft.com/office/drawing/2014/main" id="{377415F2-D125-4FAE-BBAF-2145F0CDED0A}"/>
                </a:ext>
              </a:extLst>
            </p:cNvPr>
            <p:cNvSpPr/>
            <p:nvPr/>
          </p:nvSpPr>
          <p:spPr>
            <a:xfrm>
              <a:off x="5785618" y="3506119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9F45649C-64E7-4EA0-AA46-FFEDFD5F303F}"/>
                </a:ext>
              </a:extLst>
            </p:cNvPr>
            <p:cNvSpPr/>
            <p:nvPr/>
          </p:nvSpPr>
          <p:spPr>
            <a:xfrm>
              <a:off x="5962805" y="3506119"/>
              <a:ext cx="263231" cy="705227"/>
            </a:xfrm>
            <a:custGeom>
              <a:avLst/>
              <a:gdLst>
                <a:gd name="connsiteX0" fmla="*/ 0 w 445945"/>
                <a:gd name="connsiteY0" fmla="*/ 0 h 1194737"/>
                <a:gd name="connsiteX1" fmla="*/ 445945 w 445945"/>
                <a:gd name="connsiteY1" fmla="*/ 0 h 1194737"/>
                <a:gd name="connsiteX2" fmla="*/ 445945 w 445945"/>
                <a:gd name="connsiteY2" fmla="*/ 1194737 h 1194737"/>
                <a:gd name="connsiteX3" fmla="*/ 0 w 445945"/>
                <a:gd name="connsiteY3" fmla="*/ 1194737 h 11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945" h="1194737">
                  <a:moveTo>
                    <a:pt x="0" y="0"/>
                  </a:moveTo>
                  <a:lnTo>
                    <a:pt x="445945" y="0"/>
                  </a:lnTo>
                  <a:lnTo>
                    <a:pt x="445945" y="1194737"/>
                  </a:lnTo>
                  <a:lnTo>
                    <a:pt x="0" y="11947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044AB3AC-8B41-4AA8-9A94-5FAA0FE3F74A}"/>
                </a:ext>
              </a:extLst>
            </p:cNvPr>
            <p:cNvSpPr/>
            <p:nvPr/>
          </p:nvSpPr>
          <p:spPr>
            <a:xfrm flipH="1">
              <a:off x="6226442" y="3506118"/>
              <a:ext cx="179917" cy="930727"/>
            </a:xfrm>
            <a:custGeom>
              <a:avLst/>
              <a:gdLst>
                <a:gd name="connsiteX0" fmla="*/ 303644 w 304800"/>
                <a:gd name="connsiteY0" fmla="*/ 0 h 1576759"/>
                <a:gd name="connsiteX1" fmla="*/ 304800 w 304800"/>
                <a:gd name="connsiteY1" fmla="*/ 0 h 1576759"/>
                <a:gd name="connsiteX2" fmla="*/ 304800 w 304800"/>
                <a:gd name="connsiteY2" fmla="*/ 1192125 h 1576759"/>
                <a:gd name="connsiteX3" fmla="*/ 0 w 304800"/>
                <a:gd name="connsiteY3" fmla="*/ 1576759 h 1576759"/>
                <a:gd name="connsiteX4" fmla="*/ 0 w 304800"/>
                <a:gd name="connsiteY4" fmla="*/ 375069 h 1576759"/>
                <a:gd name="connsiteX5" fmla="*/ 3947 w 304800"/>
                <a:gd name="connsiteY5" fmla="*/ 378196 h 15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576759">
                  <a:moveTo>
                    <a:pt x="303644" y="0"/>
                  </a:moveTo>
                  <a:lnTo>
                    <a:pt x="304800" y="0"/>
                  </a:lnTo>
                  <a:lnTo>
                    <a:pt x="304800" y="1192125"/>
                  </a:lnTo>
                  <a:lnTo>
                    <a:pt x="0" y="1576759"/>
                  </a:lnTo>
                  <a:lnTo>
                    <a:pt x="0" y="375069"/>
                  </a:lnTo>
                  <a:lnTo>
                    <a:pt x="3947" y="37819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C2380B93-81A0-49F7-AC14-72F8303057F1}"/>
                </a:ext>
              </a:extLst>
            </p:cNvPr>
            <p:cNvGrpSpPr/>
            <p:nvPr/>
          </p:nvGrpSpPr>
          <p:grpSpPr>
            <a:xfrm>
              <a:off x="5962608" y="4201427"/>
              <a:ext cx="263878" cy="759478"/>
              <a:chOff x="4469832" y="3408828"/>
              <a:chExt cx="263878" cy="759478"/>
            </a:xfrm>
            <a:solidFill>
              <a:schemeClr val="accent4"/>
            </a:solidFill>
          </p:grpSpPr>
          <p:sp>
            <p:nvSpPr>
              <p:cNvPr id="28" name="Freeform: Shape 15">
                <a:extLst>
                  <a:ext uri="{FF2B5EF4-FFF2-40B4-BE49-F238E27FC236}">
                    <a16:creationId xmlns:a16="http://schemas.microsoft.com/office/drawing/2014/main" id="{52FC2F4E-D7FA-415E-914B-F28F87A88529}"/>
                  </a:ext>
                </a:extLst>
              </p:cNvPr>
              <p:cNvSpPr/>
              <p:nvPr/>
            </p:nvSpPr>
            <p:spPr>
              <a:xfrm>
                <a:off x="4470479" y="3408828"/>
                <a:ext cx="263231" cy="705227"/>
              </a:xfrm>
              <a:custGeom>
                <a:avLst/>
                <a:gdLst>
                  <a:gd name="connsiteX0" fmla="*/ 0 w 445945"/>
                  <a:gd name="connsiteY0" fmla="*/ 0 h 1194737"/>
                  <a:gd name="connsiteX1" fmla="*/ 445945 w 445945"/>
                  <a:gd name="connsiteY1" fmla="*/ 0 h 1194737"/>
                  <a:gd name="connsiteX2" fmla="*/ 445945 w 445945"/>
                  <a:gd name="connsiteY2" fmla="*/ 1194737 h 1194737"/>
                  <a:gd name="connsiteX3" fmla="*/ 0 w 445945"/>
                  <a:gd name="connsiteY3" fmla="*/ 1194737 h 119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5945" h="1194737">
                    <a:moveTo>
                      <a:pt x="0" y="0"/>
                    </a:moveTo>
                    <a:lnTo>
                      <a:pt x="445945" y="0"/>
                    </a:lnTo>
                    <a:lnTo>
                      <a:pt x="445945" y="1194737"/>
                    </a:lnTo>
                    <a:lnTo>
                      <a:pt x="0" y="11947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9" name="Freeform: Shape 16">
                <a:extLst>
                  <a:ext uri="{FF2B5EF4-FFF2-40B4-BE49-F238E27FC236}">
                    <a16:creationId xmlns:a16="http://schemas.microsoft.com/office/drawing/2014/main" id="{A658C7D5-C6EB-4CDC-9BF2-2D71C1C1023A}"/>
                  </a:ext>
                </a:extLst>
              </p:cNvPr>
              <p:cNvSpPr/>
              <p:nvPr/>
            </p:nvSpPr>
            <p:spPr>
              <a:xfrm>
                <a:off x="4469832" y="4115863"/>
                <a:ext cx="263231" cy="52443"/>
              </a:xfrm>
              <a:custGeom>
                <a:avLst/>
                <a:gdLst>
                  <a:gd name="connsiteX0" fmla="*/ 0 w 413533"/>
                  <a:gd name="connsiteY0" fmla="*/ 0 h 82388"/>
                  <a:gd name="connsiteX1" fmla="*/ 413533 w 413533"/>
                  <a:gd name="connsiteY1" fmla="*/ 0 h 82388"/>
                  <a:gd name="connsiteX2" fmla="*/ 410293 w 413533"/>
                  <a:gd name="connsiteY2" fmla="*/ 4444 h 82388"/>
                  <a:gd name="connsiteX3" fmla="*/ 206766 w 413533"/>
                  <a:gd name="connsiteY3" fmla="*/ 82388 h 82388"/>
                  <a:gd name="connsiteX4" fmla="*/ 3240 w 413533"/>
                  <a:gd name="connsiteY4" fmla="*/ 4444 h 8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533" h="82388">
                    <a:moveTo>
                      <a:pt x="0" y="0"/>
                    </a:moveTo>
                    <a:lnTo>
                      <a:pt x="413533" y="0"/>
                    </a:lnTo>
                    <a:lnTo>
                      <a:pt x="410293" y="4444"/>
                    </a:lnTo>
                    <a:cubicBezTo>
                      <a:pt x="358206" y="52602"/>
                      <a:pt x="286248" y="82388"/>
                      <a:pt x="206766" y="82388"/>
                    </a:cubicBezTo>
                    <a:cubicBezTo>
                      <a:pt x="127284" y="82388"/>
                      <a:pt x="55327" y="52602"/>
                      <a:pt x="3240" y="44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6" name="Freeform: Shape 10">
              <a:extLst>
                <a:ext uri="{FF2B5EF4-FFF2-40B4-BE49-F238E27FC236}">
                  <a16:creationId xmlns:a16="http://schemas.microsoft.com/office/drawing/2014/main" id="{C9262773-97B4-4DFC-8340-68F91296463C}"/>
                </a:ext>
              </a:extLst>
            </p:cNvPr>
            <p:cNvSpPr/>
            <p:nvPr/>
          </p:nvSpPr>
          <p:spPr>
            <a:xfrm rot="20560681">
              <a:off x="5683023" y="4244326"/>
              <a:ext cx="399216" cy="720509"/>
            </a:xfrm>
            <a:custGeom>
              <a:avLst/>
              <a:gdLst>
                <a:gd name="connsiteX0" fmla="*/ 398565 w 399216"/>
                <a:gd name="connsiteY0" fmla="*/ 0 h 720509"/>
                <a:gd name="connsiteX1" fmla="*/ 399216 w 399216"/>
                <a:gd name="connsiteY1" fmla="*/ 203 h 720509"/>
                <a:gd name="connsiteX2" fmla="*/ 189700 w 399216"/>
                <a:gd name="connsiteY2" fmla="*/ 671975 h 720509"/>
                <a:gd name="connsiteX3" fmla="*/ 187218 w 399216"/>
                <a:gd name="connsiteY3" fmla="*/ 673667 h 720509"/>
                <a:gd name="connsiteX4" fmla="*/ 189945 w 399216"/>
                <a:gd name="connsiteY4" fmla="*/ 673667 h 720509"/>
                <a:gd name="connsiteX5" fmla="*/ 188471 w 399216"/>
                <a:gd name="connsiteY5" fmla="*/ 676194 h 720509"/>
                <a:gd name="connsiteX6" fmla="*/ 95893 w 399216"/>
                <a:gd name="connsiteY6" fmla="*/ 720509 h 720509"/>
                <a:gd name="connsiteX7" fmla="*/ 3316 w 399216"/>
                <a:gd name="connsiteY7" fmla="*/ 676194 h 720509"/>
                <a:gd name="connsiteX8" fmla="*/ 3158 w 399216"/>
                <a:gd name="connsiteY8" fmla="*/ 675923 h 720509"/>
                <a:gd name="connsiteX9" fmla="*/ 0 w 399216"/>
                <a:gd name="connsiteY9" fmla="*/ 675934 h 720509"/>
                <a:gd name="connsiteX10" fmla="*/ 161540 w 399216"/>
                <a:gd name="connsiteY10" fmla="*/ 157989 h 720509"/>
                <a:gd name="connsiteX11" fmla="*/ 163215 w 399216"/>
                <a:gd name="connsiteY11" fmla="*/ 160445 h 7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9216" h="720509">
                  <a:moveTo>
                    <a:pt x="398565" y="0"/>
                  </a:moveTo>
                  <a:lnTo>
                    <a:pt x="399216" y="203"/>
                  </a:lnTo>
                  <a:lnTo>
                    <a:pt x="189700" y="671975"/>
                  </a:lnTo>
                  <a:lnTo>
                    <a:pt x="187218" y="673667"/>
                  </a:lnTo>
                  <a:lnTo>
                    <a:pt x="189945" y="673667"/>
                  </a:lnTo>
                  <a:lnTo>
                    <a:pt x="188471" y="676194"/>
                  </a:lnTo>
                  <a:cubicBezTo>
                    <a:pt x="164779" y="703574"/>
                    <a:pt x="132047" y="720509"/>
                    <a:pt x="95893" y="720509"/>
                  </a:cubicBezTo>
                  <a:cubicBezTo>
                    <a:pt x="59739" y="720509"/>
                    <a:pt x="27009" y="703574"/>
                    <a:pt x="3316" y="676194"/>
                  </a:cubicBezTo>
                  <a:lnTo>
                    <a:pt x="3158" y="675923"/>
                  </a:lnTo>
                  <a:lnTo>
                    <a:pt x="0" y="675934"/>
                  </a:lnTo>
                  <a:lnTo>
                    <a:pt x="161540" y="157989"/>
                  </a:lnTo>
                  <a:lnTo>
                    <a:pt x="163215" y="16044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222BE8D4-1795-4E3E-90C2-A654F698EB9A}"/>
                </a:ext>
              </a:extLst>
            </p:cNvPr>
            <p:cNvSpPr/>
            <p:nvPr/>
          </p:nvSpPr>
          <p:spPr>
            <a:xfrm rot="1039319" flipH="1">
              <a:off x="6109760" y="4239368"/>
              <a:ext cx="399216" cy="720509"/>
            </a:xfrm>
            <a:custGeom>
              <a:avLst/>
              <a:gdLst>
                <a:gd name="connsiteX0" fmla="*/ 398565 w 399216"/>
                <a:gd name="connsiteY0" fmla="*/ 0 h 720509"/>
                <a:gd name="connsiteX1" fmla="*/ 399216 w 399216"/>
                <a:gd name="connsiteY1" fmla="*/ 203 h 720509"/>
                <a:gd name="connsiteX2" fmla="*/ 189700 w 399216"/>
                <a:gd name="connsiteY2" fmla="*/ 671975 h 720509"/>
                <a:gd name="connsiteX3" fmla="*/ 187218 w 399216"/>
                <a:gd name="connsiteY3" fmla="*/ 673667 h 720509"/>
                <a:gd name="connsiteX4" fmla="*/ 189945 w 399216"/>
                <a:gd name="connsiteY4" fmla="*/ 673667 h 720509"/>
                <a:gd name="connsiteX5" fmla="*/ 188471 w 399216"/>
                <a:gd name="connsiteY5" fmla="*/ 676194 h 720509"/>
                <a:gd name="connsiteX6" fmla="*/ 95893 w 399216"/>
                <a:gd name="connsiteY6" fmla="*/ 720509 h 720509"/>
                <a:gd name="connsiteX7" fmla="*/ 3316 w 399216"/>
                <a:gd name="connsiteY7" fmla="*/ 676194 h 720509"/>
                <a:gd name="connsiteX8" fmla="*/ 3158 w 399216"/>
                <a:gd name="connsiteY8" fmla="*/ 675923 h 720509"/>
                <a:gd name="connsiteX9" fmla="*/ 0 w 399216"/>
                <a:gd name="connsiteY9" fmla="*/ 675934 h 720509"/>
                <a:gd name="connsiteX10" fmla="*/ 161540 w 399216"/>
                <a:gd name="connsiteY10" fmla="*/ 157989 h 720509"/>
                <a:gd name="connsiteX11" fmla="*/ 163215 w 399216"/>
                <a:gd name="connsiteY11" fmla="*/ 160445 h 7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9216" h="720509">
                  <a:moveTo>
                    <a:pt x="398565" y="0"/>
                  </a:moveTo>
                  <a:lnTo>
                    <a:pt x="399216" y="203"/>
                  </a:lnTo>
                  <a:lnTo>
                    <a:pt x="189700" y="671975"/>
                  </a:lnTo>
                  <a:lnTo>
                    <a:pt x="187218" y="673667"/>
                  </a:lnTo>
                  <a:lnTo>
                    <a:pt x="189945" y="673667"/>
                  </a:lnTo>
                  <a:lnTo>
                    <a:pt x="188471" y="676194"/>
                  </a:lnTo>
                  <a:cubicBezTo>
                    <a:pt x="164779" y="703574"/>
                    <a:pt x="132047" y="720509"/>
                    <a:pt x="95893" y="720509"/>
                  </a:cubicBezTo>
                  <a:cubicBezTo>
                    <a:pt x="59739" y="720509"/>
                    <a:pt x="27009" y="703574"/>
                    <a:pt x="3316" y="676194"/>
                  </a:cubicBezTo>
                  <a:lnTo>
                    <a:pt x="3158" y="675923"/>
                  </a:lnTo>
                  <a:lnTo>
                    <a:pt x="0" y="675934"/>
                  </a:lnTo>
                  <a:lnTo>
                    <a:pt x="161540" y="157989"/>
                  </a:lnTo>
                  <a:lnTo>
                    <a:pt x="163215" y="16044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18" name="Group 12">
              <a:extLst>
                <a:ext uri="{FF2B5EF4-FFF2-40B4-BE49-F238E27FC236}">
                  <a16:creationId xmlns:a16="http://schemas.microsoft.com/office/drawing/2014/main" id="{BD61142D-057B-4EE3-ADF6-08E565908989}"/>
                </a:ext>
              </a:extLst>
            </p:cNvPr>
            <p:cNvGrpSpPr/>
            <p:nvPr/>
          </p:nvGrpSpPr>
          <p:grpSpPr>
            <a:xfrm>
              <a:off x="5785618" y="4832689"/>
              <a:ext cx="612414" cy="244247"/>
              <a:chOff x="4292842" y="4040090"/>
              <a:chExt cx="612414" cy="244247"/>
            </a:xfrm>
          </p:grpSpPr>
          <p:sp>
            <p:nvSpPr>
              <p:cNvPr id="26" name="Oval 13">
                <a:extLst>
                  <a:ext uri="{FF2B5EF4-FFF2-40B4-BE49-F238E27FC236}">
                    <a16:creationId xmlns:a16="http://schemas.microsoft.com/office/drawing/2014/main" id="{E34DDF47-6B3E-4E9F-A4AC-2C729E3373AE}"/>
                  </a:ext>
                </a:extLst>
              </p:cNvPr>
              <p:cNvSpPr/>
              <p:nvPr/>
            </p:nvSpPr>
            <p:spPr>
              <a:xfrm>
                <a:off x="4292842" y="4040090"/>
                <a:ext cx="612414" cy="244247"/>
              </a:xfrm>
              <a:prstGeom prst="ellipse">
                <a:avLst/>
              </a:prstGeom>
              <a:solidFill>
                <a:srgbClr val="F2A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7" name="Oval 14">
                <a:extLst>
                  <a:ext uri="{FF2B5EF4-FFF2-40B4-BE49-F238E27FC236}">
                    <a16:creationId xmlns:a16="http://schemas.microsoft.com/office/drawing/2014/main" id="{227AD355-3433-4517-B218-67826D12C680}"/>
                  </a:ext>
                </a:extLst>
              </p:cNvPr>
              <p:cNvSpPr/>
              <p:nvPr/>
            </p:nvSpPr>
            <p:spPr>
              <a:xfrm>
                <a:off x="4469832" y="4112952"/>
                <a:ext cx="277584" cy="110708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9" name="Freeform: Shape 25">
              <a:extLst>
                <a:ext uri="{FF2B5EF4-FFF2-40B4-BE49-F238E27FC236}">
                  <a16:creationId xmlns:a16="http://schemas.microsoft.com/office/drawing/2014/main" id="{2CE8A4C8-0AAF-4680-A868-602B3982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324" y="3042800"/>
              <a:ext cx="2883257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2400"/>
                <a:t>二维数据</a:t>
              </a:r>
            </a:p>
          </p:txBody>
        </p:sp>
        <p:sp>
          <p:nvSpPr>
            <p:cNvPr id="20" name="Freeform: Shape 26">
              <a:extLst>
                <a:ext uri="{FF2B5EF4-FFF2-40B4-BE49-F238E27FC236}">
                  <a16:creationId xmlns:a16="http://schemas.microsoft.com/office/drawing/2014/main" id="{AC3C0BC2-45A1-4535-B724-11152E9966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04539" y="2349214"/>
              <a:ext cx="2883257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2400">
                  <a:solidFill>
                    <a:schemeClr val="tx1">
                      <a:lumMod val="95000"/>
                    </a:schemeClr>
                  </a:solidFill>
                </a:rPr>
                <a:t>一维数据</a:t>
              </a:r>
            </a:p>
          </p:txBody>
        </p:sp>
        <p:sp>
          <p:nvSpPr>
            <p:cNvPr id="21" name="Freeform: Shape 27">
              <a:extLst>
                <a:ext uri="{FF2B5EF4-FFF2-40B4-BE49-F238E27FC236}">
                  <a16:creationId xmlns:a16="http://schemas.microsoft.com/office/drawing/2014/main" id="{76F95E55-C9A6-4536-93ED-7B11F7A493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04539" y="3770315"/>
              <a:ext cx="2883257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2400">
                  <a:solidFill>
                    <a:schemeClr val="tx1">
                      <a:lumMod val="95000"/>
                    </a:schemeClr>
                  </a:solidFill>
                </a:rPr>
                <a:t>高维数据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98E3046-E9A4-49B3-8003-C6299E6A6611}"/>
              </a:ext>
            </a:extLst>
          </p:cNvPr>
          <p:cNvSpPr txBox="1"/>
          <p:nvPr/>
        </p:nvSpPr>
        <p:spPr>
          <a:xfrm>
            <a:off x="7827162" y="355465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例如：北京、上海、天津、重庆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7B3CA60-5BFF-43E8-81DB-B9AD5872B439}"/>
              </a:ext>
            </a:extLst>
          </p:cNvPr>
          <p:cNvSpPr/>
          <p:nvPr/>
        </p:nvSpPr>
        <p:spPr>
          <a:xfrm>
            <a:off x="959112" y="4211805"/>
            <a:ext cx="35431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二维数据，也称表格数据，由关联关系数据构成，采用二维表格方式组织，对应于数学中的矩阵，常见的表格都属于二维数据。</a:t>
            </a:r>
            <a:endParaRPr lang="en-US" altLang="zh-CN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  <a:hlinkClick r:id="" action="ppaction://hlinkshowjump?jump=nextslide"/>
              </a:rPr>
              <a:t>例如：</a:t>
            </a:r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4177AE2-BDEF-4E1A-AA96-5C5516562D14}"/>
              </a:ext>
            </a:extLst>
          </p:cNvPr>
          <p:cNvSpPr/>
          <p:nvPr/>
        </p:nvSpPr>
        <p:spPr>
          <a:xfrm>
            <a:off x="7827162" y="2353835"/>
            <a:ext cx="4067067" cy="1045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95000"/>
                  </a:schemeClr>
                </a:solidFill>
                <a:latin typeface="幼圆" panose="02010509060101010101" pitchFamily="49" charset="-122"/>
              </a:rPr>
              <a:t>一维数据由对等关系的有序或无序数据构成，采用线性方式组织，对应于数学中数组的概念。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幼圆" panose="020105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89491E4-B565-4A35-817D-9B53CA452C9F}"/>
              </a:ext>
            </a:extLst>
          </p:cNvPr>
          <p:cNvSpPr/>
          <p:nvPr/>
        </p:nvSpPr>
        <p:spPr>
          <a:xfrm>
            <a:off x="5521710" y="4810823"/>
            <a:ext cx="377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高维数据由键值对类型的数据构成，采用对象方式组织，可以多层嵌套。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B0370A-E540-4A9F-B2D3-5C088F129C0D}"/>
              </a:ext>
            </a:extLst>
          </p:cNvPr>
          <p:cNvSpPr/>
          <p:nvPr/>
        </p:nvSpPr>
        <p:spPr>
          <a:xfrm>
            <a:off x="5258721" y="5504466"/>
            <a:ext cx="6294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高维数据在</a:t>
            </a:r>
            <a:r>
              <a:rPr lang="en-US" altLang="zh-CN"/>
              <a:t>Web</a:t>
            </a:r>
            <a:r>
              <a:rPr lang="zh-CN" altLang="en-US"/>
              <a:t>系统中十分常见，作为当今</a:t>
            </a:r>
            <a:r>
              <a:rPr lang="en-US" altLang="zh-CN"/>
              <a:t>Internet</a:t>
            </a:r>
            <a:r>
              <a:rPr lang="zh-CN" altLang="en-US"/>
              <a:t>组织内容的主要方式，高维数据衍生出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XML</a:t>
            </a:r>
            <a:r>
              <a:rPr lang="zh-CN" altLang="en-US"/>
              <a:t>、</a:t>
            </a:r>
            <a:r>
              <a:rPr lang="en-US" altLang="zh-CN"/>
              <a:t>JSON</a:t>
            </a:r>
            <a:r>
              <a:rPr lang="zh-CN" altLang="en-US"/>
              <a:t>等具体数据组织的语法结构。</a:t>
            </a:r>
            <a:endParaRPr lang="en-US" altLang="zh-CN"/>
          </a:p>
          <a:p>
            <a:r>
              <a:rPr lang="zh-CN" altLang="en-US">
                <a:hlinkClick r:id="" action="ppaction://hlinkshowjump?jump=nextslide"/>
              </a:rPr>
              <a:t>例如：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2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59A111-1720-49BC-9760-0DF287146088}"/>
              </a:ext>
            </a:extLst>
          </p:cNvPr>
          <p:cNvSpPr/>
          <p:nvPr/>
        </p:nvSpPr>
        <p:spPr>
          <a:xfrm>
            <a:off x="6860485" y="3322580"/>
            <a:ext cx="36990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"本书" :[</a:t>
            </a:r>
          </a:p>
          <a:p>
            <a:r>
              <a:rPr lang="zh-CN" altLang="en-US" sz="1400"/>
              <a:t>        "第1章":"程序设计基本方法",</a:t>
            </a:r>
          </a:p>
          <a:p>
            <a:r>
              <a:rPr lang="zh-CN" altLang="en-US" sz="1400"/>
              <a:t>        "第2章":"Python语言基本语法元素",</a:t>
            </a:r>
          </a:p>
          <a:p>
            <a:r>
              <a:rPr lang="zh-CN" altLang="en-US" sz="1400"/>
              <a:t>        "第3章":"基本数据类型",</a:t>
            </a:r>
          </a:p>
          <a:p>
            <a:r>
              <a:rPr lang="zh-CN" altLang="en-US" sz="1400"/>
              <a:t>        "第4章":"程序的控制结构",</a:t>
            </a:r>
          </a:p>
          <a:p>
            <a:r>
              <a:rPr lang="zh-CN" altLang="en-US" sz="1400"/>
              <a:t>        "第5章":"函数和代码复用",</a:t>
            </a:r>
          </a:p>
          <a:p>
            <a:r>
              <a:rPr lang="zh-CN" altLang="en-US" sz="1400"/>
              <a:t>        "第6章":"组合数据类型",</a:t>
            </a:r>
          </a:p>
          <a:p>
            <a:r>
              <a:rPr lang="zh-CN" altLang="en-US" sz="1400"/>
              <a:t>        "第7章":"文件和数据格式",</a:t>
            </a:r>
          </a:p>
          <a:p>
            <a:r>
              <a:rPr lang="zh-CN" altLang="en-US" sz="1400"/>
              <a:t>        "第8章":"Python计算生态",</a:t>
            </a:r>
          </a:p>
          <a:p>
            <a:r>
              <a:rPr lang="zh-CN" altLang="en-US" sz="1400"/>
              <a:t>        "第9章":"Python标准库概览",</a:t>
            </a:r>
          </a:p>
          <a:p>
            <a:r>
              <a:rPr lang="zh-CN" altLang="en-US" sz="1400"/>
              <a:t>        "第10章":"Python第三方库概览",</a:t>
            </a:r>
          </a:p>
          <a:p>
            <a:r>
              <a:rPr lang="zh-CN" altLang="en-US" sz="1400"/>
              <a:t>        "第11章":"Python第三方库纵览",</a:t>
            </a:r>
          </a:p>
          <a:p>
            <a:r>
              <a:rPr lang="zh-CN" altLang="en-US" sz="1400"/>
              <a:t>        "附录":"附录12345678",</a:t>
            </a:r>
          </a:p>
          <a:p>
            <a:r>
              <a:rPr lang="zh-CN" altLang="en-US" sz="1400"/>
              <a:t>    ]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4455DE-BA22-4FC9-A63A-7D38213B5464}"/>
              </a:ext>
            </a:extLst>
          </p:cNvPr>
          <p:cNvSpPr txBox="1"/>
          <p:nvPr/>
        </p:nvSpPr>
        <p:spPr>
          <a:xfrm>
            <a:off x="6091715" y="2813447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以</a:t>
            </a:r>
            <a:r>
              <a:rPr lang="en-US" altLang="zh-CN"/>
              <a:t>JSON</a:t>
            </a:r>
            <a:r>
              <a:rPr lang="zh-CN" altLang="en-US"/>
              <a:t>为例：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C98F4E-65E2-437A-BEA2-7689B0CA2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98026"/>
              </p:ext>
            </p:extLst>
          </p:nvPr>
        </p:nvGraphicFramePr>
        <p:xfrm>
          <a:off x="1230983" y="3587884"/>
          <a:ext cx="332080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407">
                  <a:extLst>
                    <a:ext uri="{9D8B030D-6E8A-4147-A177-3AD203B41FA5}">
                      <a16:colId xmlns:a16="http://schemas.microsoft.com/office/drawing/2014/main" val="1459901938"/>
                    </a:ext>
                  </a:extLst>
                </a:gridCol>
                <a:gridCol w="734647">
                  <a:extLst>
                    <a:ext uri="{9D8B030D-6E8A-4147-A177-3AD203B41FA5}">
                      <a16:colId xmlns:a16="http://schemas.microsoft.com/office/drawing/2014/main" val="1212544709"/>
                    </a:ext>
                  </a:extLst>
                </a:gridCol>
                <a:gridCol w="593969">
                  <a:extLst>
                    <a:ext uri="{9D8B030D-6E8A-4147-A177-3AD203B41FA5}">
                      <a16:colId xmlns:a16="http://schemas.microsoft.com/office/drawing/2014/main" val="1459641801"/>
                    </a:ext>
                  </a:extLst>
                </a:gridCol>
                <a:gridCol w="608781">
                  <a:extLst>
                    <a:ext uri="{9D8B030D-6E8A-4147-A177-3AD203B41FA5}">
                      <a16:colId xmlns:a16="http://schemas.microsoft.com/office/drawing/2014/main" val="2140235326"/>
                    </a:ext>
                  </a:extLst>
                </a:gridCol>
              </a:tblGrid>
              <a:tr h="221470">
                <a:tc>
                  <a:txBody>
                    <a:bodyPr/>
                    <a:lstStyle/>
                    <a:p>
                      <a:r>
                        <a:rPr lang="zh-CN" altLang="en-US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指标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2014</a:t>
                      </a:r>
                      <a:r>
                        <a:rPr lang="zh-CN" altLang="en-US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年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2015</a:t>
                      </a:r>
                      <a:r>
                        <a:rPr lang="zh-CN" altLang="en-US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年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2016</a:t>
                      </a:r>
                      <a:r>
                        <a:rPr lang="zh-CN" altLang="en-US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年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981582"/>
                  </a:ext>
                </a:extLst>
              </a:tr>
              <a:tr h="221470">
                <a:tc>
                  <a:txBody>
                    <a:bodyPr/>
                    <a:lstStyle/>
                    <a:p>
                      <a:r>
                        <a:rPr lang="zh-CN" altLang="en-US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居民消费价格指数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102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101.4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102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390712"/>
                  </a:ext>
                </a:extLst>
              </a:tr>
              <a:tr h="221470">
                <a:tc>
                  <a:txBody>
                    <a:bodyPr/>
                    <a:lstStyle/>
                    <a:p>
                      <a:r>
                        <a:rPr lang="zh-CN" altLang="en-US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食品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103.1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102.3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104.6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72887"/>
                  </a:ext>
                </a:extLst>
              </a:tr>
              <a:tr h="221470">
                <a:tc>
                  <a:txBody>
                    <a:bodyPr/>
                    <a:lstStyle/>
                    <a:p>
                      <a:r>
                        <a:rPr lang="zh-CN" altLang="en-US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烟酒及用品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99.4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102.1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101.5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490749"/>
                  </a:ext>
                </a:extLst>
              </a:tr>
              <a:tr h="221470">
                <a:tc>
                  <a:txBody>
                    <a:bodyPr/>
                    <a:lstStyle/>
                    <a:p>
                      <a:r>
                        <a:rPr lang="zh-CN" altLang="en-US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衣着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102.4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102.7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101.4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49317"/>
                  </a:ext>
                </a:extLst>
              </a:tr>
              <a:tr h="221470">
                <a:tc>
                  <a:txBody>
                    <a:bodyPr/>
                    <a:lstStyle/>
                    <a:p>
                      <a:r>
                        <a:rPr lang="zh-CN" altLang="en-US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家庭设备用品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101.2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101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100.5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98092"/>
                  </a:ext>
                </a:extLst>
              </a:tr>
              <a:tr h="221470">
                <a:tc>
                  <a:txBody>
                    <a:bodyPr/>
                    <a:lstStyle/>
                    <a:p>
                      <a:r>
                        <a:rPr lang="zh-CN" altLang="en-US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医疗保健和个人用品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101.3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102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101.1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85217"/>
                  </a:ext>
                </a:extLst>
              </a:tr>
              <a:tr h="221470">
                <a:tc>
                  <a:txBody>
                    <a:bodyPr/>
                    <a:lstStyle/>
                    <a:p>
                      <a:r>
                        <a:rPr lang="zh-CN" altLang="en-US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交通和通信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99.9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98.3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98.7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425221"/>
                  </a:ext>
                </a:extLst>
              </a:tr>
              <a:tr h="221470">
                <a:tc>
                  <a:txBody>
                    <a:bodyPr/>
                    <a:lstStyle/>
                    <a:p>
                      <a:r>
                        <a:rPr lang="zh-CN" altLang="en-US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娱乐教育文化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101.9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101.4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101.6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894642"/>
                  </a:ext>
                </a:extLst>
              </a:tr>
              <a:tr h="221470">
                <a:tc>
                  <a:txBody>
                    <a:bodyPr/>
                    <a:lstStyle/>
                    <a:p>
                      <a:r>
                        <a:rPr lang="zh-CN" altLang="en-US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居住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102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100.7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101.6</a:t>
                      </a:r>
                      <a:endParaRPr lang="zh-CN" altLang="en-US" sz="10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1889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B8413AA-0EFD-485D-8DC9-08C2AA163CF2}"/>
              </a:ext>
            </a:extLst>
          </p:cNvPr>
          <p:cNvSpPr txBox="1"/>
          <p:nvPr/>
        </p:nvSpPr>
        <p:spPr>
          <a:xfrm>
            <a:off x="1898809" y="3182779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2014-2016</a:t>
            </a:r>
            <a:r>
              <a:rPr lang="zh-CN" altLang="en-US" sz="1000"/>
              <a:t>年全国居民消费价格指数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320D33-01E9-4017-802E-0086964AD018}"/>
              </a:ext>
            </a:extLst>
          </p:cNvPr>
          <p:cNvSpPr/>
          <p:nvPr/>
        </p:nvSpPr>
        <p:spPr>
          <a:xfrm>
            <a:off x="708904" y="1828056"/>
            <a:ext cx="4582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幼圆" panose="02010509060101010101" pitchFamily="49" charset="-122"/>
              </a:rPr>
              <a:t>二维数据，也称表格数据，由关联关系数据构成，采用二维表格方式组织，对应于数学中的矩阵，常见的表格都属于二维数据。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7F9695-8FBA-46EF-9C31-F81E62B7D61B}"/>
              </a:ext>
            </a:extLst>
          </p:cNvPr>
          <p:cNvSpPr/>
          <p:nvPr/>
        </p:nvSpPr>
        <p:spPr>
          <a:xfrm>
            <a:off x="6091715" y="1828056"/>
            <a:ext cx="4966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幼圆" panose="02010509060101010101" pitchFamily="49" charset="-122"/>
              </a:rPr>
              <a:t>高维数据由键值对类型的数据构成，采用对象方式组织，可以多层嵌套。</a:t>
            </a:r>
          </a:p>
        </p:txBody>
      </p:sp>
    </p:spTree>
    <p:extLst>
      <p:ext uri="{BB962C8B-B14F-4D97-AF65-F5344CB8AC3E}">
        <p14:creationId xmlns:p14="http://schemas.microsoft.com/office/powerpoint/2010/main" val="25712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57FB90-A1E0-4342-BECF-A79BECFFA64C}"/>
              </a:ext>
            </a:extLst>
          </p:cNvPr>
          <p:cNvSpPr txBox="1"/>
          <p:nvPr/>
        </p:nvSpPr>
        <p:spPr>
          <a:xfrm>
            <a:off x="3031418" y="608873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/>
              <a:t>一维数据的存储方式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79ADF6-F378-419B-8023-4C36BB6B51B5}"/>
              </a:ext>
            </a:extLst>
          </p:cNvPr>
          <p:cNvSpPr txBox="1"/>
          <p:nvPr/>
        </p:nvSpPr>
        <p:spPr>
          <a:xfrm>
            <a:off x="842014" y="4279267"/>
            <a:ext cx="233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Python</a:t>
            </a:r>
            <a:r>
              <a:rPr lang="zh-CN" altLang="en-US"/>
              <a:t>中主要采用</a:t>
            </a:r>
            <a:r>
              <a:rPr lang="zh-CN" altLang="en-US">
                <a:solidFill>
                  <a:srgbClr val="FFFF00"/>
                </a:solidFill>
              </a:rPr>
              <a:t>列表</a:t>
            </a:r>
            <a:r>
              <a:rPr lang="zh-CN" altLang="en-US"/>
              <a:t>形式表示。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73AEC1-1207-41C2-90E1-1E0EAA98B640}"/>
              </a:ext>
            </a:extLst>
          </p:cNvPr>
          <p:cNvSpPr txBox="1"/>
          <p:nvPr/>
        </p:nvSpPr>
        <p:spPr>
          <a:xfrm>
            <a:off x="562131" y="5114131"/>
            <a:ext cx="31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例如中国的直辖市可以采用一个列表变量表示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3ED052-F54A-45D7-8C50-67F16C7CD6BB}"/>
              </a:ext>
            </a:extLst>
          </p:cNvPr>
          <p:cNvSpPr txBox="1"/>
          <p:nvPr/>
        </p:nvSpPr>
        <p:spPr>
          <a:xfrm>
            <a:off x="4519026" y="4448396"/>
            <a:ext cx="233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总体思路是采用</a:t>
            </a:r>
            <a:r>
              <a:rPr lang="zh-CN" altLang="en-US">
                <a:solidFill>
                  <a:srgbClr val="FFFF00"/>
                </a:solidFill>
              </a:rPr>
              <a:t>特殊字符</a:t>
            </a:r>
            <a:r>
              <a:rPr lang="zh-CN" altLang="en-US"/>
              <a:t>分隔各数据。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7BE742-44D9-4E63-871A-ABC6EA5CA21A}"/>
              </a:ext>
            </a:extLst>
          </p:cNvPr>
          <p:cNvSpPr txBox="1"/>
          <p:nvPr/>
        </p:nvSpPr>
        <p:spPr>
          <a:xfrm>
            <a:off x="7672975" y="4253618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· </a:t>
            </a:r>
            <a:r>
              <a:rPr lang="zh-CN" altLang="en-US">
                <a:solidFill>
                  <a:srgbClr val="FFFF00"/>
                </a:solidFill>
              </a:rPr>
              <a:t>空格分隔元素 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北京 上海 天津 重庆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FD6598-3397-4AC1-BDBD-2854A6BEBFCB}"/>
              </a:ext>
            </a:extLst>
          </p:cNvPr>
          <p:cNvSpPr txBox="1"/>
          <p:nvPr/>
        </p:nvSpPr>
        <p:spPr>
          <a:xfrm>
            <a:off x="7672975" y="465514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· </a:t>
            </a:r>
            <a:r>
              <a:rPr lang="zh-CN" altLang="en-US">
                <a:solidFill>
                  <a:srgbClr val="FFFF00"/>
                </a:solidFill>
              </a:rPr>
              <a:t>逗号分隔元素</a:t>
            </a:r>
            <a:r>
              <a:rPr lang="en-US" altLang="zh-CN">
                <a:solidFill>
                  <a:srgbClr val="FFFF00"/>
                </a:solidFill>
              </a:rPr>
              <a:t>   </a:t>
            </a:r>
            <a:r>
              <a:rPr lang="zh-CN" altLang="en-US"/>
              <a:t>北京</a:t>
            </a:r>
            <a:r>
              <a:rPr lang="en-US" altLang="zh-CN"/>
              <a:t>,</a:t>
            </a:r>
            <a:r>
              <a:rPr lang="zh-CN" altLang="en-US"/>
              <a:t>上海</a:t>
            </a:r>
            <a:r>
              <a:rPr lang="en-US" altLang="zh-CN"/>
              <a:t>,</a:t>
            </a:r>
            <a:r>
              <a:rPr lang="zh-CN" altLang="en-US"/>
              <a:t>天津</a:t>
            </a:r>
            <a:r>
              <a:rPr lang="en-US" altLang="zh-CN"/>
              <a:t>,</a:t>
            </a:r>
            <a:r>
              <a:rPr lang="zh-CN" altLang="en-US"/>
              <a:t>重庆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F99284-F37A-483D-866C-9E93E777D7EC}"/>
              </a:ext>
            </a:extLst>
          </p:cNvPr>
          <p:cNvSpPr txBox="1"/>
          <p:nvPr/>
        </p:nvSpPr>
        <p:spPr>
          <a:xfrm>
            <a:off x="7651612" y="528529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· </a:t>
            </a:r>
            <a:r>
              <a:rPr lang="zh-CN" altLang="en-US">
                <a:solidFill>
                  <a:srgbClr val="FFFF00"/>
                </a:solidFill>
              </a:rPr>
              <a:t>换行符分隔元素</a:t>
            </a:r>
            <a:r>
              <a:rPr lang="en-US" altLang="zh-CN">
                <a:solidFill>
                  <a:srgbClr val="FFFF00"/>
                </a:solidFill>
              </a:rPr>
              <a:t>			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BC15EA-B211-4841-9048-60AA373E8FB8}"/>
              </a:ext>
            </a:extLst>
          </p:cNvPr>
          <p:cNvSpPr txBox="1"/>
          <p:nvPr/>
        </p:nvSpPr>
        <p:spPr>
          <a:xfrm>
            <a:off x="7570869" y="617535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· </a:t>
            </a:r>
            <a:r>
              <a:rPr lang="zh-CN" altLang="en-US">
                <a:solidFill>
                  <a:srgbClr val="FFFF00"/>
                </a:solidFill>
              </a:rPr>
              <a:t>其他特殊符号分隔元素</a:t>
            </a:r>
            <a:r>
              <a:rPr lang="en-US" altLang="zh-CN">
                <a:solidFill>
                  <a:srgbClr val="FFFF00"/>
                </a:solidFill>
              </a:rPr>
              <a:t>  </a:t>
            </a:r>
            <a:r>
              <a:rPr lang="zh-CN" altLang="en-US"/>
              <a:t>北京</a:t>
            </a:r>
            <a:r>
              <a:rPr lang="en-US" altLang="zh-CN"/>
              <a:t>:</a:t>
            </a:r>
            <a:r>
              <a:rPr lang="zh-CN" altLang="en-US"/>
              <a:t>上海</a:t>
            </a:r>
            <a:r>
              <a:rPr lang="en-US" altLang="zh-CN"/>
              <a:t>:</a:t>
            </a:r>
            <a:r>
              <a:rPr lang="zh-CN" altLang="en-US"/>
              <a:t>天津</a:t>
            </a:r>
            <a:r>
              <a:rPr lang="en-US" altLang="zh-CN"/>
              <a:t>:</a:t>
            </a:r>
            <a:r>
              <a:rPr lang="zh-CN" altLang="en-US"/>
              <a:t>重庆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5D73D59-2D0F-41E8-B658-6BA1BE47D5F2}"/>
              </a:ext>
            </a:extLst>
          </p:cNvPr>
          <p:cNvSpPr/>
          <p:nvPr/>
        </p:nvSpPr>
        <p:spPr>
          <a:xfrm>
            <a:off x="9541435" y="5047670"/>
            <a:ext cx="778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北京</a:t>
            </a:r>
            <a:endParaRPr lang="en-US" altLang="zh-CN"/>
          </a:p>
          <a:p>
            <a:r>
              <a:rPr lang="zh-CN" altLang="en-US"/>
              <a:t>上海 </a:t>
            </a:r>
            <a:endParaRPr lang="en-US" altLang="zh-CN"/>
          </a:p>
          <a:p>
            <a:r>
              <a:rPr lang="zh-CN" altLang="en-US"/>
              <a:t>天津</a:t>
            </a:r>
            <a:endParaRPr lang="en-US" altLang="zh-CN"/>
          </a:p>
          <a:p>
            <a:r>
              <a:rPr lang="zh-CN" altLang="en-US"/>
              <a:t>重庆</a:t>
            </a:r>
            <a:endParaRPr lang="zh-CN" altLang="en-US">
              <a:solidFill>
                <a:srgbClr val="FFFF00"/>
              </a:solidFill>
            </a:endParaRPr>
          </a:p>
        </p:txBody>
      </p:sp>
      <p:cxnSp>
        <p:nvCxnSpPr>
          <p:cNvPr id="30" name="1">
            <a:extLst>
              <a:ext uri="{FF2B5EF4-FFF2-40B4-BE49-F238E27FC236}">
                <a16:creationId xmlns:a16="http://schemas.microsoft.com/office/drawing/2014/main" id="{CBF79ED5-8396-486C-B99D-4843D4975219}"/>
              </a:ext>
            </a:extLst>
          </p:cNvPr>
          <p:cNvCxnSpPr>
            <a:stCxn id="38" idx="6"/>
          </p:cNvCxnSpPr>
          <p:nvPr>
            <p:custDataLst>
              <p:tags r:id="rId1"/>
            </p:custDataLst>
          </p:nvPr>
        </p:nvCxnSpPr>
        <p:spPr>
          <a:xfrm>
            <a:off x="6593493" y="2952241"/>
            <a:ext cx="202939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">
            <a:extLst>
              <a:ext uri="{FF2B5EF4-FFF2-40B4-BE49-F238E27FC236}">
                <a16:creationId xmlns:a16="http://schemas.microsoft.com/office/drawing/2014/main" id="{B6452369-7B93-4C32-96F7-4E9D07BE523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06924" y="2041701"/>
            <a:ext cx="1821081" cy="182107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32" name="1">
            <a:extLst>
              <a:ext uri="{FF2B5EF4-FFF2-40B4-BE49-F238E27FC236}">
                <a16:creationId xmlns:a16="http://schemas.microsoft.com/office/drawing/2014/main" id="{0ED44E67-72DB-4630-8DF2-EEF8616EB0F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35585" y="1870362"/>
            <a:ext cx="2163759" cy="2163757"/>
          </a:xfrm>
          <a:prstGeom prst="donut">
            <a:avLst>
              <a:gd name="adj" fmla="val 2841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sp>
        <p:nvSpPr>
          <p:cNvPr id="33" name="1">
            <a:extLst>
              <a:ext uri="{FF2B5EF4-FFF2-40B4-BE49-F238E27FC236}">
                <a16:creationId xmlns:a16="http://schemas.microsoft.com/office/drawing/2014/main" id="{DB32C94B-DCEE-476B-8B8A-9B550D21D96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 flipH="1">
            <a:off x="1800312" y="2610015"/>
            <a:ext cx="1231106" cy="7739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noAutofit/>
            <a:sp3d/>
          </a:bodyPr>
          <a:lstStyle/>
          <a:p>
            <a:pPr algn="ctr">
              <a:buClr>
                <a:prstClr val="white"/>
              </a:buClr>
              <a:defRPr/>
            </a:pPr>
            <a:r>
              <a:rPr lang="zh-CN" altLang="en-US"/>
              <a:t>一维数据</a:t>
            </a:r>
            <a:endParaRPr lang="en-US" altLang="zh-CN"/>
          </a:p>
          <a:p>
            <a:pPr algn="ctr">
              <a:buClr>
                <a:prstClr val="white"/>
              </a:buClr>
              <a:defRPr/>
            </a:pPr>
            <a:r>
              <a:rPr lang="zh-CN" altLang="en-US"/>
              <a:t>如何表示？</a:t>
            </a:r>
            <a:endParaRPr lang="zh-CN" altLang="en-US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FZHei-B01S" panose="02010601030101010101" pitchFamily="2" charset="-122"/>
            </a:endParaRPr>
          </a:p>
        </p:txBody>
      </p:sp>
      <p:cxnSp>
        <p:nvCxnSpPr>
          <p:cNvPr id="34" name="1">
            <a:extLst>
              <a:ext uri="{FF2B5EF4-FFF2-40B4-BE49-F238E27FC236}">
                <a16:creationId xmlns:a16="http://schemas.microsoft.com/office/drawing/2014/main" id="{C355120F-40CA-410F-9B2C-780CAA116CD3}"/>
              </a:ext>
            </a:extLst>
          </p:cNvPr>
          <p:cNvCxnSpPr>
            <a:stCxn id="32" idx="6"/>
          </p:cNvCxnSpPr>
          <p:nvPr>
            <p:custDataLst>
              <p:tags r:id="rId5"/>
            </p:custDataLst>
          </p:nvPr>
        </p:nvCxnSpPr>
        <p:spPr>
          <a:xfrm>
            <a:off x="3499344" y="2952241"/>
            <a:ext cx="156412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1">
            <a:extLst>
              <a:ext uri="{FF2B5EF4-FFF2-40B4-BE49-F238E27FC236}">
                <a16:creationId xmlns:a16="http://schemas.microsoft.com/office/drawing/2014/main" id="{071AAABE-E101-44B1-BEB9-D1087DE5571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5181143" y="1720677"/>
            <a:ext cx="1519108" cy="2463127"/>
            <a:chOff x="5166153" y="2320283"/>
            <a:chExt cx="1519108" cy="2463127"/>
          </a:xfrm>
        </p:grpSpPr>
        <p:sp>
          <p:nvSpPr>
            <p:cNvPr id="36" name="Rectangle: Top Corners Snipped 27">
              <a:extLst>
                <a:ext uri="{FF2B5EF4-FFF2-40B4-BE49-F238E27FC236}">
                  <a16:creationId xmlns:a16="http://schemas.microsoft.com/office/drawing/2014/main" id="{F13FC24F-31CC-4F57-BB42-1B7E7B8FE399}"/>
                </a:ext>
              </a:extLst>
            </p:cNvPr>
            <p:cNvSpPr/>
            <p:nvPr/>
          </p:nvSpPr>
          <p:spPr>
            <a:xfrm>
              <a:off x="5614460" y="2320283"/>
              <a:ext cx="622495" cy="2463127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5E2AFBCA-0834-4DE0-85CC-20B08FEDF8A7}"/>
                </a:ext>
              </a:extLst>
            </p:cNvPr>
            <p:cNvSpPr/>
            <p:nvPr/>
          </p:nvSpPr>
          <p:spPr>
            <a:xfrm>
              <a:off x="5166153" y="2792294"/>
              <a:ext cx="1519108" cy="1519105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8" name="Circle: Hollow 30">
              <a:extLst>
                <a:ext uri="{FF2B5EF4-FFF2-40B4-BE49-F238E27FC236}">
                  <a16:creationId xmlns:a16="http://schemas.microsoft.com/office/drawing/2014/main" id="{9B8B5919-85C0-4945-8137-16FB04C26184}"/>
                </a:ext>
              </a:extLst>
            </p:cNvPr>
            <p:cNvSpPr/>
            <p:nvPr/>
          </p:nvSpPr>
          <p:spPr>
            <a:xfrm>
              <a:off x="5272913" y="2899053"/>
              <a:ext cx="1305590" cy="1305588"/>
            </a:xfrm>
            <a:prstGeom prst="donut">
              <a:avLst>
                <a:gd name="adj" fmla="val 2841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39" name="TextBox 40">
              <a:extLst>
                <a:ext uri="{FF2B5EF4-FFF2-40B4-BE49-F238E27FC236}">
                  <a16:creationId xmlns:a16="http://schemas.microsoft.com/office/drawing/2014/main" id="{025E003E-8F59-4AC8-BFD9-3334C4A3B2D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04337" y="3234216"/>
              <a:ext cx="1125308" cy="225767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>
              <a:noAutofit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一维数据</a:t>
              </a:r>
              <a:endParaRPr lang="en-US" altLang="zh-CN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  <a:p>
              <a:pPr algn="ctr">
                <a:buClr>
                  <a:prstClr val="white"/>
                </a:buClr>
                <a:defRPr/>
              </a:pPr>
              <a:r>
                <a:rPr lang="zh-CN" altLang="en-US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如何存储？</a:t>
              </a:r>
              <a:endParaRPr lang="zh-CN" altLang="en-US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40" name="1">
            <a:extLst>
              <a:ext uri="{FF2B5EF4-FFF2-40B4-BE49-F238E27FC236}">
                <a16:creationId xmlns:a16="http://schemas.microsoft.com/office/drawing/2014/main" id="{04983070-9525-4925-A50F-4E7BA4AE7CF9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765816" y="1720677"/>
            <a:ext cx="1519108" cy="2463127"/>
            <a:chOff x="8750826" y="2320283"/>
            <a:chExt cx="1519108" cy="2463127"/>
          </a:xfrm>
        </p:grpSpPr>
        <p:sp>
          <p:nvSpPr>
            <p:cNvPr id="41" name="Rectangle: Top Corners Snipped 23">
              <a:extLst>
                <a:ext uri="{FF2B5EF4-FFF2-40B4-BE49-F238E27FC236}">
                  <a16:creationId xmlns:a16="http://schemas.microsoft.com/office/drawing/2014/main" id="{98384B16-C54B-4834-8089-561FA8019BE1}"/>
                </a:ext>
              </a:extLst>
            </p:cNvPr>
            <p:cNvSpPr/>
            <p:nvPr/>
          </p:nvSpPr>
          <p:spPr>
            <a:xfrm>
              <a:off x="9199133" y="2320283"/>
              <a:ext cx="622495" cy="2463127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2" name="Oval 25">
              <a:extLst>
                <a:ext uri="{FF2B5EF4-FFF2-40B4-BE49-F238E27FC236}">
                  <a16:creationId xmlns:a16="http://schemas.microsoft.com/office/drawing/2014/main" id="{2ED27B77-FB6C-4602-8ECC-40BEE519D92A}"/>
                </a:ext>
              </a:extLst>
            </p:cNvPr>
            <p:cNvSpPr/>
            <p:nvPr/>
          </p:nvSpPr>
          <p:spPr>
            <a:xfrm>
              <a:off x="8750826" y="2792294"/>
              <a:ext cx="1519108" cy="1519105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3" name="Circle: Hollow 26">
              <a:extLst>
                <a:ext uri="{FF2B5EF4-FFF2-40B4-BE49-F238E27FC236}">
                  <a16:creationId xmlns:a16="http://schemas.microsoft.com/office/drawing/2014/main" id="{5095AF25-7FE3-4EF4-AFD0-93EF41330280}"/>
                </a:ext>
              </a:extLst>
            </p:cNvPr>
            <p:cNvSpPr/>
            <p:nvPr/>
          </p:nvSpPr>
          <p:spPr>
            <a:xfrm>
              <a:off x="8857586" y="2899053"/>
              <a:ext cx="1305590" cy="1305588"/>
            </a:xfrm>
            <a:prstGeom prst="donut">
              <a:avLst>
                <a:gd name="adj" fmla="val 2841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44" name="TextBox 42">
              <a:extLst>
                <a:ext uri="{FF2B5EF4-FFF2-40B4-BE49-F238E27FC236}">
                  <a16:creationId xmlns:a16="http://schemas.microsoft.com/office/drawing/2014/main" id="{D707F613-6690-4DCA-BC5E-C9AFD651961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947726" y="3248026"/>
              <a:ext cx="1125308" cy="22576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>
              <a:noAutofit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b="1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常用的</a:t>
              </a:r>
              <a:endParaRPr lang="en-US" altLang="zh-CN" b="1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  <a:p>
              <a:pPr algn="ctr">
                <a:buClr>
                  <a:prstClr val="white"/>
                </a:buClr>
                <a:defRPr/>
              </a:pPr>
              <a:r>
                <a:rPr lang="zh-CN" altLang="en-US" b="1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存储方式</a:t>
              </a:r>
              <a:endParaRPr lang="zh-CN" altLang="en-US" b="1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78778235-BA92-47E4-BEF4-B297F3520C85}"/>
              </a:ext>
            </a:extLst>
          </p:cNvPr>
          <p:cNvSpPr/>
          <p:nvPr/>
        </p:nvSpPr>
        <p:spPr>
          <a:xfrm>
            <a:off x="786703" y="5827696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[</a:t>
            </a:r>
            <a:r>
              <a:rPr lang="zh-CN" altLang="en-US"/>
              <a:t>北京</a:t>
            </a:r>
            <a:r>
              <a:rPr lang="en-US" altLang="zh-CN"/>
              <a:t>,</a:t>
            </a:r>
            <a:r>
              <a:rPr lang="zh-CN" altLang="en-US"/>
              <a:t>上海</a:t>
            </a:r>
            <a:r>
              <a:rPr lang="en-US" altLang="zh-CN"/>
              <a:t>,</a:t>
            </a:r>
            <a:r>
              <a:rPr lang="zh-CN" altLang="en-US"/>
              <a:t>天津</a:t>
            </a:r>
            <a:r>
              <a:rPr lang="en-US" altLang="zh-CN"/>
              <a:t>,</a:t>
            </a:r>
            <a:r>
              <a:rPr lang="zh-CN" altLang="en-US"/>
              <a:t>重庆</a:t>
            </a:r>
            <a:r>
              <a:rPr lang="en-US" altLang="zh-CN"/>
              <a:t>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4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3C6FBB-4A0F-4993-893D-7026A4570E08}"/>
              </a:ext>
            </a:extLst>
          </p:cNvPr>
          <p:cNvSpPr txBox="1"/>
          <p:nvPr/>
        </p:nvSpPr>
        <p:spPr>
          <a:xfrm>
            <a:off x="4315526" y="750069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·  CSV</a:t>
            </a:r>
            <a:r>
              <a:rPr lang="zh-CN" altLang="en-US"/>
              <a:t>格式</a:t>
            </a:r>
            <a:r>
              <a:rPr lang="en-US" altLang="zh-CN"/>
              <a:t>(</a:t>
            </a:r>
            <a:r>
              <a:rPr lang="zh-CN" altLang="en-US"/>
              <a:t>逗号分隔值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429813-78F0-48E7-8BBA-CA74F71ED58C}"/>
              </a:ext>
            </a:extLst>
          </p:cNvPr>
          <p:cNvSpPr txBox="1"/>
          <p:nvPr/>
        </p:nvSpPr>
        <p:spPr>
          <a:xfrm>
            <a:off x="1900429" y="1534356"/>
            <a:ext cx="833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一种通用的、相对简单的文件格式，存储的文件一般采用</a:t>
            </a:r>
            <a:r>
              <a:rPr lang="en-US" altLang="zh-CN">
                <a:latin typeface="幼圆" panose="02010509060101010101" pitchFamily="49" charset="-122"/>
                <a:ea typeface="幼圆" panose="02010509060101010101" pitchFamily="49" charset="-122"/>
              </a:rPr>
              <a:t>.csv</a:t>
            </a:r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为扩展名。一维数据保存为</a:t>
            </a:r>
            <a:r>
              <a:rPr lang="en-US" altLang="zh-CN">
                <a:latin typeface="幼圆" panose="02010509060101010101" pitchFamily="49" charset="-122"/>
                <a:ea typeface="幼圆" panose="02010509060101010101" pitchFamily="49" charset="-122"/>
              </a:rPr>
              <a:t>CSV</a:t>
            </a:r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格式后，各元素采用逗号分隔，形成一行，这里的逗号是</a:t>
            </a:r>
            <a:r>
              <a:rPr lang="zh-CN" altLang="en-US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英文逗号。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342026-2C03-43F1-A1D2-886D53206A35}"/>
              </a:ext>
            </a:extLst>
          </p:cNvPr>
          <p:cNvSpPr/>
          <p:nvPr/>
        </p:nvSpPr>
        <p:spPr>
          <a:xfrm>
            <a:off x="1900429" y="2355776"/>
            <a:ext cx="812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在商业和科学上广泛应用，大部分编辑器都支持直接读入或保存文件为</a:t>
            </a:r>
            <a:r>
              <a:rPr lang="en-US" altLang="zh-CN">
                <a:latin typeface="幼圆" panose="02010509060101010101" pitchFamily="49" charset="-122"/>
                <a:ea typeface="幼圆" panose="02010509060101010101" pitchFamily="49" charset="-122"/>
              </a:rPr>
              <a:t>CSV</a:t>
            </a:r>
            <a:r>
              <a:rPr lang="zh-CN" altLang="en-US">
                <a:latin typeface="幼圆" panose="02010509060101010101" pitchFamily="49" charset="-122"/>
                <a:ea typeface="幼圆" panose="02010509060101010101" pitchFamily="49" charset="-122"/>
              </a:rPr>
              <a:t>格式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238466-0269-4BEC-90FB-2755AD54215F}"/>
              </a:ext>
            </a:extLst>
          </p:cNvPr>
          <p:cNvSpPr/>
          <p:nvPr/>
        </p:nvSpPr>
        <p:spPr>
          <a:xfrm>
            <a:off x="2360247" y="5118397"/>
            <a:ext cx="3735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ls = ['</a:t>
            </a:r>
            <a:r>
              <a:rPr lang="zh-CN" altLang="en-US"/>
              <a:t>北京</a:t>
            </a:r>
            <a:r>
              <a:rPr lang="en-US" altLang="zh-CN"/>
              <a:t>', '</a:t>
            </a:r>
            <a:r>
              <a:rPr lang="zh-CN" altLang="en-US"/>
              <a:t>上海</a:t>
            </a:r>
            <a:r>
              <a:rPr lang="en-US" altLang="zh-CN"/>
              <a:t>', '</a:t>
            </a:r>
            <a:r>
              <a:rPr lang="zh-CN" altLang="en-US"/>
              <a:t>天津</a:t>
            </a:r>
            <a:r>
              <a:rPr lang="en-US" altLang="zh-CN"/>
              <a:t>', '</a:t>
            </a:r>
            <a:r>
              <a:rPr lang="zh-CN" altLang="en-US"/>
              <a:t>重庆</a:t>
            </a:r>
            <a:r>
              <a:rPr lang="en-US" altLang="zh-CN"/>
              <a:t>']</a:t>
            </a:r>
          </a:p>
          <a:p>
            <a:r>
              <a:rPr lang="en-US" altLang="zh-CN"/>
              <a:t>f = open("city.csv", "w")</a:t>
            </a:r>
          </a:p>
          <a:p>
            <a:r>
              <a:rPr lang="en-US" altLang="zh-CN"/>
              <a:t>f.write(",".join(ls)+ "\n")</a:t>
            </a:r>
          </a:p>
          <a:p>
            <a:r>
              <a:rPr lang="en-US" altLang="zh-CN"/>
              <a:t>f.close()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E578B0-E423-42DB-8B7A-C6D0F16F51FA}"/>
              </a:ext>
            </a:extLst>
          </p:cNvPr>
          <p:cNvSpPr/>
          <p:nvPr/>
        </p:nvSpPr>
        <p:spPr>
          <a:xfrm>
            <a:off x="5841754" y="3456915"/>
            <a:ext cx="3595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 = open("city.csv", "r")</a:t>
            </a:r>
          </a:p>
          <a:p>
            <a:r>
              <a:rPr lang="en-US" altLang="zh-CN"/>
              <a:t>ls = f.read().strip('\n').split(",")</a:t>
            </a:r>
          </a:p>
          <a:p>
            <a:r>
              <a:rPr lang="en-US" altLang="zh-CN"/>
              <a:t>f.close()</a:t>
            </a:r>
          </a:p>
          <a:p>
            <a:r>
              <a:rPr lang="en-US" altLang="zh-CN"/>
              <a:t>print(ls)</a:t>
            </a:r>
            <a:endParaRPr lang="zh-CN" altLang="en-US"/>
          </a:p>
        </p:txBody>
      </p:sp>
      <p:grpSp>
        <p:nvGrpSpPr>
          <p:cNvPr id="40" name="Group 12">
            <a:extLst>
              <a:ext uri="{FF2B5EF4-FFF2-40B4-BE49-F238E27FC236}">
                <a16:creationId xmlns:a16="http://schemas.microsoft.com/office/drawing/2014/main" id="{B9602BED-8069-42AC-8683-AC6310CB50C2}"/>
              </a:ext>
            </a:extLst>
          </p:cNvPr>
          <p:cNvGrpSpPr/>
          <p:nvPr/>
        </p:nvGrpSpPr>
        <p:grpSpPr>
          <a:xfrm>
            <a:off x="2600111" y="2710691"/>
            <a:ext cx="3035648" cy="2139531"/>
            <a:chOff x="860354" y="1042479"/>
            <a:chExt cx="3466373" cy="2443106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A5E734F3-A703-4835-BF07-F790FD9EB476}"/>
                </a:ext>
              </a:extLst>
            </p:cNvPr>
            <p:cNvSpPr/>
            <p:nvPr/>
          </p:nvSpPr>
          <p:spPr bwMode="auto">
            <a:xfrm>
              <a:off x="1095577" y="1954510"/>
              <a:ext cx="2995928" cy="1531075"/>
            </a:xfrm>
            <a:custGeom>
              <a:avLst/>
              <a:gdLst>
                <a:gd name="T0" fmla="*/ 0 w 1000"/>
                <a:gd name="T1" fmla="*/ 509 h 509"/>
                <a:gd name="T2" fmla="*/ 500 w 1000"/>
                <a:gd name="T3" fmla="*/ 508 h 509"/>
                <a:gd name="T4" fmla="*/ 1000 w 1000"/>
                <a:gd name="T5" fmla="*/ 509 h 509"/>
                <a:gd name="T6" fmla="*/ 500 w 1000"/>
                <a:gd name="T7" fmla="*/ 5 h 509"/>
                <a:gd name="T8" fmla="*/ 500 w 1000"/>
                <a:gd name="T9" fmla="*/ 5 h 509"/>
                <a:gd name="T10" fmla="*/ 0 w 1000"/>
                <a:gd name="T11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0" h="509">
                  <a:moveTo>
                    <a:pt x="0" y="509"/>
                  </a:moveTo>
                  <a:cubicBezTo>
                    <a:pt x="500" y="508"/>
                    <a:pt x="500" y="508"/>
                    <a:pt x="500" y="508"/>
                  </a:cubicBezTo>
                  <a:cubicBezTo>
                    <a:pt x="1000" y="509"/>
                    <a:pt x="1000" y="509"/>
                    <a:pt x="1000" y="509"/>
                  </a:cubicBezTo>
                  <a:cubicBezTo>
                    <a:pt x="959" y="151"/>
                    <a:pt x="729" y="0"/>
                    <a:pt x="500" y="5"/>
                  </a:cubicBezTo>
                  <a:cubicBezTo>
                    <a:pt x="500" y="5"/>
                    <a:pt x="500" y="5"/>
                    <a:pt x="500" y="5"/>
                  </a:cubicBezTo>
                  <a:cubicBezTo>
                    <a:pt x="270" y="0"/>
                    <a:pt x="41" y="151"/>
                    <a:pt x="0" y="5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8338B37-03E0-44F1-B756-AB94BF5FFB85}"/>
                </a:ext>
              </a:extLst>
            </p:cNvPr>
            <p:cNvSpPr/>
            <p:nvPr/>
          </p:nvSpPr>
          <p:spPr bwMode="auto">
            <a:xfrm>
              <a:off x="860354" y="1042479"/>
              <a:ext cx="3466373" cy="2439344"/>
            </a:xfrm>
            <a:custGeom>
              <a:avLst/>
              <a:gdLst>
                <a:gd name="T0" fmla="*/ 6 w 1216"/>
                <a:gd name="T1" fmla="*/ 854 h 854"/>
                <a:gd name="T2" fmla="*/ 1216 w 1216"/>
                <a:gd name="T3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16" h="854">
                  <a:moveTo>
                    <a:pt x="6" y="854"/>
                  </a:moveTo>
                  <a:cubicBezTo>
                    <a:pt x="0" y="63"/>
                    <a:pt x="1183" y="0"/>
                    <a:pt x="1216" y="854"/>
                  </a:cubicBezTo>
                </a:path>
              </a:pathLst>
            </a:custGeom>
            <a:noFill/>
            <a:ln w="114300" cap="flat">
              <a:solidFill>
                <a:schemeClr val="accent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44" name="Group 9">
            <a:extLst>
              <a:ext uri="{FF2B5EF4-FFF2-40B4-BE49-F238E27FC236}">
                <a16:creationId xmlns:a16="http://schemas.microsoft.com/office/drawing/2014/main" id="{C9B0A5A5-120F-44E6-A74C-EA02CE4AF288}"/>
              </a:ext>
            </a:extLst>
          </p:cNvPr>
          <p:cNvGrpSpPr/>
          <p:nvPr/>
        </p:nvGrpSpPr>
        <p:grpSpPr>
          <a:xfrm>
            <a:off x="5621622" y="4842114"/>
            <a:ext cx="3035648" cy="2136236"/>
            <a:chOff x="4566074" y="3369215"/>
            <a:chExt cx="3035648" cy="2136236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5B629E68-D6DE-420E-BF05-6516BE1B0184}"/>
                </a:ext>
              </a:extLst>
            </p:cNvPr>
            <p:cNvSpPr/>
            <p:nvPr/>
          </p:nvSpPr>
          <p:spPr bwMode="auto">
            <a:xfrm flipV="1">
              <a:off x="4566074" y="3369215"/>
              <a:ext cx="3035648" cy="2136236"/>
            </a:xfrm>
            <a:custGeom>
              <a:avLst/>
              <a:gdLst>
                <a:gd name="T0" fmla="*/ 6 w 1216"/>
                <a:gd name="T1" fmla="*/ 854 h 854"/>
                <a:gd name="T2" fmla="*/ 1216 w 1216"/>
                <a:gd name="T3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16" h="854">
                  <a:moveTo>
                    <a:pt x="6" y="854"/>
                  </a:moveTo>
                  <a:cubicBezTo>
                    <a:pt x="0" y="63"/>
                    <a:pt x="1183" y="0"/>
                    <a:pt x="1216" y="854"/>
                  </a:cubicBezTo>
                </a:path>
              </a:pathLst>
            </a:custGeom>
            <a:noFill/>
            <a:ln w="114300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5EF1B067-0CBF-4D2C-A317-58B0570F4294}"/>
                </a:ext>
              </a:extLst>
            </p:cNvPr>
            <p:cNvSpPr/>
            <p:nvPr/>
          </p:nvSpPr>
          <p:spPr bwMode="auto">
            <a:xfrm flipV="1">
              <a:off x="4772068" y="3380337"/>
              <a:ext cx="2623660" cy="1340827"/>
            </a:xfrm>
            <a:custGeom>
              <a:avLst/>
              <a:gdLst>
                <a:gd name="T0" fmla="*/ 0 w 1000"/>
                <a:gd name="T1" fmla="*/ 509 h 509"/>
                <a:gd name="T2" fmla="*/ 500 w 1000"/>
                <a:gd name="T3" fmla="*/ 508 h 509"/>
                <a:gd name="T4" fmla="*/ 1000 w 1000"/>
                <a:gd name="T5" fmla="*/ 509 h 509"/>
                <a:gd name="T6" fmla="*/ 500 w 1000"/>
                <a:gd name="T7" fmla="*/ 5 h 509"/>
                <a:gd name="T8" fmla="*/ 500 w 1000"/>
                <a:gd name="T9" fmla="*/ 5 h 509"/>
                <a:gd name="T10" fmla="*/ 0 w 1000"/>
                <a:gd name="T11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0" h="509">
                  <a:moveTo>
                    <a:pt x="0" y="509"/>
                  </a:moveTo>
                  <a:cubicBezTo>
                    <a:pt x="500" y="508"/>
                    <a:pt x="500" y="508"/>
                    <a:pt x="500" y="508"/>
                  </a:cubicBezTo>
                  <a:cubicBezTo>
                    <a:pt x="1000" y="509"/>
                    <a:pt x="1000" y="509"/>
                    <a:pt x="1000" y="509"/>
                  </a:cubicBezTo>
                  <a:cubicBezTo>
                    <a:pt x="959" y="151"/>
                    <a:pt x="729" y="0"/>
                    <a:pt x="500" y="5"/>
                  </a:cubicBezTo>
                  <a:cubicBezTo>
                    <a:pt x="500" y="5"/>
                    <a:pt x="500" y="5"/>
                    <a:pt x="500" y="5"/>
                  </a:cubicBezTo>
                  <a:cubicBezTo>
                    <a:pt x="270" y="0"/>
                    <a:pt x="41" y="151"/>
                    <a:pt x="0" y="5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9920DDDA-D354-4DC0-8548-1B1B813BC67F}"/>
              </a:ext>
            </a:extLst>
          </p:cNvPr>
          <p:cNvSpPr txBox="1"/>
          <p:nvPr/>
        </p:nvSpPr>
        <p:spPr>
          <a:xfrm>
            <a:off x="3100669" y="4202668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数据写为</a:t>
            </a:r>
            <a:r>
              <a:rPr lang="en-US" altLang="zh-CN"/>
              <a:t>CSV</a:t>
            </a:r>
            <a:r>
              <a:rPr lang="zh-CN" altLang="en-US"/>
              <a:t>文件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9722D56-7DEC-4DA4-BA5C-D1AF7572C1AA}"/>
              </a:ext>
            </a:extLst>
          </p:cNvPr>
          <p:cNvSpPr txBox="1"/>
          <p:nvPr/>
        </p:nvSpPr>
        <p:spPr>
          <a:xfrm>
            <a:off x="6068607" y="5045323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CSV</a:t>
            </a:r>
            <a:r>
              <a:rPr lang="zh-CN" altLang="en-US"/>
              <a:t>文件还原为数据</a:t>
            </a:r>
          </a:p>
        </p:txBody>
      </p:sp>
    </p:spTree>
    <p:extLst>
      <p:ext uri="{BB962C8B-B14F-4D97-AF65-F5344CB8AC3E}">
        <p14:creationId xmlns:p14="http://schemas.microsoft.com/office/powerpoint/2010/main" val="147346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8631</TotalTime>
  <Words>1542</Words>
  <Application>Microsoft Macintosh PowerPoint</Application>
  <PresentationFormat>宽屏</PresentationFormat>
  <Paragraphs>182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阿里巴巴普惠体 M</vt:lpstr>
      <vt:lpstr>等线</vt:lpstr>
      <vt:lpstr>宋体</vt:lpstr>
      <vt:lpstr>幼圆</vt:lpstr>
      <vt:lpstr>字魂35号-经典雅黑</vt:lpstr>
      <vt:lpstr>MicrosoftYaHei</vt:lpstr>
      <vt:lpstr>Calibri</vt:lpstr>
      <vt:lpstr>Century Gothic</vt:lpstr>
      <vt:lpstr>Times New Roman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lì ting</dc:creator>
  <cp:lastModifiedBy>Zhao Shuran</cp:lastModifiedBy>
  <cp:revision>257</cp:revision>
  <dcterms:created xsi:type="dcterms:W3CDTF">2018-09-12T13:51:52Z</dcterms:created>
  <dcterms:modified xsi:type="dcterms:W3CDTF">2022-03-11T15:29:39Z</dcterms:modified>
</cp:coreProperties>
</file>