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6"/>
  </p:notesMasterIdLst>
  <p:sldIdLst>
    <p:sldId id="266" r:id="rId2"/>
    <p:sldId id="267" r:id="rId3"/>
    <p:sldId id="270" r:id="rId4"/>
    <p:sldId id="268" r:id="rId5"/>
    <p:sldId id="284" r:id="rId6"/>
    <p:sldId id="285" r:id="rId7"/>
    <p:sldId id="286" r:id="rId8"/>
    <p:sldId id="287" r:id="rId9"/>
    <p:sldId id="288" r:id="rId10"/>
    <p:sldId id="290" r:id="rId11"/>
    <p:sldId id="289" r:id="rId12"/>
    <p:sldId id="293" r:id="rId13"/>
    <p:sldId id="292" r:id="rId14"/>
    <p:sldId id="29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6" autoAdjust="0"/>
    <p:restoredTop sz="95820" autoAdjust="0"/>
  </p:normalViewPr>
  <p:slideViewPr>
    <p:cSldViewPr snapToGrid="0">
      <p:cViewPr varScale="1">
        <p:scale>
          <a:sx n="111" d="100"/>
          <a:sy n="111" d="100"/>
        </p:scale>
        <p:origin x="9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15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FA918-2339-431B-9A6E-D4F57816BFC8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86DD9-C90C-4D4F-A2E4-BD3C47C31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1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EA023950-9714-4577-B381-465851D9A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" y="150725"/>
            <a:ext cx="169972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8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17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95C9AE57-B23E-4992-B5A0-B4770584C50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" y="150725"/>
            <a:ext cx="169972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53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85173C-C26C-4219-9ABD-EE8BA1C7E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063"/>
            <a:ext cx="12192000" cy="68820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DF9785-2461-4E49-86E9-90985A82CCF9}"/>
              </a:ext>
            </a:extLst>
          </p:cNvPr>
          <p:cNvSpPr txBox="1"/>
          <p:nvPr/>
        </p:nvSpPr>
        <p:spPr>
          <a:xfrm>
            <a:off x="1016000" y="5306646"/>
            <a:ext cx="290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老师：李挺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联系</a:t>
            </a:r>
            <a:r>
              <a:rPr lang="en-US" altLang="zh-CN">
                <a:solidFill>
                  <a:schemeClr val="bg1"/>
                </a:solidFill>
              </a:rPr>
              <a:t>:chaoxiangteacherli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425859-22E7-4B62-80FA-873ADE9DADB2}"/>
              </a:ext>
            </a:extLst>
          </p:cNvPr>
          <p:cNvSpPr/>
          <p:nvPr/>
        </p:nvSpPr>
        <p:spPr>
          <a:xfrm>
            <a:off x="3133490" y="714494"/>
            <a:ext cx="30027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00B0F0"/>
                </a:solidFill>
              </a:rPr>
              <a:t>第九章  库</a:t>
            </a:r>
          </a:p>
        </p:txBody>
      </p:sp>
    </p:spTree>
    <p:extLst>
      <p:ext uri="{BB962C8B-B14F-4D97-AF65-F5344CB8AC3E}">
        <p14:creationId xmlns:p14="http://schemas.microsoft.com/office/powerpoint/2010/main" val="400516840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6F9B038-680B-4A1C-96C1-2BEC55800ED9}"/>
              </a:ext>
            </a:extLst>
          </p:cNvPr>
          <p:cNvSpPr/>
          <p:nvPr/>
        </p:nvSpPr>
        <p:spPr>
          <a:xfrm>
            <a:off x="5254285" y="786183"/>
            <a:ext cx="2416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turtle</a:t>
            </a:r>
            <a:r>
              <a:rPr lang="zh-CN" altLang="en-US" sz="3200"/>
              <a:t>库概述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CCABAE-C312-4713-BCFF-09FE56D28931}"/>
              </a:ext>
            </a:extLst>
          </p:cNvPr>
          <p:cNvSpPr/>
          <p:nvPr/>
        </p:nvSpPr>
        <p:spPr>
          <a:xfrm>
            <a:off x="5254285" y="2611864"/>
            <a:ext cx="5686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（海龟）是能够进行基本的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图形绘制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的标准库。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5283AA-005D-4E52-B361-DAAEE5FCACCA}"/>
              </a:ext>
            </a:extLst>
          </p:cNvPr>
          <p:cNvSpPr/>
          <p:nvPr/>
        </p:nvSpPr>
        <p:spPr>
          <a:xfrm>
            <a:off x="5186343" y="4587215"/>
            <a:ext cx="44849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一个小海龟在坐标系中爬行，其爬行轨迹形成了绘制图形。对于小海龟来说，有“前进”、“后退”、“旋转”等爬行行为，对坐标系的探索也通过“前进方向”、“后退方向”、“左侧方向”和“右侧方向”等小海龟自身角度方位来完成。</a:t>
            </a:r>
          </a:p>
        </p:txBody>
      </p:sp>
      <p:sp>
        <p:nvSpPr>
          <p:cNvPr id="11" name="Oval 37">
            <a:extLst>
              <a:ext uri="{FF2B5EF4-FFF2-40B4-BE49-F238E27FC236}">
                <a16:creationId xmlns:a16="http://schemas.microsoft.com/office/drawing/2014/main" id="{565B3AF6-D98C-46D5-95F0-FCE5AF119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648" y="544377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Rectangle 39">
            <a:extLst>
              <a:ext uri="{FF2B5EF4-FFF2-40B4-BE49-F238E27FC236}">
                <a16:creationId xmlns:a16="http://schemas.microsoft.com/office/drawing/2014/main" id="{F72A038E-D7F5-45ED-A127-0DF04132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511" y="762176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03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13" name="Group 61">
            <a:extLst>
              <a:ext uri="{FF2B5EF4-FFF2-40B4-BE49-F238E27FC236}">
                <a16:creationId xmlns:a16="http://schemas.microsoft.com/office/drawing/2014/main" id="{78B6A995-917D-4D94-87C5-92522996CCDB}"/>
              </a:ext>
            </a:extLst>
          </p:cNvPr>
          <p:cNvGrpSpPr/>
          <p:nvPr/>
        </p:nvGrpSpPr>
        <p:grpSpPr bwMode="auto">
          <a:xfrm>
            <a:off x="4863855" y="2611864"/>
            <a:ext cx="247501" cy="419267"/>
            <a:chOff x="6271901" y="3849160"/>
            <a:chExt cx="330200" cy="482600"/>
          </a:xfrm>
          <a:solidFill>
            <a:schemeClr val="accent2"/>
          </a:solidFill>
        </p:grpSpPr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A64E56B4-969C-4E4E-B7A5-D160DEE1F2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1901" y="3849160"/>
              <a:ext cx="330200" cy="482600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15" name="Freeform 36">
              <a:extLst>
                <a:ext uri="{FF2B5EF4-FFF2-40B4-BE49-F238E27FC236}">
                  <a16:creationId xmlns:a16="http://schemas.microsoft.com/office/drawing/2014/main" id="{A78AA4AA-9515-4D57-B2AA-F11E8AB4A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3066" y="3925360"/>
              <a:ext cx="96837" cy="968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</p:grpSp>
      <p:pic>
        <p:nvPicPr>
          <p:cNvPr id="1026" name="Picture 2" descr="https://timgsa.baidu.com/timg?image&amp;quality=80&amp;size=b9999_10000&amp;sec=1557229188322&amp;di=762cb1a5174a4714c218ff44111ea5ac&amp;imgtype=0&amp;src=http%3A%2F%2Fbpic.588ku.com%2Felement_origin_min_pic%2F16%2F06%2F29%2F0957732734c5219.jpg">
            <a:extLst>
              <a:ext uri="{FF2B5EF4-FFF2-40B4-BE49-F238E27FC236}">
                <a16:creationId xmlns:a16="http://schemas.microsoft.com/office/drawing/2014/main" id="{E930E3F1-B425-4C7E-8C79-CEF1DC266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099" y="234362"/>
            <a:ext cx="1084974" cy="108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:a16="http://schemas.microsoft.com/office/drawing/2014/main" id="{7806A29E-B249-409D-BE39-49C107712273}"/>
              </a:ext>
            </a:extLst>
          </p:cNvPr>
          <p:cNvSpPr txBox="1"/>
          <p:nvPr/>
        </p:nvSpPr>
        <p:spPr>
          <a:xfrm>
            <a:off x="2731961" y="2717511"/>
            <a:ext cx="178049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turtle</a:t>
            </a:r>
            <a:r>
              <a:rPr lang="zh-CN" altLang="en-US"/>
              <a:t>库包含</a:t>
            </a:r>
            <a:r>
              <a:rPr lang="en-US" altLang="zh-CN"/>
              <a:t>100</a:t>
            </a:r>
            <a:r>
              <a:rPr lang="zh-CN" altLang="en-US"/>
              <a:t>多个功能函数，主要包括</a:t>
            </a:r>
            <a:r>
              <a:rPr lang="en-US" altLang="zh-CN"/>
              <a:t>3</a:t>
            </a:r>
            <a:r>
              <a:rPr lang="zh-CN" altLang="en-US"/>
              <a:t>类</a:t>
            </a:r>
            <a:r>
              <a:rPr lang="en-US" altLang="zh-CN">
                <a:solidFill>
                  <a:srgbClr val="FFFF00"/>
                </a:solidFill>
              </a:rPr>
              <a:t>:</a:t>
            </a:r>
            <a:endParaRPr lang="zh-CN" alt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33E673E6-B4C1-4D8B-A275-9912151EA56F}"/>
              </a:ext>
            </a:extLst>
          </p:cNvPr>
          <p:cNvSpPr>
            <a:spLocks/>
          </p:cNvSpPr>
          <p:nvPr/>
        </p:nvSpPr>
        <p:spPr bwMode="auto">
          <a:xfrm>
            <a:off x="1143855" y="2386969"/>
            <a:ext cx="1370832" cy="1375249"/>
          </a:xfrm>
          <a:custGeom>
            <a:avLst/>
            <a:gdLst>
              <a:gd name="T0" fmla="*/ 795 w 4296"/>
              <a:gd name="T1" fmla="*/ 796 h 4297"/>
              <a:gd name="T2" fmla="*/ 3678 w 4296"/>
              <a:gd name="T3" fmla="*/ 796 h 4297"/>
              <a:gd name="T4" fmla="*/ 4273 w 4296"/>
              <a:gd name="T5" fmla="*/ 2324 h 4297"/>
              <a:gd name="T6" fmla="*/ 4273 w 4296"/>
              <a:gd name="T7" fmla="*/ 4273 h 4297"/>
              <a:gd name="T8" fmla="*/ 2324 w 4296"/>
              <a:gd name="T9" fmla="*/ 4273 h 4297"/>
              <a:gd name="T10" fmla="*/ 795 w 4296"/>
              <a:gd name="T11" fmla="*/ 3678 h 4297"/>
              <a:gd name="T12" fmla="*/ 795 w 4296"/>
              <a:gd name="T13" fmla="*/ 796 h 4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96" h="4297">
                <a:moveTo>
                  <a:pt x="795" y="796"/>
                </a:moveTo>
                <a:cubicBezTo>
                  <a:pt x="1591" y="0"/>
                  <a:pt x="2882" y="0"/>
                  <a:pt x="3678" y="796"/>
                </a:cubicBezTo>
                <a:cubicBezTo>
                  <a:pt x="4098" y="1216"/>
                  <a:pt x="4296" y="1774"/>
                  <a:pt x="4273" y="2324"/>
                </a:cubicBezTo>
                <a:lnTo>
                  <a:pt x="4273" y="4273"/>
                </a:lnTo>
                <a:lnTo>
                  <a:pt x="2324" y="4273"/>
                </a:lnTo>
                <a:cubicBezTo>
                  <a:pt x="1774" y="4297"/>
                  <a:pt x="1216" y="4098"/>
                  <a:pt x="795" y="3678"/>
                </a:cubicBezTo>
                <a:cubicBezTo>
                  <a:pt x="0" y="2882"/>
                  <a:pt x="0" y="1592"/>
                  <a:pt x="795" y="796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26" tIns="45712" rIns="91426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D6C1C51B-9B2E-4079-80F2-37F02A64FB1D}"/>
              </a:ext>
            </a:extLst>
          </p:cNvPr>
          <p:cNvSpPr>
            <a:spLocks/>
          </p:cNvSpPr>
          <p:nvPr/>
        </p:nvSpPr>
        <p:spPr bwMode="auto">
          <a:xfrm>
            <a:off x="495783" y="3836832"/>
            <a:ext cx="2020491" cy="2027143"/>
          </a:xfrm>
          <a:custGeom>
            <a:avLst/>
            <a:gdLst>
              <a:gd name="T0" fmla="*/ 1039 w 5610"/>
              <a:gd name="T1" fmla="*/ 4570 h 5609"/>
              <a:gd name="T2" fmla="*/ 4802 w 5610"/>
              <a:gd name="T3" fmla="*/ 4570 h 5609"/>
              <a:gd name="T4" fmla="*/ 5579 w 5610"/>
              <a:gd name="T5" fmla="*/ 2575 h 5609"/>
              <a:gd name="T6" fmla="*/ 5579 w 5610"/>
              <a:gd name="T7" fmla="*/ 30 h 5609"/>
              <a:gd name="T8" fmla="*/ 3035 w 5610"/>
              <a:gd name="T9" fmla="*/ 30 h 5609"/>
              <a:gd name="T10" fmla="*/ 1039 w 5610"/>
              <a:gd name="T11" fmla="*/ 807 h 5609"/>
              <a:gd name="T12" fmla="*/ 1039 w 5610"/>
              <a:gd name="T13" fmla="*/ 4570 h 5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10" h="5609">
                <a:moveTo>
                  <a:pt x="1039" y="4570"/>
                </a:moveTo>
                <a:cubicBezTo>
                  <a:pt x="2078" y="5609"/>
                  <a:pt x="3763" y="5609"/>
                  <a:pt x="4802" y="4570"/>
                </a:cubicBezTo>
                <a:cubicBezTo>
                  <a:pt x="5351" y="4022"/>
                  <a:pt x="5610" y="3293"/>
                  <a:pt x="5579" y="2575"/>
                </a:cubicBezTo>
                <a:lnTo>
                  <a:pt x="5579" y="30"/>
                </a:lnTo>
                <a:lnTo>
                  <a:pt x="3035" y="30"/>
                </a:lnTo>
                <a:cubicBezTo>
                  <a:pt x="2316" y="0"/>
                  <a:pt x="1588" y="258"/>
                  <a:pt x="1039" y="807"/>
                </a:cubicBezTo>
                <a:cubicBezTo>
                  <a:pt x="0" y="1846"/>
                  <a:pt x="0" y="3531"/>
                  <a:pt x="1039" y="4570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26" tIns="45712" rIns="91426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0E480922-F3CC-4029-BFF3-E9725A3823CC}"/>
              </a:ext>
            </a:extLst>
          </p:cNvPr>
          <p:cNvSpPr>
            <a:spLocks/>
          </p:cNvSpPr>
          <p:nvPr/>
        </p:nvSpPr>
        <p:spPr bwMode="auto">
          <a:xfrm>
            <a:off x="2584535" y="3836832"/>
            <a:ext cx="2015703" cy="2022339"/>
          </a:xfrm>
          <a:custGeom>
            <a:avLst/>
            <a:gdLst>
              <a:gd name="T0" fmla="*/ 4570 w 5609"/>
              <a:gd name="T1" fmla="*/ 4570 h 5609"/>
              <a:gd name="T2" fmla="*/ 807 w 5609"/>
              <a:gd name="T3" fmla="*/ 4570 h 5609"/>
              <a:gd name="T4" fmla="*/ 30 w 5609"/>
              <a:gd name="T5" fmla="*/ 2575 h 5609"/>
              <a:gd name="T6" fmla="*/ 30 w 5609"/>
              <a:gd name="T7" fmla="*/ 30 h 5609"/>
              <a:gd name="T8" fmla="*/ 2574 w 5609"/>
              <a:gd name="T9" fmla="*/ 30 h 5609"/>
              <a:gd name="T10" fmla="*/ 4570 w 5609"/>
              <a:gd name="T11" fmla="*/ 807 h 5609"/>
              <a:gd name="T12" fmla="*/ 4570 w 5609"/>
              <a:gd name="T13" fmla="*/ 4570 h 5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09" h="5609">
                <a:moveTo>
                  <a:pt x="4570" y="4570"/>
                </a:moveTo>
                <a:cubicBezTo>
                  <a:pt x="3531" y="5609"/>
                  <a:pt x="1846" y="5609"/>
                  <a:pt x="807" y="4570"/>
                </a:cubicBezTo>
                <a:cubicBezTo>
                  <a:pt x="258" y="4022"/>
                  <a:pt x="0" y="3293"/>
                  <a:pt x="30" y="2575"/>
                </a:cubicBezTo>
                <a:lnTo>
                  <a:pt x="30" y="30"/>
                </a:lnTo>
                <a:lnTo>
                  <a:pt x="2574" y="30"/>
                </a:lnTo>
                <a:cubicBezTo>
                  <a:pt x="3293" y="0"/>
                  <a:pt x="4022" y="258"/>
                  <a:pt x="4570" y="807"/>
                </a:cubicBezTo>
                <a:cubicBezTo>
                  <a:pt x="5609" y="1846"/>
                  <a:pt x="5609" y="3531"/>
                  <a:pt x="4570" y="4570"/>
                </a:cubicBez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26" tIns="45712" rIns="91426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17BA73BF-1C37-4DB1-8AFA-E35F9D7CBE3B}"/>
              </a:ext>
            </a:extLst>
          </p:cNvPr>
          <p:cNvSpPr txBox="1"/>
          <p:nvPr/>
        </p:nvSpPr>
        <p:spPr>
          <a:xfrm>
            <a:off x="1197827" y="4513290"/>
            <a:ext cx="93260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1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画笔状态函数</a:t>
            </a: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FC576507-8EA9-4C1B-A3CF-65C524176653}"/>
              </a:ext>
            </a:extLst>
          </p:cNvPr>
          <p:cNvSpPr txBox="1"/>
          <p:nvPr/>
        </p:nvSpPr>
        <p:spPr>
          <a:xfrm>
            <a:off x="3018274" y="4485087"/>
            <a:ext cx="97035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1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画笔运动函数</a:t>
            </a: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ECECEECF-796C-4B68-BBDE-67D6CA1E386E}"/>
              </a:ext>
            </a:extLst>
          </p:cNvPr>
          <p:cNvSpPr txBox="1"/>
          <p:nvPr/>
        </p:nvSpPr>
        <p:spPr>
          <a:xfrm>
            <a:off x="1578932" y="2889893"/>
            <a:ext cx="669076" cy="623237"/>
          </a:xfrm>
          <a:prstGeom prst="rect">
            <a:avLst/>
          </a:prstGeom>
          <a:noFill/>
        </p:spPr>
        <p:txBody>
          <a:bodyPr wrap="none" lIns="68571" tIns="34285" rIns="68571" bIns="34285" rtlCol="0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窗 体</a:t>
            </a:r>
          </a:p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函 数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6EEC699-C444-43EA-BC78-CA45ED12C6B9}"/>
              </a:ext>
            </a:extLst>
          </p:cNvPr>
          <p:cNvSpPr/>
          <p:nvPr/>
        </p:nvSpPr>
        <p:spPr>
          <a:xfrm>
            <a:off x="5186343" y="3911006"/>
            <a:ext cx="4065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库绘制图形基本框架：</a:t>
            </a:r>
          </a:p>
        </p:txBody>
      </p:sp>
    </p:spTree>
    <p:extLst>
      <p:ext uri="{BB962C8B-B14F-4D97-AF65-F5344CB8AC3E}">
        <p14:creationId xmlns:p14="http://schemas.microsoft.com/office/powerpoint/2010/main" val="174736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00"/>
                            </p:stCondLst>
                            <p:childTnLst>
                              <p:par>
                                <p:cTn id="4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6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29" grpId="0"/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42D5D5B-4718-4711-8C34-440EB4E71B9F}"/>
              </a:ext>
            </a:extLst>
          </p:cNvPr>
          <p:cNvSpPr/>
          <p:nvPr/>
        </p:nvSpPr>
        <p:spPr>
          <a:xfrm>
            <a:off x="3954583" y="5403738"/>
            <a:ext cx="7111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窗口顶部与屏幕顶部的像素距离，如果值是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，窗口位于屏幕垂直中央；</a:t>
            </a: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7EBE2277-AADD-4136-8ADF-DBA8088EC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618" y="853297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6EAEC5A6-61F2-4D7B-98FA-7C43B9B0F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009" y="992039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0DC11A11-2A70-460D-ABAC-C004E9810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837" y="1163519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4386FC8D-F24F-4DBD-A371-846AA5CFD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030" y="883223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39">
            <a:extLst>
              <a:ext uri="{FF2B5EF4-FFF2-40B4-BE49-F238E27FC236}">
                <a16:creationId xmlns:a16="http://schemas.microsoft.com/office/drawing/2014/main" id="{2C868C71-80A5-40DF-9CEA-B42820F0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432" y="1104833"/>
            <a:ext cx="13439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b="1" spc="100">
                <a:latin typeface="微软雅黑" panose="020B0503020204020204" pitchFamily="34" charset="-122"/>
                <a:ea typeface="微软雅黑" panose="020B0503020204020204" pitchFamily="34" charset="-122"/>
              </a:rPr>
              <a:t>窗体函数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CB486C-C760-4020-BFAC-F160923CE418}"/>
              </a:ext>
            </a:extLst>
          </p:cNvPr>
          <p:cNvSpPr/>
          <p:nvPr/>
        </p:nvSpPr>
        <p:spPr>
          <a:xfrm>
            <a:off x="2754426" y="2841682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作用：设置主窗体的大小和位置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C0CAC2-EBD1-416C-B809-52578440277C}"/>
              </a:ext>
            </a:extLst>
          </p:cNvPr>
          <p:cNvSpPr/>
          <p:nvPr/>
        </p:nvSpPr>
        <p:spPr>
          <a:xfrm>
            <a:off x="2754426" y="327659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</a:p>
        </p:txBody>
      </p:sp>
      <p:sp>
        <p:nvSpPr>
          <p:cNvPr id="16" name="任意多边形 11">
            <a:extLst>
              <a:ext uri="{FF2B5EF4-FFF2-40B4-BE49-F238E27FC236}">
                <a16:creationId xmlns:a16="http://schemas.microsoft.com/office/drawing/2014/main" id="{57CC3B90-D2C4-4E5E-8133-1206C8D24D97}"/>
              </a:ext>
            </a:extLst>
          </p:cNvPr>
          <p:cNvSpPr/>
          <p:nvPr/>
        </p:nvSpPr>
        <p:spPr>
          <a:xfrm>
            <a:off x="2597060" y="4887719"/>
            <a:ext cx="1151743" cy="260897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0596" tIns="5080" rIns="320435" bIns="508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startx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任意多边形 14">
            <a:extLst>
              <a:ext uri="{FF2B5EF4-FFF2-40B4-BE49-F238E27FC236}">
                <a16:creationId xmlns:a16="http://schemas.microsoft.com/office/drawing/2014/main" id="{71041A69-311A-435B-9AFF-095C4669B68C}"/>
              </a:ext>
            </a:extLst>
          </p:cNvPr>
          <p:cNvSpPr/>
          <p:nvPr/>
        </p:nvSpPr>
        <p:spPr>
          <a:xfrm>
            <a:off x="2565009" y="5419840"/>
            <a:ext cx="1151743" cy="260897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0596" tIns="5080" rIns="320435" bIns="508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starty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2" name="任意多边形 17">
            <a:extLst>
              <a:ext uri="{FF2B5EF4-FFF2-40B4-BE49-F238E27FC236}">
                <a16:creationId xmlns:a16="http://schemas.microsoft.com/office/drawing/2014/main" id="{D30AC296-CB97-4DEA-B7E9-979C8A5670A8}"/>
              </a:ext>
            </a:extLst>
          </p:cNvPr>
          <p:cNvSpPr/>
          <p:nvPr/>
        </p:nvSpPr>
        <p:spPr>
          <a:xfrm>
            <a:off x="2597060" y="3818388"/>
            <a:ext cx="1151743" cy="260897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0596" tIns="5080" rIns="320435" bIns="508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endParaRPr lang="en-US" sz="1200" b="1" kern="1200" dirty="0">
              <a:solidFill>
                <a:schemeClr val="bg1"/>
              </a:solidFill>
            </a:endParaRPr>
          </a:p>
        </p:txBody>
      </p:sp>
      <p:sp>
        <p:nvSpPr>
          <p:cNvPr id="25" name="任意多边形 20">
            <a:extLst>
              <a:ext uri="{FF2B5EF4-FFF2-40B4-BE49-F238E27FC236}">
                <a16:creationId xmlns:a16="http://schemas.microsoft.com/office/drawing/2014/main" id="{33337D1C-5661-4192-92C7-65EA9E68B6DF}"/>
              </a:ext>
            </a:extLst>
          </p:cNvPr>
          <p:cNvSpPr/>
          <p:nvPr/>
        </p:nvSpPr>
        <p:spPr>
          <a:xfrm>
            <a:off x="2597060" y="4346367"/>
            <a:ext cx="1151743" cy="260897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0596" tIns="5080" rIns="320435" bIns="508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endParaRPr lang="en-US" sz="1200" kern="1200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E2B0039-BDEA-4FC7-9713-F20BAAB2F7DB}"/>
              </a:ext>
            </a:extLst>
          </p:cNvPr>
          <p:cNvSpPr/>
          <p:nvPr/>
        </p:nvSpPr>
        <p:spPr>
          <a:xfrm>
            <a:off x="3954583" y="380715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窗口宽度，如果值是整数，表示的像素值；如果值是小数，表示窗口宽度与屏幕的比例；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296D2FE-3BAB-4A86-BDEC-2B72C5E01DEE}"/>
              </a:ext>
            </a:extLst>
          </p:cNvPr>
          <p:cNvSpPr/>
          <p:nvPr/>
        </p:nvSpPr>
        <p:spPr>
          <a:xfrm>
            <a:off x="3954583" y="433026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窗口高度，如果值是整数，表示的像素值；如果值是小数，表示窗口高度与屏幕的比例；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9F1FB01-B663-47EF-B1B7-E31A7D970E8B}"/>
              </a:ext>
            </a:extLst>
          </p:cNvPr>
          <p:cNvSpPr/>
          <p:nvPr/>
        </p:nvSpPr>
        <p:spPr>
          <a:xfrm>
            <a:off x="3954583" y="487161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窗口左侧与屏幕左侧的像素距离，如果值是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，窗口位于屏幕水平中央；</a:t>
            </a:r>
          </a:p>
        </p:txBody>
      </p:sp>
      <p:sp>
        <p:nvSpPr>
          <p:cNvPr id="30" name="Rectangle: Rounded Corners 8">
            <a:extLst>
              <a:ext uri="{FF2B5EF4-FFF2-40B4-BE49-F238E27FC236}">
                <a16:creationId xmlns:a16="http://schemas.microsoft.com/office/drawing/2014/main" id="{FCF73588-DBAC-4B6A-9678-07FAA9CA9D08}"/>
              </a:ext>
            </a:extLst>
          </p:cNvPr>
          <p:cNvSpPr/>
          <p:nvPr/>
        </p:nvSpPr>
        <p:spPr>
          <a:xfrm>
            <a:off x="2787018" y="1995219"/>
            <a:ext cx="4661044" cy="53909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lvl="0"/>
            <a:r>
              <a:rPr lang="en-US" altLang="zh-CN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turtle.setup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(width, height, </a:t>
            </a:r>
            <a:r>
              <a:rPr lang="en-US" altLang="zh-CN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startx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starty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1B6BF4D-4049-4B9F-AE1A-18FB17CB31BF}"/>
              </a:ext>
            </a:extLst>
          </p:cNvPr>
          <p:cNvSpPr txBox="1"/>
          <p:nvPr/>
        </p:nvSpPr>
        <p:spPr>
          <a:xfrm>
            <a:off x="2828837" y="609886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需要与</a:t>
            </a:r>
            <a:r>
              <a:rPr lang="en-US" altLang="zh-CN" dirty="0" err="1"/>
              <a:t>turtle.done</a:t>
            </a:r>
            <a:r>
              <a:rPr lang="en-US" altLang="zh-CN" dirty="0"/>
              <a:t>()</a:t>
            </a:r>
            <a:r>
              <a:rPr lang="zh-CN" altLang="en-US" dirty="0"/>
              <a:t>进行配合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EE9D1B1-85F4-4B46-AD3F-097D915E5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262" y="221540"/>
            <a:ext cx="1069582" cy="10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A178E21-FB5F-4168-98BC-EBAE2E1C72B0}"/>
              </a:ext>
            </a:extLst>
          </p:cNvPr>
          <p:cNvSpPr/>
          <p:nvPr/>
        </p:nvSpPr>
        <p:spPr>
          <a:xfrm>
            <a:off x="1939585" y="1859417"/>
            <a:ext cx="902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像素是指由组成图像的小方格</a:t>
            </a:r>
            <a:r>
              <a:rPr lang="en-US" altLang="zh-CN"/>
              <a:t>,</a:t>
            </a:r>
            <a:r>
              <a:rPr lang="zh-CN" altLang="en-US"/>
              <a:t>每个小方块都有一个明确的位置和被分配的色彩数值。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9CE5FE-AE7F-4A9C-8D7F-24D610578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61" y="2804160"/>
            <a:ext cx="4304023" cy="28982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6DBFF8E-69B8-414A-9005-AA422A44B2AB}"/>
              </a:ext>
            </a:extLst>
          </p:cNvPr>
          <p:cNvSpPr txBox="1"/>
          <p:nvPr/>
        </p:nvSpPr>
        <p:spPr>
          <a:xfrm>
            <a:off x="6634480" y="280416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画布的大小还与计算机的分辨率有关系，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C39A67-D880-4D07-BE20-0FBF1F714FC9}"/>
              </a:ext>
            </a:extLst>
          </p:cNvPr>
          <p:cNvSpPr/>
          <p:nvPr/>
        </p:nvSpPr>
        <p:spPr>
          <a:xfrm>
            <a:off x="6634480" y="3516230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计算机的分辨率是指显示器所能显示的像素有多少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C362B5-0643-405B-819F-8F906AD86A0B}"/>
              </a:ext>
            </a:extLst>
          </p:cNvPr>
          <p:cNvSpPr txBox="1"/>
          <p:nvPr/>
        </p:nvSpPr>
        <p:spPr>
          <a:xfrm>
            <a:off x="8270240" y="446097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1980×1080</a:t>
            </a:r>
            <a:endParaRPr lang="zh-CN" altLang="en-US"/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041C9AC6-0F5B-48A3-AF03-D5984416BE60}"/>
              </a:ext>
            </a:extLst>
          </p:cNvPr>
          <p:cNvSpPr/>
          <p:nvPr/>
        </p:nvSpPr>
        <p:spPr>
          <a:xfrm>
            <a:off x="4989104" y="946498"/>
            <a:ext cx="1440681" cy="44692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r>
              <a:rPr lang="zh-CN" altLang="en-US"/>
              <a:t>  像        素</a:t>
            </a:r>
          </a:p>
        </p:txBody>
      </p:sp>
    </p:spTree>
    <p:extLst>
      <p:ext uri="{BB962C8B-B14F-4D97-AF65-F5344CB8AC3E}">
        <p14:creationId xmlns:p14="http://schemas.microsoft.com/office/powerpoint/2010/main" val="155506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C8C651-3A09-4AC9-A63A-07F573032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44147"/>
              </p:ext>
            </p:extLst>
          </p:nvPr>
        </p:nvGraphicFramePr>
        <p:xfrm>
          <a:off x="3543638" y="1974099"/>
          <a:ext cx="5410522" cy="3844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448">
                  <a:extLst>
                    <a:ext uri="{9D8B030D-6E8A-4147-A177-3AD203B41FA5}">
                      <a16:colId xmlns:a16="http://schemas.microsoft.com/office/drawing/2014/main" val="1455792087"/>
                    </a:ext>
                  </a:extLst>
                </a:gridCol>
                <a:gridCol w="3465074">
                  <a:extLst>
                    <a:ext uri="{9D8B030D-6E8A-4147-A177-3AD203B41FA5}">
                      <a16:colId xmlns:a16="http://schemas.microsoft.com/office/drawing/2014/main" val="1782796996"/>
                    </a:ext>
                  </a:extLst>
                </a:gridCol>
              </a:tblGrid>
              <a:tr h="226161">
                <a:tc>
                  <a:txBody>
                    <a:bodyPr/>
                    <a:lstStyle/>
                    <a:p>
                      <a:r>
                        <a:rPr lang="zh-CN" altLang="en-US" sz="120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001585"/>
                  </a:ext>
                </a:extLst>
              </a:tr>
              <a:tr h="22616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forward()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沿着当前方向前进指定距离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95919"/>
                  </a:ext>
                </a:extLst>
              </a:tr>
              <a:tr h="226161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backward()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沿着当前相反方向后退指定距离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22772"/>
                  </a:ext>
                </a:extLst>
              </a:tr>
              <a:tr h="226161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right(angle)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向右旋转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angle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角度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353976"/>
                  </a:ext>
                </a:extLst>
              </a:tr>
              <a:tr h="226161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left(angle)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向左旋转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angle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角度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49761"/>
                  </a:ext>
                </a:extLst>
              </a:tr>
              <a:tr h="226161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goto(x,y)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移动到绝对坐标（</a:t>
                      </a:r>
                      <a:r>
                        <a:rPr lang="en-US" altLang="zh-CN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x,y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）处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971966"/>
                  </a:ext>
                </a:extLst>
              </a:tr>
              <a:tr h="226161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setx( 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将当前</a:t>
                      </a:r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轴移动到指定位置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8178"/>
                  </a:ext>
                </a:extLst>
              </a:tr>
              <a:tr h="226161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sety( 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将当前</a:t>
                      </a:r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轴移动到指定位置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85854"/>
                  </a:ext>
                </a:extLst>
              </a:tr>
              <a:tr h="27882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seth(angle)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设置当前朝向为</a:t>
                      </a:r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angle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角度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679590"/>
                  </a:ext>
                </a:extLst>
              </a:tr>
              <a:tr h="226161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home()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设置当前画笔位置为原点，朝向东。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902230"/>
                  </a:ext>
                </a:extLst>
              </a:tr>
              <a:tr h="226161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circle(</a:t>
                      </a:r>
                      <a:r>
                        <a:rPr lang="en-US" altLang="zh-CN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radius,e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绘制一个指定半径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和角度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的圆或弧形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51595"/>
                  </a:ext>
                </a:extLst>
              </a:tr>
              <a:tr h="226161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dot(r,color)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绘制一个指定半径</a:t>
                      </a:r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和颜色</a:t>
                      </a:r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的圆点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74450"/>
                  </a:ext>
                </a:extLst>
              </a:tr>
              <a:tr h="226161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undo()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撤销画笔最后一步动作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03945"/>
                  </a:ext>
                </a:extLst>
              </a:tr>
              <a:tr h="226161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speed()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设置画笔的绘制速度，参数为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0-10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之间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863420"/>
                  </a:ext>
                </a:extLst>
              </a:tr>
            </a:tbl>
          </a:graphicData>
        </a:graphic>
      </p:graphicFrame>
      <p:sp>
        <p:nvSpPr>
          <p:cNvPr id="6" name="Oval 6">
            <a:extLst>
              <a:ext uri="{FF2B5EF4-FFF2-40B4-BE49-F238E27FC236}">
                <a16:creationId xmlns:a16="http://schemas.microsoft.com/office/drawing/2014/main" id="{AF7933E9-CD60-48F5-A50B-02E9FBCF4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618" y="743881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FC5ACD04-8A96-41D2-8859-AEE594DE2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009" y="882623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E4D3FE0D-715E-49B8-BB50-0ED0AACAA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837" y="1054103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C0FB9C34-F9FC-4511-BFE8-AB2BE1A5A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030" y="773807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39">
            <a:extLst>
              <a:ext uri="{FF2B5EF4-FFF2-40B4-BE49-F238E27FC236}">
                <a16:creationId xmlns:a16="http://schemas.microsoft.com/office/drawing/2014/main" id="{20C97EE8-17DF-4842-8B57-8FADBDB99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432" y="995417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画笔运动函数</a:t>
            </a:r>
          </a:p>
        </p:txBody>
      </p:sp>
    </p:spTree>
    <p:extLst>
      <p:ext uri="{BB962C8B-B14F-4D97-AF65-F5344CB8AC3E}">
        <p14:creationId xmlns:p14="http://schemas.microsoft.com/office/powerpoint/2010/main" val="73185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14A327B-A1C1-4EA6-B1B2-C3DF2D8CB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875542"/>
              </p:ext>
            </p:extLst>
          </p:nvPr>
        </p:nvGraphicFramePr>
        <p:xfrm>
          <a:off x="3402314" y="1975909"/>
          <a:ext cx="5387372" cy="3944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608">
                  <a:extLst>
                    <a:ext uri="{9D8B030D-6E8A-4147-A177-3AD203B41FA5}">
                      <a16:colId xmlns:a16="http://schemas.microsoft.com/office/drawing/2014/main" val="1105559934"/>
                    </a:ext>
                  </a:extLst>
                </a:gridCol>
                <a:gridCol w="3750764">
                  <a:extLst>
                    <a:ext uri="{9D8B030D-6E8A-4147-A177-3AD203B41FA5}">
                      <a16:colId xmlns:a16="http://schemas.microsoft.com/office/drawing/2014/main" val="1056427906"/>
                    </a:ext>
                  </a:extLst>
                </a:gridCol>
              </a:tblGrid>
              <a:tr h="238426"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198051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pendown()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放下画笔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28559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penup()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提起画笔，与</a:t>
                      </a:r>
                      <a:r>
                        <a:rPr lang="en-US" altLang="zh-CN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pendown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配对使用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18143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pensize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(width)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设置画笔线条的粗细为指定大小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11069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color()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设置画笔的颜色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823270"/>
                  </a:ext>
                </a:extLst>
              </a:tr>
              <a:tr h="182757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begin_fill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填充图形前，调用该方法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544299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end_fill()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填充图形结束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88393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filling()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返回填充的状态，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为填充，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为未填充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421710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clear()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清空当前窗口，但不改变当前画笔的位置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547363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reset()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清空当前窗口，并重置位置等状态为默认值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82090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screensize()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设置画布的长和宽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778084"/>
                  </a:ext>
                </a:extLst>
              </a:tr>
              <a:tr h="293949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hideturtle()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隐藏画笔的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形状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235984"/>
                  </a:ext>
                </a:extLst>
              </a:tr>
              <a:tr h="3590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showturtle()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显示画笔的</a:t>
                      </a:r>
                      <a:r>
                        <a:rPr lang="en-US" altLang="zh-CN" sz="1200" dirty="0"/>
                        <a:t>turtle</a:t>
                      </a:r>
                      <a:r>
                        <a:rPr lang="zh-CN" altLang="en-US" sz="1200" dirty="0"/>
                        <a:t>形状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12957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isvisible()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可见，则返回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365936"/>
                  </a:ext>
                </a:extLst>
              </a:tr>
            </a:tbl>
          </a:graphicData>
        </a:graphic>
      </p:graphicFrame>
      <p:sp>
        <p:nvSpPr>
          <p:cNvPr id="5" name="Oval 6">
            <a:extLst>
              <a:ext uri="{FF2B5EF4-FFF2-40B4-BE49-F238E27FC236}">
                <a16:creationId xmlns:a16="http://schemas.microsoft.com/office/drawing/2014/main" id="{DC7A84FC-E767-4EDE-B5A3-4B0C4782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618" y="743881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5800C9F2-70B8-4296-8E59-A54401649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009" y="882623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62B9A16-6E9D-45B5-B891-69BD307B5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837" y="1054103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A264CC47-717D-4B82-9F35-C220BA75A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030" y="773807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39">
            <a:extLst>
              <a:ext uri="{FF2B5EF4-FFF2-40B4-BE49-F238E27FC236}">
                <a16:creationId xmlns:a16="http://schemas.microsoft.com/office/drawing/2014/main" id="{445CA5D2-74A0-4CD1-90E0-6967E8947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432" y="995417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b="1" spc="100">
                <a:latin typeface="微软雅黑" panose="020B0503020204020204" pitchFamily="34" charset="-122"/>
                <a:ea typeface="微软雅黑" panose="020B0503020204020204" pitchFamily="34" charset="-122"/>
              </a:rPr>
              <a:t>画笔状态函数</a:t>
            </a:r>
          </a:p>
        </p:txBody>
      </p:sp>
    </p:spTree>
    <p:extLst>
      <p:ext uri="{BB962C8B-B14F-4D97-AF65-F5344CB8AC3E}">
        <p14:creationId xmlns:p14="http://schemas.microsoft.com/office/powerpoint/2010/main" val="319836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88CE08-85B1-4690-A8C7-D484C0E5A4DF}"/>
              </a:ext>
            </a:extLst>
          </p:cNvPr>
          <p:cNvSpPr txBox="1"/>
          <p:nvPr/>
        </p:nvSpPr>
        <p:spPr>
          <a:xfrm>
            <a:off x="1614453" y="2569153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的库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8CF607-598B-48DB-83B2-8C975BE70CFA}"/>
              </a:ext>
            </a:extLst>
          </p:cNvPr>
          <p:cNvSpPr/>
          <p:nvPr/>
        </p:nvSpPr>
        <p:spPr>
          <a:xfrm>
            <a:off x="3308088" y="2224036"/>
            <a:ext cx="618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标准库：</a:t>
            </a:r>
            <a:r>
              <a:rPr lang="zh-CN" altLang="en-US"/>
              <a:t>程序语言自身拥有的库，可以直接使用。无需安装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944622-0CE4-488B-8382-71B76D49F730}"/>
              </a:ext>
            </a:extLst>
          </p:cNvPr>
          <p:cNvSpPr/>
          <p:nvPr/>
        </p:nvSpPr>
        <p:spPr>
          <a:xfrm>
            <a:off x="3308088" y="2849864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第三方库：</a:t>
            </a:r>
            <a:r>
              <a:rPr lang="zh-CN" altLang="en-US"/>
              <a:t>第三方者使用该语言提供的程序库。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7840A5-8225-4519-A180-66205AF9EEBF}"/>
              </a:ext>
            </a:extLst>
          </p:cNvPr>
          <p:cNvSpPr/>
          <p:nvPr/>
        </p:nvSpPr>
        <p:spPr>
          <a:xfrm>
            <a:off x="2323141" y="1431352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一些经常使用、经过检验的规范化程序或子程序的集合。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BA92F3-21E6-46FC-A8A8-5A86F007BED0}"/>
              </a:ext>
            </a:extLst>
          </p:cNvPr>
          <p:cNvSpPr txBox="1"/>
          <p:nvPr/>
        </p:nvSpPr>
        <p:spPr>
          <a:xfrm>
            <a:off x="5449669" y="47586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rgbClr val="FFFF00"/>
                </a:solidFill>
              </a:rPr>
              <a:t>库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1422153D-E634-4F97-8B1E-A3AE05D681CC}"/>
              </a:ext>
            </a:extLst>
          </p:cNvPr>
          <p:cNvSpPr/>
          <p:nvPr/>
        </p:nvSpPr>
        <p:spPr>
          <a:xfrm>
            <a:off x="3050489" y="2408702"/>
            <a:ext cx="257599" cy="690234"/>
          </a:xfrm>
          <a:prstGeom prst="leftBrace">
            <a:avLst>
              <a:gd name="adj1" fmla="val 35942"/>
              <a:gd name="adj2" fmla="val 50000"/>
            </a:avLst>
          </a:prstGeom>
          <a:ln w="19050"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3DA5DB-0275-414A-BB35-57D7C9E5EDAA}"/>
              </a:ext>
            </a:extLst>
          </p:cNvPr>
          <p:cNvSpPr/>
          <p:nvPr/>
        </p:nvSpPr>
        <p:spPr>
          <a:xfrm>
            <a:off x="1706796" y="3987665"/>
            <a:ext cx="8234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拥有一个强大的标准库。</a:t>
            </a:r>
            <a:r>
              <a:rPr lang="en-US" altLang="zh-CN"/>
              <a:t>Python</a:t>
            </a:r>
            <a:r>
              <a:rPr lang="zh-CN" altLang="en-US"/>
              <a:t>语言的核心只包含数字、字符串、列表、字典、文件等常见类型和函数，而由</a:t>
            </a:r>
            <a:r>
              <a:rPr lang="en-US" altLang="zh-CN"/>
              <a:t>Python</a:t>
            </a:r>
            <a:r>
              <a:rPr lang="zh-CN" altLang="en-US"/>
              <a:t>标准库提供了系统管理、网络通信、文本处理、数据库接口、图形系统、</a:t>
            </a:r>
            <a:r>
              <a:rPr lang="en-US" altLang="zh-CN"/>
              <a:t>XML</a:t>
            </a:r>
            <a:r>
              <a:rPr lang="zh-CN" altLang="en-US"/>
              <a:t>处理等额外的功能。</a:t>
            </a:r>
          </a:p>
        </p:txBody>
      </p:sp>
    </p:spTree>
    <p:extLst>
      <p:ext uri="{BB962C8B-B14F-4D97-AF65-F5344CB8AC3E}">
        <p14:creationId xmlns:p14="http://schemas.microsoft.com/office/powerpoint/2010/main" val="393941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49C862-B1FE-4F1E-96FD-76E005D45F63}"/>
              </a:ext>
            </a:extLst>
          </p:cNvPr>
          <p:cNvSpPr/>
          <p:nvPr/>
        </p:nvSpPr>
        <p:spPr>
          <a:xfrm>
            <a:off x="1088323" y="4116616"/>
            <a:ext cx="8389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社区提供了大量的第三方模块，使用方式与标准库类似。它们的功能覆盖科学计算、</a:t>
            </a:r>
            <a:r>
              <a:rPr lang="en-US" altLang="zh-CN"/>
              <a:t>Web</a:t>
            </a:r>
            <a:r>
              <a:rPr lang="zh-CN" altLang="en-US"/>
              <a:t>开发、数据库接口、图形系统多个领域。第三方模块可以使用</a:t>
            </a:r>
            <a:r>
              <a:rPr lang="en-US" altLang="zh-CN"/>
              <a:t>Python</a:t>
            </a:r>
            <a:r>
              <a:rPr lang="zh-CN" altLang="en-US"/>
              <a:t>或者</a:t>
            </a:r>
            <a:r>
              <a:rPr lang="en-US" altLang="zh-CN"/>
              <a:t>C</a:t>
            </a:r>
            <a:r>
              <a:rPr lang="zh-CN" altLang="en-US"/>
              <a:t>语言编写。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D935D5-1B40-42B7-8441-EA5326AFA278}"/>
              </a:ext>
            </a:extLst>
          </p:cNvPr>
          <p:cNvSpPr/>
          <p:nvPr/>
        </p:nvSpPr>
        <p:spPr>
          <a:xfrm>
            <a:off x="3291840" y="1508849"/>
            <a:ext cx="73990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文本处理</a:t>
            </a:r>
          </a:p>
          <a:p>
            <a:r>
              <a:rPr lang="en-US" altLang="zh-CN"/>
              <a:t>2.</a:t>
            </a:r>
            <a:r>
              <a:rPr lang="zh-CN" altLang="en-US"/>
              <a:t>文件处理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操作系统功能，包含线程与进程支持、</a:t>
            </a:r>
            <a:r>
              <a:rPr lang="en-US" altLang="zh-CN"/>
              <a:t>IO</a:t>
            </a:r>
            <a:r>
              <a:rPr lang="zh-CN" altLang="en-US"/>
              <a:t>复用、调用系统函数等功能</a:t>
            </a:r>
          </a:p>
          <a:p>
            <a:r>
              <a:rPr lang="en-US" altLang="zh-CN"/>
              <a:t>4.</a:t>
            </a:r>
            <a:r>
              <a:rPr lang="zh-CN" altLang="en-US"/>
              <a:t>网络通信，包含网络套接字，</a:t>
            </a:r>
            <a:r>
              <a:rPr lang="en-US" altLang="zh-CN"/>
              <a:t>SSL</a:t>
            </a:r>
            <a:r>
              <a:rPr lang="zh-CN" altLang="en-US"/>
              <a:t>加密通信、异步网络通信等功能</a:t>
            </a:r>
          </a:p>
          <a:p>
            <a:r>
              <a:rPr lang="en-US" altLang="zh-CN"/>
              <a:t>5.</a:t>
            </a:r>
            <a:r>
              <a:rPr lang="zh-CN" altLang="en-US"/>
              <a:t>网络协议</a:t>
            </a:r>
          </a:p>
          <a:p>
            <a:r>
              <a:rPr lang="en-US" altLang="zh-CN"/>
              <a:t>6.W3C</a:t>
            </a:r>
            <a:r>
              <a:rPr lang="zh-CN" altLang="en-US"/>
              <a:t>格式支持，包含</a:t>
            </a:r>
            <a:r>
              <a:rPr lang="en-US" altLang="zh-CN"/>
              <a:t>HTML</a:t>
            </a:r>
            <a:r>
              <a:rPr lang="zh-CN" altLang="en-US"/>
              <a:t>，</a:t>
            </a:r>
            <a:r>
              <a:rPr lang="en-US" altLang="zh-CN"/>
              <a:t>SGML</a:t>
            </a:r>
            <a:r>
              <a:rPr lang="zh-CN" altLang="en-US"/>
              <a:t>，</a:t>
            </a:r>
            <a:r>
              <a:rPr lang="en-US" altLang="zh-CN"/>
              <a:t>XML</a:t>
            </a:r>
            <a:r>
              <a:rPr lang="zh-CN" altLang="en-US"/>
              <a:t>的处理。</a:t>
            </a:r>
          </a:p>
          <a:p>
            <a:r>
              <a:rPr lang="en-US" altLang="zh-CN"/>
              <a:t>7.</a:t>
            </a:r>
            <a:r>
              <a:rPr lang="zh-CN" altLang="en-US"/>
              <a:t>其它功能，包括国际化支持、数学运算、</a:t>
            </a:r>
            <a:r>
              <a:rPr lang="en-US" altLang="zh-CN"/>
              <a:t>HASH</a:t>
            </a:r>
            <a:r>
              <a:rPr lang="zh-CN" altLang="en-US"/>
              <a:t>、</a:t>
            </a:r>
            <a:r>
              <a:rPr lang="en-US" altLang="zh-CN"/>
              <a:t>Tkinter</a:t>
            </a:r>
            <a:r>
              <a:rPr lang="zh-CN" altLang="en-US"/>
              <a:t>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8EF0FD-A3C4-4756-AD6E-FFEE16D0C3E6}"/>
              </a:ext>
            </a:extLst>
          </p:cNvPr>
          <p:cNvSpPr/>
          <p:nvPr/>
        </p:nvSpPr>
        <p:spPr>
          <a:xfrm>
            <a:off x="1088323" y="2017484"/>
            <a:ext cx="1738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标准库的主要功能有：</a:t>
            </a:r>
            <a:endParaRPr lang="en-US" altLang="zh-CN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14B283A3-0D88-4187-8A5A-023F002E4F91}"/>
              </a:ext>
            </a:extLst>
          </p:cNvPr>
          <p:cNvSpPr/>
          <p:nvPr/>
        </p:nvSpPr>
        <p:spPr>
          <a:xfrm>
            <a:off x="2827020" y="1637645"/>
            <a:ext cx="381000" cy="1653540"/>
          </a:xfrm>
          <a:prstGeom prst="leftBrace">
            <a:avLst>
              <a:gd name="adj1" fmla="val 76333"/>
              <a:gd name="adj2" fmla="val 50000"/>
            </a:avLst>
          </a:prstGeom>
          <a:ln w="19050"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6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51F7565-0017-43A7-8A77-D0246A36E633}"/>
              </a:ext>
            </a:extLst>
          </p:cNvPr>
          <p:cNvSpPr txBox="1"/>
          <p:nvPr/>
        </p:nvSpPr>
        <p:spPr>
          <a:xfrm>
            <a:off x="4866619" y="46207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rgbClr val="FFFF00"/>
                </a:solidFill>
              </a:rPr>
              <a:t>标准库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214F19C-FF9E-4D32-AA0C-8548768D5A6E}"/>
              </a:ext>
            </a:extLst>
          </p:cNvPr>
          <p:cNvSpPr/>
          <p:nvPr/>
        </p:nvSpPr>
        <p:spPr>
          <a:xfrm>
            <a:off x="2347511" y="1447704"/>
            <a:ext cx="4861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标准库：</a:t>
            </a:r>
            <a:r>
              <a:rPr lang="en-US" altLang="zh-CN">
                <a:hlinkClick r:id="" action="ppaction://noaction"/>
              </a:rPr>
              <a:t> time</a:t>
            </a:r>
            <a:r>
              <a:rPr lang="zh-CN" altLang="en-US"/>
              <a:t>库、</a:t>
            </a:r>
            <a:r>
              <a:rPr lang="en-US" altLang="zh-CN">
                <a:hlinkClick r:id="" action="ppaction://noaction"/>
              </a:rPr>
              <a:t> random</a:t>
            </a:r>
            <a:r>
              <a:rPr lang="zh-CN" altLang="en-US"/>
              <a:t>库 、</a:t>
            </a:r>
            <a:r>
              <a:rPr lang="en-US" altLang="zh-CN">
                <a:hlinkClick r:id="" action="ppaction://noaction"/>
              </a:rPr>
              <a:t>turtle</a:t>
            </a:r>
            <a:r>
              <a:rPr lang="zh-CN" altLang="en-US"/>
              <a:t>库。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150ACB-4CA9-4533-BBED-375F57BCF131}"/>
              </a:ext>
            </a:extLst>
          </p:cNvPr>
          <p:cNvSpPr/>
          <p:nvPr/>
        </p:nvSpPr>
        <p:spPr>
          <a:xfrm>
            <a:off x="6901866" y="600574"/>
            <a:ext cx="1893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help('modules')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DC8D56-466A-432A-99A7-852A941365EA}"/>
              </a:ext>
            </a:extLst>
          </p:cNvPr>
          <p:cNvSpPr txBox="1"/>
          <p:nvPr/>
        </p:nvSpPr>
        <p:spPr>
          <a:xfrm>
            <a:off x="2609634" y="3059668"/>
            <a:ext cx="1459054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import time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81C52E-9EC7-4B7A-89E9-BAA63857C308}"/>
              </a:ext>
            </a:extLst>
          </p:cNvPr>
          <p:cNvSpPr txBox="1"/>
          <p:nvPr/>
        </p:nvSpPr>
        <p:spPr>
          <a:xfrm>
            <a:off x="2609634" y="3909368"/>
            <a:ext cx="2446020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import  random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B2CDD67-EB89-4CFB-9C66-5469C6D294F0}"/>
              </a:ext>
            </a:extLst>
          </p:cNvPr>
          <p:cNvSpPr/>
          <p:nvPr/>
        </p:nvSpPr>
        <p:spPr>
          <a:xfrm>
            <a:off x="2621280" y="4745164"/>
            <a:ext cx="1531188" cy="369332"/>
          </a:xfrm>
          <a:prstGeom prst="rect">
            <a:avLst/>
          </a:prstGeom>
          <a:ln w="19050"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en-US" altLang="zh-CN"/>
              <a:t>import turtle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67F755C-70CB-4881-B6FF-627E69366B73}"/>
              </a:ext>
            </a:extLst>
          </p:cNvPr>
          <p:cNvSpPr/>
          <p:nvPr/>
        </p:nvSpPr>
        <p:spPr>
          <a:xfrm>
            <a:off x="5651449" y="218786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图形绘制库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C818720-370E-4F42-828F-97481589E763}"/>
              </a:ext>
            </a:extLst>
          </p:cNvPr>
          <p:cNvSpPr/>
          <p:nvPr/>
        </p:nvSpPr>
        <p:spPr>
          <a:xfrm>
            <a:off x="4428037" y="218786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随机数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AA3B0B4-EBFB-46D9-806C-ED7117764DCF}"/>
              </a:ext>
            </a:extLst>
          </p:cNvPr>
          <p:cNvSpPr/>
          <p:nvPr/>
        </p:nvSpPr>
        <p:spPr>
          <a:xfrm>
            <a:off x="3146917" y="21960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获取时间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5FE604-5EFA-4277-959C-EB3590F41B51}"/>
              </a:ext>
            </a:extLst>
          </p:cNvPr>
          <p:cNvCxnSpPr>
            <a:endCxn id="23" idx="0"/>
          </p:cNvCxnSpPr>
          <p:nvPr/>
        </p:nvCxnSpPr>
        <p:spPr>
          <a:xfrm>
            <a:off x="3700915" y="1817036"/>
            <a:ext cx="0" cy="378964"/>
          </a:xfrm>
          <a:prstGeom prst="straightConnector1">
            <a:avLst/>
          </a:prstGeom>
          <a:ln w="1270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73BC04E-8E4B-4EDA-B668-D658847E56E6}"/>
              </a:ext>
            </a:extLst>
          </p:cNvPr>
          <p:cNvCxnSpPr/>
          <p:nvPr/>
        </p:nvCxnSpPr>
        <p:spPr>
          <a:xfrm>
            <a:off x="4866618" y="1817036"/>
            <a:ext cx="0" cy="378964"/>
          </a:xfrm>
          <a:prstGeom prst="straightConnector1">
            <a:avLst/>
          </a:prstGeom>
          <a:ln w="1270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54361CD-AD5A-4AB3-9C18-6E3100A1BF55}"/>
              </a:ext>
            </a:extLst>
          </p:cNvPr>
          <p:cNvCxnSpPr/>
          <p:nvPr/>
        </p:nvCxnSpPr>
        <p:spPr>
          <a:xfrm>
            <a:off x="6207895" y="1877996"/>
            <a:ext cx="0" cy="378964"/>
          </a:xfrm>
          <a:prstGeom prst="straightConnector1">
            <a:avLst/>
          </a:prstGeom>
          <a:ln w="1270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099F7D1-6D6D-45B4-A10F-3426040854D9}"/>
              </a:ext>
            </a:extLst>
          </p:cNvPr>
          <p:cNvSpPr/>
          <p:nvPr/>
        </p:nvSpPr>
        <p:spPr>
          <a:xfrm>
            <a:off x="4358640" y="46600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原理如同控制一只海龟，以不同的方向和速度进行位移而得到其运动轨迹。</a:t>
            </a:r>
          </a:p>
        </p:txBody>
      </p:sp>
    </p:spTree>
    <p:extLst>
      <p:ext uri="{BB962C8B-B14F-4D97-AF65-F5344CB8AC3E}">
        <p14:creationId xmlns:p14="http://schemas.microsoft.com/office/powerpoint/2010/main" val="45581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178FAFB-B865-42FA-9E22-072FC04B79D7}"/>
              </a:ext>
            </a:extLst>
          </p:cNvPr>
          <p:cNvSpPr txBox="1"/>
          <p:nvPr/>
        </p:nvSpPr>
        <p:spPr>
          <a:xfrm>
            <a:off x="5165683" y="770559"/>
            <a:ext cx="1580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time </a:t>
            </a:r>
            <a:r>
              <a:rPr lang="zh-CN" altLang="en-US" sz="3200"/>
              <a:t>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DC8D49-1900-4349-B55D-668F07BF8C23}"/>
              </a:ext>
            </a:extLst>
          </p:cNvPr>
          <p:cNvSpPr txBox="1"/>
          <p:nvPr/>
        </p:nvSpPr>
        <p:spPr>
          <a:xfrm>
            <a:off x="1589901" y="1742240"/>
            <a:ext cx="890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标准库是</a:t>
            </a:r>
            <a:r>
              <a:rPr lang="en-US" altLang="zh-CN"/>
              <a:t>python</a:t>
            </a:r>
            <a:r>
              <a:rPr lang="zh-CN" altLang="en-US"/>
              <a:t>解释器自带的库，是包含在</a:t>
            </a:r>
            <a:r>
              <a:rPr lang="en-US" altLang="zh-CN"/>
              <a:t>Python</a:t>
            </a:r>
            <a:r>
              <a:rPr lang="zh-CN" altLang="en-US"/>
              <a:t>安装包中，可直接使用的一类库。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A69582-2063-44C3-A621-E347962D639A}"/>
              </a:ext>
            </a:extLst>
          </p:cNvPr>
          <p:cNvSpPr txBox="1"/>
          <p:nvPr/>
        </p:nvSpPr>
        <p:spPr>
          <a:xfrm>
            <a:off x="1589901" y="2175049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每一个库都是一个类，类里面包含了大量的方法。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3AAC9E-867E-47D8-A0C9-F666634ABB0D}"/>
              </a:ext>
            </a:extLst>
          </p:cNvPr>
          <p:cNvSpPr/>
          <p:nvPr/>
        </p:nvSpPr>
        <p:spPr>
          <a:xfrm>
            <a:off x="1589902" y="2568525"/>
            <a:ext cx="8903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time</a:t>
            </a:r>
            <a:r>
              <a:rPr lang="zh-CN" altLang="en-US"/>
              <a:t>库是</a:t>
            </a:r>
            <a:r>
              <a:rPr lang="en-US" altLang="zh-CN"/>
              <a:t>Python</a:t>
            </a:r>
            <a:r>
              <a:rPr lang="zh-CN" altLang="en-US"/>
              <a:t>提供的处理时间标准库。</a:t>
            </a:r>
            <a:r>
              <a:rPr lang="en-US" altLang="zh-CN"/>
              <a:t>time</a:t>
            </a:r>
            <a:r>
              <a:rPr lang="zh-CN" altLang="en-US"/>
              <a:t>库提供系统级精确计时器的计时功能，可以用来分析程序性能，也可让程序暂停运行时间。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2E8BFE-BD1A-436B-808D-9D8959FD4F75}"/>
              </a:ext>
            </a:extLst>
          </p:cNvPr>
          <p:cNvSpPr/>
          <p:nvPr/>
        </p:nvSpPr>
        <p:spPr>
          <a:xfrm>
            <a:off x="853248" y="4060173"/>
            <a:ext cx="18498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+mn-ea"/>
              </a:rPr>
              <a:t>time</a:t>
            </a:r>
            <a:r>
              <a:rPr lang="zh-CN" altLang="en-US">
                <a:latin typeface="+mn-ea"/>
              </a:rPr>
              <a:t>库的功能主要分为</a:t>
            </a:r>
            <a:r>
              <a:rPr lang="en-US" altLang="zh-CN">
                <a:latin typeface="+mn-ea"/>
              </a:rPr>
              <a:t>3</a:t>
            </a:r>
            <a:r>
              <a:rPr lang="zh-CN" altLang="en-US">
                <a:latin typeface="+mn-ea"/>
              </a:rPr>
              <a:t>个方面：</a:t>
            </a:r>
            <a:endParaRPr lang="en-US" altLang="zh-CN">
              <a:latin typeface="+mn-ea"/>
            </a:endParaRPr>
          </a:p>
          <a:p>
            <a:r>
              <a:rPr lang="zh-CN" altLang="en-US">
                <a:solidFill>
                  <a:srgbClr val="FFFF00"/>
                </a:solidFill>
                <a:latin typeface="+mn-ea"/>
              </a:rPr>
              <a:t>时间处理</a:t>
            </a:r>
            <a:r>
              <a:rPr lang="zh-CN" altLang="en-US">
                <a:latin typeface="+mn-ea"/>
              </a:rPr>
              <a:t>、</a:t>
            </a:r>
            <a:endParaRPr lang="en-US" altLang="zh-CN">
              <a:latin typeface="+mn-ea"/>
            </a:endParaRPr>
          </a:p>
          <a:p>
            <a:r>
              <a:rPr lang="zh-CN" altLang="en-US">
                <a:solidFill>
                  <a:srgbClr val="FFFF00"/>
                </a:solidFill>
                <a:latin typeface="+mn-ea"/>
              </a:rPr>
              <a:t>时间格式化</a:t>
            </a:r>
            <a:r>
              <a:rPr lang="zh-CN" altLang="en-US">
                <a:latin typeface="+mn-ea"/>
              </a:rPr>
              <a:t>、</a:t>
            </a:r>
            <a:endParaRPr lang="en-US" altLang="zh-CN">
              <a:latin typeface="+mn-ea"/>
            </a:endParaRPr>
          </a:p>
          <a:p>
            <a:r>
              <a:rPr lang="zh-CN" altLang="en-US">
                <a:solidFill>
                  <a:srgbClr val="FFFF00"/>
                </a:solidFill>
                <a:latin typeface="+mn-ea"/>
              </a:rPr>
              <a:t>计时</a:t>
            </a:r>
            <a:r>
              <a:rPr lang="zh-CN" altLang="en-US">
                <a:latin typeface="+mn-ea"/>
              </a:rPr>
              <a:t>。</a:t>
            </a:r>
            <a:endParaRPr lang="en-US" altLang="zh-CN">
              <a:latin typeface="+mn-ea"/>
            </a:endParaRPr>
          </a:p>
        </p:txBody>
      </p:sp>
      <p:sp>
        <p:nvSpPr>
          <p:cNvPr id="9" name="Oval 37">
            <a:extLst>
              <a:ext uri="{FF2B5EF4-FFF2-40B4-BE49-F238E27FC236}">
                <a16:creationId xmlns:a16="http://schemas.microsoft.com/office/drawing/2014/main" id="{BCC42973-22E4-4271-8066-424DF0B99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548" y="486929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39">
            <a:extLst>
              <a:ext uri="{FF2B5EF4-FFF2-40B4-BE49-F238E27FC236}">
                <a16:creationId xmlns:a16="http://schemas.microsoft.com/office/drawing/2014/main" id="{3053ECBA-B931-4270-80E5-7BF0E1E81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411" y="704728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01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14" name="Group 61">
            <a:extLst>
              <a:ext uri="{FF2B5EF4-FFF2-40B4-BE49-F238E27FC236}">
                <a16:creationId xmlns:a16="http://schemas.microsoft.com/office/drawing/2014/main" id="{B9AFC6D1-3407-40BD-91F6-6AF6A0F1154E}"/>
              </a:ext>
            </a:extLst>
          </p:cNvPr>
          <p:cNvGrpSpPr/>
          <p:nvPr/>
        </p:nvGrpSpPr>
        <p:grpSpPr bwMode="auto">
          <a:xfrm>
            <a:off x="1251958" y="2682056"/>
            <a:ext cx="247501" cy="419267"/>
            <a:chOff x="6271901" y="3849160"/>
            <a:chExt cx="330200" cy="482600"/>
          </a:xfrm>
          <a:solidFill>
            <a:schemeClr val="accent2"/>
          </a:solidFill>
        </p:grpSpPr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ED323485-3B34-405E-A2BD-B2B5C225C8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1901" y="3849160"/>
              <a:ext cx="330200" cy="482600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44B023EE-045A-4915-BA6F-CAD102D27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3066" y="3925360"/>
              <a:ext cx="96837" cy="968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</p:grpSp>
      <p:cxnSp>
        <p:nvCxnSpPr>
          <p:cNvPr id="17" name="直接连接符 7">
            <a:extLst>
              <a:ext uri="{FF2B5EF4-FFF2-40B4-BE49-F238E27FC236}">
                <a16:creationId xmlns:a16="http://schemas.microsoft.com/office/drawing/2014/main" id="{7798C95A-9D24-4F4F-B44A-2D3745C75325}"/>
              </a:ext>
            </a:extLst>
          </p:cNvPr>
          <p:cNvCxnSpPr>
            <a:cxnSpLocks/>
          </p:cNvCxnSpPr>
          <p:nvPr/>
        </p:nvCxnSpPr>
        <p:spPr>
          <a:xfrm>
            <a:off x="5826317" y="3459429"/>
            <a:ext cx="0" cy="335469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12">
            <a:extLst>
              <a:ext uri="{FF2B5EF4-FFF2-40B4-BE49-F238E27FC236}">
                <a16:creationId xmlns:a16="http://schemas.microsoft.com/office/drawing/2014/main" id="{49AAFD6E-61E9-47B7-A9B3-0446F614E72C}"/>
              </a:ext>
            </a:extLst>
          </p:cNvPr>
          <p:cNvGrpSpPr/>
          <p:nvPr/>
        </p:nvGrpSpPr>
        <p:grpSpPr>
          <a:xfrm>
            <a:off x="5742454" y="5477086"/>
            <a:ext cx="804101" cy="167725"/>
            <a:chOff x="5964215" y="4790393"/>
            <a:chExt cx="1072134" cy="223633"/>
          </a:xfrm>
        </p:grpSpPr>
        <p:sp>
          <p:nvSpPr>
            <p:cNvPr id="22" name="椭圆 10">
              <a:extLst>
                <a:ext uri="{FF2B5EF4-FFF2-40B4-BE49-F238E27FC236}">
                  <a16:creationId xmlns:a16="http://schemas.microsoft.com/office/drawing/2014/main" id="{BB763EC1-E576-4B12-9FDA-B86DC987AF16}"/>
                </a:ext>
              </a:extLst>
            </p:cNvPr>
            <p:cNvSpPr/>
            <p:nvPr/>
          </p:nvSpPr>
          <p:spPr>
            <a:xfrm>
              <a:off x="5964215" y="4790393"/>
              <a:ext cx="223633" cy="223633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3" name="直接连接符 14">
              <a:extLst>
                <a:ext uri="{FF2B5EF4-FFF2-40B4-BE49-F238E27FC236}">
                  <a16:creationId xmlns:a16="http://schemas.microsoft.com/office/drawing/2014/main" id="{7DBB8595-6A55-4C13-8A60-A22815B175A3}"/>
                </a:ext>
              </a:extLst>
            </p:cNvPr>
            <p:cNvCxnSpPr/>
            <p:nvPr/>
          </p:nvCxnSpPr>
          <p:spPr>
            <a:xfrm flipV="1">
              <a:off x="6189738" y="4902208"/>
              <a:ext cx="846611" cy="1"/>
            </a:xfrm>
            <a:prstGeom prst="line">
              <a:avLst/>
            </a:prstGeom>
            <a:ln w="22225">
              <a:solidFill>
                <a:schemeClr val="tx1"/>
              </a:solidFill>
              <a:prstDash val="lgDash"/>
              <a:headEnd type="none"/>
              <a:tailEnd type="oval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0">
            <a:extLst>
              <a:ext uri="{FF2B5EF4-FFF2-40B4-BE49-F238E27FC236}">
                <a16:creationId xmlns:a16="http://schemas.microsoft.com/office/drawing/2014/main" id="{107EFB7A-1527-4D3F-9D00-AAB5EB626EBF}"/>
              </a:ext>
            </a:extLst>
          </p:cNvPr>
          <p:cNvGrpSpPr/>
          <p:nvPr/>
        </p:nvGrpSpPr>
        <p:grpSpPr>
          <a:xfrm>
            <a:off x="5742454" y="4159251"/>
            <a:ext cx="804101" cy="167725"/>
            <a:chOff x="5964215" y="3033279"/>
            <a:chExt cx="1072134" cy="223633"/>
          </a:xfrm>
          <a:solidFill>
            <a:schemeClr val="tx1"/>
          </a:solidFill>
        </p:grpSpPr>
        <p:sp>
          <p:nvSpPr>
            <p:cNvPr id="25" name="椭圆 9">
              <a:extLst>
                <a:ext uri="{FF2B5EF4-FFF2-40B4-BE49-F238E27FC236}">
                  <a16:creationId xmlns:a16="http://schemas.microsoft.com/office/drawing/2014/main" id="{2BC47D8E-1B1A-4141-98CE-7C0509A18534}"/>
                </a:ext>
              </a:extLst>
            </p:cNvPr>
            <p:cNvSpPr/>
            <p:nvPr/>
          </p:nvSpPr>
          <p:spPr>
            <a:xfrm>
              <a:off x="5964215" y="3033279"/>
              <a:ext cx="223633" cy="223633"/>
            </a:xfrm>
            <a:prstGeom prst="ellipse">
              <a:avLst/>
            </a:prstGeom>
            <a:grpFill/>
            <a:ln w="508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6" name="直接连接符 16">
              <a:extLst>
                <a:ext uri="{FF2B5EF4-FFF2-40B4-BE49-F238E27FC236}">
                  <a16:creationId xmlns:a16="http://schemas.microsoft.com/office/drawing/2014/main" id="{5E1A0055-12C4-4040-95B3-D6EF8FAF98F1}"/>
                </a:ext>
              </a:extLst>
            </p:cNvPr>
            <p:cNvCxnSpPr/>
            <p:nvPr/>
          </p:nvCxnSpPr>
          <p:spPr>
            <a:xfrm flipV="1">
              <a:off x="6189738" y="3145093"/>
              <a:ext cx="846611" cy="1"/>
            </a:xfrm>
            <a:prstGeom prst="line">
              <a:avLst/>
            </a:prstGeom>
            <a:grpFill/>
            <a:ln w="22225">
              <a:solidFill>
                <a:schemeClr val="tx1"/>
              </a:solidFill>
              <a:prstDash val="lgDash"/>
              <a:headEnd type="none"/>
              <a:tailEnd type="oval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14">
            <a:extLst>
              <a:ext uri="{FF2B5EF4-FFF2-40B4-BE49-F238E27FC236}">
                <a16:creationId xmlns:a16="http://schemas.microsoft.com/office/drawing/2014/main" id="{DD663972-4EE1-4AE7-AE12-7CA031AD032F}"/>
              </a:ext>
            </a:extLst>
          </p:cNvPr>
          <p:cNvGrpSpPr/>
          <p:nvPr/>
        </p:nvGrpSpPr>
        <p:grpSpPr>
          <a:xfrm>
            <a:off x="5281213" y="3392509"/>
            <a:ext cx="3204738" cy="503174"/>
            <a:chOff x="5349226" y="2010956"/>
            <a:chExt cx="4272984" cy="670899"/>
          </a:xfrm>
        </p:grpSpPr>
        <p:sp>
          <p:nvSpPr>
            <p:cNvPr id="31" name="燕尾形 18">
              <a:extLst>
                <a:ext uri="{FF2B5EF4-FFF2-40B4-BE49-F238E27FC236}">
                  <a16:creationId xmlns:a16="http://schemas.microsoft.com/office/drawing/2014/main" id="{9C91D220-DFEE-41C0-9288-D4F300897F17}"/>
                </a:ext>
              </a:extLst>
            </p:cNvPr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2" name="TextBox 102">
              <a:extLst>
                <a:ext uri="{FF2B5EF4-FFF2-40B4-BE49-F238E27FC236}">
                  <a16:creationId xmlns:a16="http://schemas.microsoft.com/office/drawing/2014/main" id="{7CC175F4-43CD-4254-BD02-01FAC399E89E}"/>
                </a:ext>
              </a:extLst>
            </p:cNvPr>
            <p:cNvSpPr txBox="1"/>
            <p:nvPr/>
          </p:nvSpPr>
          <p:spPr>
            <a:xfrm>
              <a:off x="6194267" y="2100183"/>
              <a:ext cx="156923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时间 处理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Group 15">
            <a:extLst>
              <a:ext uri="{FF2B5EF4-FFF2-40B4-BE49-F238E27FC236}">
                <a16:creationId xmlns:a16="http://schemas.microsoft.com/office/drawing/2014/main" id="{CB7E6C99-B459-4680-B530-25B2CA2E9E4C}"/>
              </a:ext>
            </a:extLst>
          </p:cNvPr>
          <p:cNvGrpSpPr/>
          <p:nvPr/>
        </p:nvGrpSpPr>
        <p:grpSpPr>
          <a:xfrm>
            <a:off x="3196635" y="4619142"/>
            <a:ext cx="3204738" cy="503174"/>
            <a:chOff x="2569789" y="3646467"/>
            <a:chExt cx="4272984" cy="670899"/>
          </a:xfrm>
        </p:grpSpPr>
        <p:sp>
          <p:nvSpPr>
            <p:cNvPr id="34" name="燕尾形 20">
              <a:extLst>
                <a:ext uri="{FF2B5EF4-FFF2-40B4-BE49-F238E27FC236}">
                  <a16:creationId xmlns:a16="http://schemas.microsoft.com/office/drawing/2014/main" id="{C9423500-CB78-4F55-909C-1D793FCD51D3}"/>
                </a:ext>
              </a:extLst>
            </p:cNvPr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TextBox 105">
              <a:extLst>
                <a:ext uri="{FF2B5EF4-FFF2-40B4-BE49-F238E27FC236}">
                  <a16:creationId xmlns:a16="http://schemas.microsoft.com/office/drawing/2014/main" id="{20E61BDA-FF32-4A84-9F62-A40DB3E2F984}"/>
                </a:ext>
              </a:extLst>
            </p:cNvPr>
            <p:cNvSpPr txBox="1"/>
            <p:nvPr/>
          </p:nvSpPr>
          <p:spPr>
            <a:xfrm>
              <a:off x="4082418" y="3735695"/>
              <a:ext cx="187701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时间 格式化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Group 17">
            <a:extLst>
              <a:ext uri="{FF2B5EF4-FFF2-40B4-BE49-F238E27FC236}">
                <a16:creationId xmlns:a16="http://schemas.microsoft.com/office/drawing/2014/main" id="{BE550A80-E680-4B32-888D-585D7BF48A4F}"/>
              </a:ext>
            </a:extLst>
          </p:cNvPr>
          <p:cNvGrpSpPr/>
          <p:nvPr/>
        </p:nvGrpSpPr>
        <p:grpSpPr>
          <a:xfrm>
            <a:off x="5281213" y="5908379"/>
            <a:ext cx="3204738" cy="503174"/>
            <a:chOff x="5349226" y="5365450"/>
            <a:chExt cx="4272984" cy="670899"/>
          </a:xfrm>
        </p:grpSpPr>
        <p:sp>
          <p:nvSpPr>
            <p:cNvPr id="37" name="燕尾形 23">
              <a:extLst>
                <a:ext uri="{FF2B5EF4-FFF2-40B4-BE49-F238E27FC236}">
                  <a16:creationId xmlns:a16="http://schemas.microsoft.com/office/drawing/2014/main" id="{9D62231D-78C9-4BE7-8A1A-834E6D47C785}"/>
                </a:ext>
              </a:extLst>
            </p:cNvPr>
            <p:cNvSpPr/>
            <p:nvPr/>
          </p:nvSpPr>
          <p:spPr>
            <a:xfrm rot="10800000">
              <a:off x="5349226" y="5365450"/>
              <a:ext cx="4272984" cy="670899"/>
            </a:xfrm>
            <a:prstGeom prst="chevron">
              <a:avLst>
                <a:gd name="adj" fmla="val 67746"/>
              </a:avLst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8" name="TextBox 108">
              <a:extLst>
                <a:ext uri="{FF2B5EF4-FFF2-40B4-BE49-F238E27FC236}">
                  <a16:creationId xmlns:a16="http://schemas.microsoft.com/office/drawing/2014/main" id="{0965448B-0E8A-428B-9DD5-FE5EEBDF4F24}"/>
                </a:ext>
              </a:extLst>
            </p:cNvPr>
            <p:cNvSpPr txBox="1"/>
            <p:nvPr/>
          </p:nvSpPr>
          <p:spPr>
            <a:xfrm>
              <a:off x="6194267" y="5454678"/>
              <a:ext cx="95368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计 时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765F7D1D-565A-4C8A-94F4-5682B6C86150}"/>
              </a:ext>
            </a:extLst>
          </p:cNvPr>
          <p:cNvSpPr/>
          <p:nvPr/>
        </p:nvSpPr>
        <p:spPr>
          <a:xfrm>
            <a:off x="6711870" y="3976102"/>
            <a:ext cx="2500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latin typeface="+mn-ea"/>
              </a:rPr>
              <a:t>time.time()</a:t>
            </a:r>
            <a:r>
              <a:rPr lang="zh-CN" altLang="en-US">
                <a:latin typeface="+mn-ea"/>
              </a:rPr>
              <a:t>、</a:t>
            </a:r>
            <a:r>
              <a:rPr lang="en-US" altLang="zh-CN">
                <a:solidFill>
                  <a:srgbClr val="FFFF00"/>
                </a:solidFill>
                <a:latin typeface="+mn-ea"/>
              </a:rPr>
              <a:t>time.gmtime()</a:t>
            </a:r>
            <a:r>
              <a:rPr lang="zh-CN" altLang="en-US">
                <a:latin typeface="+mn-ea"/>
              </a:rPr>
              <a:t>、</a:t>
            </a:r>
            <a:r>
              <a:rPr lang="en-US" altLang="zh-CN">
                <a:solidFill>
                  <a:srgbClr val="FFFF00"/>
                </a:solidFill>
                <a:latin typeface="+mn-ea"/>
              </a:rPr>
              <a:t>time.localtime()</a:t>
            </a:r>
            <a:r>
              <a:rPr lang="zh-CN" altLang="en-US">
                <a:latin typeface="+mn-ea"/>
              </a:rPr>
              <a:t>、</a:t>
            </a:r>
            <a:r>
              <a:rPr lang="en-US" altLang="zh-CN">
                <a:solidFill>
                  <a:srgbClr val="FFFF00"/>
                </a:solidFill>
                <a:latin typeface="+mn-ea"/>
              </a:rPr>
              <a:t>time.ctime()</a:t>
            </a:r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3EE2249-AA81-4A6D-850E-F715F21D6E54}"/>
              </a:ext>
            </a:extLst>
          </p:cNvPr>
          <p:cNvSpPr/>
          <p:nvPr/>
        </p:nvSpPr>
        <p:spPr>
          <a:xfrm>
            <a:off x="3278130" y="5212470"/>
            <a:ext cx="2132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latin typeface="+mn-ea"/>
              </a:rPr>
              <a:t>time.mktime()</a:t>
            </a:r>
            <a:r>
              <a:rPr lang="zh-CN" altLang="en-US">
                <a:latin typeface="+mn-ea"/>
              </a:rPr>
              <a:t>、</a:t>
            </a:r>
            <a:r>
              <a:rPr lang="en-US" altLang="zh-CN">
                <a:solidFill>
                  <a:srgbClr val="FFFF00"/>
                </a:solidFill>
                <a:latin typeface="+mn-ea"/>
              </a:rPr>
              <a:t>time.strftime()</a:t>
            </a:r>
            <a:r>
              <a:rPr lang="zh-CN" altLang="en-US">
                <a:latin typeface="+mn-ea"/>
              </a:rPr>
              <a:t>、</a:t>
            </a:r>
            <a:r>
              <a:rPr lang="en-US" altLang="zh-CN">
                <a:solidFill>
                  <a:srgbClr val="FFFF00"/>
                </a:solidFill>
                <a:latin typeface="+mn-ea"/>
              </a:rPr>
              <a:t>time.strptime()</a:t>
            </a:r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A0F7E8B-EC6B-43E6-9A6C-5E7224A37021}"/>
              </a:ext>
            </a:extLst>
          </p:cNvPr>
          <p:cNvSpPr/>
          <p:nvPr/>
        </p:nvSpPr>
        <p:spPr>
          <a:xfrm>
            <a:off x="8379031" y="5698301"/>
            <a:ext cx="23906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latin typeface="+mn-ea"/>
              </a:rPr>
              <a:t>time.sleep()</a:t>
            </a:r>
            <a:r>
              <a:rPr lang="zh-CN" altLang="en-US">
                <a:latin typeface="+mn-ea"/>
              </a:rPr>
              <a:t>、</a:t>
            </a:r>
            <a:r>
              <a:rPr lang="en-US" altLang="zh-CN">
                <a:solidFill>
                  <a:srgbClr val="FFFF00"/>
                </a:solidFill>
                <a:latin typeface="+mn-ea"/>
              </a:rPr>
              <a:t>time.monotonic()</a:t>
            </a:r>
            <a:r>
              <a:rPr lang="zh-CN" altLang="en-US">
                <a:latin typeface="+mn-ea"/>
              </a:rPr>
              <a:t>、</a:t>
            </a:r>
            <a:r>
              <a:rPr lang="en-US" altLang="zh-CN">
                <a:solidFill>
                  <a:srgbClr val="FFFF00"/>
                </a:solidFill>
                <a:latin typeface="+mn-ea"/>
              </a:rPr>
              <a:t>time.perf_counter()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94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BD85F40-BFD7-41E2-985C-87F0AE25685C}"/>
              </a:ext>
            </a:extLst>
          </p:cNvPr>
          <p:cNvSpPr/>
          <p:nvPr/>
        </p:nvSpPr>
        <p:spPr>
          <a:xfrm>
            <a:off x="1602154" y="2444606"/>
            <a:ext cx="29246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获取当前时间戳。代表着如今的时间与</a:t>
            </a:r>
            <a:r>
              <a:rPr lang="en-US" altLang="zh-CN" sz="1400" dirty="0">
                <a:latin typeface="KaiTi" panose="02010609060101010101" pitchFamily="49" charset="-122"/>
                <a:ea typeface="KaiTi" panose="02010609060101010101" pitchFamily="49" charset="-122"/>
              </a:rPr>
              <a:t>1970</a:t>
            </a: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sz="1400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r>
              <a:rPr lang="en-US" altLang="zh-CN" sz="1400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日</a:t>
            </a:r>
            <a:r>
              <a:rPr lang="en-US" altLang="zh-CN" sz="1400" dirty="0">
                <a:latin typeface="KaiTi" panose="02010609060101010101" pitchFamily="49" charset="-122"/>
                <a:ea typeface="KaiTi" panose="02010609060101010101" pitchFamily="49" charset="-122"/>
              </a:rPr>
              <a:t>0</a:t>
            </a: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时</a:t>
            </a:r>
            <a:r>
              <a:rPr lang="en-US" altLang="zh-CN" sz="1400" dirty="0">
                <a:latin typeface="KaiTi" panose="02010609060101010101" pitchFamily="49" charset="-122"/>
                <a:ea typeface="KaiTi" panose="02010609060101010101" pitchFamily="49" charset="-122"/>
              </a:rPr>
              <a:t>0</a:t>
            </a: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分</a:t>
            </a:r>
            <a:r>
              <a:rPr lang="en-US" altLang="zh-CN" sz="1400" dirty="0">
                <a:latin typeface="KaiTi" panose="02010609060101010101" pitchFamily="49" charset="-122"/>
                <a:ea typeface="KaiTi" panose="02010609060101010101" pitchFamily="49" charset="-122"/>
              </a:rPr>
              <a:t>0</a:t>
            </a: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秒的时间差</a:t>
            </a:r>
            <a:r>
              <a:rPr lang="en-US" altLang="zh-CN" sz="1400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以秒为单位</a:t>
            </a:r>
            <a:r>
              <a:rPr lang="en-US" altLang="zh-CN" sz="1400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endParaRPr lang="zh-CN" altLang="en-US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74E419-5466-41BF-97D1-089D0FA7B3F1}"/>
              </a:ext>
            </a:extLst>
          </p:cNvPr>
          <p:cNvSpPr/>
          <p:nvPr/>
        </p:nvSpPr>
        <p:spPr>
          <a:xfrm>
            <a:off x="7259141" y="2629354"/>
            <a:ext cx="29228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获取当前时间戳对应的</a:t>
            </a:r>
            <a:r>
              <a:rPr lang="en-US" altLang="zh-CN" sz="1400" dirty="0" err="1">
                <a:latin typeface="PalatinoLinotype-Roman"/>
                <a:ea typeface="KaiTi" panose="02010609060101010101" pitchFamily="49" charset="-122"/>
              </a:rPr>
              <a:t>struct_time</a:t>
            </a: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对象</a:t>
            </a:r>
            <a:endParaRPr lang="zh-CN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09161C-31F3-467D-93B7-2E35260D9E9B}"/>
              </a:ext>
            </a:extLst>
          </p:cNvPr>
          <p:cNvSpPr/>
          <p:nvPr/>
        </p:nvSpPr>
        <p:spPr>
          <a:xfrm>
            <a:off x="1678546" y="4297741"/>
            <a:ext cx="28554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获取当前时间戳对应的本地时间的</a:t>
            </a:r>
            <a:r>
              <a:rPr lang="en-US" altLang="zh-CN" sz="1400" dirty="0" err="1">
                <a:latin typeface="PalatinoLinotype-Roman"/>
                <a:ea typeface="KaiTi" panose="02010609060101010101" pitchFamily="49" charset="-122"/>
              </a:rPr>
              <a:t>struct_time</a:t>
            </a: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对象。</a:t>
            </a:r>
            <a:endParaRPr lang="en-US" altLang="zh-CN" sz="1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注意结果与</a:t>
            </a:r>
            <a:r>
              <a:rPr lang="en-US" altLang="zh-CN" sz="1400" dirty="0" err="1">
                <a:latin typeface="PalatinoLinotype-Roman"/>
                <a:ea typeface="KaiTi" panose="02010609060101010101" pitchFamily="49" charset="-122"/>
              </a:rPr>
              <a:t>gmtime</a:t>
            </a: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的区别，</a:t>
            </a:r>
            <a:r>
              <a:rPr lang="en-US" altLang="zh-CN" sz="1400" dirty="0">
                <a:latin typeface="PalatinoLinotype-Roman"/>
                <a:ea typeface="KaiTi" panose="02010609060101010101" pitchFamily="49" charset="-122"/>
              </a:rPr>
              <a:t>UTC</a:t>
            </a: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时间已自动转换为北京时间。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798E58-7FEE-42EC-B2DF-725B33EC4DF5}"/>
              </a:ext>
            </a:extLst>
          </p:cNvPr>
          <p:cNvSpPr/>
          <p:nvPr/>
        </p:nvSpPr>
        <p:spPr>
          <a:xfrm>
            <a:off x="7313319" y="4248756"/>
            <a:ext cx="32001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获取当前时间戳对应的易读字符串表示，内部会调用</a:t>
            </a:r>
            <a:r>
              <a:rPr lang="en-US" altLang="zh-CN" sz="1400" dirty="0" err="1">
                <a:latin typeface="PalatinoLinotype-Roman"/>
                <a:ea typeface="KaiTi" panose="02010609060101010101" pitchFamily="49" charset="-122"/>
              </a:rPr>
              <a:t>time.localtime</a:t>
            </a:r>
            <a:r>
              <a:rPr lang="en-US" altLang="zh-CN" sz="1400" dirty="0">
                <a:latin typeface="PalatinoLinotype-Roman"/>
                <a:ea typeface="KaiTi" panose="02010609060101010101" pitchFamily="49" charset="-122"/>
              </a:rPr>
              <a:t>()</a:t>
            </a: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函数以输出当地时间。</a:t>
            </a:r>
            <a:endParaRPr lang="zh-CN" alt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295E2D-A33D-46D0-8DB2-1E49D2D53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748" y="587575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E15396CD-3901-4882-861D-4A3EC28B4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139" y="726317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0AF44A9A-3E28-4865-91B5-693F672A1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967" y="897797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8F892C4B-D053-4CDC-A2A7-5D97E1C37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160" y="617501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39">
            <a:extLst>
              <a:ext uri="{FF2B5EF4-FFF2-40B4-BE49-F238E27FC236}">
                <a16:creationId xmlns:a16="http://schemas.microsoft.com/office/drawing/2014/main" id="{37613BF3-1902-4315-860E-D930101A3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392" y="822130"/>
            <a:ext cx="27780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b="1" spc="100">
                <a:latin typeface="微软雅黑" panose="020B0503020204020204" pitchFamily="34" charset="-122"/>
                <a:ea typeface="微软雅黑" panose="020B0503020204020204" pitchFamily="34" charset="-122"/>
              </a:rPr>
              <a:t>时间处理函数</a:t>
            </a:r>
            <a:endParaRPr lang="en-US" altLang="zh-CN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十字箭头 19">
            <a:extLst>
              <a:ext uri="{FF2B5EF4-FFF2-40B4-BE49-F238E27FC236}">
                <a16:creationId xmlns:a16="http://schemas.microsoft.com/office/drawing/2014/main" id="{94A5E3A5-016D-4D48-8ED5-9B5FE2A4617D}"/>
              </a:ext>
            </a:extLst>
          </p:cNvPr>
          <p:cNvSpPr/>
          <p:nvPr/>
        </p:nvSpPr>
        <p:spPr>
          <a:xfrm>
            <a:off x="4402856" y="1789349"/>
            <a:ext cx="3054850" cy="3054850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3BAA79C-AA1B-4AB6-B244-3619330B1C91}"/>
              </a:ext>
            </a:extLst>
          </p:cNvPr>
          <p:cNvGrpSpPr/>
          <p:nvPr/>
        </p:nvGrpSpPr>
        <p:grpSpPr>
          <a:xfrm>
            <a:off x="4601422" y="1987914"/>
            <a:ext cx="1221940" cy="1221940"/>
            <a:chOff x="3319699" y="1698745"/>
            <a:chExt cx="1221940" cy="1221940"/>
          </a:xfrm>
        </p:grpSpPr>
        <p:sp>
          <p:nvSpPr>
            <p:cNvPr id="15" name="任意多边形 21">
              <a:extLst>
                <a:ext uri="{FF2B5EF4-FFF2-40B4-BE49-F238E27FC236}">
                  <a16:creationId xmlns:a16="http://schemas.microsoft.com/office/drawing/2014/main" id="{F5A57D21-2BBB-41CE-9C6E-7D45C277BA28}"/>
                </a:ext>
              </a:extLst>
            </p:cNvPr>
            <p:cNvSpPr/>
            <p:nvPr/>
          </p:nvSpPr>
          <p:spPr>
            <a:xfrm>
              <a:off x="3319699" y="1698745"/>
              <a:ext cx="1221940" cy="1221940"/>
            </a:xfrm>
            <a:custGeom>
              <a:avLst/>
              <a:gdLst>
                <a:gd name="connsiteX0" fmla="*/ 0 w 1221940"/>
                <a:gd name="connsiteY0" fmla="*/ 0 h 1221940"/>
                <a:gd name="connsiteX1" fmla="*/ 1221940 w 1221940"/>
                <a:gd name="connsiteY1" fmla="*/ 0 h 1221940"/>
                <a:gd name="connsiteX2" fmla="*/ 1221940 w 1221940"/>
                <a:gd name="connsiteY2" fmla="*/ 1221940 h 1221940"/>
                <a:gd name="connsiteX3" fmla="*/ 0 w 1221940"/>
                <a:gd name="connsiteY3" fmla="*/ 1221940 h 1221940"/>
                <a:gd name="connsiteX4" fmla="*/ 0 w 1221940"/>
                <a:gd name="connsiteY4" fmla="*/ 0 h 12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40" h="1221940">
                  <a:moveTo>
                    <a:pt x="0" y="0"/>
                  </a:moveTo>
                  <a:lnTo>
                    <a:pt x="1221940" y="0"/>
                  </a:lnTo>
                  <a:lnTo>
                    <a:pt x="1221940" y="1221940"/>
                  </a:lnTo>
                  <a:lnTo>
                    <a:pt x="0" y="122194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 </a:t>
              </a: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27EE5CC7-AA76-4E4A-BD18-ED36B9E40E72}"/>
                </a:ext>
              </a:extLst>
            </p:cNvPr>
            <p:cNvSpPr/>
            <p:nvPr/>
          </p:nvSpPr>
          <p:spPr>
            <a:xfrm>
              <a:off x="3428992" y="1785932"/>
              <a:ext cx="928694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</a:t>
              </a:r>
              <a:endParaRPr lang="en-US" sz="60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C006603-DE2C-4EA6-8DAF-5C6C51BCC66E}"/>
              </a:ext>
            </a:extLst>
          </p:cNvPr>
          <p:cNvGrpSpPr/>
          <p:nvPr/>
        </p:nvGrpSpPr>
        <p:grpSpPr>
          <a:xfrm>
            <a:off x="6037201" y="1987914"/>
            <a:ext cx="1221940" cy="1221940"/>
            <a:chOff x="4755478" y="1698745"/>
            <a:chExt cx="1221940" cy="1221940"/>
          </a:xfrm>
        </p:grpSpPr>
        <p:sp>
          <p:nvSpPr>
            <p:cNvPr id="18" name="任意多边形 24">
              <a:extLst>
                <a:ext uri="{FF2B5EF4-FFF2-40B4-BE49-F238E27FC236}">
                  <a16:creationId xmlns:a16="http://schemas.microsoft.com/office/drawing/2014/main" id="{A125631D-6916-4EE6-A3C5-779E3DD77F5D}"/>
                </a:ext>
              </a:extLst>
            </p:cNvPr>
            <p:cNvSpPr/>
            <p:nvPr/>
          </p:nvSpPr>
          <p:spPr>
            <a:xfrm>
              <a:off x="4755478" y="1698745"/>
              <a:ext cx="1221940" cy="1221940"/>
            </a:xfrm>
            <a:custGeom>
              <a:avLst/>
              <a:gdLst>
                <a:gd name="connsiteX0" fmla="*/ 0 w 1221940"/>
                <a:gd name="connsiteY0" fmla="*/ 0 h 1221940"/>
                <a:gd name="connsiteX1" fmla="*/ 1221940 w 1221940"/>
                <a:gd name="connsiteY1" fmla="*/ 0 h 1221940"/>
                <a:gd name="connsiteX2" fmla="*/ 1221940 w 1221940"/>
                <a:gd name="connsiteY2" fmla="*/ 1221940 h 1221940"/>
                <a:gd name="connsiteX3" fmla="*/ 0 w 1221940"/>
                <a:gd name="connsiteY3" fmla="*/ 1221940 h 1221940"/>
                <a:gd name="connsiteX4" fmla="*/ 0 w 1221940"/>
                <a:gd name="connsiteY4" fmla="*/ 0 h 12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40" h="1221940">
                  <a:moveTo>
                    <a:pt x="0" y="0"/>
                  </a:moveTo>
                  <a:lnTo>
                    <a:pt x="1221940" y="0"/>
                  </a:lnTo>
                  <a:lnTo>
                    <a:pt x="1221940" y="1221940"/>
                  </a:lnTo>
                  <a:lnTo>
                    <a:pt x="0" y="122194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4ADA4F-E9E9-48F7-827C-604F6A8600CA}"/>
                </a:ext>
              </a:extLst>
            </p:cNvPr>
            <p:cNvSpPr/>
            <p:nvPr/>
          </p:nvSpPr>
          <p:spPr>
            <a:xfrm>
              <a:off x="4929190" y="1785932"/>
              <a:ext cx="928694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600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G</a:t>
              </a:r>
              <a:endParaRPr lang="en-US" sz="60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2B4C578-393A-41A4-B125-070F33E6A22F}"/>
              </a:ext>
            </a:extLst>
          </p:cNvPr>
          <p:cNvGrpSpPr/>
          <p:nvPr/>
        </p:nvGrpSpPr>
        <p:grpSpPr>
          <a:xfrm>
            <a:off x="4601422" y="3423693"/>
            <a:ext cx="1221940" cy="1221940"/>
            <a:chOff x="3319699" y="3134524"/>
            <a:chExt cx="1221940" cy="1221940"/>
          </a:xfrm>
        </p:grpSpPr>
        <p:sp>
          <p:nvSpPr>
            <p:cNvPr id="21" name="任意多边形 27">
              <a:extLst>
                <a:ext uri="{FF2B5EF4-FFF2-40B4-BE49-F238E27FC236}">
                  <a16:creationId xmlns:a16="http://schemas.microsoft.com/office/drawing/2014/main" id="{03FC054E-0829-4940-BC33-8E6757F9B300}"/>
                </a:ext>
              </a:extLst>
            </p:cNvPr>
            <p:cNvSpPr/>
            <p:nvPr/>
          </p:nvSpPr>
          <p:spPr>
            <a:xfrm>
              <a:off x="3319699" y="3134524"/>
              <a:ext cx="1221940" cy="1221940"/>
            </a:xfrm>
            <a:custGeom>
              <a:avLst/>
              <a:gdLst>
                <a:gd name="connsiteX0" fmla="*/ 0 w 1221940"/>
                <a:gd name="connsiteY0" fmla="*/ 0 h 1221940"/>
                <a:gd name="connsiteX1" fmla="*/ 1221940 w 1221940"/>
                <a:gd name="connsiteY1" fmla="*/ 0 h 1221940"/>
                <a:gd name="connsiteX2" fmla="*/ 1221940 w 1221940"/>
                <a:gd name="connsiteY2" fmla="*/ 1221940 h 1221940"/>
                <a:gd name="connsiteX3" fmla="*/ 0 w 1221940"/>
                <a:gd name="connsiteY3" fmla="*/ 1221940 h 1221940"/>
                <a:gd name="connsiteX4" fmla="*/ 0 w 1221940"/>
                <a:gd name="connsiteY4" fmla="*/ 0 h 12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40" h="1221940">
                  <a:moveTo>
                    <a:pt x="0" y="0"/>
                  </a:moveTo>
                  <a:lnTo>
                    <a:pt x="1221940" y="0"/>
                  </a:lnTo>
                  <a:lnTo>
                    <a:pt x="1221940" y="1221940"/>
                  </a:lnTo>
                  <a:lnTo>
                    <a:pt x="0" y="122194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 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BA3A1060-8B81-4D54-821F-71C73CC6FF86}"/>
                </a:ext>
              </a:extLst>
            </p:cNvPr>
            <p:cNvSpPr/>
            <p:nvPr/>
          </p:nvSpPr>
          <p:spPr>
            <a:xfrm>
              <a:off x="3428992" y="3214692"/>
              <a:ext cx="928694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600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L</a:t>
              </a:r>
              <a:endParaRPr lang="en-US" sz="60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B7DC4A9-EF59-40BF-A65C-9BE91B0242E3}"/>
              </a:ext>
            </a:extLst>
          </p:cNvPr>
          <p:cNvGrpSpPr/>
          <p:nvPr/>
        </p:nvGrpSpPr>
        <p:grpSpPr>
          <a:xfrm>
            <a:off x="6037201" y="3423693"/>
            <a:ext cx="1221940" cy="1221940"/>
            <a:chOff x="4755478" y="3134524"/>
            <a:chExt cx="1221940" cy="1221940"/>
          </a:xfrm>
        </p:grpSpPr>
        <p:sp>
          <p:nvSpPr>
            <p:cNvPr id="24" name="任意多边形 30">
              <a:extLst>
                <a:ext uri="{FF2B5EF4-FFF2-40B4-BE49-F238E27FC236}">
                  <a16:creationId xmlns:a16="http://schemas.microsoft.com/office/drawing/2014/main" id="{C1579980-7CF1-4EDE-B1BF-C7CE565AAB50}"/>
                </a:ext>
              </a:extLst>
            </p:cNvPr>
            <p:cNvSpPr/>
            <p:nvPr/>
          </p:nvSpPr>
          <p:spPr>
            <a:xfrm>
              <a:off x="4755478" y="3134524"/>
              <a:ext cx="1221940" cy="1221940"/>
            </a:xfrm>
            <a:custGeom>
              <a:avLst/>
              <a:gdLst>
                <a:gd name="connsiteX0" fmla="*/ 0 w 1221940"/>
                <a:gd name="connsiteY0" fmla="*/ 0 h 1221940"/>
                <a:gd name="connsiteX1" fmla="*/ 1221940 w 1221940"/>
                <a:gd name="connsiteY1" fmla="*/ 0 h 1221940"/>
                <a:gd name="connsiteX2" fmla="*/ 1221940 w 1221940"/>
                <a:gd name="connsiteY2" fmla="*/ 1221940 h 1221940"/>
                <a:gd name="connsiteX3" fmla="*/ 0 w 1221940"/>
                <a:gd name="connsiteY3" fmla="*/ 1221940 h 1221940"/>
                <a:gd name="connsiteX4" fmla="*/ 0 w 1221940"/>
                <a:gd name="connsiteY4" fmla="*/ 0 h 122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940" h="1221940">
                  <a:moveTo>
                    <a:pt x="0" y="0"/>
                  </a:moveTo>
                  <a:lnTo>
                    <a:pt x="1221940" y="0"/>
                  </a:lnTo>
                  <a:lnTo>
                    <a:pt x="1221940" y="1221940"/>
                  </a:lnTo>
                  <a:lnTo>
                    <a:pt x="0" y="122194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 </a:t>
              </a:r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5424BEE2-7829-4444-BDE7-B86E0F5CE8E8}"/>
                </a:ext>
              </a:extLst>
            </p:cNvPr>
            <p:cNvSpPr/>
            <p:nvPr/>
          </p:nvSpPr>
          <p:spPr>
            <a:xfrm>
              <a:off x="4929190" y="3286130"/>
              <a:ext cx="928694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600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C</a:t>
              </a:r>
              <a:endParaRPr lang="en-US" sz="60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4C570F83-9BF4-4616-94F6-52B24828BDC1}"/>
              </a:ext>
            </a:extLst>
          </p:cNvPr>
          <p:cNvSpPr/>
          <p:nvPr/>
        </p:nvSpPr>
        <p:spPr>
          <a:xfrm>
            <a:off x="3116078" y="2081990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PalatinoLinotype-Roman"/>
                <a:ea typeface="KaiTi" panose="02010609060101010101" pitchFamily="49" charset="-122"/>
              </a:rPr>
              <a:t>time.time</a:t>
            </a:r>
            <a:r>
              <a:rPr lang="en-US" altLang="zh-CN" dirty="0">
                <a:latin typeface="PalatinoLinotype-Roman"/>
                <a:ea typeface="KaiTi" panose="02010609060101010101" pitchFamily="49" charset="-122"/>
              </a:rPr>
              <a:t>()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23CB2E-6865-434E-AD9D-E48DCE8798FA}"/>
              </a:ext>
            </a:extLst>
          </p:cNvPr>
          <p:cNvSpPr/>
          <p:nvPr/>
        </p:nvSpPr>
        <p:spPr>
          <a:xfrm>
            <a:off x="2351602" y="3928409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PalatinoLinotype-Roman"/>
                <a:ea typeface="KaiTi" panose="02010609060101010101" pitchFamily="49" charset="-122"/>
              </a:rPr>
              <a:t>time.localtime</a:t>
            </a:r>
            <a:r>
              <a:rPr lang="en-US" altLang="zh-CN" dirty="0">
                <a:latin typeface="PalatinoLinotype-Roman"/>
                <a:ea typeface="KaiTi" panose="02010609060101010101" pitchFamily="49" charset="-122"/>
              </a:rPr>
              <a:t>(secs)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E64934C-1BC5-4419-8BB5-F79C5D786137}"/>
              </a:ext>
            </a:extLst>
          </p:cNvPr>
          <p:cNvSpPr/>
          <p:nvPr/>
        </p:nvSpPr>
        <p:spPr>
          <a:xfrm>
            <a:off x="7285061" y="2140207"/>
            <a:ext cx="205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PalatinoLinotype-Roman"/>
                <a:ea typeface="KaiTi" panose="02010609060101010101" pitchFamily="49" charset="-122"/>
              </a:rPr>
              <a:t>time.gmtime</a:t>
            </a:r>
            <a:r>
              <a:rPr lang="en-US" altLang="zh-CN" dirty="0">
                <a:latin typeface="PalatinoLinotype-Roman"/>
                <a:ea typeface="KaiTi" panose="02010609060101010101" pitchFamily="49" charset="-122"/>
              </a:rPr>
              <a:t>(secs)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5A1C2A2-6EE2-4EA8-92C1-527FB9DC3375}"/>
              </a:ext>
            </a:extLst>
          </p:cNvPr>
          <p:cNvSpPr/>
          <p:nvPr/>
        </p:nvSpPr>
        <p:spPr>
          <a:xfrm>
            <a:off x="7313319" y="3777136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PalatinoLinotype-Roman"/>
                <a:ea typeface="KaiTi" panose="02010609060101010101" pitchFamily="49" charset="-122"/>
              </a:rPr>
              <a:t>time.ctime</a:t>
            </a:r>
            <a:r>
              <a:rPr lang="en-US" altLang="zh-CN" dirty="0">
                <a:latin typeface="PalatinoLinotype-Roman"/>
                <a:ea typeface="KaiTi" panose="02010609060101010101" pitchFamily="49" charset="-122"/>
              </a:rPr>
              <a:t>(secs)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2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>
            <a:extLst>
              <a:ext uri="{FF2B5EF4-FFF2-40B4-BE49-F238E27FC236}">
                <a16:creationId xmlns:a16="http://schemas.microsoft.com/office/drawing/2014/main" id="{99E3E750-13C7-40A4-8C99-0738E065C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748" y="587575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B174800D-5E4E-4B76-BDBB-ED143254E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139" y="726317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3BB1C307-EF44-46F5-8256-624A04BB4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967" y="897797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D3153FD4-5031-4ECB-9016-7C2F306A6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160" y="617501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39">
            <a:extLst>
              <a:ext uri="{FF2B5EF4-FFF2-40B4-BE49-F238E27FC236}">
                <a16:creationId xmlns:a16="http://schemas.microsoft.com/office/drawing/2014/main" id="{6C2CED20-3A4D-4C47-87A5-03A789CC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392" y="822130"/>
            <a:ext cx="13439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b="1" spc="100">
                <a:latin typeface="微软雅黑" panose="020B0503020204020204" pitchFamily="34" charset="-122"/>
                <a:ea typeface="微软雅黑" panose="020B0503020204020204" pitchFamily="34" charset="-122"/>
              </a:rPr>
              <a:t>时间格式化</a:t>
            </a:r>
            <a:endParaRPr lang="en-US" altLang="zh-CN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7A8E05A-1C65-4A18-85B4-2D67CBC8F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88287"/>
              </p:ext>
            </p:extLst>
          </p:nvPr>
        </p:nvGraphicFramePr>
        <p:xfrm>
          <a:off x="948214" y="2605579"/>
          <a:ext cx="417067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06">
                  <a:extLst>
                    <a:ext uri="{9D8B030D-6E8A-4147-A177-3AD203B41FA5}">
                      <a16:colId xmlns:a16="http://schemas.microsoft.com/office/drawing/2014/main" val="868463489"/>
                    </a:ext>
                  </a:extLst>
                </a:gridCol>
                <a:gridCol w="969752">
                  <a:extLst>
                    <a:ext uri="{9D8B030D-6E8A-4147-A177-3AD203B41FA5}">
                      <a16:colId xmlns:a16="http://schemas.microsoft.com/office/drawing/2014/main" val="4019901801"/>
                    </a:ext>
                  </a:extLst>
                </a:gridCol>
                <a:gridCol w="2708621">
                  <a:extLst>
                    <a:ext uri="{9D8B030D-6E8A-4147-A177-3AD203B41FA5}">
                      <a16:colId xmlns:a16="http://schemas.microsoft.com/office/drawing/2014/main" val="2103748424"/>
                    </a:ext>
                  </a:extLst>
                </a:gridCol>
              </a:tblGrid>
              <a:tr h="2587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下标</a:t>
                      </a:r>
                      <a:endParaRPr lang="zh-CN" alt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</a:t>
                      </a:r>
                      <a:endParaRPr lang="zh-CN" alt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值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052131"/>
                  </a:ext>
                </a:extLst>
              </a:tr>
              <a:tr h="258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CourierNewPSMT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CourierNewPSMT"/>
                          <a:ea typeface="宋体" panose="02010600030101010101" pitchFamily="2" charset="-122"/>
                        </a:rPr>
                        <a:t>tm_year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年份，整数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500067"/>
                  </a:ext>
                </a:extLst>
              </a:tr>
              <a:tr h="258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CourierNewPSMT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CourierNewPSMT"/>
                          <a:ea typeface="宋体" panose="02010600030101010101" pitchFamily="2" charset="-122"/>
                        </a:rPr>
                        <a:t>tm_mon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月份</a:t>
                      </a:r>
                      <a:r>
                        <a:rPr lang="en-US" altLang="zh-CN" sz="1200">
                          <a:latin typeface="CourierNewPSMT"/>
                          <a:ea typeface="宋体" panose="02010600030101010101" pitchFamily="2" charset="-122"/>
                        </a:rPr>
                        <a:t>[1, 12]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295"/>
                  </a:ext>
                </a:extLst>
              </a:tr>
              <a:tr h="258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CourierNewPSMT"/>
                          <a:ea typeface="宋体" panose="02010600030101010101" pitchFamily="2" charset="-122"/>
                        </a:rPr>
                        <a:t>tm_mday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日期</a:t>
                      </a:r>
                      <a:r>
                        <a:rPr lang="en-US" altLang="zh-CN" sz="1200">
                          <a:latin typeface="CourierNewPSMT"/>
                          <a:ea typeface="宋体" panose="02010600030101010101" pitchFamily="2" charset="-122"/>
                        </a:rPr>
                        <a:t>[1, 31]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84936"/>
                  </a:ext>
                </a:extLst>
              </a:tr>
              <a:tr h="258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CourierNewPSMT"/>
                          <a:ea typeface="宋体" panose="02010600030101010101" pitchFamily="2" charset="-122"/>
                        </a:rPr>
                        <a:t>tm_hour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小时</a:t>
                      </a:r>
                      <a:r>
                        <a:rPr lang="en-US" altLang="zh-CN" sz="1200">
                          <a:latin typeface="CourierNewPSMT"/>
                          <a:ea typeface="宋体" panose="02010600030101010101" pitchFamily="2" charset="-122"/>
                        </a:rPr>
                        <a:t>[0, 23]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10531"/>
                  </a:ext>
                </a:extLst>
              </a:tr>
              <a:tr h="258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CourierNewPSMT"/>
                          <a:ea typeface="宋体" panose="02010600030101010101" pitchFamily="2" charset="-122"/>
                        </a:rPr>
                        <a:t>tm_min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  <a:r>
                        <a:rPr lang="en-US" altLang="zh-CN" sz="1200">
                          <a:latin typeface="CourierNewPSMT"/>
                          <a:ea typeface="宋体" panose="02010600030101010101" pitchFamily="2" charset="-122"/>
                        </a:rPr>
                        <a:t>[0, 59]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136801"/>
                  </a:ext>
                </a:extLst>
              </a:tr>
              <a:tr h="258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200">
                          <a:latin typeface="CourierNewPSMT"/>
                          <a:ea typeface="宋体" panose="02010600030101010101" pitchFamily="2" charset="-122"/>
                        </a:rPr>
                        <a:t>tm_sec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pt-BR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  <a:r>
                        <a:rPr lang="pt-BR" altLang="zh-CN" sz="1200">
                          <a:latin typeface="CourierNewPSMT"/>
                          <a:ea typeface="宋体" panose="02010600030101010101" pitchFamily="2" charset="-122"/>
                        </a:rPr>
                        <a:t>[0, 61]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15667"/>
                  </a:ext>
                </a:extLst>
              </a:tr>
              <a:tr h="258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CourierNewPSMT"/>
                          <a:ea typeface="宋体" panose="02010600030101010101" pitchFamily="2" charset="-122"/>
                        </a:rPr>
                        <a:t>tm_wday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星期</a:t>
                      </a:r>
                      <a:r>
                        <a:rPr lang="en-US" altLang="zh-CN" sz="1200">
                          <a:latin typeface="CourierNewPSMT"/>
                          <a:ea typeface="宋体" panose="02010600030101010101" pitchFamily="2" charset="-122"/>
                        </a:rPr>
                        <a:t>[0, 6]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200">
                          <a:latin typeface="CourierNewPSMT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表示星期一）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818708"/>
                  </a:ext>
                </a:extLst>
              </a:tr>
              <a:tr h="258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CourierNewPSMT"/>
                          <a:ea typeface="宋体" panose="02010600030101010101" pitchFamily="2" charset="-122"/>
                        </a:rPr>
                        <a:t>tm_yday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该年第几天</a:t>
                      </a:r>
                      <a:r>
                        <a:rPr lang="en-US" altLang="zh-CN" sz="1200">
                          <a:latin typeface="CourierNewPSMT"/>
                          <a:ea typeface="宋体" panose="02010600030101010101" pitchFamily="2" charset="-122"/>
                        </a:rPr>
                        <a:t>[1, 366]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9744"/>
                  </a:ext>
                </a:extLst>
              </a:tr>
              <a:tr h="258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CourierNewPSMT"/>
                          <a:ea typeface="宋体" panose="02010600030101010101" pitchFamily="2" charset="-122"/>
                        </a:rPr>
                        <a:t>tm_isdst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是否夏时令，</a:t>
                      </a:r>
                      <a:r>
                        <a:rPr lang="en-US" altLang="zh-CN" sz="1200">
                          <a:latin typeface="CourierNewPSMT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r>
                        <a:rPr lang="en-US" altLang="zh-CN" sz="1200">
                          <a:latin typeface="CourierNewPSMT"/>
                          <a:ea typeface="宋体" panose="02010600030101010101" pitchFamily="2" charset="-122"/>
                        </a:rPr>
                        <a:t>, 1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r>
                        <a:rPr lang="en-US" altLang="zh-CN" sz="1200">
                          <a:latin typeface="CourierNewPSMT"/>
                          <a:ea typeface="宋体" panose="02010600030101010101" pitchFamily="2" charset="-122"/>
                        </a:rPr>
                        <a:t>, -1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未知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05723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DF3DE027-A799-4FC1-803B-9C540AD44DA7}"/>
              </a:ext>
            </a:extLst>
          </p:cNvPr>
          <p:cNvSpPr/>
          <p:nvPr/>
        </p:nvSpPr>
        <p:spPr>
          <a:xfrm>
            <a:off x="5815428" y="9604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函数是时间格式化最有效的方法，几乎可以以任何通用格式输出时间。该方法利用一个格式字符串，对时间格式进行表达。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C78900B-DCE7-41C5-841A-B8FA1B14E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35121"/>
              </p:ext>
            </p:extLst>
          </p:nvPr>
        </p:nvGraphicFramePr>
        <p:xfrm>
          <a:off x="5994498" y="2194099"/>
          <a:ext cx="573786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162">
                  <a:extLst>
                    <a:ext uri="{9D8B030D-6E8A-4147-A177-3AD203B41FA5}">
                      <a16:colId xmlns:a16="http://schemas.microsoft.com/office/drawing/2014/main" val="2047557394"/>
                    </a:ext>
                  </a:extLst>
                </a:gridCol>
                <a:gridCol w="1318079">
                  <a:extLst>
                    <a:ext uri="{9D8B030D-6E8A-4147-A177-3AD203B41FA5}">
                      <a16:colId xmlns:a16="http://schemas.microsoft.com/office/drawing/2014/main" val="1850098038"/>
                    </a:ext>
                  </a:extLst>
                </a:gridCol>
                <a:gridCol w="3136619">
                  <a:extLst>
                    <a:ext uri="{9D8B030D-6E8A-4147-A177-3AD203B41FA5}">
                      <a16:colId xmlns:a16="http://schemas.microsoft.com/office/drawing/2014/main" val="216623821"/>
                    </a:ext>
                  </a:extLst>
                </a:gridCol>
              </a:tblGrid>
              <a:tr h="231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格式化字符串</a:t>
                      </a:r>
                      <a:endParaRPr lang="zh-CN" alt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  <a:r>
                        <a:rPr lang="en-US" altLang="zh-CN" sz="12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时间</a:t>
                      </a:r>
                      <a:endParaRPr lang="zh-CN" altLang="en-US" sz="12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值范围和实例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239470"/>
                  </a:ext>
                </a:extLst>
              </a:tr>
              <a:tr h="231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%Y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年份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0001~9999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，例如：</a:t>
                      </a:r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1900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639555"/>
                  </a:ext>
                </a:extLst>
              </a:tr>
              <a:tr h="231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%m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月份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01~12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，例如：</a:t>
                      </a:r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81366"/>
                  </a:ext>
                </a:extLst>
              </a:tr>
              <a:tr h="231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%B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月名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January~December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，例如：</a:t>
                      </a:r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  <a:endParaRPr lang="en-US" altLang="zh-CN" sz="1200">
                        <a:latin typeface="CourierNewPSM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32717"/>
                  </a:ext>
                </a:extLst>
              </a:tr>
              <a:tr h="231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%b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月名缩写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Jan~Dec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，例如：</a:t>
                      </a:r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938956"/>
                  </a:ext>
                </a:extLst>
              </a:tr>
              <a:tr h="231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%d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 ~ 31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，例如：</a:t>
                      </a:r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664656"/>
                  </a:ext>
                </a:extLst>
              </a:tr>
              <a:tr h="231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%A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星期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Monday~Sunday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，例如：</a:t>
                      </a:r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519093"/>
                  </a:ext>
                </a:extLst>
              </a:tr>
              <a:tr h="231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%a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星期缩写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Mon~Sun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，例如：</a:t>
                      </a:r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728811"/>
                  </a:ext>
                </a:extLst>
              </a:tr>
              <a:tr h="231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%H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小时（</a:t>
                      </a:r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24h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制）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 ~ 23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，例如：</a:t>
                      </a:r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15983"/>
                  </a:ext>
                </a:extLst>
              </a:tr>
              <a:tr h="231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%I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小时（</a:t>
                      </a:r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12h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制）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 ~ 12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，例如：</a:t>
                      </a:r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658771"/>
                  </a:ext>
                </a:extLst>
              </a:tr>
              <a:tr h="231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%p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上</a:t>
                      </a:r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下午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AM, PM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，例如：</a:t>
                      </a:r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96359"/>
                  </a:ext>
                </a:extLst>
              </a:tr>
              <a:tr h="231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%M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分钟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 ~ 59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，例如：</a:t>
                      </a:r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7919"/>
                  </a:ext>
                </a:extLst>
              </a:tr>
              <a:tr h="231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%S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秒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 ~ 59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，例如：</a:t>
                      </a:r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2426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2FD59CD3-A074-453B-9753-6A7A2ACDEDCA}"/>
              </a:ext>
            </a:extLst>
          </p:cNvPr>
          <p:cNvSpPr/>
          <p:nvPr/>
        </p:nvSpPr>
        <p:spPr>
          <a:xfrm>
            <a:off x="823543" y="6144378"/>
            <a:ext cx="7465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与</a:t>
            </a:r>
            <a:r>
              <a:rPr lang="en-US" altLang="zh-CN" dirty="0" err="1">
                <a:latin typeface="PalatinoLinotype-Roman"/>
                <a:ea typeface="KaiTi" panose="02010609060101010101" pitchFamily="49" charset="-122"/>
              </a:rPr>
              <a:t>strftime</a:t>
            </a:r>
            <a:r>
              <a:rPr lang="en-US" altLang="zh-CN" dirty="0">
                <a:latin typeface="PalatinoLinotype-Roman"/>
                <a:ea typeface="KaiTi" panose="02010609060101010101" pitchFamily="49" charset="-122"/>
              </a:rPr>
              <a:t>()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方法完全相反，用于提取字符串中时间来生成</a:t>
            </a:r>
            <a:r>
              <a:rPr lang="en-US" altLang="zh-CN" dirty="0" err="1">
                <a:latin typeface="PalatinoLinotype-Roman"/>
                <a:ea typeface="KaiTi" panose="02010609060101010101" pitchFamily="49" charset="-122"/>
              </a:rPr>
              <a:t>strut_time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对象，可以很灵活的作为</a:t>
            </a:r>
            <a:r>
              <a:rPr lang="en-US" altLang="zh-CN" dirty="0">
                <a:latin typeface="PalatinoLinotype-Roman"/>
                <a:ea typeface="KaiTi" panose="02010609060101010101" pitchFamily="49" charset="-122"/>
              </a:rPr>
              <a:t>time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模块的输入接口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5FAB47B-EB9D-4702-8719-800465C1998A}"/>
              </a:ext>
            </a:extLst>
          </p:cNvPr>
          <p:cNvSpPr/>
          <p:nvPr/>
        </p:nvSpPr>
        <p:spPr>
          <a:xfrm>
            <a:off x="804257" y="1870933"/>
            <a:ext cx="4487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函数将</a:t>
            </a:r>
            <a:r>
              <a:rPr lang="en-US" altLang="zh-CN" dirty="0" err="1">
                <a:latin typeface="KaiTi" panose="02010609060101010101" pitchFamily="49" charset="-122"/>
                <a:ea typeface="KaiTi" panose="02010609060101010101" pitchFamily="49" charset="-122"/>
              </a:rPr>
              <a:t>struct_time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对象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t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转换为时间戳，注意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t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代表当地时间。</a:t>
            </a:r>
            <a:endParaRPr lang="zh-CN" alt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F22C8E-AB2D-42E2-9479-AC6AF6F12B3D}"/>
              </a:ext>
            </a:extLst>
          </p:cNvPr>
          <p:cNvSpPr/>
          <p:nvPr/>
        </p:nvSpPr>
        <p:spPr>
          <a:xfrm>
            <a:off x="788810" y="1429766"/>
            <a:ext cx="3767559" cy="349726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time.mktime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(t)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: Rounded Corners 20">
            <a:extLst>
              <a:ext uri="{FF2B5EF4-FFF2-40B4-BE49-F238E27FC236}">
                <a16:creationId xmlns:a16="http://schemas.microsoft.com/office/drawing/2014/main" id="{472001BA-F2AE-447D-8760-7290263EB1D8}"/>
              </a:ext>
            </a:extLst>
          </p:cNvPr>
          <p:cNvSpPr/>
          <p:nvPr/>
        </p:nvSpPr>
        <p:spPr>
          <a:xfrm>
            <a:off x="5849281" y="442638"/>
            <a:ext cx="3767559" cy="3497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time.strftime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125FF132-4F04-4F78-ACC6-D1E7D3E875ED}"/>
              </a:ext>
            </a:extLst>
          </p:cNvPr>
          <p:cNvSpPr/>
          <p:nvPr/>
        </p:nvSpPr>
        <p:spPr>
          <a:xfrm>
            <a:off x="920577" y="5610477"/>
            <a:ext cx="3767559" cy="349726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time.strptime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91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18" grpId="0" animBg="1"/>
      <p:bldP spid="19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">
            <a:extLst>
              <a:ext uri="{FF2B5EF4-FFF2-40B4-BE49-F238E27FC236}">
                <a16:creationId xmlns:a16="http://schemas.microsoft.com/office/drawing/2014/main" id="{9CD79401-58E2-4939-AC13-26864561D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748" y="587575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2058D15D-209D-4D71-B856-87898A75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139" y="726317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B8A6C148-9D82-4E66-B0DF-7EF3C0D42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967" y="897797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F87606F5-3DBE-496A-941D-0C9D0CCC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160" y="617501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39">
            <a:extLst>
              <a:ext uri="{FF2B5EF4-FFF2-40B4-BE49-F238E27FC236}">
                <a16:creationId xmlns:a16="http://schemas.microsoft.com/office/drawing/2014/main" id="{E0315E22-D5A2-404A-B702-E6F9FF78F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392" y="822130"/>
            <a:ext cx="13439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程序计时</a:t>
            </a:r>
            <a:endParaRPr lang="en-US" altLang="zh-CN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5C78AE-F225-4767-A26D-DE8AF3E2DB6F}"/>
              </a:ext>
            </a:extLst>
          </p:cNvPr>
          <p:cNvSpPr/>
          <p:nvPr/>
        </p:nvSpPr>
        <p:spPr>
          <a:xfrm>
            <a:off x="2585881" y="2645014"/>
            <a:ext cx="7730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推迟调用线程的运行，可通过参数</a:t>
            </a:r>
            <a:r>
              <a:rPr lang="en-US" altLang="zh-CN" dirty="0"/>
              <a:t>secs</a:t>
            </a:r>
            <a:r>
              <a:rPr lang="zh-CN" altLang="en-US" dirty="0"/>
              <a:t>指秒数，表示进程挂起</a:t>
            </a:r>
            <a:r>
              <a:rPr lang="en-US" altLang="zh-CN" dirty="0"/>
              <a:t>(</a:t>
            </a:r>
            <a:r>
              <a:rPr lang="zh-CN" altLang="en-US" dirty="0"/>
              <a:t>睡眠</a:t>
            </a:r>
            <a:r>
              <a:rPr lang="en-US" altLang="zh-CN" dirty="0"/>
              <a:t>)</a:t>
            </a:r>
            <a:r>
              <a:rPr lang="zh-CN" altLang="en-US" dirty="0"/>
              <a:t>的时间。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A19515-1318-4844-AD7C-ABC30250145C}"/>
              </a:ext>
            </a:extLst>
          </p:cNvPr>
          <p:cNvSpPr/>
          <p:nvPr/>
        </p:nvSpPr>
        <p:spPr>
          <a:xfrm>
            <a:off x="2621049" y="4028320"/>
            <a:ext cx="7660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返回一个性能计数器的值</a:t>
            </a:r>
            <a:r>
              <a:rPr lang="en-US" altLang="zh-CN" dirty="0"/>
              <a:t>(</a:t>
            </a:r>
            <a:r>
              <a:rPr lang="zh-CN" altLang="en-US" dirty="0"/>
              <a:t>在分秒内</a:t>
            </a:r>
            <a:r>
              <a:rPr lang="en-US" altLang="zh-CN" dirty="0"/>
              <a:t>)</a:t>
            </a:r>
            <a:r>
              <a:rPr lang="zh-CN" altLang="en-US" dirty="0"/>
              <a:t>，即一个具有最高可用分辨率的时钟，以测量短时间。它包括了在睡眠期间的时间，并且是系统范围的。返回值的引用点是未定义的，因此只有连续调用的结果之间的差异是有效的</a:t>
            </a:r>
          </a:p>
        </p:txBody>
      </p:sp>
      <p:sp>
        <p:nvSpPr>
          <p:cNvPr id="13" name="Rectangle: Rounded Corners 17">
            <a:extLst>
              <a:ext uri="{FF2B5EF4-FFF2-40B4-BE49-F238E27FC236}">
                <a16:creationId xmlns:a16="http://schemas.microsoft.com/office/drawing/2014/main" id="{DC4E0FE3-8025-4939-9274-3967FCCFAAD9}"/>
              </a:ext>
            </a:extLst>
          </p:cNvPr>
          <p:cNvSpPr/>
          <p:nvPr/>
        </p:nvSpPr>
        <p:spPr>
          <a:xfrm>
            <a:off x="2585881" y="1963164"/>
            <a:ext cx="3767559" cy="349726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time. sleep()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: Rounded Corners 17">
            <a:extLst>
              <a:ext uri="{FF2B5EF4-FFF2-40B4-BE49-F238E27FC236}">
                <a16:creationId xmlns:a16="http://schemas.microsoft.com/office/drawing/2014/main" id="{800FCD00-21F9-4D01-B394-CAB45028AAEA}"/>
              </a:ext>
            </a:extLst>
          </p:cNvPr>
          <p:cNvSpPr/>
          <p:nvPr/>
        </p:nvSpPr>
        <p:spPr>
          <a:xfrm>
            <a:off x="2575159" y="3429000"/>
            <a:ext cx="3767559" cy="349726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time.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perf_counter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8C5BA68-DE6D-49B8-BEFD-0C560F9533DA}"/>
              </a:ext>
            </a:extLst>
          </p:cNvPr>
          <p:cNvCxnSpPr/>
          <p:nvPr/>
        </p:nvCxnSpPr>
        <p:spPr>
          <a:xfrm>
            <a:off x="1172308" y="1774092"/>
            <a:ext cx="0" cy="181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C20480C-3758-4ED6-A67D-8138893D87D6}"/>
              </a:ext>
            </a:extLst>
          </p:cNvPr>
          <p:cNvCxnSpPr/>
          <p:nvPr/>
        </p:nvCxnSpPr>
        <p:spPr>
          <a:xfrm>
            <a:off x="2032000" y="1774092"/>
            <a:ext cx="0" cy="625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94E6F41-4CB7-4BB8-A467-DDDD1FF1D545}"/>
              </a:ext>
            </a:extLst>
          </p:cNvPr>
          <p:cNvCxnSpPr>
            <a:cxnSpLocks/>
          </p:cNvCxnSpPr>
          <p:nvPr/>
        </p:nvCxnSpPr>
        <p:spPr>
          <a:xfrm flipH="1">
            <a:off x="1492738" y="2399323"/>
            <a:ext cx="539262" cy="1187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DCFE72B-8F94-4049-A8E3-B8C54C1F6B2B}"/>
              </a:ext>
            </a:extLst>
          </p:cNvPr>
          <p:cNvCxnSpPr>
            <a:cxnSpLocks/>
          </p:cNvCxnSpPr>
          <p:nvPr/>
        </p:nvCxnSpPr>
        <p:spPr>
          <a:xfrm flipH="1">
            <a:off x="1930400" y="2399323"/>
            <a:ext cx="101600" cy="1187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989CF08-1EF5-429A-9777-1F5CE9A5C6C5}"/>
              </a:ext>
            </a:extLst>
          </p:cNvPr>
          <p:cNvCxnSpPr>
            <a:cxnSpLocks/>
          </p:cNvCxnSpPr>
          <p:nvPr/>
        </p:nvCxnSpPr>
        <p:spPr>
          <a:xfrm>
            <a:off x="2032000" y="2399323"/>
            <a:ext cx="158139" cy="1187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485B4BE-2D38-4F7E-AEA5-4A89061624B4}"/>
              </a:ext>
            </a:extLst>
          </p:cNvPr>
          <p:cNvSpPr txBox="1"/>
          <p:nvPr/>
        </p:nvSpPr>
        <p:spPr>
          <a:xfrm>
            <a:off x="1155829" y="39467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dbdk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35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68C981-F77C-4435-8E7A-1707ECFC8382}"/>
              </a:ext>
            </a:extLst>
          </p:cNvPr>
          <p:cNvSpPr/>
          <p:nvPr/>
        </p:nvSpPr>
        <p:spPr>
          <a:xfrm>
            <a:off x="4186671" y="611614"/>
            <a:ext cx="30043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random</a:t>
            </a:r>
            <a:r>
              <a:rPr lang="zh-CN" altLang="en-US" sz="3200"/>
              <a:t>库概述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9FAA05-67D6-4D7E-BE99-5F63E9C9A522}"/>
              </a:ext>
            </a:extLst>
          </p:cNvPr>
          <p:cNvSpPr/>
          <p:nvPr/>
        </p:nvSpPr>
        <p:spPr>
          <a:xfrm>
            <a:off x="1920240" y="1906242"/>
            <a:ext cx="4309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random</a:t>
            </a:r>
            <a:r>
              <a:rPr lang="zh-CN" altLang="en-US" dirty="0"/>
              <a:t>库主要目的是生成</a:t>
            </a:r>
            <a:r>
              <a:rPr lang="zh-CN" altLang="en-US" dirty="0">
                <a:solidFill>
                  <a:srgbClr val="FFFF00"/>
                </a:solidFill>
              </a:rPr>
              <a:t>随机数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A10E75-2BDA-4B5E-903C-B44D04AEB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891499"/>
              </p:ext>
            </p:extLst>
          </p:nvPr>
        </p:nvGraphicFramePr>
        <p:xfrm>
          <a:off x="2381348" y="2823696"/>
          <a:ext cx="709168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760">
                  <a:extLst>
                    <a:ext uri="{9D8B030D-6E8A-4147-A177-3AD203B41FA5}">
                      <a16:colId xmlns:a16="http://schemas.microsoft.com/office/drawing/2014/main" val="985898290"/>
                    </a:ext>
                  </a:extLst>
                </a:gridCol>
                <a:gridCol w="4390920">
                  <a:extLst>
                    <a:ext uri="{9D8B030D-6E8A-4147-A177-3AD203B41FA5}">
                      <a16:colId xmlns:a16="http://schemas.microsoft.com/office/drawing/2014/main" val="1674038405"/>
                    </a:ext>
                  </a:extLst>
                </a:gridCol>
              </a:tblGrid>
              <a:tr h="2003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函数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描述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2048"/>
                  </a:ext>
                </a:extLst>
              </a:tr>
              <a:tr h="2003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生成一个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[0.0, 1.0)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之间的随机小数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97728"/>
                  </a:ext>
                </a:extLst>
              </a:tr>
              <a:tr h="2003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seed(a=None)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初始化随机数种子，默认值为当前系统时间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730080"/>
                  </a:ext>
                </a:extLst>
              </a:tr>
              <a:tr h="2003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randint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(a, b)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生成一个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之间的整数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478424"/>
                  </a:ext>
                </a:extLst>
              </a:tr>
              <a:tr h="2003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randrange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(start, stop[, step])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生成一个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[start, stop)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之间以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为步数的随机整数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50845"/>
                  </a:ext>
                </a:extLst>
              </a:tr>
              <a:tr h="2003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uniform(a, b)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生成一个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[a, b]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之间的随机小数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421748"/>
                  </a:ext>
                </a:extLst>
              </a:tr>
              <a:tr h="2003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choice(seq)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从序列类型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例如：列表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中随机返回一个元素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34219"/>
                  </a:ext>
                </a:extLst>
              </a:tr>
              <a:tr h="2003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shuffle(seq)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将序列类型中元素随机排列，返回打乱后的序列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7087"/>
                  </a:ext>
                </a:extLst>
              </a:tr>
              <a:tr h="2003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sample(pop, k)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从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类型中随机选取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个元素，以列表类型返回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35302"/>
                  </a:ext>
                </a:extLst>
              </a:tr>
            </a:tbl>
          </a:graphicData>
        </a:graphic>
      </p:graphicFrame>
      <p:sp>
        <p:nvSpPr>
          <p:cNvPr id="6" name="Oval 37">
            <a:extLst>
              <a:ext uri="{FF2B5EF4-FFF2-40B4-BE49-F238E27FC236}">
                <a16:creationId xmlns:a16="http://schemas.microsoft.com/office/drawing/2014/main" id="{7CCF731B-BF1B-4F35-BCCF-0312A9953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008" y="452808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D2FADFC2-06A2-42A2-BD1F-B4715584C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871" y="670607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02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05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</p:bld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15122</TotalTime>
  <Words>1784</Words>
  <Application>Microsoft Macintosh PowerPoint</Application>
  <PresentationFormat>宽屏</PresentationFormat>
  <Paragraphs>250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等线</vt:lpstr>
      <vt:lpstr>KaiTi</vt:lpstr>
      <vt:lpstr>宋体</vt:lpstr>
      <vt:lpstr>微软雅黑</vt:lpstr>
      <vt:lpstr>幼圆</vt:lpstr>
      <vt:lpstr>PalatinoLinotype-Roman</vt:lpstr>
      <vt:lpstr>Arial</vt:lpstr>
      <vt:lpstr>Century Gothic</vt:lpstr>
      <vt:lpstr>CourierNewPSMT</vt:lpstr>
      <vt:lpstr>Impact</vt:lpstr>
      <vt:lpstr>Open Sans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lì ting</dc:creator>
  <cp:lastModifiedBy>Zhao Shuran</cp:lastModifiedBy>
  <cp:revision>374</cp:revision>
  <dcterms:created xsi:type="dcterms:W3CDTF">2018-09-12T13:51:52Z</dcterms:created>
  <dcterms:modified xsi:type="dcterms:W3CDTF">2022-03-29T09:47:20Z</dcterms:modified>
</cp:coreProperties>
</file>