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9"/>
  </p:notesMasterIdLst>
  <p:sldIdLst>
    <p:sldId id="266" r:id="rId2"/>
    <p:sldId id="261" r:id="rId3"/>
    <p:sldId id="262" r:id="rId4"/>
    <p:sldId id="265" r:id="rId5"/>
    <p:sldId id="276" r:id="rId6"/>
    <p:sldId id="277" r:id="rId7"/>
    <p:sldId id="27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5820" autoAdjust="0"/>
  </p:normalViewPr>
  <p:slideViewPr>
    <p:cSldViewPr snapToGrid="0">
      <p:cViewPr varScale="1">
        <p:scale>
          <a:sx n="98" d="100"/>
          <a:sy n="98" d="100"/>
        </p:scale>
        <p:origin x="25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15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FA918-2339-431B-9A6E-D4F57816BFC8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86DD9-C90C-4D4F-A2E4-BD3C47C31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717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EA023950-9714-4577-B381-465851D9AD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2" y="150725"/>
            <a:ext cx="169972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8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517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95C9AE57-B23E-4992-B5A0-B4770584C50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2" y="150725"/>
            <a:ext cx="169972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53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485173C-C26C-4219-9ABD-EE8BA1C7E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063"/>
            <a:ext cx="12192000" cy="688206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D1FCD6E-639D-45D0-B729-D61B70A01EA1}"/>
              </a:ext>
            </a:extLst>
          </p:cNvPr>
          <p:cNvSpPr txBox="1"/>
          <p:nvPr/>
        </p:nvSpPr>
        <p:spPr>
          <a:xfrm>
            <a:off x="4676024" y="660700"/>
            <a:ext cx="3857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>
                <a:solidFill>
                  <a:srgbClr val="00B0F0"/>
                </a:solidFill>
              </a:rPr>
              <a:t>第五章 函数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DF9785-2461-4E49-86E9-90985A82CCF9}"/>
              </a:ext>
            </a:extLst>
          </p:cNvPr>
          <p:cNvSpPr txBox="1"/>
          <p:nvPr/>
        </p:nvSpPr>
        <p:spPr>
          <a:xfrm>
            <a:off x="1016000" y="5306646"/>
            <a:ext cx="290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老师：李挺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联系</a:t>
            </a:r>
            <a:r>
              <a:rPr lang="en-US" altLang="zh-CN">
                <a:solidFill>
                  <a:schemeClr val="bg1"/>
                </a:solidFill>
              </a:rPr>
              <a:t>:chaoxiangteacherli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16840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633A234-C0EC-4A14-8E6A-168447747DC4}"/>
              </a:ext>
            </a:extLst>
          </p:cNvPr>
          <p:cNvSpPr txBox="1"/>
          <p:nvPr/>
        </p:nvSpPr>
        <p:spPr>
          <a:xfrm>
            <a:off x="4215107" y="1292762"/>
            <a:ext cx="34323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/>
              <a:t>第五章</a:t>
            </a:r>
            <a:r>
              <a:rPr lang="en-US" altLang="zh-CN" sz="4800"/>
              <a:t> </a:t>
            </a:r>
            <a:r>
              <a:rPr lang="zh-CN" altLang="en-US" sz="4800"/>
              <a:t>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FBAFD7-37AC-4DF1-8DDF-EEF5BD19CEA1}"/>
              </a:ext>
            </a:extLst>
          </p:cNvPr>
          <p:cNvSpPr txBox="1"/>
          <p:nvPr/>
        </p:nvSpPr>
        <p:spPr>
          <a:xfrm>
            <a:off x="3278288" y="297515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5.1 </a:t>
            </a:r>
            <a:r>
              <a:rPr lang="zh-CN" altLang="en-US"/>
              <a:t>函数的基本使用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98661B-8ACF-4344-8590-01A9998AD5A1}"/>
              </a:ext>
            </a:extLst>
          </p:cNvPr>
          <p:cNvSpPr txBox="1"/>
          <p:nvPr/>
        </p:nvSpPr>
        <p:spPr>
          <a:xfrm>
            <a:off x="3278288" y="3589456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函数的参数传递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83CC929-8D08-4FAF-8675-0ECF0237D9D7}"/>
              </a:ext>
            </a:extLst>
          </p:cNvPr>
          <p:cNvSpPr txBox="1"/>
          <p:nvPr/>
        </p:nvSpPr>
        <p:spPr>
          <a:xfrm>
            <a:off x="3278288" y="4205617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5.3 </a:t>
            </a:r>
            <a:r>
              <a:rPr lang="zh-CN" altLang="en-US"/>
              <a:t>变量的作用域</a:t>
            </a:r>
          </a:p>
        </p:txBody>
      </p:sp>
    </p:spTree>
    <p:extLst>
      <p:ext uri="{BB962C8B-B14F-4D97-AF65-F5344CB8AC3E}">
        <p14:creationId xmlns:p14="http://schemas.microsoft.com/office/powerpoint/2010/main" val="183841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C42AE0-00AF-4254-A769-F934AEA1E57E}"/>
              </a:ext>
            </a:extLst>
          </p:cNvPr>
          <p:cNvSpPr/>
          <p:nvPr/>
        </p:nvSpPr>
        <p:spPr>
          <a:xfrm>
            <a:off x="3549385" y="1303971"/>
            <a:ext cx="54136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>
                <a:latin typeface="MicrosoftYaHei"/>
              </a:rPr>
              <a:t>5.1 </a:t>
            </a:r>
            <a:r>
              <a:rPr lang="zh-CN" altLang="en-US" sz="4800"/>
              <a:t>函数的基本使用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36E894-DEFB-4CE5-8181-093763E1F5EE}"/>
              </a:ext>
            </a:extLst>
          </p:cNvPr>
          <p:cNvSpPr/>
          <p:nvPr/>
        </p:nvSpPr>
        <p:spPr>
          <a:xfrm>
            <a:off x="1352060" y="2551836"/>
            <a:ext cx="10081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函数是一段具有特定功能的、可重用的语句组，通过函数名来表示和调用。经过定义，一组语句等价于一个函数，在需要使用这组语句的地方，直接调用函数名称即可。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B5CF2F-2699-4FF7-B576-02C85B24658A}"/>
              </a:ext>
            </a:extLst>
          </p:cNvPr>
          <p:cNvSpPr/>
          <p:nvPr/>
        </p:nvSpPr>
        <p:spPr>
          <a:xfrm>
            <a:off x="1899137" y="3473826"/>
            <a:ext cx="3876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Python</a:t>
            </a:r>
            <a:r>
              <a:rPr lang="zh-CN" altLang="en-US"/>
              <a:t>定义一个函数使用</a:t>
            </a:r>
            <a:r>
              <a:rPr lang="en-US" altLang="zh-CN">
                <a:solidFill>
                  <a:srgbClr val="FFFF00"/>
                </a:solidFill>
              </a:rPr>
              <a:t>def</a:t>
            </a:r>
            <a:r>
              <a:rPr lang="zh-CN" altLang="en-US"/>
              <a:t>保留字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0FD4E5-7F6B-4D93-83DA-E0C857771982}"/>
              </a:ext>
            </a:extLst>
          </p:cNvPr>
          <p:cNvSpPr/>
          <p:nvPr/>
        </p:nvSpPr>
        <p:spPr>
          <a:xfrm>
            <a:off x="4415692" y="4155913"/>
            <a:ext cx="2961980" cy="923330"/>
          </a:xfrm>
          <a:prstGeom prst="rect">
            <a:avLst/>
          </a:prstGeom>
          <a:ln w="127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def </a:t>
            </a:r>
            <a:r>
              <a:rPr lang="zh-CN" altLang="en-US"/>
              <a:t>函数名</a:t>
            </a:r>
            <a:r>
              <a:rPr lang="en-US" altLang="zh-CN"/>
              <a:t> (</a:t>
            </a:r>
            <a:r>
              <a:rPr lang="zh-CN" altLang="en-US"/>
              <a:t>参数列表</a:t>
            </a:r>
            <a:r>
              <a:rPr lang="en-US" altLang="zh-CN"/>
              <a:t>):</a:t>
            </a:r>
          </a:p>
          <a:p>
            <a:r>
              <a:rPr lang="en-US" altLang="zh-CN"/>
              <a:t>	</a:t>
            </a:r>
            <a:r>
              <a:rPr lang="zh-CN" altLang="en-US"/>
              <a:t>函数体</a:t>
            </a:r>
            <a:endParaRPr lang="en-US" altLang="zh-CN"/>
          </a:p>
          <a:p>
            <a:r>
              <a:rPr lang="en-US" altLang="zh-CN"/>
              <a:t>	return </a:t>
            </a:r>
            <a:r>
              <a:rPr lang="zh-CN" altLang="en-US"/>
              <a:t>返回值列表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BBEC9FA-EE90-4630-B5A7-941BF4387D24}"/>
              </a:ext>
            </a:extLst>
          </p:cNvPr>
          <p:cNvSpPr/>
          <p:nvPr/>
        </p:nvSpPr>
        <p:spPr>
          <a:xfrm>
            <a:off x="8963046" y="3961286"/>
            <a:ext cx="812800" cy="1883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15EA8B3-E116-440B-A986-1EA2B43947A8}"/>
              </a:ext>
            </a:extLst>
          </p:cNvPr>
          <p:cNvCxnSpPr>
            <a:cxnSpLocks/>
          </p:cNvCxnSpPr>
          <p:nvPr/>
        </p:nvCxnSpPr>
        <p:spPr>
          <a:xfrm>
            <a:off x="8963046" y="4089873"/>
            <a:ext cx="81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D4FB4B1-A86E-48F6-A6D1-D0A7049C626E}"/>
              </a:ext>
            </a:extLst>
          </p:cNvPr>
          <p:cNvCxnSpPr>
            <a:cxnSpLocks/>
          </p:cNvCxnSpPr>
          <p:nvPr/>
        </p:nvCxnSpPr>
        <p:spPr>
          <a:xfrm>
            <a:off x="8963046" y="4242273"/>
            <a:ext cx="81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8D9CD1F-597A-48E2-8A50-C7D34A05E82C}"/>
              </a:ext>
            </a:extLst>
          </p:cNvPr>
          <p:cNvCxnSpPr>
            <a:cxnSpLocks/>
          </p:cNvCxnSpPr>
          <p:nvPr/>
        </p:nvCxnSpPr>
        <p:spPr>
          <a:xfrm>
            <a:off x="8963046" y="4394673"/>
            <a:ext cx="81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F3E9FB7-0496-4BF0-8498-88DB30DF2252}"/>
              </a:ext>
            </a:extLst>
          </p:cNvPr>
          <p:cNvCxnSpPr>
            <a:cxnSpLocks/>
          </p:cNvCxnSpPr>
          <p:nvPr/>
        </p:nvCxnSpPr>
        <p:spPr>
          <a:xfrm>
            <a:off x="8963046" y="4547073"/>
            <a:ext cx="81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B1D880C-84CA-49E7-995A-722CC9A49394}"/>
              </a:ext>
            </a:extLst>
          </p:cNvPr>
          <p:cNvCxnSpPr>
            <a:cxnSpLocks/>
          </p:cNvCxnSpPr>
          <p:nvPr/>
        </p:nvCxnSpPr>
        <p:spPr>
          <a:xfrm>
            <a:off x="8963046" y="4699473"/>
            <a:ext cx="81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24E58B1-C417-46C3-9AA2-D546F2C05C3A}"/>
              </a:ext>
            </a:extLst>
          </p:cNvPr>
          <p:cNvCxnSpPr>
            <a:cxnSpLocks/>
          </p:cNvCxnSpPr>
          <p:nvPr/>
        </p:nvCxnSpPr>
        <p:spPr>
          <a:xfrm>
            <a:off x="8963046" y="4851873"/>
            <a:ext cx="81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1434297-BFD5-4BB0-9766-610675053138}"/>
              </a:ext>
            </a:extLst>
          </p:cNvPr>
          <p:cNvCxnSpPr>
            <a:cxnSpLocks/>
          </p:cNvCxnSpPr>
          <p:nvPr/>
        </p:nvCxnSpPr>
        <p:spPr>
          <a:xfrm>
            <a:off x="8963046" y="5004273"/>
            <a:ext cx="81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34BD0C8-B337-45D4-A2A1-E43E7FC89EC5}"/>
              </a:ext>
            </a:extLst>
          </p:cNvPr>
          <p:cNvCxnSpPr>
            <a:cxnSpLocks/>
          </p:cNvCxnSpPr>
          <p:nvPr/>
        </p:nvCxnSpPr>
        <p:spPr>
          <a:xfrm>
            <a:off x="8963046" y="5156673"/>
            <a:ext cx="81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CDEC473-3D03-469C-9AEB-52FFE7977DB4}"/>
              </a:ext>
            </a:extLst>
          </p:cNvPr>
          <p:cNvCxnSpPr>
            <a:cxnSpLocks/>
          </p:cNvCxnSpPr>
          <p:nvPr/>
        </p:nvCxnSpPr>
        <p:spPr>
          <a:xfrm>
            <a:off x="8963046" y="5309073"/>
            <a:ext cx="81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10A9471-84D0-4A56-A0DD-8238BB7FBEC7}"/>
              </a:ext>
            </a:extLst>
          </p:cNvPr>
          <p:cNvCxnSpPr>
            <a:cxnSpLocks/>
          </p:cNvCxnSpPr>
          <p:nvPr/>
        </p:nvCxnSpPr>
        <p:spPr>
          <a:xfrm>
            <a:off x="8963046" y="5461473"/>
            <a:ext cx="81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2CBAF9E-FAD1-459E-9506-4F9014AA6C92}"/>
              </a:ext>
            </a:extLst>
          </p:cNvPr>
          <p:cNvCxnSpPr>
            <a:cxnSpLocks/>
          </p:cNvCxnSpPr>
          <p:nvPr/>
        </p:nvCxnSpPr>
        <p:spPr>
          <a:xfrm>
            <a:off x="8963046" y="5613873"/>
            <a:ext cx="81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86B38EB-82FD-4783-A59E-DD3DA039AA99}"/>
              </a:ext>
            </a:extLst>
          </p:cNvPr>
          <p:cNvCxnSpPr>
            <a:cxnSpLocks/>
          </p:cNvCxnSpPr>
          <p:nvPr/>
        </p:nvCxnSpPr>
        <p:spPr>
          <a:xfrm>
            <a:off x="8963046" y="5766273"/>
            <a:ext cx="81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E1F13EDE-4B71-4ABE-A210-D3AE3D73A159}"/>
              </a:ext>
            </a:extLst>
          </p:cNvPr>
          <p:cNvSpPr/>
          <p:nvPr/>
        </p:nvSpPr>
        <p:spPr>
          <a:xfrm>
            <a:off x="10515600" y="3513326"/>
            <a:ext cx="652272" cy="283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函数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6A91D12-B562-48CD-B88B-A06A4D5DABA9}"/>
              </a:ext>
            </a:extLst>
          </p:cNvPr>
          <p:cNvCxnSpPr>
            <a:endCxn id="35" idx="1"/>
          </p:cNvCxnSpPr>
          <p:nvPr/>
        </p:nvCxnSpPr>
        <p:spPr>
          <a:xfrm flipV="1">
            <a:off x="9775846" y="3654873"/>
            <a:ext cx="739754" cy="648903"/>
          </a:xfrm>
          <a:prstGeom prst="straightConnector1">
            <a:avLst/>
          </a:prstGeom>
          <a:ln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F5CF76C-1B92-4755-ACEB-76A981A83D00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9775846" y="3654873"/>
            <a:ext cx="739754" cy="819591"/>
          </a:xfrm>
          <a:prstGeom prst="straightConnector1">
            <a:avLst/>
          </a:prstGeom>
          <a:ln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01F9529-C5FE-4678-8A92-AD6B020ACDED}"/>
              </a:ext>
            </a:extLst>
          </p:cNvPr>
          <p:cNvCxnSpPr>
            <a:cxnSpLocks/>
          </p:cNvCxnSpPr>
          <p:nvPr/>
        </p:nvCxnSpPr>
        <p:spPr>
          <a:xfrm flipV="1">
            <a:off x="9775846" y="3807274"/>
            <a:ext cx="892154" cy="1593782"/>
          </a:xfrm>
          <a:prstGeom prst="straightConnector1">
            <a:avLst/>
          </a:prstGeom>
          <a:ln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28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47AE115A-A6E5-40EF-BBF8-EB30156BF5DD}"/>
              </a:ext>
            </a:extLst>
          </p:cNvPr>
          <p:cNvSpPr/>
          <p:nvPr/>
        </p:nvSpPr>
        <p:spPr>
          <a:xfrm>
            <a:off x="1727200" y="1873181"/>
            <a:ext cx="91518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</a:rPr>
              <a:t>参数列表</a:t>
            </a:r>
            <a:r>
              <a:rPr lang="zh-CN" altLang="en-US"/>
              <a:t>是调用该函数时传递给它的值，可以有零个、一个或多个，当传递多个参数时各参数由逗号分隔，当没有参数时也要保留圆括号。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DC0ACBC-5655-4914-9F5B-A65E06366E14}"/>
              </a:ext>
            </a:extLst>
          </p:cNvPr>
          <p:cNvSpPr/>
          <p:nvPr/>
        </p:nvSpPr>
        <p:spPr>
          <a:xfrm>
            <a:off x="1727200" y="1431165"/>
            <a:ext cx="4187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</a:rPr>
              <a:t>函数名</a:t>
            </a:r>
            <a:r>
              <a:rPr lang="zh-CN" altLang="en-US"/>
              <a:t>可以是任何有效的</a:t>
            </a:r>
            <a:r>
              <a:rPr lang="en-US" altLang="zh-CN"/>
              <a:t>Python</a:t>
            </a:r>
            <a:r>
              <a:rPr lang="zh-CN" altLang="en-US"/>
              <a:t>标识符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46D8239-F735-4770-ACB7-BEAAE5E72080}"/>
              </a:ext>
            </a:extLst>
          </p:cNvPr>
          <p:cNvSpPr/>
          <p:nvPr/>
        </p:nvSpPr>
        <p:spPr>
          <a:xfrm>
            <a:off x="1727200" y="2675989"/>
            <a:ext cx="70729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</a:rPr>
              <a:t>函数体</a:t>
            </a:r>
            <a:r>
              <a:rPr lang="zh-CN" altLang="en-US"/>
              <a:t>是函数每次被调用时执行的代码，由一行或多行语句组成。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FF44CF0-EEEF-4E67-A07E-6BCAFC417ABA}"/>
              </a:ext>
            </a:extLst>
          </p:cNvPr>
          <p:cNvSpPr/>
          <p:nvPr/>
        </p:nvSpPr>
        <p:spPr>
          <a:xfrm>
            <a:off x="1742831" y="3201798"/>
            <a:ext cx="9362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如果需要</a:t>
            </a:r>
            <a:r>
              <a:rPr lang="zh-CN" altLang="en-US">
                <a:solidFill>
                  <a:srgbClr val="FFFF00"/>
                </a:solidFill>
              </a:rPr>
              <a:t>返回值</a:t>
            </a:r>
            <a:r>
              <a:rPr lang="zh-CN" altLang="en-US"/>
              <a:t>，使用保留字</a:t>
            </a:r>
            <a:r>
              <a:rPr lang="en-US" altLang="zh-CN"/>
              <a:t>return</a:t>
            </a:r>
            <a:r>
              <a:rPr lang="zh-CN" altLang="en-US"/>
              <a:t>和返回值列表。函数可以没有</a:t>
            </a:r>
            <a:r>
              <a:rPr lang="en-US" altLang="zh-CN"/>
              <a:t>return</a:t>
            </a:r>
            <a:r>
              <a:rPr lang="zh-CN" altLang="en-US"/>
              <a:t>语句，函数体结束后会将控制权返回给调用者。</a:t>
            </a:r>
          </a:p>
        </p:txBody>
      </p:sp>
    </p:spTree>
    <p:extLst>
      <p:ext uri="{BB962C8B-B14F-4D97-AF65-F5344CB8AC3E}">
        <p14:creationId xmlns:p14="http://schemas.microsoft.com/office/powerpoint/2010/main" val="153793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A8AF390-D846-4BF6-862C-6FF817009EDE}"/>
              </a:ext>
            </a:extLst>
          </p:cNvPr>
          <p:cNvSpPr/>
          <p:nvPr/>
        </p:nvSpPr>
        <p:spPr>
          <a:xfrm>
            <a:off x="3324678" y="1171557"/>
            <a:ext cx="54136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>
                <a:latin typeface="MicrosoftYaHei"/>
              </a:rPr>
              <a:t>5.2 </a:t>
            </a:r>
            <a:r>
              <a:rPr lang="zh-CN" altLang="en-US" sz="4800">
                <a:latin typeface="MicrosoftYaHei"/>
              </a:rPr>
              <a:t>函数的参数传递</a:t>
            </a:r>
            <a:endParaRPr lang="zh-CN" altLang="en-US" sz="48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7510B7-E6BA-44E5-82C8-CD37E46E1912}"/>
              </a:ext>
            </a:extLst>
          </p:cNvPr>
          <p:cNvSpPr/>
          <p:nvPr/>
        </p:nvSpPr>
        <p:spPr>
          <a:xfrm>
            <a:off x="2235200" y="2577177"/>
            <a:ext cx="8339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函数的参数在定义时可以指定默认值，当函数被调用时，如果没有传入对应的参数值，则使用函数定义时的默认值替代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630C3D-9F92-4CEC-9007-7E69C144A406}"/>
              </a:ext>
            </a:extLst>
          </p:cNvPr>
          <p:cNvSpPr/>
          <p:nvPr/>
        </p:nvSpPr>
        <p:spPr>
          <a:xfrm>
            <a:off x="3453661" y="3541757"/>
            <a:ext cx="5284678" cy="923330"/>
          </a:xfrm>
          <a:prstGeom prst="rect">
            <a:avLst/>
          </a:prstGeom>
          <a:ln w="127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def </a:t>
            </a:r>
            <a:r>
              <a:rPr lang="zh-CN" altLang="en-US"/>
              <a:t>函数名</a:t>
            </a:r>
            <a:r>
              <a:rPr lang="en-US" altLang="zh-CN"/>
              <a:t>(</a:t>
            </a:r>
            <a:r>
              <a:rPr lang="zh-CN" altLang="en-US"/>
              <a:t>非可选参数列表</a:t>
            </a:r>
            <a:r>
              <a:rPr lang="en-US" altLang="zh-CN"/>
              <a:t>, </a:t>
            </a:r>
            <a:r>
              <a:rPr lang="zh-CN" altLang="en-US"/>
              <a:t>可选参数</a:t>
            </a:r>
            <a:r>
              <a:rPr lang="en-US" altLang="zh-CN"/>
              <a:t> = </a:t>
            </a:r>
            <a:r>
              <a:rPr lang="zh-CN" altLang="en-US"/>
              <a:t>默认值</a:t>
            </a:r>
            <a:r>
              <a:rPr lang="en-US" altLang="zh-CN"/>
              <a:t>):</a:t>
            </a:r>
          </a:p>
          <a:p>
            <a:r>
              <a:rPr lang="en-US" altLang="zh-CN"/>
              <a:t>	</a:t>
            </a:r>
            <a:r>
              <a:rPr lang="zh-CN" altLang="en-US"/>
              <a:t>函数体</a:t>
            </a:r>
            <a:endParaRPr lang="en-US" altLang="zh-CN"/>
          </a:p>
          <a:p>
            <a:r>
              <a:rPr lang="en-US" altLang="zh-CN"/>
              <a:t>	return </a:t>
            </a:r>
            <a:r>
              <a:rPr lang="zh-CN" altLang="en-US"/>
              <a:t>返回值列表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1C317F-FAAB-4D25-9D67-CDBAA081BDE6}"/>
              </a:ext>
            </a:extLst>
          </p:cNvPr>
          <p:cNvSpPr/>
          <p:nvPr/>
        </p:nvSpPr>
        <p:spPr>
          <a:xfrm>
            <a:off x="2235200" y="4921181"/>
            <a:ext cx="8190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• </a:t>
            </a:r>
            <a:r>
              <a:rPr lang="zh-CN" altLang="en-US"/>
              <a:t>可选参数一般都放置在非可选参数的后面，即定义函数时，先给出所有非可选参数，然后再分别列出每个可选参数及对应的默认值。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A53400-4208-40A3-9A70-3427626D391A}"/>
              </a:ext>
            </a:extLst>
          </p:cNvPr>
          <p:cNvSpPr/>
          <p:nvPr/>
        </p:nvSpPr>
        <p:spPr>
          <a:xfrm>
            <a:off x="2235200" y="5697729"/>
            <a:ext cx="6072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• </a:t>
            </a:r>
            <a:r>
              <a:rPr lang="en-US" altLang="zh-CN"/>
              <a:t>Python</a:t>
            </a:r>
            <a:r>
              <a:rPr lang="zh-CN" altLang="en-US"/>
              <a:t>语言同时支持函数按照参数名称方式传递参数</a:t>
            </a:r>
          </a:p>
        </p:txBody>
      </p:sp>
    </p:spTree>
    <p:extLst>
      <p:ext uri="{BB962C8B-B14F-4D97-AF65-F5344CB8AC3E}">
        <p14:creationId xmlns:p14="http://schemas.microsoft.com/office/powerpoint/2010/main" val="101839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E3C280B-D616-4D2A-BFBC-93701D830395}"/>
              </a:ext>
            </a:extLst>
          </p:cNvPr>
          <p:cNvSpPr/>
          <p:nvPr/>
        </p:nvSpPr>
        <p:spPr>
          <a:xfrm>
            <a:off x="1641231" y="1341734"/>
            <a:ext cx="91987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return</a:t>
            </a:r>
            <a:r>
              <a:rPr lang="zh-CN" altLang="en-US"/>
              <a:t>语句可以出现在函数中的任何部分，同时可以将</a:t>
            </a:r>
            <a:r>
              <a:rPr lang="en-US" altLang="zh-CN"/>
              <a:t>0</a:t>
            </a:r>
            <a:r>
              <a:rPr lang="zh-CN" altLang="en-US"/>
              <a:t>个、</a:t>
            </a:r>
            <a:r>
              <a:rPr lang="en-US" altLang="zh-CN"/>
              <a:t>1</a:t>
            </a:r>
            <a:r>
              <a:rPr lang="zh-CN" altLang="en-US"/>
              <a:t>个或多个函数运算的结果返回给函数被调用处的变量。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1EEDF1-C31E-4BE0-B583-AFBA1B9438DE}"/>
              </a:ext>
            </a:extLst>
          </p:cNvPr>
          <p:cNvSpPr/>
          <p:nvPr/>
        </p:nvSpPr>
        <p:spPr>
          <a:xfrm>
            <a:off x="1641231" y="2263950"/>
            <a:ext cx="9136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函数可以没有</a:t>
            </a:r>
            <a:r>
              <a:rPr lang="en-US" altLang="zh-CN"/>
              <a:t>return</a:t>
            </a:r>
            <a:r>
              <a:rPr lang="zh-CN" altLang="en-US"/>
              <a:t>，此时函数并不返回值。当函数使用</a:t>
            </a:r>
            <a:r>
              <a:rPr lang="en-US" altLang="zh-CN"/>
              <a:t>return</a:t>
            </a:r>
            <a:r>
              <a:rPr lang="zh-CN" altLang="en-US"/>
              <a:t>返回多个值，可以使用一个变量或多个变量保存结果。</a:t>
            </a:r>
          </a:p>
        </p:txBody>
      </p:sp>
    </p:spTree>
    <p:extLst>
      <p:ext uri="{BB962C8B-B14F-4D97-AF65-F5344CB8AC3E}">
        <p14:creationId xmlns:p14="http://schemas.microsoft.com/office/powerpoint/2010/main" val="307927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3842EE-3A50-489D-8E33-5101C8CD7869}"/>
              </a:ext>
            </a:extLst>
          </p:cNvPr>
          <p:cNvSpPr/>
          <p:nvPr/>
        </p:nvSpPr>
        <p:spPr>
          <a:xfrm>
            <a:off x="3821992" y="1353011"/>
            <a:ext cx="47981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>
                <a:latin typeface="MicrosoftYaHei"/>
              </a:rPr>
              <a:t>5.3 </a:t>
            </a:r>
            <a:r>
              <a:rPr lang="zh-CN" altLang="en-US" sz="4800">
                <a:latin typeface="MicrosoftYaHei"/>
              </a:rPr>
              <a:t>变量的作用域</a:t>
            </a:r>
            <a:endParaRPr lang="zh-CN" altLang="en-US" sz="48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48901D9-D5BF-4C45-BAC2-B03DE79EFE31}"/>
              </a:ext>
            </a:extLst>
          </p:cNvPr>
          <p:cNvSpPr/>
          <p:nvPr/>
        </p:nvSpPr>
        <p:spPr>
          <a:xfrm>
            <a:off x="1961662" y="2754143"/>
            <a:ext cx="79326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根据程序中变量所在的位置和作用范围，变量分为</a:t>
            </a:r>
            <a:r>
              <a:rPr lang="zh-CN" altLang="en-US">
                <a:solidFill>
                  <a:srgbClr val="FFFF00"/>
                </a:solidFill>
              </a:rPr>
              <a:t>局部变量</a:t>
            </a:r>
            <a:r>
              <a:rPr lang="zh-CN" altLang="en-US"/>
              <a:t>和</a:t>
            </a:r>
            <a:r>
              <a:rPr lang="zh-CN" altLang="en-US">
                <a:solidFill>
                  <a:srgbClr val="FFFF00"/>
                </a:solidFill>
              </a:rPr>
              <a:t>全局变量</a:t>
            </a:r>
            <a:r>
              <a:rPr lang="zh-CN" altLang="en-US"/>
              <a:t>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CE1D54-0DF2-402C-9E20-CC31D5F7B4C9}"/>
              </a:ext>
            </a:extLst>
          </p:cNvPr>
          <p:cNvSpPr/>
          <p:nvPr/>
        </p:nvSpPr>
        <p:spPr>
          <a:xfrm>
            <a:off x="1961662" y="3269957"/>
            <a:ext cx="9097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</a:rPr>
              <a:t>局部变量</a:t>
            </a:r>
            <a:r>
              <a:rPr lang="zh-CN" altLang="en-US"/>
              <a:t>指在函数内部使用的变量，仅在函数内部有效，当函数退出时变量将不再存在。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71B39E-3B03-4C72-A8A6-6DC26EC1FA38}"/>
              </a:ext>
            </a:extLst>
          </p:cNvPr>
          <p:cNvSpPr/>
          <p:nvPr/>
        </p:nvSpPr>
        <p:spPr>
          <a:xfrm>
            <a:off x="1961662" y="3785771"/>
            <a:ext cx="8909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</a:rPr>
              <a:t>全局变量</a:t>
            </a:r>
            <a:r>
              <a:rPr lang="zh-CN" altLang="en-US"/>
              <a:t>指在函数之外定义的变量，在程序执行全过程有效。全局变量在函数内部使用时，需要提前使用保留字</a:t>
            </a:r>
            <a:r>
              <a:rPr lang="en-US" altLang="zh-CN"/>
              <a:t>global</a:t>
            </a:r>
            <a:r>
              <a:rPr lang="zh-CN" altLang="en-US"/>
              <a:t>声明，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65E5B2-9D86-4C9F-8DD8-10B9B52FCA63}"/>
              </a:ext>
            </a:extLst>
          </p:cNvPr>
          <p:cNvSpPr/>
          <p:nvPr/>
        </p:nvSpPr>
        <p:spPr>
          <a:xfrm>
            <a:off x="4845781" y="4784910"/>
            <a:ext cx="1885453" cy="369332"/>
          </a:xfrm>
          <a:prstGeom prst="rect">
            <a:avLst/>
          </a:prstGeom>
          <a:ln w="12700">
            <a:solidFill>
              <a:srgbClr val="FFFF00"/>
            </a:solidFill>
          </a:ln>
        </p:spPr>
        <p:txBody>
          <a:bodyPr wrap="none">
            <a:spAutoFit/>
          </a:bodyPr>
          <a:lstStyle/>
          <a:p>
            <a:r>
              <a:rPr lang="en-US" altLang="zh-CN"/>
              <a:t>global </a:t>
            </a:r>
            <a:r>
              <a:rPr lang="zh-CN" altLang="en-US"/>
              <a:t>全局变量</a:t>
            </a:r>
          </a:p>
        </p:txBody>
      </p:sp>
    </p:spTree>
    <p:extLst>
      <p:ext uri="{BB962C8B-B14F-4D97-AF65-F5344CB8AC3E}">
        <p14:creationId xmlns:p14="http://schemas.microsoft.com/office/powerpoint/2010/main" val="1241009750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3344</TotalTime>
  <Words>451</Words>
  <Application>Microsoft Office PowerPoint</Application>
  <PresentationFormat>宽屏</PresentationFormat>
  <Paragraphs>32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MicrosoftYaHei</vt:lpstr>
      <vt:lpstr>等线</vt:lpstr>
      <vt:lpstr>宋体</vt:lpstr>
      <vt:lpstr>幼圆</vt:lpstr>
      <vt:lpstr>Century Gothic</vt:lpstr>
      <vt:lpstr>Wingdings 3</vt:lpstr>
      <vt:lpstr>切片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lì ting</dc:creator>
  <cp:lastModifiedBy>lì ting</cp:lastModifiedBy>
  <cp:revision>215</cp:revision>
  <dcterms:created xsi:type="dcterms:W3CDTF">2018-09-12T13:51:52Z</dcterms:created>
  <dcterms:modified xsi:type="dcterms:W3CDTF">2018-10-12T15:04:39Z</dcterms:modified>
</cp:coreProperties>
</file>