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66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2" autoAdjust="0"/>
    <p:restoredTop sz="95820" autoAdjust="0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授课老师：李老师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联系</a:t>
            </a:r>
            <a:r>
              <a:rPr lang="en-US" altLang="zh-CN" dirty="0">
                <a:solidFill>
                  <a:schemeClr val="bg1"/>
                </a:solidFill>
              </a:rPr>
              <a:t>:   chaoxiangteacherli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4687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B0F0"/>
                </a:solidFill>
              </a:rPr>
              <a:t>第八章 面向对象</a:t>
            </a: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3B37E9-6B38-41E2-B1C2-619A8A0CFB17}"/>
              </a:ext>
            </a:extLst>
          </p:cNvPr>
          <p:cNvSpPr/>
          <p:nvPr/>
        </p:nvSpPr>
        <p:spPr>
          <a:xfrm>
            <a:off x="4061724" y="821565"/>
            <a:ext cx="46634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/>
              <a:t>第八章 面向对象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CB38C3-5C8C-4788-AC1C-7340E3268ABE}"/>
              </a:ext>
            </a:extLst>
          </p:cNvPr>
          <p:cNvSpPr/>
          <p:nvPr/>
        </p:nvSpPr>
        <p:spPr>
          <a:xfrm>
            <a:off x="3897238" y="240808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8.1 </a:t>
            </a:r>
            <a:r>
              <a:rPr lang="zh-CN" altLang="en-US"/>
              <a:t>面向对象的基本概念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297641-73F7-462F-B235-AA14189D322C}"/>
              </a:ext>
            </a:extLst>
          </p:cNvPr>
          <p:cNvSpPr txBox="1"/>
          <p:nvPr/>
        </p:nvSpPr>
        <p:spPr>
          <a:xfrm>
            <a:off x="3897238" y="297604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8.2 </a:t>
            </a:r>
            <a:r>
              <a:rPr lang="zh-CN" altLang="en-US"/>
              <a:t>类</a:t>
            </a:r>
            <a:r>
              <a:rPr lang="en-US" altLang="zh-CN"/>
              <a:t>(class)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CD61E-1E24-4951-AF76-16D726B01A2A}"/>
              </a:ext>
            </a:extLst>
          </p:cNvPr>
          <p:cNvSpPr txBox="1"/>
          <p:nvPr/>
        </p:nvSpPr>
        <p:spPr>
          <a:xfrm>
            <a:off x="3897238" y="351843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8.3  </a:t>
            </a:r>
            <a:r>
              <a:rPr lang="zh-CN" altLang="en-US" dirty="0"/>
              <a:t>继承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0CD61E-1E24-4951-AF76-16D726B01A2A}"/>
              </a:ext>
            </a:extLst>
          </p:cNvPr>
          <p:cNvSpPr txBox="1"/>
          <p:nvPr/>
        </p:nvSpPr>
        <p:spPr>
          <a:xfrm>
            <a:off x="3897238" y="406082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8.4  </a:t>
            </a:r>
            <a:r>
              <a:rPr lang="zh-CN" altLang="en-US" dirty="0"/>
              <a:t>导入类</a:t>
            </a:r>
          </a:p>
        </p:txBody>
      </p:sp>
    </p:spTree>
    <p:extLst>
      <p:ext uri="{BB962C8B-B14F-4D97-AF65-F5344CB8AC3E}">
        <p14:creationId xmlns:p14="http://schemas.microsoft.com/office/powerpoint/2010/main" val="8825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A9747-F52B-4DFA-AAB5-2D8FD0CDACED}"/>
              </a:ext>
            </a:extLst>
          </p:cNvPr>
          <p:cNvSpPr txBox="1"/>
          <p:nvPr/>
        </p:nvSpPr>
        <p:spPr>
          <a:xfrm>
            <a:off x="2881134" y="914401"/>
            <a:ext cx="6747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8.1 </a:t>
            </a:r>
            <a:r>
              <a:rPr lang="zh-CN" altLang="en-US" sz="4800"/>
              <a:t>面向对象的基本概念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C98631-CFE6-42F1-95F5-5B28EB54DFE1}"/>
              </a:ext>
            </a:extLst>
          </p:cNvPr>
          <p:cNvSpPr txBox="1"/>
          <p:nvPr/>
        </p:nvSpPr>
        <p:spPr>
          <a:xfrm>
            <a:off x="2688493" y="3509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常用的编程方式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C3C236C-846A-41FA-B069-3A2A5BC4BA96}"/>
              </a:ext>
            </a:extLst>
          </p:cNvPr>
          <p:cNvSpPr/>
          <p:nvPr/>
        </p:nvSpPr>
        <p:spPr>
          <a:xfrm>
            <a:off x="4616149" y="3146697"/>
            <a:ext cx="367323" cy="1094154"/>
          </a:xfrm>
          <a:prstGeom prst="leftBrace">
            <a:avLst>
              <a:gd name="adj1" fmla="val 44503"/>
              <a:gd name="adj2" fmla="val 50714"/>
            </a:avLst>
          </a:prstGeom>
          <a:ln w="190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0E270D-1C29-4C3D-BB03-80127E92323A}"/>
              </a:ext>
            </a:extLst>
          </p:cNvPr>
          <p:cNvSpPr txBox="1"/>
          <p:nvPr/>
        </p:nvSpPr>
        <p:spPr>
          <a:xfrm>
            <a:off x="5110635" y="2962031"/>
            <a:ext cx="307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面向过程（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Fortran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3ED33E-1FEC-442D-88E0-D6FD967714F4}"/>
              </a:ext>
            </a:extLst>
          </p:cNvPr>
          <p:cNvSpPr txBox="1"/>
          <p:nvPr/>
        </p:nvSpPr>
        <p:spPr>
          <a:xfrm>
            <a:off x="5089845" y="4056185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面向对象（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7849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BA4F2-CE8A-486F-96AE-914E0D0AEBA7}"/>
              </a:ext>
            </a:extLst>
          </p:cNvPr>
          <p:cNvSpPr/>
          <p:nvPr/>
        </p:nvSpPr>
        <p:spPr>
          <a:xfrm>
            <a:off x="4162618" y="727780"/>
            <a:ext cx="38667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/>
              <a:t>8.2 </a:t>
            </a:r>
            <a:r>
              <a:rPr lang="zh-CN" altLang="en-US" sz="4800"/>
              <a:t>类 </a:t>
            </a:r>
            <a:r>
              <a:rPr lang="en-US" altLang="zh-CN" sz="4800"/>
              <a:t>(class)</a:t>
            </a:r>
            <a:endParaRPr lang="zh-CN" alt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EB5916-4ED4-448A-A1CD-8B8C8F064C2E}"/>
              </a:ext>
            </a:extLst>
          </p:cNvPr>
          <p:cNvSpPr txBox="1"/>
          <p:nvPr/>
        </p:nvSpPr>
        <p:spPr>
          <a:xfrm>
            <a:off x="3457763" y="1986446"/>
            <a:ext cx="579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类：对具有相同属性和方法的一组对象的描述或定义。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F9720-08BE-4D6B-99D0-B12D81899BF2}"/>
              </a:ext>
            </a:extLst>
          </p:cNvPr>
          <p:cNvSpPr txBox="1"/>
          <p:nvPr/>
        </p:nvSpPr>
        <p:spPr>
          <a:xfrm>
            <a:off x="2209090" y="26712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创建类：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6E6239-43F8-4BB3-A239-9243F6AE17E5}"/>
              </a:ext>
            </a:extLst>
          </p:cNvPr>
          <p:cNvSpPr txBox="1"/>
          <p:nvPr/>
        </p:nvSpPr>
        <p:spPr>
          <a:xfrm>
            <a:off x="5417105" y="3040631"/>
            <a:ext cx="2839239" cy="14773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class </a:t>
            </a:r>
            <a:r>
              <a:rPr lang="zh-CN" altLang="en-US"/>
              <a:t>类的名称</a:t>
            </a:r>
            <a:r>
              <a:rPr lang="en-US" altLang="zh-CN"/>
              <a:t>():</a:t>
            </a:r>
          </a:p>
          <a:p>
            <a:r>
              <a:rPr lang="en-US" altLang="zh-CN"/>
              <a:t>	“””</a:t>
            </a:r>
            <a:r>
              <a:rPr lang="zh-CN" altLang="en-US"/>
              <a:t> 类的说明文档 </a:t>
            </a:r>
            <a:r>
              <a:rPr lang="en-US" altLang="zh-CN"/>
              <a:t>“””</a:t>
            </a:r>
          </a:p>
          <a:p>
            <a:r>
              <a:rPr lang="en-US" altLang="zh-CN"/>
              <a:t>	def  __init__(self,…):</a:t>
            </a:r>
          </a:p>
          <a:p>
            <a:r>
              <a:rPr lang="en-US" altLang="zh-CN"/>
              <a:t>		pass</a:t>
            </a:r>
          </a:p>
          <a:p>
            <a:r>
              <a:rPr lang="en-US" altLang="zh-CN"/>
              <a:t>	…</a:t>
            </a:r>
            <a:endParaRPr lang="zh-CN" altLang="en-US"/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8C9DF5D9-C011-4F60-8FDA-DCB58C59B1DD}"/>
              </a:ext>
            </a:extLst>
          </p:cNvPr>
          <p:cNvSpPr/>
          <p:nvPr/>
        </p:nvSpPr>
        <p:spPr>
          <a:xfrm>
            <a:off x="2336801" y="3235908"/>
            <a:ext cx="1579130" cy="646331"/>
          </a:xfrm>
          <a:prstGeom prst="borderCallout2">
            <a:avLst>
              <a:gd name="adj1" fmla="val 33362"/>
              <a:gd name="adj2" fmla="val 100998"/>
              <a:gd name="adj3" fmla="val 4815"/>
              <a:gd name="adj4" fmla="val 130639"/>
              <a:gd name="adj5" fmla="val 1760"/>
              <a:gd name="adj6" fmla="val 199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关键字</a:t>
            </a:r>
            <a:r>
              <a:rPr lang="en-US" altLang="zh-CN"/>
              <a:t>class </a:t>
            </a:r>
            <a:r>
              <a:rPr lang="zh-CN" altLang="en-US"/>
              <a:t>创建类</a:t>
            </a: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F38BD4C7-F8AE-4FFB-A1BD-8B819678F18C}"/>
              </a:ext>
            </a:extLst>
          </p:cNvPr>
          <p:cNvSpPr/>
          <p:nvPr/>
        </p:nvSpPr>
        <p:spPr>
          <a:xfrm>
            <a:off x="8256344" y="4753010"/>
            <a:ext cx="2478402" cy="899603"/>
          </a:xfrm>
          <a:prstGeom prst="borderCallout2">
            <a:avLst>
              <a:gd name="adj1" fmla="val 28306"/>
              <a:gd name="adj2" fmla="val 496"/>
              <a:gd name="adj3" fmla="val -74834"/>
              <a:gd name="adj4" fmla="val -36024"/>
              <a:gd name="adj5" fmla="val -74949"/>
              <a:gd name="adj6" fmla="val -50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pass</a:t>
            </a:r>
            <a:r>
              <a:rPr lang="zh-CN" altLang="en-US"/>
              <a:t>语句表示后面暂时没有更多信息，可以在后续的编程中完善</a:t>
            </a: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9485D92B-F492-4B49-95BE-08E2F762472B}"/>
              </a:ext>
            </a:extLst>
          </p:cNvPr>
          <p:cNvSpPr/>
          <p:nvPr/>
        </p:nvSpPr>
        <p:spPr>
          <a:xfrm>
            <a:off x="9428335" y="3591001"/>
            <a:ext cx="2478402" cy="899603"/>
          </a:xfrm>
          <a:prstGeom prst="borderCallout2">
            <a:avLst>
              <a:gd name="adj1" fmla="val 28306"/>
              <a:gd name="adj2" fmla="val 496"/>
              <a:gd name="adj3" fmla="val -10546"/>
              <a:gd name="adj4" fmla="val -23727"/>
              <a:gd name="adj5" fmla="val -9792"/>
              <a:gd name="adj6" fmla="val -50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对该类进行文字说明</a:t>
            </a:r>
            <a:r>
              <a:rPr lang="en-US" altLang="zh-CN"/>
              <a:t>,</a:t>
            </a:r>
            <a:r>
              <a:rPr lang="zh-CN" altLang="en-US"/>
              <a:t>让读者可以快速获知该类的作用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8604C9-70F2-4945-AE83-1B266EE37752}"/>
              </a:ext>
            </a:extLst>
          </p:cNvPr>
          <p:cNvSpPr txBox="1"/>
          <p:nvPr/>
        </p:nvSpPr>
        <p:spPr>
          <a:xfrm>
            <a:off x="1508369" y="59150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类中的函数称为方法。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3FDA4A5D-5903-439D-9EB5-EBE18D7224F4}"/>
              </a:ext>
            </a:extLst>
          </p:cNvPr>
          <p:cNvSpPr/>
          <p:nvPr/>
        </p:nvSpPr>
        <p:spPr>
          <a:xfrm>
            <a:off x="2116030" y="4330563"/>
            <a:ext cx="2839239" cy="899603"/>
          </a:xfrm>
          <a:prstGeom prst="borderCallout2">
            <a:avLst>
              <a:gd name="adj1" fmla="val 33519"/>
              <a:gd name="adj2" fmla="val 100459"/>
              <a:gd name="adj3" fmla="val -40952"/>
              <a:gd name="adj4" fmla="val 132683"/>
              <a:gd name="adj5" fmla="val -48017"/>
              <a:gd name="adj6" fmla="val 159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__init__()</a:t>
            </a:r>
            <a:r>
              <a:rPr lang="zh-CN" altLang="en-US"/>
              <a:t>是一种特殊的方法，当根据类创建对象时，</a:t>
            </a:r>
            <a:r>
              <a:rPr lang="en-US" altLang="zh-CN"/>
              <a:t>python</a:t>
            </a:r>
            <a:r>
              <a:rPr lang="zh-CN" altLang="en-US"/>
              <a:t>会自运行它。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FA1A36-14C5-4619-BA09-E3EA007A0075}"/>
              </a:ext>
            </a:extLst>
          </p:cNvPr>
          <p:cNvSpPr txBox="1"/>
          <p:nvPr/>
        </p:nvSpPr>
        <p:spPr>
          <a:xfrm>
            <a:off x="101654" y="43059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注：共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rgbClr val="FFFF00"/>
                </a:solidFill>
              </a:rPr>
              <a:t>个下划线</a:t>
            </a:r>
          </a:p>
        </p:txBody>
      </p:sp>
    </p:spTree>
    <p:extLst>
      <p:ext uri="{BB962C8B-B14F-4D97-AF65-F5344CB8AC3E}">
        <p14:creationId xmlns:p14="http://schemas.microsoft.com/office/powerpoint/2010/main" val="180502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E66D33-D051-47FC-9B9F-9FDAD357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125443"/>
            <a:ext cx="10882303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8C5F91-13E8-408E-973C-2B290F1B8DF8}"/>
              </a:ext>
            </a:extLst>
          </p:cNvPr>
          <p:cNvSpPr txBox="1"/>
          <p:nvPr/>
        </p:nvSpPr>
        <p:spPr>
          <a:xfrm>
            <a:off x="2585803" y="1146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给属性指定默认值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B75DF1-CE78-46A6-8129-7361161516EF}"/>
              </a:ext>
            </a:extLst>
          </p:cNvPr>
          <p:cNvSpPr txBox="1"/>
          <p:nvPr/>
        </p:nvSpPr>
        <p:spPr>
          <a:xfrm>
            <a:off x="2585803" y="31479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修改属性的值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EA9AD8-6CB6-4D8F-9208-347EFE42BD27}"/>
              </a:ext>
            </a:extLst>
          </p:cNvPr>
          <p:cNvSpPr txBox="1"/>
          <p:nvPr/>
        </p:nvSpPr>
        <p:spPr>
          <a:xfrm>
            <a:off x="3162925" y="2083633"/>
            <a:ext cx="2324675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self.</a:t>
            </a:r>
            <a:r>
              <a:rPr lang="zh-CN" altLang="en-US" dirty="0"/>
              <a:t>属性名 </a:t>
            </a:r>
            <a:r>
              <a:rPr lang="en-US" altLang="zh-CN" dirty="0"/>
              <a:t>=  </a:t>
            </a:r>
            <a:r>
              <a:rPr lang="zh-CN" altLang="en-US" dirty="0"/>
              <a:t>默认值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56373-0EEE-4408-83EB-B740FA9C54B9}"/>
              </a:ext>
            </a:extLst>
          </p:cNvPr>
          <p:cNvSpPr txBox="1"/>
          <p:nvPr/>
        </p:nvSpPr>
        <p:spPr>
          <a:xfrm>
            <a:off x="3162925" y="3927423"/>
            <a:ext cx="3110147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对象的名称</a:t>
            </a:r>
            <a:r>
              <a:rPr lang="en-US" altLang="zh-CN" dirty="0"/>
              <a:t>.</a:t>
            </a:r>
            <a:r>
              <a:rPr lang="zh-CN" altLang="en-US" dirty="0"/>
              <a:t>属性名 </a:t>
            </a:r>
            <a:r>
              <a:rPr lang="en-US" altLang="zh-CN" dirty="0"/>
              <a:t>= </a:t>
            </a:r>
            <a:r>
              <a:rPr lang="zh-CN" altLang="en-US" dirty="0"/>
              <a:t>修改值</a:t>
            </a:r>
          </a:p>
        </p:txBody>
      </p:sp>
    </p:spTree>
    <p:extLst>
      <p:ext uri="{BB962C8B-B14F-4D97-AF65-F5344CB8AC3E}">
        <p14:creationId xmlns:p14="http://schemas.microsoft.com/office/powerpoint/2010/main" val="170667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65594A-CDC2-4EEB-9A0B-32EBABF57201}"/>
              </a:ext>
            </a:extLst>
          </p:cNvPr>
          <p:cNvSpPr txBox="1"/>
          <p:nvPr/>
        </p:nvSpPr>
        <p:spPr>
          <a:xfrm>
            <a:off x="4697047" y="1078522"/>
            <a:ext cx="2438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8.3 </a:t>
            </a:r>
            <a:r>
              <a:rPr lang="zh-CN" altLang="en-US" sz="4800"/>
              <a:t>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7C807-6DD4-4FF6-A04A-4D6AB396CC55}"/>
              </a:ext>
            </a:extLst>
          </p:cNvPr>
          <p:cNvSpPr txBox="1"/>
          <p:nvPr/>
        </p:nvSpPr>
        <p:spPr>
          <a:xfrm>
            <a:off x="3735753" y="206839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当编写的类是另一个现成类的特殊版本，可使用继承。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03888-FAE4-469D-9D6D-D35EBFA92E30}"/>
              </a:ext>
            </a:extLst>
          </p:cNvPr>
          <p:cNvSpPr txBox="1"/>
          <p:nvPr/>
        </p:nvSpPr>
        <p:spPr>
          <a:xfrm>
            <a:off x="2876061" y="2596607"/>
            <a:ext cx="705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一个类继承另一个类时，它将自动获得另一个类的所有属性和方法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154FB1-E93F-4EC6-BDC8-94CB261CC5F5}"/>
              </a:ext>
            </a:extLst>
          </p:cNvPr>
          <p:cNvSpPr txBox="1"/>
          <p:nvPr/>
        </p:nvSpPr>
        <p:spPr>
          <a:xfrm>
            <a:off x="2227385" y="4282274"/>
            <a:ext cx="3408305" cy="12003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class </a:t>
            </a:r>
            <a:r>
              <a:rPr lang="zh-CN" altLang="en-US"/>
              <a:t>父类名</a:t>
            </a:r>
            <a:r>
              <a:rPr lang="en-US" altLang="zh-CN"/>
              <a:t>():</a:t>
            </a:r>
          </a:p>
          <a:p>
            <a:r>
              <a:rPr lang="en-US" altLang="zh-CN"/>
              <a:t>	def __init__(self,</a:t>
            </a:r>
            <a:r>
              <a:rPr lang="zh-CN" altLang="en-US"/>
              <a:t>参数</a:t>
            </a:r>
            <a:r>
              <a:rPr lang="en-US" altLang="zh-CN"/>
              <a:t>1,…):</a:t>
            </a:r>
          </a:p>
          <a:p>
            <a:r>
              <a:rPr lang="en-US" altLang="zh-CN"/>
              <a:t>		…</a:t>
            </a:r>
          </a:p>
          <a:p>
            <a:r>
              <a:rPr lang="en-US" altLang="zh-CN"/>
              <a:t>	def 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825EE-620F-4678-8B73-69E30539258C}"/>
              </a:ext>
            </a:extLst>
          </p:cNvPr>
          <p:cNvSpPr txBox="1"/>
          <p:nvPr/>
        </p:nvSpPr>
        <p:spPr>
          <a:xfrm>
            <a:off x="5916291" y="4278147"/>
            <a:ext cx="3408305" cy="14773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class </a:t>
            </a:r>
            <a:r>
              <a:rPr lang="zh-CN" altLang="en-US"/>
              <a:t>子类名</a:t>
            </a:r>
            <a:r>
              <a:rPr lang="en-US" altLang="zh-CN"/>
              <a:t>(</a:t>
            </a:r>
            <a:r>
              <a:rPr lang="zh-CN" altLang="en-US">
                <a:solidFill>
                  <a:srgbClr val="FFFF00"/>
                </a:solidFill>
              </a:rPr>
              <a:t>父类名</a:t>
            </a:r>
            <a:r>
              <a:rPr lang="en-US" altLang="zh-CN"/>
              <a:t>):</a:t>
            </a:r>
          </a:p>
          <a:p>
            <a:r>
              <a:rPr lang="en-US" altLang="zh-CN"/>
              <a:t>	def __init__(self,</a:t>
            </a:r>
            <a:r>
              <a:rPr lang="zh-CN" altLang="en-US"/>
              <a:t>参数</a:t>
            </a:r>
            <a:r>
              <a:rPr lang="en-US" altLang="zh-CN"/>
              <a:t>1,…):</a:t>
            </a:r>
          </a:p>
          <a:p>
            <a:r>
              <a:rPr lang="en-US" altLang="zh-CN"/>
              <a:t>		super().init(…)</a:t>
            </a:r>
          </a:p>
          <a:p>
            <a:r>
              <a:rPr lang="en-US" altLang="zh-CN"/>
              <a:t>		…</a:t>
            </a:r>
          </a:p>
          <a:p>
            <a:r>
              <a:rPr lang="en-US" altLang="zh-CN"/>
              <a:t>	def 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7194C6-D210-42E4-91B5-9AA30C5FBDC3}"/>
              </a:ext>
            </a:extLst>
          </p:cNvPr>
          <p:cNvSpPr txBox="1"/>
          <p:nvPr/>
        </p:nvSpPr>
        <p:spPr>
          <a:xfrm>
            <a:off x="2876061" y="299382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原来的类称为</a:t>
            </a:r>
            <a:r>
              <a:rPr lang="zh-CN" altLang="en-US">
                <a:solidFill>
                  <a:srgbClr val="FFFF00"/>
                </a:solidFill>
              </a:rPr>
              <a:t>父类</a:t>
            </a:r>
            <a:r>
              <a:rPr lang="zh-CN" altLang="en-US"/>
              <a:t>，而新的类称为</a:t>
            </a:r>
            <a:r>
              <a:rPr lang="zh-CN" altLang="en-US">
                <a:solidFill>
                  <a:srgbClr val="FFFF00"/>
                </a:solidFill>
              </a:rPr>
              <a:t>子类</a:t>
            </a:r>
          </a:p>
        </p:txBody>
      </p:sp>
      <p:sp>
        <p:nvSpPr>
          <p:cNvPr id="25" name="箭头: 手杖形 24">
            <a:extLst>
              <a:ext uri="{FF2B5EF4-FFF2-40B4-BE49-F238E27FC236}">
                <a16:creationId xmlns:a16="http://schemas.microsoft.com/office/drawing/2014/main" id="{8E37ABBD-41FC-4DA5-92BF-E14FE0BF47D7}"/>
              </a:ext>
            </a:extLst>
          </p:cNvPr>
          <p:cNvSpPr/>
          <p:nvPr/>
        </p:nvSpPr>
        <p:spPr>
          <a:xfrm rot="10800000" flipV="1">
            <a:off x="3792434" y="4021328"/>
            <a:ext cx="3729747" cy="324612"/>
          </a:xfrm>
          <a:prstGeom prst="uturnArrow">
            <a:avLst>
              <a:gd name="adj1" fmla="val 9351"/>
              <a:gd name="adj2" fmla="val 22838"/>
              <a:gd name="adj3" fmla="val 21820"/>
              <a:gd name="adj4" fmla="val 43750"/>
              <a:gd name="adj5" fmla="val 77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F3DE5-9BF1-43F7-BAD0-FA438D92BE55}"/>
              </a:ext>
            </a:extLst>
          </p:cNvPr>
          <p:cNvSpPr txBox="1"/>
          <p:nvPr/>
        </p:nvSpPr>
        <p:spPr>
          <a:xfrm>
            <a:off x="2227385" y="61194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注：父类写在字类的前面。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F0A172-52BD-4090-9113-87F81C089070}"/>
              </a:ext>
            </a:extLst>
          </p:cNvPr>
          <p:cNvSpPr txBox="1"/>
          <p:nvPr/>
        </p:nvSpPr>
        <p:spPr>
          <a:xfrm>
            <a:off x="4930469" y="6116543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子类创建的方法，父类不能使用；父类创建的方法子类都可以使用。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401418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2EA843-216C-4842-B010-A5FFDD6589AE}"/>
              </a:ext>
            </a:extLst>
          </p:cNvPr>
          <p:cNvSpPr txBox="1"/>
          <p:nvPr/>
        </p:nvSpPr>
        <p:spPr>
          <a:xfrm>
            <a:off x="4697047" y="107852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8.4 </a:t>
            </a:r>
            <a:r>
              <a:rPr lang="zh-CN" altLang="en-US" sz="4800"/>
              <a:t>导入类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EDD9A-9A44-4AC6-B186-BF338ADBE8E6}"/>
              </a:ext>
            </a:extLst>
          </p:cNvPr>
          <p:cNvSpPr txBox="1"/>
          <p:nvPr/>
        </p:nvSpPr>
        <p:spPr>
          <a:xfrm>
            <a:off x="2063262" y="2485292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可以将类存储在模块中，然后在主程序中导入所需要的模块。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3DBD6-A1C6-4FB2-8575-D0D3DFF9AE74}"/>
              </a:ext>
            </a:extLst>
          </p:cNvPr>
          <p:cNvSpPr txBox="1"/>
          <p:nvPr/>
        </p:nvSpPr>
        <p:spPr>
          <a:xfrm flipH="1">
            <a:off x="1616611" y="2933903"/>
            <a:ext cx="17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、导入单个类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3D85EE-EBDE-4737-A83F-DCB8EFCB9D91}"/>
              </a:ext>
            </a:extLst>
          </p:cNvPr>
          <p:cNvSpPr txBox="1"/>
          <p:nvPr/>
        </p:nvSpPr>
        <p:spPr>
          <a:xfrm>
            <a:off x="2602523" y="3634045"/>
            <a:ext cx="2757486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from </a:t>
            </a:r>
            <a:r>
              <a:rPr lang="zh-CN" altLang="en-US"/>
              <a:t>模块名 </a:t>
            </a:r>
            <a:r>
              <a:rPr lang="en-US" altLang="zh-CN"/>
              <a:t>import </a:t>
            </a:r>
            <a:r>
              <a:rPr lang="zh-CN" altLang="en-US"/>
              <a:t>类名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92434-0776-4B01-8975-043F735373CD}"/>
              </a:ext>
            </a:extLst>
          </p:cNvPr>
          <p:cNvSpPr txBox="1"/>
          <p:nvPr/>
        </p:nvSpPr>
        <p:spPr>
          <a:xfrm flipH="1">
            <a:off x="2602523" y="4090240"/>
            <a:ext cx="48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打开指定模块名文件并导入类在本文件中。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D1590B-4283-48A8-9A6C-EADB7F2E53A4}"/>
              </a:ext>
            </a:extLst>
          </p:cNvPr>
          <p:cNvSpPr txBox="1"/>
          <p:nvPr/>
        </p:nvSpPr>
        <p:spPr>
          <a:xfrm>
            <a:off x="2602523" y="4546435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在一个模块中可以同时存储多个类。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73585-68A2-4F7E-8D06-31A89325454F}"/>
              </a:ext>
            </a:extLst>
          </p:cNvPr>
          <p:cNvSpPr txBox="1"/>
          <p:nvPr/>
        </p:nvSpPr>
        <p:spPr>
          <a:xfrm>
            <a:off x="1736008" y="523899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、从一个模块中导入多个类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6DD943-9226-4AD4-AAA4-E0463A9C380F}"/>
              </a:ext>
            </a:extLst>
          </p:cNvPr>
          <p:cNvSpPr txBox="1"/>
          <p:nvPr/>
        </p:nvSpPr>
        <p:spPr>
          <a:xfrm>
            <a:off x="2705115" y="5879854"/>
            <a:ext cx="3834704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from </a:t>
            </a:r>
            <a:r>
              <a:rPr lang="zh-CN" altLang="en-US"/>
              <a:t>模块名 </a:t>
            </a:r>
            <a:r>
              <a:rPr lang="en-US" altLang="zh-CN"/>
              <a:t>import </a:t>
            </a:r>
            <a:r>
              <a:rPr lang="zh-CN" altLang="en-US"/>
              <a:t>类名</a:t>
            </a:r>
            <a:r>
              <a:rPr lang="en-US" altLang="zh-CN"/>
              <a:t>1,</a:t>
            </a:r>
            <a:r>
              <a:rPr lang="zh-CN" altLang="en-US"/>
              <a:t>类名</a:t>
            </a:r>
            <a:r>
              <a:rPr lang="en-US" altLang="zh-CN"/>
              <a:t>2,…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28B9D5-5E3E-4A70-BB3E-41FC426A5F54}"/>
              </a:ext>
            </a:extLst>
          </p:cNvPr>
          <p:cNvSpPr txBox="1"/>
          <p:nvPr/>
        </p:nvSpPr>
        <p:spPr>
          <a:xfrm>
            <a:off x="2102338" y="175064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、导入整个模块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082A57-D3B1-4F3C-A10D-772FC8FB998E}"/>
              </a:ext>
            </a:extLst>
          </p:cNvPr>
          <p:cNvSpPr txBox="1"/>
          <p:nvPr/>
        </p:nvSpPr>
        <p:spPr>
          <a:xfrm>
            <a:off x="3008922" y="2283041"/>
            <a:ext cx="1659429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import </a:t>
            </a:r>
            <a:r>
              <a:rPr lang="zh-CN" altLang="en-US"/>
              <a:t>模块名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114901-3B5C-43FF-B47F-83C4C7265FB9}"/>
              </a:ext>
            </a:extLst>
          </p:cNvPr>
          <p:cNvSpPr txBox="1"/>
          <p:nvPr/>
        </p:nvSpPr>
        <p:spPr>
          <a:xfrm>
            <a:off x="3066704" y="281382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导入整个模块，在使用过程中需要以句点的形式访问模块中的类。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4258D4-5260-469D-951D-C3F075428B43}"/>
              </a:ext>
            </a:extLst>
          </p:cNvPr>
          <p:cNvSpPr txBox="1"/>
          <p:nvPr/>
        </p:nvSpPr>
        <p:spPr>
          <a:xfrm>
            <a:off x="3066704" y="3180860"/>
            <a:ext cx="6319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例如模块</a:t>
            </a:r>
            <a:r>
              <a:rPr lang="en-US" altLang="zh-CN"/>
              <a:t>a</a:t>
            </a:r>
            <a:r>
              <a:rPr lang="zh-CN" altLang="en-US"/>
              <a:t>中有类</a:t>
            </a:r>
            <a:r>
              <a:rPr lang="en-US" altLang="zh-CN"/>
              <a:t>A1</a:t>
            </a:r>
            <a:r>
              <a:rPr lang="zh-CN" altLang="en-US"/>
              <a:t>，</a:t>
            </a:r>
            <a:r>
              <a:rPr lang="en-US" altLang="zh-CN"/>
              <a:t>A2</a:t>
            </a:r>
            <a:r>
              <a:rPr lang="zh-CN" altLang="en-US"/>
              <a:t>，</a:t>
            </a:r>
            <a:r>
              <a:rPr lang="en-US" altLang="zh-CN"/>
              <a:t>A3</a:t>
            </a:r>
            <a:r>
              <a:rPr lang="zh-CN" altLang="en-US"/>
              <a:t>，而在主程序中使用类时为：</a:t>
            </a:r>
            <a:endParaRPr lang="en-US" altLang="zh-CN"/>
          </a:p>
          <a:p>
            <a:r>
              <a:rPr lang="en-US" altLang="zh-CN"/>
              <a:t>a.A1</a:t>
            </a:r>
          </a:p>
          <a:p>
            <a:r>
              <a:rPr lang="en-US" altLang="zh-CN"/>
              <a:t>a.A2</a:t>
            </a:r>
          </a:p>
          <a:p>
            <a:r>
              <a:rPr lang="en-US" altLang="zh-CN"/>
              <a:t>a.A3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4DF9-5723-4F28-87C1-BD1AE018490D}"/>
              </a:ext>
            </a:extLst>
          </p:cNvPr>
          <p:cNvSpPr txBox="1"/>
          <p:nvPr/>
        </p:nvSpPr>
        <p:spPr>
          <a:xfrm>
            <a:off x="2292220" y="438118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、导入模块中的所有类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EC735D-B4EC-42E6-A1DD-0B333E234454}"/>
              </a:ext>
            </a:extLst>
          </p:cNvPr>
          <p:cNvSpPr txBox="1"/>
          <p:nvPr/>
        </p:nvSpPr>
        <p:spPr>
          <a:xfrm>
            <a:off x="3157415" y="4911968"/>
            <a:ext cx="2393604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from </a:t>
            </a:r>
            <a:r>
              <a:rPr lang="zh-CN" altLang="en-US"/>
              <a:t>模块名 </a:t>
            </a:r>
            <a:r>
              <a:rPr lang="en-US" altLang="zh-CN"/>
              <a:t>import </a:t>
            </a:r>
            <a:r>
              <a:rPr lang="zh-CN" alt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261180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4947</TotalTime>
  <Words>502</Words>
  <Application>Microsoft Macintosh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Zhao Shuran</cp:lastModifiedBy>
  <cp:revision>284</cp:revision>
  <dcterms:created xsi:type="dcterms:W3CDTF">2018-09-12T13:51:52Z</dcterms:created>
  <dcterms:modified xsi:type="dcterms:W3CDTF">2022-03-16T11:28:48Z</dcterms:modified>
</cp:coreProperties>
</file>