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1"/>
  </p:notesMasterIdLst>
  <p:sldIdLst>
    <p:sldId id="266" r:id="rId2"/>
    <p:sldId id="261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5820" autoAdjust="0"/>
  </p:normalViewPr>
  <p:slideViewPr>
    <p:cSldViewPr snapToGrid="0">
      <p:cViewPr varScale="1">
        <p:scale>
          <a:sx n="98" d="100"/>
          <a:sy n="98" d="100"/>
        </p:scale>
        <p:origin x="25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15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FA918-2339-431B-9A6E-D4F57816BFC8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86DD9-C90C-4D4F-A2E4-BD3C47C31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71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EA023950-9714-4577-B381-465851D9AD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2" y="150725"/>
            <a:ext cx="169972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8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17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95C9AE57-B23E-4992-B5A0-B4770584C50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2" y="150725"/>
            <a:ext cx="169972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53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85173C-C26C-4219-9ABD-EE8BA1C7E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063"/>
            <a:ext cx="12192000" cy="68820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1DF9785-2461-4E49-86E9-90985A82CCF9}"/>
              </a:ext>
            </a:extLst>
          </p:cNvPr>
          <p:cNvSpPr txBox="1"/>
          <p:nvPr/>
        </p:nvSpPr>
        <p:spPr>
          <a:xfrm>
            <a:off x="1016000" y="5306646"/>
            <a:ext cx="290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老师：李挺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联系</a:t>
            </a:r>
            <a:r>
              <a:rPr lang="en-US" altLang="zh-CN">
                <a:solidFill>
                  <a:schemeClr val="bg1"/>
                </a:solidFill>
              </a:rPr>
              <a:t>:chaoxiangteacherli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425859-22E7-4B62-80FA-873ADE9DADB2}"/>
              </a:ext>
            </a:extLst>
          </p:cNvPr>
          <p:cNvSpPr/>
          <p:nvPr/>
        </p:nvSpPr>
        <p:spPr>
          <a:xfrm>
            <a:off x="3133490" y="714494"/>
            <a:ext cx="46875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00B0F0"/>
                </a:solidFill>
              </a:rPr>
              <a:t>第六章 组合数据</a:t>
            </a:r>
          </a:p>
        </p:txBody>
      </p:sp>
    </p:spTree>
    <p:extLst>
      <p:ext uri="{BB962C8B-B14F-4D97-AF65-F5344CB8AC3E}">
        <p14:creationId xmlns:p14="http://schemas.microsoft.com/office/powerpoint/2010/main" val="400516840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E885945-5B06-4579-BDBE-C50E91053EFE}"/>
              </a:ext>
            </a:extLst>
          </p:cNvPr>
          <p:cNvSpPr/>
          <p:nvPr/>
        </p:nvSpPr>
        <p:spPr>
          <a:xfrm>
            <a:off x="1722094" y="1478057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6.2.3 </a:t>
            </a:r>
            <a:r>
              <a:rPr lang="zh-CN" altLang="en-US"/>
              <a:t>列表的切片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0C250C-8AD1-428F-A099-43810E1FDC37}"/>
              </a:ext>
            </a:extLst>
          </p:cNvPr>
          <p:cNvSpPr/>
          <p:nvPr/>
        </p:nvSpPr>
        <p:spPr>
          <a:xfrm>
            <a:off x="2078892" y="1943520"/>
            <a:ext cx="8886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切片是列表的基本操作，用于获得列表的一个片段，即获得一个或多个元素。切片后的结果也是列表类型。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75233C-2278-4B18-BDEE-DBB7E193D793}"/>
              </a:ext>
            </a:extLst>
          </p:cNvPr>
          <p:cNvSpPr/>
          <p:nvPr/>
        </p:nvSpPr>
        <p:spPr>
          <a:xfrm>
            <a:off x="3638003" y="3429000"/>
            <a:ext cx="3048000" cy="369332"/>
          </a:xfrm>
          <a:prstGeom prst="rect">
            <a:avLst/>
          </a:prstGeom>
          <a:ln w="127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zh-CN" altLang="en-US"/>
              <a:t>列表或列表变量</a:t>
            </a:r>
            <a:r>
              <a:rPr lang="en-US" altLang="zh-CN"/>
              <a:t>[N: M: K]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7855CA-7B9D-4F55-A823-11A59EE988C6}"/>
              </a:ext>
            </a:extLst>
          </p:cNvPr>
          <p:cNvSpPr/>
          <p:nvPr/>
        </p:nvSpPr>
        <p:spPr>
          <a:xfrm>
            <a:off x="2078892" y="2824759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切片的使用方式：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C153EC-2225-433A-8733-4D574DCD7B8B}"/>
              </a:ext>
            </a:extLst>
          </p:cNvPr>
          <p:cNvSpPr/>
          <p:nvPr/>
        </p:nvSpPr>
        <p:spPr>
          <a:xfrm>
            <a:off x="2078892" y="4033240"/>
            <a:ext cx="8679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切片获取列表类型从</a:t>
            </a:r>
            <a:r>
              <a:rPr lang="en-US" altLang="zh-CN"/>
              <a:t>N</a:t>
            </a:r>
            <a:r>
              <a:rPr lang="zh-CN" altLang="en-US"/>
              <a:t>到</a:t>
            </a:r>
            <a:r>
              <a:rPr lang="en-US" altLang="zh-CN"/>
              <a:t>M</a:t>
            </a:r>
            <a:r>
              <a:rPr lang="zh-CN" altLang="en-US"/>
              <a:t>（不包含</a:t>
            </a:r>
            <a:r>
              <a:rPr lang="en-US" altLang="zh-CN"/>
              <a:t>M</a:t>
            </a:r>
            <a:r>
              <a:rPr lang="zh-CN" altLang="en-US"/>
              <a:t>）的元素组成新的列表。当</a:t>
            </a:r>
            <a:r>
              <a:rPr lang="en-US" altLang="zh-CN"/>
              <a:t>K</a:t>
            </a:r>
            <a:r>
              <a:rPr lang="zh-CN" altLang="en-US"/>
              <a:t>存在时，切片获取列表类型从</a:t>
            </a:r>
            <a:r>
              <a:rPr lang="en-US" altLang="zh-CN"/>
              <a:t>N</a:t>
            </a:r>
            <a:r>
              <a:rPr lang="zh-CN" altLang="en-US"/>
              <a:t>到</a:t>
            </a:r>
            <a:r>
              <a:rPr lang="en-US" altLang="zh-CN"/>
              <a:t>M</a:t>
            </a:r>
            <a:r>
              <a:rPr lang="zh-CN" altLang="en-US"/>
              <a:t>（不包含</a:t>
            </a:r>
            <a:r>
              <a:rPr lang="en-US" altLang="zh-CN"/>
              <a:t>M</a:t>
            </a:r>
            <a:r>
              <a:rPr lang="zh-CN" altLang="en-US"/>
              <a:t>）以</a:t>
            </a:r>
            <a:r>
              <a:rPr lang="en-US" altLang="zh-CN"/>
              <a:t>K</a:t>
            </a:r>
            <a:r>
              <a:rPr lang="zh-CN" altLang="en-US"/>
              <a:t>为步长所对应元素组成的列表。</a:t>
            </a:r>
          </a:p>
        </p:txBody>
      </p:sp>
    </p:spTree>
    <p:extLst>
      <p:ext uri="{BB962C8B-B14F-4D97-AF65-F5344CB8AC3E}">
        <p14:creationId xmlns:p14="http://schemas.microsoft.com/office/powerpoint/2010/main" val="163268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B1E5157-D483-4046-8BB4-BFD47EDE0421}"/>
              </a:ext>
            </a:extLst>
          </p:cNvPr>
          <p:cNvSpPr/>
          <p:nvPr/>
        </p:nvSpPr>
        <p:spPr>
          <a:xfrm>
            <a:off x="3007446" y="1329564"/>
            <a:ext cx="54136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>
                <a:latin typeface="MicrosoftYaHei"/>
              </a:rPr>
              <a:t>6.3 </a:t>
            </a:r>
            <a:r>
              <a:rPr lang="zh-CN" altLang="en-US" sz="4800">
                <a:latin typeface="MicrosoftYaHei"/>
              </a:rPr>
              <a:t>列表类型的操作</a:t>
            </a:r>
            <a:endParaRPr lang="zh-CN" altLang="en-US" sz="48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A1AD12-D5F1-486B-B97E-1E71C3D2B5E1}"/>
              </a:ext>
            </a:extLst>
          </p:cNvPr>
          <p:cNvSpPr/>
          <p:nvPr/>
        </p:nvSpPr>
        <p:spPr>
          <a:xfrm>
            <a:off x="1577229" y="2384643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6.3.1</a:t>
            </a:r>
            <a:r>
              <a:rPr lang="zh-CN" altLang="en-US"/>
              <a:t>列表的操作方法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BE81CC6-C043-408E-AE6F-E73D67DD83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55802" y="3133968"/>
          <a:ext cx="601145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26">
                  <a:extLst>
                    <a:ext uri="{9D8B030D-6E8A-4147-A177-3AD203B41FA5}">
                      <a16:colId xmlns:a16="http://schemas.microsoft.com/office/drawing/2014/main" val="231979151"/>
                    </a:ext>
                  </a:extLst>
                </a:gridCol>
                <a:gridCol w="4391933">
                  <a:extLst>
                    <a:ext uri="{9D8B030D-6E8A-4147-A177-3AD203B41FA5}">
                      <a16:colId xmlns:a16="http://schemas.microsoft.com/office/drawing/2014/main" val="2027596842"/>
                    </a:ext>
                  </a:extLst>
                </a:gridCol>
              </a:tblGrid>
              <a:tr h="274906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517118"/>
                  </a:ext>
                </a:extLst>
              </a:tr>
              <a:tr h="274906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NewRomanPSMT"/>
                          <a:ea typeface="宋体" panose="02010600030101010101" pitchFamily="2" charset="-122"/>
                        </a:rPr>
                        <a:t>ls.append(x)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在列表</a:t>
                      </a:r>
                      <a:r>
                        <a:rPr lang="en-US" altLang="zh-CN">
                          <a:latin typeface="TimesNewRomanPSMT"/>
                          <a:ea typeface="宋体" panose="02010600030101010101" pitchFamily="2" charset="-122"/>
                        </a:rPr>
                        <a:t>ls</a:t>
                      </a: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最后增加一个元素</a:t>
                      </a:r>
                      <a:r>
                        <a:rPr lang="en-US" altLang="zh-CN">
                          <a:latin typeface="TimesNewRomanPSMT"/>
                          <a:ea typeface="宋体" panose="02010600030101010101" pitchFamily="2" charset="-122"/>
                        </a:rPr>
                        <a:t>x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886474"/>
                  </a:ext>
                </a:extLst>
              </a:tr>
              <a:tr h="274906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NewRomanPSMT"/>
                          <a:ea typeface="宋体" panose="02010600030101010101" pitchFamily="2" charset="-122"/>
                        </a:rPr>
                        <a:t>ls.insert(i, x)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在列表</a:t>
                      </a:r>
                      <a:r>
                        <a:rPr lang="en-US" altLang="zh-CN">
                          <a:latin typeface="TimesNewRomanPSMT"/>
                          <a:ea typeface="宋体" panose="02010600030101010101" pitchFamily="2" charset="-122"/>
                        </a:rPr>
                        <a:t>ls</a:t>
                      </a: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>
                          <a:latin typeface="TimesNewRomanPSMT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位置增加元素</a:t>
                      </a:r>
                      <a:r>
                        <a:rPr lang="en-US" altLang="zh-CN">
                          <a:latin typeface="TimesNewRomanPSMT"/>
                          <a:ea typeface="宋体" panose="02010600030101010101" pitchFamily="2" charset="-122"/>
                        </a:rPr>
                        <a:t>x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342295"/>
                  </a:ext>
                </a:extLst>
              </a:tr>
              <a:tr h="274906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NewRomanPSMT"/>
                          <a:ea typeface="宋体" panose="02010600030101010101" pitchFamily="2" charset="-122"/>
                        </a:rPr>
                        <a:t>ls.clear()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删除</a:t>
                      </a:r>
                      <a:r>
                        <a:rPr lang="en-US" altLang="zh-CN">
                          <a:latin typeface="TimesNewRomanPSMT"/>
                          <a:ea typeface="宋体" panose="02010600030101010101" pitchFamily="2" charset="-122"/>
                        </a:rPr>
                        <a:t>ls</a:t>
                      </a: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中所有元素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88909"/>
                  </a:ext>
                </a:extLst>
              </a:tr>
              <a:tr h="274906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NewRomanPSMT"/>
                          <a:ea typeface="宋体" panose="02010600030101010101" pitchFamily="2" charset="-122"/>
                        </a:rPr>
                        <a:t>ls.pop(i)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将列表</a:t>
                      </a:r>
                      <a:r>
                        <a:rPr lang="en-US" altLang="zh-CN">
                          <a:latin typeface="TimesNewRomanPSMT"/>
                          <a:ea typeface="宋体" panose="02010600030101010101" pitchFamily="2" charset="-122"/>
                        </a:rPr>
                        <a:t>ls</a:t>
                      </a: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中第</a:t>
                      </a:r>
                      <a:r>
                        <a:rPr lang="en-US" altLang="zh-CN">
                          <a:latin typeface="TimesNewRomanPSMT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项元素取出并删除该元素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111225"/>
                  </a:ext>
                </a:extLst>
              </a:tr>
              <a:tr h="274906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NewRomanPSMT"/>
                          <a:ea typeface="宋体" panose="02010600030101010101" pitchFamily="2" charset="-122"/>
                        </a:rPr>
                        <a:t>ls.remove(x)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将列表中出现的第一个元素</a:t>
                      </a:r>
                      <a:r>
                        <a:rPr lang="en-US" altLang="zh-CN">
                          <a:latin typeface="TimesNewRomanPSMT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删除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77405"/>
                  </a:ext>
                </a:extLst>
              </a:tr>
              <a:tr h="274906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NewRomanPSMT"/>
                          <a:ea typeface="宋体" panose="02010600030101010101" pitchFamily="2" charset="-122"/>
                        </a:rPr>
                        <a:t>ls.reverse()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列表</a:t>
                      </a:r>
                      <a:r>
                        <a:rPr lang="en-US" altLang="zh-CN">
                          <a:latin typeface="TimesNewRomanPSMT"/>
                          <a:ea typeface="宋体" panose="02010600030101010101" pitchFamily="2" charset="-122"/>
                        </a:rPr>
                        <a:t>ls</a:t>
                      </a: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中元素反转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732294"/>
                  </a:ext>
                </a:extLst>
              </a:tr>
              <a:tr h="274906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NewRomanPSMT"/>
                          <a:ea typeface="宋体" panose="02010600030101010101" pitchFamily="2" charset="-122"/>
                        </a:rPr>
                        <a:t>ls.copy()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生成一个新列表，复制</a:t>
                      </a:r>
                      <a:r>
                        <a:rPr lang="en-US" altLang="zh-CN">
                          <a:latin typeface="TimesNewRomanPSMT"/>
                          <a:ea typeface="宋体" panose="02010600030101010101" pitchFamily="2" charset="-122"/>
                        </a:rPr>
                        <a:t>ls</a:t>
                      </a: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中所有元素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73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050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98626C1-C186-43A0-A58E-D623D38EBE2F}"/>
              </a:ext>
            </a:extLst>
          </p:cNvPr>
          <p:cNvSpPr/>
          <p:nvPr/>
        </p:nvSpPr>
        <p:spPr>
          <a:xfrm>
            <a:off x="2180492" y="1435519"/>
            <a:ext cx="8151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ls.append(x)</a:t>
            </a:r>
            <a:r>
              <a:rPr lang="zh-CN" altLang="en-US"/>
              <a:t>仅用于在列表中增加一个元素，如果希望增加多个元素，可以使用加号</a:t>
            </a:r>
            <a:r>
              <a:rPr lang="en-US" altLang="zh-CN"/>
              <a:t>+</a:t>
            </a:r>
            <a:r>
              <a:rPr lang="zh-CN" altLang="en-US"/>
              <a:t>，将两个列表合并。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359879-DFE2-4EBF-AA10-277D094CB878}"/>
              </a:ext>
            </a:extLst>
          </p:cNvPr>
          <p:cNvSpPr/>
          <p:nvPr/>
        </p:nvSpPr>
        <p:spPr>
          <a:xfrm>
            <a:off x="3048000" y="3226528"/>
            <a:ext cx="4720492" cy="369332"/>
          </a:xfrm>
          <a:prstGeom prst="rect">
            <a:avLst/>
          </a:prstGeom>
          <a:ln w="127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del </a:t>
            </a:r>
            <a:r>
              <a:rPr lang="zh-CN" altLang="en-US"/>
              <a:t>列表变量</a:t>
            </a:r>
            <a:r>
              <a:rPr lang="en-US" altLang="zh-CN"/>
              <a:t>[</a:t>
            </a:r>
            <a:r>
              <a:rPr lang="zh-CN" altLang="en-US"/>
              <a:t>索引序号</a:t>
            </a:r>
            <a:r>
              <a:rPr lang="en-US" altLang="zh-CN"/>
              <a:t>] 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4D9254-8D01-4667-AF8D-D883B11D21E9}"/>
              </a:ext>
            </a:extLst>
          </p:cNvPr>
          <p:cNvSpPr/>
          <p:nvPr/>
        </p:nvSpPr>
        <p:spPr>
          <a:xfrm>
            <a:off x="3048001" y="4174365"/>
            <a:ext cx="4720491" cy="369332"/>
          </a:xfrm>
          <a:prstGeom prst="rect">
            <a:avLst/>
          </a:prstGeom>
          <a:ln w="127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del </a:t>
            </a:r>
            <a:r>
              <a:rPr lang="zh-CN" altLang="en-US"/>
              <a:t>列表变量</a:t>
            </a:r>
            <a:r>
              <a:rPr lang="en-US" altLang="zh-CN"/>
              <a:t>[</a:t>
            </a:r>
            <a:r>
              <a:rPr lang="zh-CN" altLang="en-US"/>
              <a:t>索引起始</a:t>
            </a:r>
            <a:r>
              <a:rPr lang="en-US" altLang="zh-CN"/>
              <a:t>: </a:t>
            </a:r>
            <a:r>
              <a:rPr lang="zh-CN" altLang="en-US"/>
              <a:t>索引结束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79A0F7-F959-40F2-8C4C-1F0422E0681D}"/>
              </a:ext>
            </a:extLst>
          </p:cNvPr>
          <p:cNvSpPr txBox="1"/>
          <p:nvPr/>
        </p:nvSpPr>
        <p:spPr>
          <a:xfrm flipH="1">
            <a:off x="2180492" y="3650736"/>
            <a:ext cx="43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991948-6A7A-4360-8308-3D5EA5F2A0A8}"/>
              </a:ext>
            </a:extLst>
          </p:cNvPr>
          <p:cNvSpPr/>
          <p:nvPr/>
        </p:nvSpPr>
        <p:spPr>
          <a:xfrm>
            <a:off x="2117969" y="23762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可以使用</a:t>
            </a:r>
            <a:r>
              <a:rPr lang="en-US" altLang="zh-CN"/>
              <a:t>Python</a:t>
            </a:r>
            <a:r>
              <a:rPr lang="zh-CN" altLang="en-US"/>
              <a:t>保留字</a:t>
            </a:r>
            <a:r>
              <a:rPr lang="en-US" altLang="zh-CN"/>
              <a:t>del</a:t>
            </a:r>
            <a:r>
              <a:rPr lang="zh-CN" altLang="en-US"/>
              <a:t>对列表元素或片段进行删除。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5F4419-4646-4F6C-8A7D-DEF2FCA3C055}"/>
              </a:ext>
            </a:extLst>
          </p:cNvPr>
          <p:cNvSpPr/>
          <p:nvPr/>
        </p:nvSpPr>
        <p:spPr>
          <a:xfrm>
            <a:off x="2180745" y="280232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如下：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484FB8-7297-45AF-8C8E-BEA94B1EBCB3}"/>
              </a:ext>
            </a:extLst>
          </p:cNvPr>
          <p:cNvSpPr/>
          <p:nvPr/>
        </p:nvSpPr>
        <p:spPr>
          <a:xfrm>
            <a:off x="2180492" y="5074084"/>
            <a:ext cx="5402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使用索引配合等号（</a:t>
            </a:r>
            <a:r>
              <a:rPr lang="en-US" altLang="zh-CN"/>
              <a:t>=</a:t>
            </a:r>
            <a:r>
              <a:rPr lang="zh-CN" altLang="en-US"/>
              <a:t>）可以对列表元素进行修改。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1980475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8AAB68D-5778-43E4-99AD-6A1F3B5F687C}"/>
              </a:ext>
            </a:extLst>
          </p:cNvPr>
          <p:cNvSpPr/>
          <p:nvPr/>
        </p:nvSpPr>
        <p:spPr>
          <a:xfrm>
            <a:off x="2899506" y="3233954"/>
            <a:ext cx="71432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的元组与列表类似，不同之处在于元组的元素不能修改。</a:t>
            </a:r>
          </a:p>
          <a:p>
            <a:r>
              <a:rPr lang="zh-CN" altLang="en-US"/>
              <a:t>元组使用小括号</a:t>
            </a:r>
            <a:r>
              <a:rPr lang="en-US" altLang="zh-CN"/>
              <a:t>()</a:t>
            </a:r>
            <a:r>
              <a:rPr lang="zh-CN" altLang="en-US"/>
              <a:t>，列表使用方括号。</a:t>
            </a:r>
          </a:p>
          <a:p>
            <a:r>
              <a:rPr lang="zh-CN" altLang="en-US"/>
              <a:t>元组创建很简单，只需要在括号中添加元素，并使用逗号隔开即可。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1DF74F-2071-4D82-976F-73025C78ECF4}"/>
              </a:ext>
            </a:extLst>
          </p:cNvPr>
          <p:cNvSpPr txBox="1"/>
          <p:nvPr/>
        </p:nvSpPr>
        <p:spPr>
          <a:xfrm>
            <a:off x="4769729" y="1359876"/>
            <a:ext cx="2438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/>
              <a:t>6.4 </a:t>
            </a:r>
            <a:r>
              <a:rPr lang="zh-CN" altLang="en-US" sz="4800"/>
              <a:t>元组</a:t>
            </a:r>
          </a:p>
        </p:txBody>
      </p:sp>
    </p:spTree>
    <p:extLst>
      <p:ext uri="{BB962C8B-B14F-4D97-AF65-F5344CB8AC3E}">
        <p14:creationId xmlns:p14="http://schemas.microsoft.com/office/powerpoint/2010/main" val="3140063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BD0E5B2-7332-49E8-AC2E-016125C44246}"/>
              </a:ext>
            </a:extLst>
          </p:cNvPr>
          <p:cNvSpPr/>
          <p:nvPr/>
        </p:nvSpPr>
        <p:spPr>
          <a:xfrm>
            <a:off x="4010185" y="1446796"/>
            <a:ext cx="35670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>
                <a:latin typeface="MicrosoftYaHei"/>
              </a:rPr>
              <a:t>6.4 </a:t>
            </a:r>
            <a:r>
              <a:rPr lang="zh-CN" altLang="en-US" sz="4800">
                <a:latin typeface="MicrosoftYaHei"/>
              </a:rPr>
              <a:t>字典类型</a:t>
            </a:r>
            <a:endParaRPr lang="zh-CN" altLang="en-US" sz="48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456C25-296E-48A2-92FF-3A212A97AF37}"/>
              </a:ext>
            </a:extLst>
          </p:cNvPr>
          <p:cNvSpPr/>
          <p:nvPr/>
        </p:nvSpPr>
        <p:spPr>
          <a:xfrm>
            <a:off x="2141414" y="2761063"/>
            <a:ext cx="6846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语言中的字典使用大括号</a:t>
            </a:r>
            <a:r>
              <a:rPr lang="en-US" altLang="zh-CN"/>
              <a:t>{}</a:t>
            </a:r>
            <a:r>
              <a:rPr lang="zh-CN" altLang="en-US"/>
              <a:t>建立，每个元素是一个键值对。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DE4771-C36B-4921-9FA5-B67944459CDA}"/>
              </a:ext>
            </a:extLst>
          </p:cNvPr>
          <p:cNvSpPr/>
          <p:nvPr/>
        </p:nvSpPr>
        <p:spPr>
          <a:xfrm>
            <a:off x="2304061" y="342900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使用方式：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AA2E3F-98BA-44B9-8A40-EC88ADB03976}"/>
              </a:ext>
            </a:extLst>
          </p:cNvPr>
          <p:cNvSpPr/>
          <p:nvPr/>
        </p:nvSpPr>
        <p:spPr>
          <a:xfrm>
            <a:off x="3864407" y="3851195"/>
            <a:ext cx="3400290" cy="369332"/>
          </a:xfrm>
          <a:prstGeom prst="rect">
            <a:avLst/>
          </a:prstGeom>
          <a:ln w="12700"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r>
              <a:rPr lang="en-US" altLang="zh-CN"/>
              <a:t>{</a:t>
            </a:r>
            <a:r>
              <a:rPr lang="zh-CN" altLang="en-US"/>
              <a:t>键</a:t>
            </a:r>
            <a:r>
              <a:rPr lang="en-US" altLang="zh-CN"/>
              <a:t>1:</a:t>
            </a:r>
            <a:r>
              <a:rPr lang="zh-CN" altLang="en-US"/>
              <a:t>值</a:t>
            </a:r>
            <a:r>
              <a:rPr lang="en-US" altLang="zh-CN"/>
              <a:t>1, </a:t>
            </a:r>
            <a:r>
              <a:rPr lang="zh-CN" altLang="en-US"/>
              <a:t>键</a:t>
            </a:r>
            <a:r>
              <a:rPr lang="en-US" altLang="zh-CN"/>
              <a:t>2:</a:t>
            </a:r>
            <a:r>
              <a:rPr lang="zh-CN" altLang="en-US"/>
              <a:t>值</a:t>
            </a:r>
            <a:r>
              <a:rPr lang="en-US" altLang="zh-CN"/>
              <a:t>2, … , </a:t>
            </a:r>
            <a:r>
              <a:rPr lang="zh-CN" altLang="en-US"/>
              <a:t>键</a:t>
            </a:r>
            <a:r>
              <a:rPr lang="en-US" altLang="zh-CN"/>
              <a:t>n:</a:t>
            </a:r>
            <a:r>
              <a:rPr lang="zh-CN" altLang="en-US"/>
              <a:t>值</a:t>
            </a:r>
            <a:r>
              <a:rPr lang="en-US" altLang="zh-CN"/>
              <a:t>n}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EBCC1E-4C8D-4AEA-9B2D-3DF580577CB1}"/>
              </a:ext>
            </a:extLst>
          </p:cNvPr>
          <p:cNvSpPr/>
          <p:nvPr/>
        </p:nvSpPr>
        <p:spPr>
          <a:xfrm>
            <a:off x="2141414" y="4764873"/>
            <a:ext cx="83952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键和值通过冒号连接，不同键值对通过逗号隔开。大括号可以表示集合，字典类型也具有和集合类似的性质，即键值对之间没有顺序且不能重复。</a:t>
            </a:r>
          </a:p>
        </p:txBody>
      </p:sp>
    </p:spTree>
    <p:extLst>
      <p:ext uri="{BB962C8B-B14F-4D97-AF65-F5344CB8AC3E}">
        <p14:creationId xmlns:p14="http://schemas.microsoft.com/office/powerpoint/2010/main" val="2000777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086CB82-1644-448D-AF15-05EF9EACA794}"/>
              </a:ext>
            </a:extLst>
          </p:cNvPr>
          <p:cNvSpPr/>
          <p:nvPr/>
        </p:nvSpPr>
        <p:spPr>
          <a:xfrm>
            <a:off x="1458185" y="202513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• </a:t>
            </a:r>
            <a:r>
              <a:rPr lang="zh-CN" altLang="en-US"/>
              <a:t>字典的索引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0CF74E-6FDB-48BA-A190-A136B58A1A56}"/>
              </a:ext>
            </a:extLst>
          </p:cNvPr>
          <p:cNvSpPr/>
          <p:nvPr/>
        </p:nvSpPr>
        <p:spPr>
          <a:xfrm>
            <a:off x="1946030" y="2521859"/>
            <a:ext cx="8604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列表类型采用元素顺序的位置进行索引。由于字典元素“键值对”中键是值的索引，因此，可以直接利用键值对关系索引元素。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8C6070-289F-4854-989C-50536056AAB6}"/>
              </a:ext>
            </a:extLst>
          </p:cNvPr>
          <p:cNvSpPr/>
          <p:nvPr/>
        </p:nvSpPr>
        <p:spPr>
          <a:xfrm>
            <a:off x="4854894" y="3498782"/>
            <a:ext cx="1502334" cy="369332"/>
          </a:xfrm>
          <a:prstGeom prst="rect">
            <a:avLst/>
          </a:prstGeom>
          <a:ln w="12700"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r>
              <a:rPr lang="zh-CN" altLang="en-US"/>
              <a:t>字典变量</a:t>
            </a:r>
            <a:r>
              <a:rPr lang="en-US" altLang="zh-CN"/>
              <a:t>[</a:t>
            </a:r>
            <a:r>
              <a:rPr lang="zh-CN" altLang="en-US"/>
              <a:t>键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7D6F87-10F2-4982-BBA4-E51BD724C568}"/>
              </a:ext>
            </a:extLst>
          </p:cNvPr>
          <p:cNvSpPr/>
          <p:nvPr/>
        </p:nvSpPr>
        <p:spPr>
          <a:xfrm>
            <a:off x="1946030" y="4137466"/>
            <a:ext cx="6713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利用索引和赋值 </a:t>
            </a:r>
            <a:r>
              <a:rPr lang="en-US" altLang="zh-CN"/>
              <a:t>= </a:t>
            </a:r>
            <a:r>
              <a:rPr lang="zh-CN" altLang="en-US"/>
              <a:t>配合，可以对字典中每个元素进行修改。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05CCCD-702B-450B-9C59-FA0F392C46E5}"/>
              </a:ext>
            </a:extLst>
          </p:cNvPr>
          <p:cNvSpPr/>
          <p:nvPr/>
        </p:nvSpPr>
        <p:spPr>
          <a:xfrm>
            <a:off x="1946030" y="4863963"/>
            <a:ext cx="7807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使用大括号可以创建字典。通过索引和赋值配合，可以向字典中增加元素。</a:t>
            </a:r>
          </a:p>
        </p:txBody>
      </p:sp>
    </p:spTree>
    <p:extLst>
      <p:ext uri="{BB962C8B-B14F-4D97-AF65-F5344CB8AC3E}">
        <p14:creationId xmlns:p14="http://schemas.microsoft.com/office/powerpoint/2010/main" val="3699820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B6704A3-7E96-4AA6-B276-ABCD4C3B21CF}"/>
              </a:ext>
            </a:extLst>
          </p:cNvPr>
          <p:cNvSpPr/>
          <p:nvPr/>
        </p:nvSpPr>
        <p:spPr>
          <a:xfrm>
            <a:off x="3187199" y="1407719"/>
            <a:ext cx="55162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/>
              <a:t>6.5 </a:t>
            </a:r>
            <a:r>
              <a:rPr lang="zh-CN" altLang="en-US" sz="4800"/>
              <a:t>字典的操作函数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75E938-D4F3-47A6-8FDC-2322C0A9769A}"/>
              </a:ext>
            </a:extLst>
          </p:cNvPr>
          <p:cNvSpPr txBox="1"/>
          <p:nvPr/>
        </p:nvSpPr>
        <p:spPr>
          <a:xfrm>
            <a:off x="8359576" y="125046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每天我们的心情就像这</a:t>
            </a:r>
            <a:r>
              <a:rPr lang="en-US" altLang="zh-CN"/>
              <a:t>PPT</a:t>
            </a:r>
            <a:r>
              <a:rPr lang="zh-CN" altLang="en-US"/>
              <a:t>的背景</a:t>
            </a:r>
            <a:endParaRPr lang="en-US" altLang="zh-CN"/>
          </a:p>
          <a:p>
            <a:r>
              <a:rPr lang="en-US" altLang="zh-CN"/>
              <a:t>		          </a:t>
            </a:r>
            <a:r>
              <a:rPr lang="zh-CN" altLang="en-US"/>
              <a:t>总有一天也有灰色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FDCE38-7DC2-46E5-A8DC-5C871507EAE6}"/>
              </a:ext>
            </a:extLst>
          </p:cNvPr>
          <p:cNvSpPr/>
          <p:nvPr/>
        </p:nvSpPr>
        <p:spPr>
          <a:xfrm>
            <a:off x="2246424" y="2587842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字典类型有一些通用的操作函数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408525-C140-41E5-8447-E0BDEC917E23}"/>
              </a:ext>
            </a:extLst>
          </p:cNvPr>
          <p:cNvSpPr/>
          <p:nvPr/>
        </p:nvSpPr>
        <p:spPr>
          <a:xfrm>
            <a:off x="6510742" y="2136394"/>
            <a:ext cx="3647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CA6BAA4-B7AE-4A74-B4FA-94BD879368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98034" y="3306300"/>
          <a:ext cx="64945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631">
                  <a:extLst>
                    <a:ext uri="{9D8B030D-6E8A-4147-A177-3AD203B41FA5}">
                      <a16:colId xmlns:a16="http://schemas.microsoft.com/office/drawing/2014/main" val="3068699520"/>
                    </a:ext>
                  </a:extLst>
                </a:gridCol>
                <a:gridCol w="4446953">
                  <a:extLst>
                    <a:ext uri="{9D8B030D-6E8A-4147-A177-3AD203B41FA5}">
                      <a16:colId xmlns:a16="http://schemas.microsoft.com/office/drawing/2014/main" val="3646255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操作函数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28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len(d)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字典</a:t>
                      </a:r>
                      <a:r>
                        <a:rPr lang="en-US" altLang="zh-CN"/>
                        <a:t>d</a:t>
                      </a:r>
                      <a:r>
                        <a:rPr lang="zh-CN" altLang="en-US"/>
                        <a:t>的元素个数（长度）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660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min(d)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字典</a:t>
                      </a:r>
                      <a:r>
                        <a:rPr lang="en-US" altLang="zh-CN"/>
                        <a:t>d</a:t>
                      </a:r>
                      <a:r>
                        <a:rPr lang="zh-CN" altLang="en-US"/>
                        <a:t>中键的最小值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1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max(d)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字典</a:t>
                      </a:r>
                      <a:r>
                        <a:rPr lang="en-US" altLang="zh-CN"/>
                        <a:t>d</a:t>
                      </a:r>
                      <a:r>
                        <a:rPr lang="zh-CN" altLang="en-US"/>
                        <a:t>中键的最大值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00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dict()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生成一个空字典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34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613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BC9198D-E7E8-44A9-A06C-07566CCEF776}"/>
              </a:ext>
            </a:extLst>
          </p:cNvPr>
          <p:cNvSpPr txBox="1"/>
          <p:nvPr/>
        </p:nvSpPr>
        <p:spPr>
          <a:xfrm>
            <a:off x="9090660" y="10668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给落寞的自己一个灰色气息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31F1C8-B6FC-43D7-A645-513DF468CDD3}"/>
              </a:ext>
            </a:extLst>
          </p:cNvPr>
          <p:cNvSpPr/>
          <p:nvPr/>
        </p:nvSpPr>
        <p:spPr>
          <a:xfrm>
            <a:off x="1569414" y="173596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字典类型存在一些操作方法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A12E591-C4A0-49E8-8716-13DDC8FC80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28800" y="2555630"/>
          <a:ext cx="894861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431">
                  <a:extLst>
                    <a:ext uri="{9D8B030D-6E8A-4147-A177-3AD203B41FA5}">
                      <a16:colId xmlns:a16="http://schemas.microsoft.com/office/drawing/2014/main" val="2366582298"/>
                    </a:ext>
                  </a:extLst>
                </a:gridCol>
                <a:gridCol w="6596184">
                  <a:extLst>
                    <a:ext uri="{9D8B030D-6E8A-4147-A177-3AD203B41FA5}">
                      <a16:colId xmlns:a16="http://schemas.microsoft.com/office/drawing/2014/main" val="241938839"/>
                    </a:ext>
                  </a:extLst>
                </a:gridCol>
              </a:tblGrid>
              <a:tr h="3317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操作方法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30409"/>
                  </a:ext>
                </a:extLst>
              </a:tr>
              <a:tr h="331756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TimesNewRomanPSMT"/>
                          <a:ea typeface="宋体" panose="02010600030101010101" pitchFamily="2" charset="-122"/>
                        </a:rPr>
                        <a:t>d.keys()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返回所有的键信息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828063"/>
                  </a:ext>
                </a:extLst>
              </a:tr>
              <a:tr h="331756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TimesNewRomanPSMT"/>
                          <a:ea typeface="宋体" panose="02010600030101010101" pitchFamily="2" charset="-122"/>
                        </a:rPr>
                        <a:t>d.values()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返回所有的值信息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787694"/>
                  </a:ext>
                </a:extLst>
              </a:tr>
              <a:tr h="331756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TimesNewRomanPSMT"/>
                          <a:ea typeface="宋体" panose="02010600030101010101" pitchFamily="2" charset="-122"/>
                        </a:rPr>
                        <a:t>d.items()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返回所有的键值对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559506"/>
                  </a:ext>
                </a:extLst>
              </a:tr>
              <a:tr h="331756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TimesNewRomanPSMT"/>
                          <a:ea typeface="宋体" panose="02010600030101010101" pitchFamily="2" charset="-122"/>
                        </a:rPr>
                        <a:t>d.get(key, default)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键存在则返回相应值，否则返回默认值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354382"/>
                  </a:ext>
                </a:extLst>
              </a:tr>
              <a:tr h="331756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TimesNewRomanPSMT"/>
                          <a:ea typeface="宋体" panose="02010600030101010101" pitchFamily="2" charset="-122"/>
                        </a:rPr>
                        <a:t>d.pop(key, default)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键存在则返回相应值，同时删除键值对，否则返回默认值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817897"/>
                  </a:ext>
                </a:extLst>
              </a:tr>
              <a:tr h="331756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TimesNewRomanPSMT"/>
                          <a:ea typeface="宋体" panose="02010600030101010101" pitchFamily="2" charset="-122"/>
                        </a:rPr>
                        <a:t>d.popitem()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随机从字典中取出一个键值对，以元组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(key, value)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形式返回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345685"/>
                  </a:ext>
                </a:extLst>
              </a:tr>
              <a:tr h="331756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TimesNewRomanPSMT"/>
                          <a:ea typeface="宋体" panose="02010600030101010101" pitchFamily="2" charset="-122"/>
                        </a:rPr>
                        <a:t>d.clear()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删除所有的键值对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11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504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8435822-0874-4D3A-B371-BFBC28DDDE0B}"/>
              </a:ext>
            </a:extLst>
          </p:cNvPr>
          <p:cNvSpPr/>
          <p:nvPr/>
        </p:nvSpPr>
        <p:spPr>
          <a:xfrm>
            <a:off x="1711568" y="4407963"/>
            <a:ext cx="87688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d.pop(key, default)</a:t>
            </a:r>
            <a:r>
              <a:rPr lang="zh-CN" altLang="en-US"/>
              <a:t>根据键信息查找并取出值信息，如果</a:t>
            </a:r>
            <a:r>
              <a:rPr lang="en-US" altLang="zh-CN"/>
              <a:t>key</a:t>
            </a:r>
            <a:r>
              <a:rPr lang="zh-CN" altLang="en-US"/>
              <a:t>存在则返回相应值，否则返回默认值，第二个元素</a:t>
            </a:r>
            <a:r>
              <a:rPr lang="en-US" altLang="zh-CN"/>
              <a:t>default</a:t>
            </a:r>
            <a:r>
              <a:rPr lang="zh-CN" altLang="en-US"/>
              <a:t>可以省略，如果省略则默认值为空。相比</a:t>
            </a:r>
            <a:r>
              <a:rPr lang="en-US" altLang="zh-CN"/>
              <a:t>d.get()</a:t>
            </a:r>
            <a:r>
              <a:rPr lang="zh-CN" altLang="en-US"/>
              <a:t>方法，</a:t>
            </a:r>
            <a:r>
              <a:rPr lang="en-US" altLang="zh-CN"/>
              <a:t>d.pop()</a:t>
            </a:r>
            <a:r>
              <a:rPr lang="zh-CN" altLang="en-US"/>
              <a:t>在取出相应值后，将从字典中删除对应的键值对。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7F5F36-5C45-445A-BB94-B1A427E87E78}"/>
              </a:ext>
            </a:extLst>
          </p:cNvPr>
          <p:cNvSpPr/>
          <p:nvPr/>
        </p:nvSpPr>
        <p:spPr>
          <a:xfrm>
            <a:off x="1711567" y="1098901"/>
            <a:ext cx="9394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d.keys()</a:t>
            </a:r>
            <a:r>
              <a:rPr lang="zh-CN" altLang="en-US"/>
              <a:t>返回字典中的所有键信息，返回结果是</a:t>
            </a:r>
            <a:r>
              <a:rPr lang="en-US" altLang="zh-CN"/>
              <a:t>Python</a:t>
            </a:r>
            <a:r>
              <a:rPr lang="zh-CN" altLang="en-US"/>
              <a:t>的一种内部数据类型</a:t>
            </a:r>
            <a:r>
              <a:rPr lang="en-US" altLang="zh-CN"/>
              <a:t>dict_keys</a:t>
            </a:r>
            <a:r>
              <a:rPr lang="zh-CN" altLang="en-US"/>
              <a:t>，专用于表示字典的键。如果希望更好的使用返回结果，可以将其转换为列表类型。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C73B80-448E-4C02-B457-4FC30F9D505F}"/>
              </a:ext>
            </a:extLst>
          </p:cNvPr>
          <p:cNvSpPr/>
          <p:nvPr/>
        </p:nvSpPr>
        <p:spPr>
          <a:xfrm>
            <a:off x="1711567" y="1884350"/>
            <a:ext cx="9269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d.values()</a:t>
            </a:r>
            <a:r>
              <a:rPr lang="zh-CN" altLang="en-US"/>
              <a:t>返回字典中的所有值信息，返回结果是</a:t>
            </a:r>
            <a:r>
              <a:rPr lang="en-US" altLang="zh-CN"/>
              <a:t>Python</a:t>
            </a:r>
            <a:r>
              <a:rPr lang="zh-CN" altLang="en-US"/>
              <a:t>的一种内部数据类型</a:t>
            </a:r>
            <a:r>
              <a:rPr lang="en-US" altLang="zh-CN"/>
              <a:t>dict_values</a:t>
            </a:r>
            <a:r>
              <a:rPr lang="zh-CN" altLang="en-US"/>
              <a:t>。如果希望更好的使用返回结果，可以将其转换为列表类型。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F8A2F5-9B65-4204-AF07-09C775C26369}"/>
              </a:ext>
            </a:extLst>
          </p:cNvPr>
          <p:cNvSpPr/>
          <p:nvPr/>
        </p:nvSpPr>
        <p:spPr>
          <a:xfrm>
            <a:off x="1703751" y="2838832"/>
            <a:ext cx="9612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d.items()</a:t>
            </a:r>
            <a:r>
              <a:rPr lang="zh-CN" altLang="en-US"/>
              <a:t>返回字典中的所有键值对信息，返回结果是</a:t>
            </a:r>
            <a:r>
              <a:rPr lang="en-US" altLang="zh-CN"/>
              <a:t>Python</a:t>
            </a:r>
            <a:r>
              <a:rPr lang="zh-CN" altLang="en-US"/>
              <a:t>的一种内部数据类型</a:t>
            </a:r>
            <a:r>
              <a:rPr lang="en-US" altLang="zh-CN"/>
              <a:t>dict_items</a:t>
            </a:r>
            <a:r>
              <a:rPr lang="zh-CN" altLang="en-US"/>
              <a:t>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AE1A25E-EB2B-4477-B9AD-F3BE1DFF25C7}"/>
              </a:ext>
            </a:extLst>
          </p:cNvPr>
          <p:cNvSpPr/>
          <p:nvPr/>
        </p:nvSpPr>
        <p:spPr>
          <a:xfrm>
            <a:off x="1711566" y="3516315"/>
            <a:ext cx="9269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d.get(key, default</a:t>
            </a:r>
            <a:r>
              <a:rPr lang="en-US" altLang="zh-CN"/>
              <a:t>)</a:t>
            </a:r>
            <a:r>
              <a:rPr lang="zh-CN" altLang="en-US"/>
              <a:t>根据键信息查找并返回值信息，如果</a:t>
            </a:r>
            <a:r>
              <a:rPr lang="en-US" altLang="zh-CN"/>
              <a:t>key</a:t>
            </a:r>
            <a:r>
              <a:rPr lang="zh-CN" altLang="en-US"/>
              <a:t>存在则返回相应值，否则返回默认值，第二个元素</a:t>
            </a:r>
            <a:r>
              <a:rPr lang="en-US" altLang="zh-CN"/>
              <a:t>default</a:t>
            </a:r>
            <a:r>
              <a:rPr lang="zh-CN" altLang="en-US"/>
              <a:t>可以省略，如果省略则默认值为空。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7806C3-1EB1-4B47-BBE7-EE8F00A38F49}"/>
              </a:ext>
            </a:extLst>
          </p:cNvPr>
          <p:cNvSpPr/>
          <p:nvPr/>
        </p:nvSpPr>
        <p:spPr>
          <a:xfrm>
            <a:off x="1711567" y="5576611"/>
            <a:ext cx="8370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d.popitem()</a:t>
            </a:r>
            <a:r>
              <a:rPr lang="zh-CN" altLang="en-US"/>
              <a:t>随机从字典中取出一个键值对，以元组</a:t>
            </a:r>
            <a:r>
              <a:rPr lang="en-US" altLang="zh-CN"/>
              <a:t>(key,value)</a:t>
            </a:r>
            <a:r>
              <a:rPr lang="zh-CN" altLang="en-US"/>
              <a:t>形式返回。取出后从字典中删除这个键值对。</a:t>
            </a:r>
          </a:p>
        </p:txBody>
      </p:sp>
    </p:spTree>
    <p:extLst>
      <p:ext uri="{BB962C8B-B14F-4D97-AF65-F5344CB8AC3E}">
        <p14:creationId xmlns:p14="http://schemas.microsoft.com/office/powerpoint/2010/main" val="2072256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16B39E7-8953-4122-87FC-C42F976079FF}"/>
              </a:ext>
            </a:extLst>
          </p:cNvPr>
          <p:cNvSpPr/>
          <p:nvPr/>
        </p:nvSpPr>
        <p:spPr>
          <a:xfrm>
            <a:off x="1922600" y="1485873"/>
            <a:ext cx="368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d.clear()</a:t>
            </a:r>
            <a:r>
              <a:rPr lang="zh-CN" altLang="en-US"/>
              <a:t>删除字典中所有键值对。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7AB1FF-C423-47C7-86B7-52AFECBF4EDC}"/>
              </a:ext>
            </a:extLst>
          </p:cNvPr>
          <p:cNvSpPr/>
          <p:nvPr/>
        </p:nvSpPr>
        <p:spPr>
          <a:xfrm>
            <a:off x="1922600" y="1855205"/>
            <a:ext cx="7565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此外，如果希望删除字典中某一个元素， 可以使用</a:t>
            </a:r>
            <a:r>
              <a:rPr lang="en-US" altLang="zh-CN"/>
              <a:t>Python</a:t>
            </a:r>
            <a:r>
              <a:rPr lang="zh-CN" altLang="en-US"/>
              <a:t>保留字</a:t>
            </a:r>
            <a:r>
              <a:rPr lang="en-US" altLang="zh-CN"/>
              <a:t>del</a:t>
            </a:r>
            <a:r>
              <a:rPr lang="zh-CN" altLang="en-US"/>
              <a:t>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AB6803-5DC4-4C2F-8589-24D9420AC127}"/>
              </a:ext>
            </a:extLst>
          </p:cNvPr>
          <p:cNvSpPr/>
          <p:nvPr/>
        </p:nvSpPr>
        <p:spPr>
          <a:xfrm>
            <a:off x="1922600" y="2371189"/>
            <a:ext cx="9683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字典类型也支持保留字</a:t>
            </a:r>
            <a:r>
              <a:rPr lang="en-US" altLang="zh-CN">
                <a:solidFill>
                  <a:srgbClr val="FFFF00"/>
                </a:solidFill>
              </a:rPr>
              <a:t>in</a:t>
            </a:r>
            <a:r>
              <a:rPr lang="zh-CN" altLang="en-US"/>
              <a:t>，用来判断一个键是否在字典中。如果在则返回</a:t>
            </a:r>
            <a:r>
              <a:rPr lang="en-US" altLang="zh-CN"/>
              <a:t>True</a:t>
            </a:r>
            <a:r>
              <a:rPr lang="zh-CN" altLang="en-US"/>
              <a:t>，否则返回</a:t>
            </a:r>
            <a:r>
              <a:rPr lang="en-US" altLang="zh-CN"/>
              <a:t>False</a:t>
            </a:r>
            <a:r>
              <a:rPr lang="zh-CN" altLang="en-US"/>
              <a:t>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BFE52A-2007-4D9F-A7F5-CB9F551066D8}"/>
              </a:ext>
            </a:extLst>
          </p:cNvPr>
          <p:cNvSpPr/>
          <p:nvPr/>
        </p:nvSpPr>
        <p:spPr>
          <a:xfrm>
            <a:off x="1922600" y="3059668"/>
            <a:ext cx="4071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字典可以遍历循环对其元素进行</a:t>
            </a:r>
            <a:r>
              <a:rPr lang="zh-CN" altLang="en-US">
                <a:solidFill>
                  <a:srgbClr val="FFFF00"/>
                </a:solidFill>
              </a:rPr>
              <a:t>遍历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D64B209-F797-49DB-A9D5-45A7DB6BC231}"/>
              </a:ext>
            </a:extLst>
          </p:cNvPr>
          <p:cNvSpPr/>
          <p:nvPr/>
        </p:nvSpPr>
        <p:spPr>
          <a:xfrm>
            <a:off x="3563816" y="3748147"/>
            <a:ext cx="2688492" cy="646331"/>
          </a:xfrm>
          <a:prstGeom prst="rect">
            <a:avLst/>
          </a:prstGeom>
          <a:ln w="127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for </a:t>
            </a:r>
            <a:r>
              <a:rPr lang="zh-CN" altLang="en-US"/>
              <a:t>变量名 </a:t>
            </a:r>
            <a:r>
              <a:rPr lang="en-US" altLang="zh-CN"/>
              <a:t> in </a:t>
            </a:r>
            <a:r>
              <a:rPr lang="zh-CN" altLang="en-US"/>
              <a:t>字典名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语句块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52CBCE1-7CC3-4ECB-9BC4-A21A2D8EF87B}"/>
              </a:ext>
            </a:extLst>
          </p:cNvPr>
          <p:cNvSpPr/>
          <p:nvPr/>
        </p:nvSpPr>
        <p:spPr>
          <a:xfrm>
            <a:off x="1922599" y="4743995"/>
            <a:ext cx="8182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for</a:t>
            </a:r>
            <a:r>
              <a:rPr lang="zh-CN" altLang="en-US"/>
              <a:t>循环返回的变量名是字典的索引值。如果需要获得键对应的值，可以在语句块中通过</a:t>
            </a:r>
            <a:r>
              <a:rPr lang="en-US" altLang="zh-CN"/>
              <a:t>get()</a:t>
            </a:r>
            <a:r>
              <a:rPr lang="zh-CN" altLang="en-US"/>
              <a:t>方法获得。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14FFFB-40F3-4F85-8826-8C626F282E37}"/>
              </a:ext>
            </a:extLst>
          </p:cNvPr>
          <p:cNvSpPr txBox="1"/>
          <p:nvPr/>
        </p:nvSpPr>
        <p:spPr>
          <a:xfrm>
            <a:off x="9597292" y="68753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落寞是我们最终的墓地</a:t>
            </a:r>
            <a:endParaRPr lang="en-US" altLang="zh-CN"/>
          </a:p>
          <a:p>
            <a:r>
              <a:rPr lang="en-US" altLang="zh-CN"/>
              <a:t>           </a:t>
            </a:r>
            <a:r>
              <a:rPr lang="zh-CN" altLang="en-US"/>
              <a:t>也是重生的开始</a:t>
            </a:r>
          </a:p>
        </p:txBody>
      </p:sp>
    </p:spTree>
    <p:extLst>
      <p:ext uri="{BB962C8B-B14F-4D97-AF65-F5344CB8AC3E}">
        <p14:creationId xmlns:p14="http://schemas.microsoft.com/office/powerpoint/2010/main" val="299810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633A234-C0EC-4A14-8E6A-168447747DC4}"/>
              </a:ext>
            </a:extLst>
          </p:cNvPr>
          <p:cNvSpPr txBox="1"/>
          <p:nvPr/>
        </p:nvSpPr>
        <p:spPr>
          <a:xfrm>
            <a:off x="3285775" y="1205620"/>
            <a:ext cx="43893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/>
              <a:t>第</a:t>
            </a:r>
            <a:r>
              <a:rPr lang="en-US" altLang="zh-CN" sz="4800"/>
              <a:t>6</a:t>
            </a:r>
            <a:r>
              <a:rPr lang="zh-CN" altLang="en-US" sz="4800"/>
              <a:t>章</a:t>
            </a:r>
            <a:r>
              <a:rPr lang="en-US" altLang="zh-CN" sz="4800"/>
              <a:t> </a:t>
            </a:r>
            <a:r>
              <a:rPr lang="zh-CN" altLang="en-US" sz="4800"/>
              <a:t>组合数据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FBAFD7-37AC-4DF1-8DDF-EEF5BD19CEA1}"/>
              </a:ext>
            </a:extLst>
          </p:cNvPr>
          <p:cNvSpPr txBox="1"/>
          <p:nvPr/>
        </p:nvSpPr>
        <p:spPr>
          <a:xfrm>
            <a:off x="3278288" y="2975151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6.1 </a:t>
            </a:r>
            <a:r>
              <a:rPr lang="zh-CN" altLang="en-US"/>
              <a:t>组合数据类型的基本概念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98661B-8ACF-4344-8590-01A9998AD5A1}"/>
              </a:ext>
            </a:extLst>
          </p:cNvPr>
          <p:cNvSpPr txBox="1"/>
          <p:nvPr/>
        </p:nvSpPr>
        <p:spPr>
          <a:xfrm>
            <a:off x="3278288" y="343827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6.2 </a:t>
            </a:r>
            <a:r>
              <a:rPr lang="zh-CN" altLang="en-US"/>
              <a:t>列表类型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83CC929-8D08-4FAF-8675-0ECF0237D9D7}"/>
              </a:ext>
            </a:extLst>
          </p:cNvPr>
          <p:cNvSpPr txBox="1"/>
          <p:nvPr/>
        </p:nvSpPr>
        <p:spPr>
          <a:xfrm>
            <a:off x="3285775" y="3897536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6.3 </a:t>
            </a:r>
            <a:r>
              <a:rPr lang="zh-CN" altLang="en-US"/>
              <a:t>列表类型的操作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7DF684-714F-47FD-B022-FFB07FB8D8AA}"/>
              </a:ext>
            </a:extLst>
          </p:cNvPr>
          <p:cNvSpPr txBox="1"/>
          <p:nvPr/>
        </p:nvSpPr>
        <p:spPr>
          <a:xfrm>
            <a:off x="3285775" y="438588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6.4 </a:t>
            </a:r>
            <a:r>
              <a:rPr lang="zh-CN" altLang="en-US"/>
              <a:t>字典类型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6E79E0-7B40-48FC-917C-11B4165F0641}"/>
              </a:ext>
            </a:extLst>
          </p:cNvPr>
          <p:cNvSpPr txBox="1"/>
          <p:nvPr/>
        </p:nvSpPr>
        <p:spPr>
          <a:xfrm>
            <a:off x="3285775" y="484901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6.5 </a:t>
            </a:r>
            <a:r>
              <a:rPr lang="zh-CN" altLang="en-US"/>
              <a:t>字典的操作</a:t>
            </a:r>
          </a:p>
        </p:txBody>
      </p:sp>
    </p:spTree>
    <p:extLst>
      <p:ext uri="{BB962C8B-B14F-4D97-AF65-F5344CB8AC3E}">
        <p14:creationId xmlns:p14="http://schemas.microsoft.com/office/powerpoint/2010/main" val="183841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C42AE0-00AF-4254-A769-F934AEA1E57E}"/>
              </a:ext>
            </a:extLst>
          </p:cNvPr>
          <p:cNvSpPr/>
          <p:nvPr/>
        </p:nvSpPr>
        <p:spPr>
          <a:xfrm>
            <a:off x="2470861" y="1494218"/>
            <a:ext cx="78758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>
                <a:latin typeface="MicrosoftYaHei"/>
              </a:rPr>
              <a:t>6.1 </a:t>
            </a:r>
            <a:r>
              <a:rPr lang="zh-CN" altLang="en-US" sz="4800"/>
              <a:t>组合数据类型的基本概念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1E8A5E-5150-4A75-B734-3ED89F16C578}"/>
              </a:ext>
            </a:extLst>
          </p:cNvPr>
          <p:cNvSpPr/>
          <p:nvPr/>
        </p:nvSpPr>
        <p:spPr>
          <a:xfrm>
            <a:off x="957925" y="3885001"/>
            <a:ext cx="1839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常用的组合数据类型有</a:t>
            </a:r>
            <a:r>
              <a:rPr lang="en-US" altLang="zh-CN"/>
              <a:t>3</a:t>
            </a:r>
            <a:r>
              <a:rPr lang="zh-CN" altLang="en-US"/>
              <a:t>大类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DA45623D-53EA-43C4-BDFB-51AE7C507DCA}"/>
              </a:ext>
            </a:extLst>
          </p:cNvPr>
          <p:cNvSpPr/>
          <p:nvPr/>
        </p:nvSpPr>
        <p:spPr>
          <a:xfrm>
            <a:off x="2790093" y="3328823"/>
            <a:ext cx="320430" cy="1938216"/>
          </a:xfrm>
          <a:prstGeom prst="leftBrace">
            <a:avLst>
              <a:gd name="adj1" fmla="val 40040"/>
              <a:gd name="adj2" fmla="val 50000"/>
            </a:avLst>
          </a:prstGeom>
          <a:ln w="12700"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1182CF-D22F-4D8F-AA60-7D1F88F4AF27}"/>
              </a:ext>
            </a:extLst>
          </p:cNvPr>
          <p:cNvSpPr/>
          <p:nvPr/>
        </p:nvSpPr>
        <p:spPr>
          <a:xfrm>
            <a:off x="3110523" y="317952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集合类型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F98974-EE97-4952-A8D0-5F73B81FDF4C}"/>
              </a:ext>
            </a:extLst>
          </p:cNvPr>
          <p:cNvSpPr/>
          <p:nvPr/>
        </p:nvSpPr>
        <p:spPr>
          <a:xfrm>
            <a:off x="3110523" y="40564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序列类型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3B33EB-BDA6-4F16-AFED-9D411FA090DC}"/>
              </a:ext>
            </a:extLst>
          </p:cNvPr>
          <p:cNvSpPr/>
          <p:nvPr/>
        </p:nvSpPr>
        <p:spPr>
          <a:xfrm>
            <a:off x="3110523" y="499445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hlinkClick r:id="rId2" action="ppaction://hlinksldjump"/>
              </a:rPr>
              <a:t>映射类型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C87244D-8DD1-423B-9CA9-786B54E899D9}"/>
              </a:ext>
            </a:extLst>
          </p:cNvPr>
          <p:cNvSpPr/>
          <p:nvPr/>
        </p:nvSpPr>
        <p:spPr>
          <a:xfrm>
            <a:off x="4380047" y="30056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是一个元素集合，元素之间无序，相同元素在集合中唯一存在。集合</a:t>
            </a:r>
            <a:r>
              <a:rPr lang="en-US" altLang="zh-CN"/>
              <a:t>(set)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201D39-3537-42A4-9FB8-F101405BE3E2}"/>
              </a:ext>
            </a:extLst>
          </p:cNvPr>
          <p:cNvSpPr/>
          <p:nvPr/>
        </p:nvSpPr>
        <p:spPr>
          <a:xfrm>
            <a:off x="4380047" y="3885225"/>
            <a:ext cx="62488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是一个元素向量，元素之间存在先后关系，通过序号访问，元素之间不排他。序列类型的典型代表是字符串</a:t>
            </a:r>
            <a:r>
              <a:rPr lang="en-US" altLang="zh-CN"/>
              <a:t>(str)</a:t>
            </a:r>
            <a:r>
              <a:rPr lang="zh-CN" altLang="en-US"/>
              <a:t>、列表</a:t>
            </a:r>
            <a:r>
              <a:rPr lang="en-US" altLang="zh-CN"/>
              <a:t>(list)</a:t>
            </a:r>
            <a:r>
              <a:rPr lang="zh-CN" altLang="en-US"/>
              <a:t>、元组</a:t>
            </a:r>
            <a:r>
              <a:rPr lang="en-US" altLang="zh-CN"/>
              <a:t>(tuple)</a:t>
            </a: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C098669-6462-4879-B335-8A799B73F519}"/>
              </a:ext>
            </a:extLst>
          </p:cNvPr>
          <p:cNvSpPr/>
          <p:nvPr/>
        </p:nvSpPr>
        <p:spPr>
          <a:xfrm>
            <a:off x="4380048" y="5080338"/>
            <a:ext cx="5842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是“键</a:t>
            </a:r>
            <a:r>
              <a:rPr lang="en-US" altLang="zh-CN"/>
              <a:t>-</a:t>
            </a:r>
            <a:r>
              <a:rPr lang="zh-CN" altLang="en-US"/>
              <a:t>值”数据项的组合，每个元素是一个键值对，表示为</a:t>
            </a:r>
            <a:r>
              <a:rPr lang="en-US" altLang="zh-CN"/>
              <a:t>(key, value)</a:t>
            </a:r>
            <a:r>
              <a:rPr lang="zh-CN" altLang="en-US"/>
              <a:t>。映射类型的典型代表是字典</a:t>
            </a:r>
            <a:r>
              <a:rPr lang="en-US" altLang="zh-CN"/>
              <a:t>(dict)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28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FCDE657-FF33-48E5-83F4-0698E713E21F}"/>
              </a:ext>
            </a:extLst>
          </p:cNvPr>
          <p:cNvSpPr/>
          <p:nvPr/>
        </p:nvSpPr>
        <p:spPr>
          <a:xfrm>
            <a:off x="1785211" y="2030019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6.1.1 </a:t>
            </a:r>
            <a:r>
              <a:rPr lang="zh-CN" altLang="en-US"/>
              <a:t>集合类型概述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26DC12-34B9-451B-ABC6-41942FE84053}"/>
              </a:ext>
            </a:extLst>
          </p:cNvPr>
          <p:cNvSpPr/>
          <p:nvPr/>
        </p:nvSpPr>
        <p:spPr>
          <a:xfrm>
            <a:off x="2219569" y="2597835"/>
            <a:ext cx="9308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语言中的集合类型与数学中的集合概念一致，即包含</a:t>
            </a:r>
            <a:r>
              <a:rPr lang="en-US" altLang="zh-CN"/>
              <a:t>0</a:t>
            </a:r>
            <a:r>
              <a:rPr lang="zh-CN" altLang="en-US"/>
              <a:t>个或多个数据项的无序组合。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517E49-A015-4F35-A34F-8F735F17E9A4}"/>
              </a:ext>
            </a:extLst>
          </p:cNvPr>
          <p:cNvSpPr/>
          <p:nvPr/>
        </p:nvSpPr>
        <p:spPr>
          <a:xfrm>
            <a:off x="2219568" y="3165651"/>
            <a:ext cx="9308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用大括号</a:t>
            </a:r>
            <a:r>
              <a:rPr lang="en-US" altLang="zh-CN"/>
              <a:t>{}</a:t>
            </a:r>
            <a:r>
              <a:rPr lang="zh-CN" altLang="en-US"/>
              <a:t>表示，它没有索引和位置的概念，集合中元素可以动态增加或删除。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8B3E59-E5E2-433B-ACD9-37CC1C6DAAAD}"/>
              </a:ext>
            </a:extLst>
          </p:cNvPr>
          <p:cNvSpPr/>
          <p:nvPr/>
        </p:nvSpPr>
        <p:spPr>
          <a:xfrm>
            <a:off x="2219568" y="3937000"/>
            <a:ext cx="8057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由于集合元素独一无二，使用集合类型能够过滤掉重复元素。</a:t>
            </a:r>
          </a:p>
        </p:txBody>
      </p:sp>
    </p:spTree>
    <p:extLst>
      <p:ext uri="{BB962C8B-B14F-4D97-AF65-F5344CB8AC3E}">
        <p14:creationId xmlns:p14="http://schemas.microsoft.com/office/powerpoint/2010/main" val="302195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99382BF-B0AF-44E2-B758-F01F903E2D67}"/>
              </a:ext>
            </a:extLst>
          </p:cNvPr>
          <p:cNvCxnSpPr>
            <a:cxnSpLocks/>
          </p:cNvCxnSpPr>
          <p:nvPr/>
        </p:nvCxnSpPr>
        <p:spPr>
          <a:xfrm flipH="1" flipV="1">
            <a:off x="6253257" y="4836739"/>
            <a:ext cx="159069" cy="112344"/>
          </a:xfrm>
          <a:prstGeom prst="line">
            <a:avLst/>
          </a:prstGeom>
          <a:ln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31BD461-F6BA-485A-AA55-E2223B3B948E}"/>
              </a:ext>
            </a:extLst>
          </p:cNvPr>
          <p:cNvCxnSpPr>
            <a:cxnSpLocks/>
          </p:cNvCxnSpPr>
          <p:nvPr/>
        </p:nvCxnSpPr>
        <p:spPr>
          <a:xfrm flipH="1" flipV="1">
            <a:off x="6219217" y="4863656"/>
            <a:ext cx="159069" cy="112344"/>
          </a:xfrm>
          <a:prstGeom prst="line">
            <a:avLst/>
          </a:prstGeom>
          <a:ln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F0B7DEA-5CAC-4492-B7DC-C816CC710534}"/>
              </a:ext>
            </a:extLst>
          </p:cNvPr>
          <p:cNvCxnSpPr>
            <a:cxnSpLocks/>
          </p:cNvCxnSpPr>
          <p:nvPr/>
        </p:nvCxnSpPr>
        <p:spPr>
          <a:xfrm flipH="1" flipV="1">
            <a:off x="6086848" y="4919828"/>
            <a:ext cx="264738" cy="179168"/>
          </a:xfrm>
          <a:prstGeom prst="line">
            <a:avLst/>
          </a:prstGeom>
          <a:ln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223D9C0-EBF2-4FB0-BAA5-1A4B906F72CC}"/>
              </a:ext>
            </a:extLst>
          </p:cNvPr>
          <p:cNvCxnSpPr>
            <a:cxnSpLocks/>
          </p:cNvCxnSpPr>
          <p:nvPr/>
        </p:nvCxnSpPr>
        <p:spPr>
          <a:xfrm flipH="1" flipV="1">
            <a:off x="6143364" y="4872485"/>
            <a:ext cx="229392" cy="180114"/>
          </a:xfrm>
          <a:prstGeom prst="line">
            <a:avLst/>
          </a:prstGeom>
          <a:ln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E09BB3E-76CE-488F-86F1-03E815563EA1}"/>
              </a:ext>
            </a:extLst>
          </p:cNvPr>
          <p:cNvCxnSpPr>
            <a:cxnSpLocks/>
          </p:cNvCxnSpPr>
          <p:nvPr/>
        </p:nvCxnSpPr>
        <p:spPr>
          <a:xfrm flipH="1" flipV="1">
            <a:off x="6046503" y="5284173"/>
            <a:ext cx="159069" cy="112344"/>
          </a:xfrm>
          <a:prstGeom prst="line">
            <a:avLst/>
          </a:prstGeom>
          <a:ln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E970493-DC5F-4C21-88A3-1B7623D172A8}"/>
              </a:ext>
            </a:extLst>
          </p:cNvPr>
          <p:cNvCxnSpPr>
            <a:cxnSpLocks/>
          </p:cNvCxnSpPr>
          <p:nvPr/>
        </p:nvCxnSpPr>
        <p:spPr>
          <a:xfrm flipH="1" flipV="1">
            <a:off x="6051913" y="4960020"/>
            <a:ext cx="307318" cy="212580"/>
          </a:xfrm>
          <a:prstGeom prst="line">
            <a:avLst/>
          </a:prstGeom>
          <a:ln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9B45C51-9D16-4A41-9E12-5AD0CAA3A3D8}"/>
              </a:ext>
            </a:extLst>
          </p:cNvPr>
          <p:cNvCxnSpPr>
            <a:cxnSpLocks/>
          </p:cNvCxnSpPr>
          <p:nvPr/>
        </p:nvCxnSpPr>
        <p:spPr>
          <a:xfrm flipH="1" flipV="1">
            <a:off x="6033829" y="5010138"/>
            <a:ext cx="307318" cy="212580"/>
          </a:xfrm>
          <a:prstGeom prst="line">
            <a:avLst/>
          </a:prstGeom>
          <a:ln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93D165B-6683-4D18-8F98-DC9E44B2629F}"/>
              </a:ext>
            </a:extLst>
          </p:cNvPr>
          <p:cNvCxnSpPr>
            <a:cxnSpLocks/>
          </p:cNvCxnSpPr>
          <p:nvPr/>
        </p:nvCxnSpPr>
        <p:spPr>
          <a:xfrm flipH="1" flipV="1">
            <a:off x="6016434" y="5056328"/>
            <a:ext cx="436134" cy="292750"/>
          </a:xfrm>
          <a:prstGeom prst="line">
            <a:avLst/>
          </a:prstGeom>
          <a:ln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36282A2-4F97-47C9-9B96-253152513A1A}"/>
              </a:ext>
            </a:extLst>
          </p:cNvPr>
          <p:cNvCxnSpPr>
            <a:cxnSpLocks/>
          </p:cNvCxnSpPr>
          <p:nvPr/>
        </p:nvCxnSpPr>
        <p:spPr>
          <a:xfrm flipH="1" flipV="1">
            <a:off x="6007416" y="5112697"/>
            <a:ext cx="377192" cy="262646"/>
          </a:xfrm>
          <a:prstGeom prst="line">
            <a:avLst/>
          </a:prstGeom>
          <a:ln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55A10A3-C6BC-46B6-975B-06AB2CDFD8FB}"/>
              </a:ext>
            </a:extLst>
          </p:cNvPr>
          <p:cNvCxnSpPr>
            <a:cxnSpLocks/>
          </p:cNvCxnSpPr>
          <p:nvPr/>
        </p:nvCxnSpPr>
        <p:spPr>
          <a:xfrm flipH="1" flipV="1">
            <a:off x="6526994" y="5294480"/>
            <a:ext cx="159069" cy="112344"/>
          </a:xfrm>
          <a:prstGeom prst="line">
            <a:avLst/>
          </a:prstGeom>
          <a:ln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CDB4667-1058-4282-B2B5-4986D8511663}"/>
              </a:ext>
            </a:extLst>
          </p:cNvPr>
          <p:cNvCxnSpPr>
            <a:cxnSpLocks/>
          </p:cNvCxnSpPr>
          <p:nvPr/>
        </p:nvCxnSpPr>
        <p:spPr>
          <a:xfrm flipH="1" flipV="1">
            <a:off x="6718021" y="4849164"/>
            <a:ext cx="159069" cy="112344"/>
          </a:xfrm>
          <a:prstGeom prst="line">
            <a:avLst/>
          </a:prstGeom>
          <a:ln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2D35010-0077-42D1-9495-1FE4C6B733CD}"/>
              </a:ext>
            </a:extLst>
          </p:cNvPr>
          <p:cNvCxnSpPr>
            <a:cxnSpLocks/>
          </p:cNvCxnSpPr>
          <p:nvPr/>
        </p:nvCxnSpPr>
        <p:spPr>
          <a:xfrm flipH="1" flipV="1">
            <a:off x="6531778" y="4969853"/>
            <a:ext cx="372486" cy="268803"/>
          </a:xfrm>
          <a:prstGeom prst="line">
            <a:avLst/>
          </a:prstGeom>
          <a:ln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CCE45E6-CE8E-4AF8-A060-7D3160962422}"/>
              </a:ext>
            </a:extLst>
          </p:cNvPr>
          <p:cNvCxnSpPr>
            <a:cxnSpLocks/>
          </p:cNvCxnSpPr>
          <p:nvPr/>
        </p:nvCxnSpPr>
        <p:spPr>
          <a:xfrm flipH="1" flipV="1">
            <a:off x="6659422" y="4852724"/>
            <a:ext cx="246719" cy="161262"/>
          </a:xfrm>
          <a:prstGeom prst="line">
            <a:avLst/>
          </a:prstGeom>
          <a:ln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038F1722-208C-4551-ABB1-033743BCD580}"/>
              </a:ext>
            </a:extLst>
          </p:cNvPr>
          <p:cNvCxnSpPr>
            <a:cxnSpLocks/>
          </p:cNvCxnSpPr>
          <p:nvPr/>
        </p:nvCxnSpPr>
        <p:spPr>
          <a:xfrm flipH="1" flipV="1">
            <a:off x="6600613" y="4848450"/>
            <a:ext cx="329983" cy="227237"/>
          </a:xfrm>
          <a:prstGeom prst="line">
            <a:avLst/>
          </a:prstGeom>
          <a:ln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58C2E0EB-434A-4E69-BCB7-D9C106753CA4}"/>
              </a:ext>
            </a:extLst>
          </p:cNvPr>
          <p:cNvCxnSpPr>
            <a:cxnSpLocks/>
          </p:cNvCxnSpPr>
          <p:nvPr/>
        </p:nvCxnSpPr>
        <p:spPr>
          <a:xfrm flipH="1" flipV="1">
            <a:off x="6538399" y="4857441"/>
            <a:ext cx="403319" cy="288217"/>
          </a:xfrm>
          <a:prstGeom prst="line">
            <a:avLst/>
          </a:prstGeom>
          <a:ln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3CDCBCF-F7AB-4BC1-87A6-DFA5DA230313}"/>
              </a:ext>
            </a:extLst>
          </p:cNvPr>
          <p:cNvCxnSpPr>
            <a:cxnSpLocks/>
          </p:cNvCxnSpPr>
          <p:nvPr/>
        </p:nvCxnSpPr>
        <p:spPr>
          <a:xfrm flipH="1" flipV="1">
            <a:off x="6488455" y="4892766"/>
            <a:ext cx="436134" cy="292750"/>
          </a:xfrm>
          <a:prstGeom prst="line">
            <a:avLst/>
          </a:prstGeom>
          <a:ln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4F663C5C-E2B8-46BE-9C80-6F1095A25D4D}"/>
              </a:ext>
            </a:extLst>
          </p:cNvPr>
          <p:cNvCxnSpPr>
            <a:cxnSpLocks/>
          </p:cNvCxnSpPr>
          <p:nvPr/>
        </p:nvCxnSpPr>
        <p:spPr>
          <a:xfrm flipH="1" flipV="1">
            <a:off x="6504144" y="5325235"/>
            <a:ext cx="121832" cy="89831"/>
          </a:xfrm>
          <a:prstGeom prst="line">
            <a:avLst/>
          </a:prstGeom>
          <a:ln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227EE771-BD01-488B-B1E5-464F2DC120B1}"/>
              </a:ext>
            </a:extLst>
          </p:cNvPr>
          <p:cNvCxnSpPr>
            <a:cxnSpLocks/>
          </p:cNvCxnSpPr>
          <p:nvPr/>
        </p:nvCxnSpPr>
        <p:spPr>
          <a:xfrm flipH="1" flipV="1">
            <a:off x="6564120" y="5070442"/>
            <a:ext cx="310306" cy="227648"/>
          </a:xfrm>
          <a:prstGeom prst="line">
            <a:avLst/>
          </a:prstGeom>
          <a:ln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B43B092C-86D9-46DF-97D7-FB179516010E}"/>
              </a:ext>
            </a:extLst>
          </p:cNvPr>
          <p:cNvCxnSpPr>
            <a:cxnSpLocks/>
          </p:cNvCxnSpPr>
          <p:nvPr/>
        </p:nvCxnSpPr>
        <p:spPr>
          <a:xfrm flipH="1" flipV="1">
            <a:off x="6571596" y="5146390"/>
            <a:ext cx="268668" cy="185477"/>
          </a:xfrm>
          <a:prstGeom prst="line">
            <a:avLst/>
          </a:prstGeom>
          <a:ln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569EE8DD-97C3-4E59-BF01-02164B7F06A7}"/>
              </a:ext>
            </a:extLst>
          </p:cNvPr>
          <p:cNvCxnSpPr>
            <a:cxnSpLocks/>
          </p:cNvCxnSpPr>
          <p:nvPr/>
        </p:nvCxnSpPr>
        <p:spPr>
          <a:xfrm flipH="1" flipV="1">
            <a:off x="6553514" y="5220841"/>
            <a:ext cx="235916" cy="158900"/>
          </a:xfrm>
          <a:prstGeom prst="line">
            <a:avLst/>
          </a:prstGeom>
          <a:ln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FDC1030A-CD77-4B27-B286-31779FA21450}"/>
              </a:ext>
            </a:extLst>
          </p:cNvPr>
          <p:cNvSpPr/>
          <p:nvPr/>
        </p:nvSpPr>
        <p:spPr>
          <a:xfrm>
            <a:off x="3122244" y="4822092"/>
            <a:ext cx="578339" cy="593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</a:t>
            </a:r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D673317-FC5B-41E5-B363-DC8AE53D109B}"/>
              </a:ext>
            </a:extLst>
          </p:cNvPr>
          <p:cNvSpPr/>
          <p:nvPr/>
        </p:nvSpPr>
        <p:spPr>
          <a:xfrm>
            <a:off x="1781907" y="1541239"/>
            <a:ext cx="8440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集合类型有</a:t>
            </a:r>
            <a:r>
              <a:rPr lang="en-US" altLang="zh-CN"/>
              <a:t>4</a:t>
            </a:r>
            <a:r>
              <a:rPr lang="zh-CN" altLang="en-US"/>
              <a:t>个操作符，交集</a:t>
            </a:r>
            <a:r>
              <a:rPr lang="en-US" altLang="zh-CN">
                <a:solidFill>
                  <a:srgbClr val="FFFF00"/>
                </a:solidFill>
              </a:rPr>
              <a:t>&amp;</a:t>
            </a:r>
            <a:r>
              <a:rPr lang="zh-CN" altLang="en-US"/>
              <a:t>、并集</a:t>
            </a:r>
            <a:r>
              <a:rPr lang="en-US" altLang="zh-CN">
                <a:solidFill>
                  <a:srgbClr val="FFFF00"/>
                </a:solidFill>
              </a:rPr>
              <a:t>|</a:t>
            </a:r>
            <a:r>
              <a:rPr lang="zh-CN" altLang="en-US"/>
              <a:t>、差集</a:t>
            </a:r>
            <a:r>
              <a:rPr lang="en-US" altLang="zh-CN"/>
              <a:t>-</a:t>
            </a:r>
            <a:r>
              <a:rPr lang="zh-CN" altLang="en-US"/>
              <a:t>、补集</a:t>
            </a:r>
            <a:r>
              <a:rPr lang="en-US" altLang="zh-CN">
                <a:solidFill>
                  <a:srgbClr val="FFFF00"/>
                </a:solidFill>
              </a:rPr>
              <a:t>^</a:t>
            </a:r>
            <a:r>
              <a:rPr lang="zh-CN" altLang="en-US"/>
              <a:t>，操作逻辑与数学定义相同。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032BFF6-556B-41D9-8D32-B0B7B3E4F8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22769" y="2345265"/>
          <a:ext cx="75262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82">
                  <a:extLst>
                    <a:ext uri="{9D8B030D-6E8A-4147-A177-3AD203B41FA5}">
                      <a16:colId xmlns:a16="http://schemas.microsoft.com/office/drawing/2014/main" val="2825492178"/>
                    </a:ext>
                  </a:extLst>
                </a:gridCol>
                <a:gridCol w="5659134">
                  <a:extLst>
                    <a:ext uri="{9D8B030D-6E8A-4147-A177-3AD203B41FA5}">
                      <a16:colId xmlns:a16="http://schemas.microsoft.com/office/drawing/2014/main" val="347031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操作符的运算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55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 – T 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返回一个新集合包括在集合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中但不在集合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中的元素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55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 &amp; T 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返回一个新集合包括同时在集合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中的元素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01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S^T 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返回一个新集合包括集合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中非共同元素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81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S|T 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返回一个新集合包括集合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中所有元素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523706"/>
                  </a:ext>
                </a:extLst>
              </a:tr>
            </a:tbl>
          </a:graphicData>
        </a:graphic>
      </p:graphicFrame>
      <p:sp>
        <p:nvSpPr>
          <p:cNvPr id="4" name="椭圆 3">
            <a:extLst>
              <a:ext uri="{FF2B5EF4-FFF2-40B4-BE49-F238E27FC236}">
                <a16:creationId xmlns:a16="http://schemas.microsoft.com/office/drawing/2014/main" id="{8C650C2D-8F4E-4297-AED3-10FA822181DB}"/>
              </a:ext>
            </a:extLst>
          </p:cNvPr>
          <p:cNvSpPr/>
          <p:nvPr/>
        </p:nvSpPr>
        <p:spPr>
          <a:xfrm>
            <a:off x="7424614" y="4822092"/>
            <a:ext cx="578339" cy="593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</a:t>
            </a: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DD1F1BF-4CB7-493B-AB1F-D4930486FBAF}"/>
              </a:ext>
            </a:extLst>
          </p:cNvPr>
          <p:cNvSpPr/>
          <p:nvPr/>
        </p:nvSpPr>
        <p:spPr>
          <a:xfrm>
            <a:off x="7893537" y="4822092"/>
            <a:ext cx="578339" cy="593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EA109D6-9503-48F3-AAE0-CF8D5540C66E}"/>
              </a:ext>
            </a:extLst>
          </p:cNvPr>
          <p:cNvSpPr/>
          <p:nvPr/>
        </p:nvSpPr>
        <p:spPr>
          <a:xfrm>
            <a:off x="3591167" y="4822092"/>
            <a:ext cx="578339" cy="59397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8873E94-B2DA-4C6E-81DF-438FF52C1751}"/>
              </a:ext>
            </a:extLst>
          </p:cNvPr>
          <p:cNvSpPr/>
          <p:nvPr/>
        </p:nvSpPr>
        <p:spPr>
          <a:xfrm>
            <a:off x="4511037" y="4822092"/>
            <a:ext cx="578339" cy="5939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4DAAAA7-3075-478F-A0F1-05B8B92A6437}"/>
              </a:ext>
            </a:extLst>
          </p:cNvPr>
          <p:cNvSpPr/>
          <p:nvPr/>
        </p:nvSpPr>
        <p:spPr>
          <a:xfrm>
            <a:off x="4888520" y="4822092"/>
            <a:ext cx="578339" cy="5939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</a:t>
            </a:r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7E563E6-F159-4C2A-8342-329AB5EFE1E3}"/>
              </a:ext>
            </a:extLst>
          </p:cNvPr>
          <p:cNvCxnSpPr>
            <a:cxnSpLocks/>
          </p:cNvCxnSpPr>
          <p:nvPr/>
        </p:nvCxnSpPr>
        <p:spPr>
          <a:xfrm flipH="1" flipV="1">
            <a:off x="4980836" y="4912887"/>
            <a:ext cx="44800" cy="36196"/>
          </a:xfrm>
          <a:prstGeom prst="line">
            <a:avLst/>
          </a:prstGeom>
          <a:ln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0693BDF-36F3-42E6-B11F-024254369E92}"/>
              </a:ext>
            </a:extLst>
          </p:cNvPr>
          <p:cNvCxnSpPr>
            <a:cxnSpLocks/>
          </p:cNvCxnSpPr>
          <p:nvPr/>
        </p:nvCxnSpPr>
        <p:spPr>
          <a:xfrm flipH="1" flipV="1">
            <a:off x="4955114" y="4939804"/>
            <a:ext cx="110564" cy="74687"/>
          </a:xfrm>
          <a:prstGeom prst="line">
            <a:avLst/>
          </a:prstGeom>
          <a:ln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7C40227-2B7B-4E14-B664-CE36FBB7BC2F}"/>
              </a:ext>
            </a:extLst>
          </p:cNvPr>
          <p:cNvCxnSpPr>
            <a:cxnSpLocks/>
          </p:cNvCxnSpPr>
          <p:nvPr/>
        </p:nvCxnSpPr>
        <p:spPr>
          <a:xfrm flipH="1" flipV="1">
            <a:off x="4930307" y="4976000"/>
            <a:ext cx="159069" cy="112344"/>
          </a:xfrm>
          <a:prstGeom prst="line">
            <a:avLst/>
          </a:prstGeom>
          <a:ln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A349EC4-51F9-42B2-8BCA-169238517FBF}"/>
              </a:ext>
            </a:extLst>
          </p:cNvPr>
          <p:cNvCxnSpPr>
            <a:cxnSpLocks/>
          </p:cNvCxnSpPr>
          <p:nvPr/>
        </p:nvCxnSpPr>
        <p:spPr>
          <a:xfrm flipH="1" flipV="1">
            <a:off x="4916134" y="5018301"/>
            <a:ext cx="159069" cy="112344"/>
          </a:xfrm>
          <a:prstGeom prst="line">
            <a:avLst/>
          </a:prstGeom>
          <a:ln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34A6160-38A6-470E-AD03-2571AA32EEAF}"/>
              </a:ext>
            </a:extLst>
          </p:cNvPr>
          <p:cNvCxnSpPr>
            <a:cxnSpLocks/>
          </p:cNvCxnSpPr>
          <p:nvPr/>
        </p:nvCxnSpPr>
        <p:spPr>
          <a:xfrm flipH="1" flipV="1">
            <a:off x="4902986" y="5059089"/>
            <a:ext cx="159069" cy="112344"/>
          </a:xfrm>
          <a:prstGeom prst="line">
            <a:avLst/>
          </a:prstGeom>
          <a:ln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DADA2D1-2446-421D-ADCF-1C48079A3946}"/>
              </a:ext>
            </a:extLst>
          </p:cNvPr>
          <p:cNvCxnSpPr>
            <a:cxnSpLocks/>
          </p:cNvCxnSpPr>
          <p:nvPr/>
        </p:nvCxnSpPr>
        <p:spPr>
          <a:xfrm flipH="1" flipV="1">
            <a:off x="4902986" y="5104837"/>
            <a:ext cx="159069" cy="112344"/>
          </a:xfrm>
          <a:prstGeom prst="line">
            <a:avLst/>
          </a:prstGeom>
          <a:ln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CDEF7D2-ED34-405E-BE57-F71302F7B54A}"/>
              </a:ext>
            </a:extLst>
          </p:cNvPr>
          <p:cNvCxnSpPr>
            <a:cxnSpLocks/>
          </p:cNvCxnSpPr>
          <p:nvPr/>
        </p:nvCxnSpPr>
        <p:spPr>
          <a:xfrm flipH="1" flipV="1">
            <a:off x="4888520" y="5148105"/>
            <a:ext cx="159069" cy="112344"/>
          </a:xfrm>
          <a:prstGeom prst="line">
            <a:avLst/>
          </a:prstGeom>
          <a:ln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602FE10-61A5-4513-8496-D6454A8B844F}"/>
              </a:ext>
            </a:extLst>
          </p:cNvPr>
          <p:cNvCxnSpPr>
            <a:cxnSpLocks/>
          </p:cNvCxnSpPr>
          <p:nvPr/>
        </p:nvCxnSpPr>
        <p:spPr>
          <a:xfrm flipH="1" flipV="1">
            <a:off x="4904870" y="5210700"/>
            <a:ext cx="112927" cy="98857"/>
          </a:xfrm>
          <a:prstGeom prst="line">
            <a:avLst/>
          </a:prstGeom>
          <a:ln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A2DA6930-0C8C-44C1-A2BC-7359C77E2062}"/>
              </a:ext>
            </a:extLst>
          </p:cNvPr>
          <p:cNvSpPr/>
          <p:nvPr/>
        </p:nvSpPr>
        <p:spPr>
          <a:xfrm>
            <a:off x="5984239" y="4833660"/>
            <a:ext cx="578339" cy="5939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</a:t>
            </a:r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C3F3A7D-0D5F-48B9-B9BB-F6D30808696A}"/>
              </a:ext>
            </a:extLst>
          </p:cNvPr>
          <p:cNvSpPr/>
          <p:nvPr/>
        </p:nvSpPr>
        <p:spPr>
          <a:xfrm>
            <a:off x="6361722" y="4833660"/>
            <a:ext cx="578339" cy="5939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</a:t>
            </a:r>
            <a:endParaRPr lang="zh-CN" altLang="en-US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67D75E3-602D-42F7-8C94-BE4C7FB7B0AF}"/>
              </a:ext>
            </a:extLst>
          </p:cNvPr>
          <p:cNvCxnSpPr>
            <a:cxnSpLocks/>
          </p:cNvCxnSpPr>
          <p:nvPr/>
        </p:nvCxnSpPr>
        <p:spPr>
          <a:xfrm flipH="1" flipV="1">
            <a:off x="5995870" y="5178959"/>
            <a:ext cx="347563" cy="240088"/>
          </a:xfrm>
          <a:prstGeom prst="line">
            <a:avLst/>
          </a:prstGeom>
          <a:ln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38C41B3D-1F9B-4151-90C8-EA69E906D499}"/>
              </a:ext>
            </a:extLst>
          </p:cNvPr>
          <p:cNvSpPr/>
          <p:nvPr/>
        </p:nvSpPr>
        <p:spPr>
          <a:xfrm>
            <a:off x="3347762" y="5488310"/>
            <a:ext cx="705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lt1"/>
                </a:solidFill>
              </a:rPr>
              <a:t>S – T 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90FCC7-43B4-4CC7-9788-6080A0DD0C8C}"/>
              </a:ext>
            </a:extLst>
          </p:cNvPr>
          <p:cNvSpPr/>
          <p:nvPr/>
        </p:nvSpPr>
        <p:spPr>
          <a:xfrm>
            <a:off x="4635320" y="5488310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lt1"/>
                </a:solidFill>
              </a:rPr>
              <a:t>S &amp; T 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C2DA77-2859-4015-92E5-93E94036E70E}"/>
              </a:ext>
            </a:extLst>
          </p:cNvPr>
          <p:cNvSpPr/>
          <p:nvPr/>
        </p:nvSpPr>
        <p:spPr>
          <a:xfrm>
            <a:off x="6172929" y="5488310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lt1"/>
                </a:solidFill>
              </a:rPr>
              <a:t>S^T 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B8F03DB-AA1C-4703-B42C-E8B2292340BD}"/>
              </a:ext>
            </a:extLst>
          </p:cNvPr>
          <p:cNvSpPr/>
          <p:nvPr/>
        </p:nvSpPr>
        <p:spPr>
          <a:xfrm>
            <a:off x="7673846" y="5488310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lt1"/>
                </a:solidFill>
              </a:rPr>
              <a:t>S|T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3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109C95-CF39-49EC-B7DD-001EF08E3856}"/>
              </a:ext>
            </a:extLst>
          </p:cNvPr>
          <p:cNvSpPr/>
          <p:nvPr/>
        </p:nvSpPr>
        <p:spPr>
          <a:xfrm>
            <a:off x="1610811" y="1415534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集合类型有一些常用的操作函数或方法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CBA3220-DA05-4E17-A8C9-1F28B94A01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89200" y="2131060"/>
          <a:ext cx="73710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34">
                  <a:extLst>
                    <a:ext uri="{9D8B030D-6E8A-4147-A177-3AD203B41FA5}">
                      <a16:colId xmlns:a16="http://schemas.microsoft.com/office/drawing/2014/main" val="3679610251"/>
                    </a:ext>
                  </a:extLst>
                </a:gridCol>
                <a:gridCol w="5751746">
                  <a:extLst>
                    <a:ext uri="{9D8B030D-6E8A-4147-A177-3AD203B41FA5}">
                      <a16:colId xmlns:a16="http://schemas.microsoft.com/office/drawing/2014/main" val="1305064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函数或方法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37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  <a:latin typeface="TimesNewRomanPSMT"/>
                          <a:ea typeface="宋体" panose="02010600030101010101" pitchFamily="2" charset="-122"/>
                        </a:rPr>
                        <a:t>S.add(x) 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如果数据项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NewRomanPSMT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不在集合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NewRomanPSMT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中，将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NewRomanPSMT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增加到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NewRomanPSMT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01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  <a:latin typeface="TimesNewRomanPSMT"/>
                          <a:ea typeface="宋体" panose="02010600030101010101" pitchFamily="2" charset="-122"/>
                        </a:rPr>
                        <a:t>S.remove(x) 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NewRomanPSMT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在集合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NewRomanPSMT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中，移除该元素；不在产生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NewRomanPSMT"/>
                          <a:ea typeface="宋体" panose="02010600030101010101" pitchFamily="2" charset="-122"/>
                        </a:rPr>
                        <a:t>KeyError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异常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57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  <a:latin typeface="TimesNewRomanPSMT"/>
                          <a:ea typeface="宋体" panose="02010600030101010101" pitchFamily="2" charset="-122"/>
                        </a:rPr>
                        <a:t>S.clear() 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移除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NewRomanPSMT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中所有数据项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50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  <a:latin typeface="TimesNewRomanPSMT"/>
                          <a:ea typeface="宋体" panose="02010600030101010101" pitchFamily="2" charset="-122"/>
                        </a:rPr>
                        <a:t>len(S) 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返回集合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NewRomanPSMT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元素个数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90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  <a:latin typeface="TimesNewRomanPSMT"/>
                          <a:ea typeface="宋体" panose="02010600030101010101" pitchFamily="2" charset="-122"/>
                        </a:rPr>
                        <a:t>x in S 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NewRomanPSMT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NewRomanPSMT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的元素，返回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NewRomanPSMT"/>
                          <a:ea typeface="宋体" panose="02010600030101010101" pitchFamily="2" charset="-122"/>
                        </a:rPr>
                        <a:t>True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，否则返回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NewRomanPSMT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24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  <a:latin typeface="TimesNewRomanPSMT"/>
                          <a:ea typeface="宋体" panose="02010600030101010101" pitchFamily="2" charset="-122"/>
                        </a:rPr>
                        <a:t>x not in S 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NewRomanPSMT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不是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NewRomanPSMT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的元素，返回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NewRomanPSMT"/>
                          <a:ea typeface="宋体" panose="02010600030101010101" pitchFamily="2" charset="-122"/>
                        </a:rPr>
                        <a:t>True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，否则返回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NewRomanPSMT"/>
                          <a:ea typeface="宋体" panose="02010600030101010101" pitchFamily="2" charset="-122"/>
                        </a:rPr>
                        <a:t>False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62056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8A43FA2-8483-4105-A5A5-2772802E3847}"/>
              </a:ext>
            </a:extLst>
          </p:cNvPr>
          <p:cNvSpPr txBox="1"/>
          <p:nvPr/>
        </p:nvSpPr>
        <p:spPr>
          <a:xfrm flipH="1">
            <a:off x="2697480" y="5073134"/>
            <a:ext cx="745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set()</a:t>
            </a:r>
            <a:r>
              <a:rPr lang="zh-CN" altLang="en-US"/>
              <a:t>函数将其他的组合数据类型变成集合类型，返回结果是一个无重复且排序任意的集合。</a:t>
            </a:r>
            <a:r>
              <a:rPr lang="en-US" altLang="zh-CN"/>
              <a:t>set()</a:t>
            </a:r>
            <a:r>
              <a:rPr lang="zh-CN" altLang="en-US"/>
              <a:t>函数也可以生成空集合变量。</a:t>
            </a:r>
          </a:p>
        </p:txBody>
      </p:sp>
    </p:spTree>
    <p:extLst>
      <p:ext uri="{BB962C8B-B14F-4D97-AF65-F5344CB8AC3E}">
        <p14:creationId xmlns:p14="http://schemas.microsoft.com/office/powerpoint/2010/main" val="1734677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C469F9C-DA34-4BB0-AF6C-D39D2A041781}"/>
              </a:ext>
            </a:extLst>
          </p:cNvPr>
          <p:cNvSpPr/>
          <p:nvPr/>
        </p:nvSpPr>
        <p:spPr>
          <a:xfrm>
            <a:off x="4174309" y="2079842"/>
            <a:ext cx="35670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>
                <a:latin typeface="MicrosoftYaHei"/>
              </a:rPr>
              <a:t>6.2 </a:t>
            </a:r>
            <a:r>
              <a:rPr lang="zh-CN" altLang="en-US" sz="4800">
                <a:latin typeface="MicrosoftYaHei"/>
              </a:rPr>
              <a:t>列表类型</a:t>
            </a:r>
            <a:endParaRPr lang="zh-CN" altLang="en-US" sz="48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7215A6-FE7A-43DA-8A89-213CDF4472E6}"/>
              </a:ext>
            </a:extLst>
          </p:cNvPr>
          <p:cNvSpPr/>
          <p:nvPr/>
        </p:nvSpPr>
        <p:spPr>
          <a:xfrm>
            <a:off x="2883876" y="3582574"/>
            <a:ext cx="7291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列表类型用中括号</a:t>
            </a:r>
            <a:r>
              <a:rPr lang="en-US" altLang="zh-CN"/>
              <a:t>[]</a:t>
            </a:r>
            <a:r>
              <a:rPr lang="zh-CN" altLang="en-US"/>
              <a:t> 表示，列表没有长度限制，元素类型可以不同。</a:t>
            </a:r>
            <a:endParaRPr lang="en-US" altLang="zh-CN"/>
          </a:p>
          <a:p>
            <a:r>
              <a:rPr lang="zh-CN" altLang="en-US"/>
              <a:t>通过</a:t>
            </a:r>
            <a:r>
              <a:rPr lang="en-US" altLang="zh-CN"/>
              <a:t>list(x)</a:t>
            </a:r>
            <a:r>
              <a:rPr lang="zh-CN" altLang="en-US"/>
              <a:t>函数将集合或字符串类型转换成列表类型。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88FEC9-7F43-429F-8BBA-DFFB8A351D4C}"/>
              </a:ext>
            </a:extLst>
          </p:cNvPr>
          <p:cNvSpPr/>
          <p:nvPr/>
        </p:nvSpPr>
        <p:spPr>
          <a:xfrm>
            <a:off x="2883876" y="4447903"/>
            <a:ext cx="6424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列表属于序列类型，所以列表类型支持序列类型对应的操作</a:t>
            </a:r>
          </a:p>
        </p:txBody>
      </p:sp>
    </p:spTree>
    <p:extLst>
      <p:ext uri="{BB962C8B-B14F-4D97-AF65-F5344CB8AC3E}">
        <p14:creationId xmlns:p14="http://schemas.microsoft.com/office/powerpoint/2010/main" val="418739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014E1A2-2167-46E6-9B4F-28CF65CE5A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63307" y="1649045"/>
          <a:ext cx="8707117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883">
                  <a:extLst>
                    <a:ext uri="{9D8B030D-6E8A-4147-A177-3AD203B41FA5}">
                      <a16:colId xmlns:a16="http://schemas.microsoft.com/office/drawing/2014/main" val="4238274663"/>
                    </a:ext>
                  </a:extLst>
                </a:gridCol>
                <a:gridCol w="6972234">
                  <a:extLst>
                    <a:ext uri="{9D8B030D-6E8A-4147-A177-3AD203B41FA5}">
                      <a16:colId xmlns:a16="http://schemas.microsoft.com/office/drawing/2014/main" val="1219913661"/>
                    </a:ext>
                  </a:extLst>
                </a:gridCol>
              </a:tblGrid>
              <a:tr h="319026"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操作符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029477"/>
                  </a:ext>
                </a:extLst>
              </a:tr>
              <a:tr h="319026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 in s 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如果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的元素，返回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，否则返回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30822"/>
                  </a:ext>
                </a:extLst>
              </a:tr>
              <a:tr h="319026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 not in s 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如果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不是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的元素，返回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，否则返回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699562"/>
                  </a:ext>
                </a:extLst>
              </a:tr>
              <a:tr h="319026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 + t 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连接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904078"/>
                  </a:ext>
                </a:extLst>
              </a:tr>
              <a:tr h="319026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 * n 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或 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 * s 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将序列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复制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083196"/>
                  </a:ext>
                </a:extLst>
              </a:tr>
              <a:tr h="319026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s[i] 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索引，返回序列的第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个元素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897163"/>
                  </a:ext>
                </a:extLst>
              </a:tr>
              <a:tr h="319026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s[i: j] 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切片，返回包含序列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个元素的子序列（不包含第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个元素）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337777"/>
                  </a:ext>
                </a:extLst>
              </a:tr>
              <a:tr h="319026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s[i: j: k] 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步骤切片，返回包含序列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个元素以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为步数的子序列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595577"/>
                  </a:ext>
                </a:extLst>
              </a:tr>
              <a:tr h="319026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len(s) 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序列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的元素个数（长度）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403888"/>
                  </a:ext>
                </a:extLst>
              </a:tr>
              <a:tr h="319026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min(s) 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序列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中的最小元素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2345"/>
                  </a:ext>
                </a:extLst>
              </a:tr>
              <a:tr h="319026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max(s) 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序列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中的最大元素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654588"/>
                  </a:ext>
                </a:extLst>
              </a:tr>
              <a:tr h="319026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s.index(x) 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序列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中第一次出现元素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的位置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148125"/>
                  </a:ext>
                </a:extLst>
              </a:tr>
              <a:tr h="319026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s.count(x) 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序列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中出现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的总次数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70873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CE4DDDA4-E3E4-4996-A32A-BDFA7437DC97}"/>
              </a:ext>
            </a:extLst>
          </p:cNvPr>
          <p:cNvSpPr/>
          <p:nvPr/>
        </p:nvSpPr>
        <p:spPr>
          <a:xfrm>
            <a:off x="4157007" y="1032272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序列类型有一些通用的操作符和函数</a:t>
            </a:r>
          </a:p>
        </p:txBody>
      </p:sp>
    </p:spTree>
    <p:extLst>
      <p:ext uri="{BB962C8B-B14F-4D97-AF65-F5344CB8AC3E}">
        <p14:creationId xmlns:p14="http://schemas.microsoft.com/office/powerpoint/2010/main" val="319196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74E61A-C9D8-4A6F-A08D-D649C6EB6963}"/>
              </a:ext>
            </a:extLst>
          </p:cNvPr>
          <p:cNvSpPr/>
          <p:nvPr/>
        </p:nvSpPr>
        <p:spPr>
          <a:xfrm>
            <a:off x="2042524" y="1392088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6.2.2 </a:t>
            </a:r>
            <a:r>
              <a:rPr lang="zh-CN" altLang="en-US"/>
              <a:t>列表的索引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87F212-E643-48DA-AD6E-8EA52C275D6D}"/>
              </a:ext>
            </a:extLst>
          </p:cNvPr>
          <p:cNvSpPr/>
          <p:nvPr/>
        </p:nvSpPr>
        <p:spPr>
          <a:xfrm>
            <a:off x="2407138" y="1980420"/>
            <a:ext cx="851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索引是列表的基本操作，用于获得列表的一个元素。使用中括号作为索引操作符。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4FEFD5-D4BF-45AD-926D-C7EB69688B56}"/>
              </a:ext>
            </a:extLst>
          </p:cNvPr>
          <p:cNvSpPr/>
          <p:nvPr/>
        </p:nvSpPr>
        <p:spPr>
          <a:xfrm>
            <a:off x="2407137" y="2612377"/>
            <a:ext cx="6135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可以使用遍历循环对列表类型的元素进行遍历操作，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A38445-9A19-4EBA-A61F-8E459C0088D0}"/>
              </a:ext>
            </a:extLst>
          </p:cNvPr>
          <p:cNvSpPr/>
          <p:nvPr/>
        </p:nvSpPr>
        <p:spPr>
          <a:xfrm>
            <a:off x="2407137" y="324433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基本使用方式如下：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36A41-154B-4A8B-B927-BC2B62BCC5C7}"/>
              </a:ext>
            </a:extLst>
          </p:cNvPr>
          <p:cNvSpPr/>
          <p:nvPr/>
        </p:nvSpPr>
        <p:spPr>
          <a:xfrm>
            <a:off x="4247432" y="4018614"/>
            <a:ext cx="3411645" cy="646331"/>
          </a:xfrm>
          <a:prstGeom prst="rect">
            <a:avLst/>
          </a:prstGeom>
          <a:ln w="127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for </a:t>
            </a:r>
            <a:r>
              <a:rPr lang="zh-CN" altLang="en-US"/>
              <a:t>循环变量</a:t>
            </a:r>
            <a:r>
              <a:rPr lang="en-US" altLang="zh-CN"/>
              <a:t> in </a:t>
            </a:r>
            <a:r>
              <a:rPr lang="zh-CN" altLang="en-US"/>
              <a:t>列表变量</a:t>
            </a:r>
            <a:r>
              <a:rPr lang="en-US" altLang="zh-CN"/>
              <a:t>:</a:t>
            </a:r>
          </a:p>
          <a:p>
            <a:r>
              <a:rPr lang="en-US" altLang="zh-CN"/>
              <a:t>	</a:t>
            </a:r>
            <a:r>
              <a:rPr lang="zh-CN" altLang="en-US"/>
              <a:t>语句块</a:t>
            </a:r>
          </a:p>
        </p:txBody>
      </p:sp>
    </p:spTree>
    <p:extLst>
      <p:ext uri="{BB962C8B-B14F-4D97-AF65-F5344CB8AC3E}">
        <p14:creationId xmlns:p14="http://schemas.microsoft.com/office/powerpoint/2010/main" val="1259904709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3467</TotalTime>
  <Words>1858</Words>
  <Application>Microsoft Office PowerPoint</Application>
  <PresentationFormat>宽屏</PresentationFormat>
  <Paragraphs>188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MicrosoftYaHei</vt:lpstr>
      <vt:lpstr>TimesNewRomanPSMT</vt:lpstr>
      <vt:lpstr>等线</vt:lpstr>
      <vt:lpstr>宋体</vt:lpstr>
      <vt:lpstr>幼圆</vt:lpstr>
      <vt:lpstr>Century Gothic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lì ting</dc:creator>
  <cp:lastModifiedBy>lì ting</cp:lastModifiedBy>
  <cp:revision>228</cp:revision>
  <dcterms:created xsi:type="dcterms:W3CDTF">2018-09-12T13:51:52Z</dcterms:created>
  <dcterms:modified xsi:type="dcterms:W3CDTF">2018-10-24T14:56:42Z</dcterms:modified>
</cp:coreProperties>
</file>