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2" r:id="rId3"/>
    <p:sldId id="291" r:id="rId4"/>
    <p:sldId id="293" r:id="rId5"/>
    <p:sldId id="294" r:id="rId6"/>
    <p:sldId id="295" r:id="rId7"/>
    <p:sldId id="296" r:id="rId8"/>
    <p:sldId id="297" r:id="rId9"/>
    <p:sldId id="298" r:id="rId10"/>
    <p:sldId id="29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5820" autoAdjust="0"/>
  </p:normalViewPr>
  <p:slideViewPr>
    <p:cSldViewPr snapToGrid="0">
      <p:cViewPr varScale="1">
        <p:scale>
          <a:sx n="98" d="100"/>
          <a:sy n="98" d="100"/>
        </p:scale>
        <p:origin x="2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C2DCC-5865-4FDB-A100-4B132003B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C1D76D-00CC-4F77-9AB1-8E3C0DCC8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2BA7B-D79B-4430-B47C-1876DBE2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2DA-0372-4197-94F2-18FD1549589C}" type="datetimeFigureOut">
              <a:rPr lang="zh-CN" altLang="en-US" smtClean="0"/>
              <a:t>2020-01-12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99E7C-B759-4E1E-B6BA-064F7EBF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AF852-0DCB-41B2-8E30-CA2A4B1C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C55F-4185-488F-B175-2923B3C3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3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04B75-1CAC-4A10-B333-E66CFB21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62B99-A83D-42B6-B39C-958C4D5C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FD24B-E05A-40CD-A9FA-FDF78B78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2DA-0372-4197-94F2-18FD1549589C}" type="datetimeFigureOut">
              <a:rPr lang="zh-CN" altLang="en-US" smtClean="0"/>
              <a:t>2020-01-12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22D55-99F8-4024-B496-5DF434DB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50693-B94E-49D7-9E3F-80605592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C55F-4185-488F-B175-2923B3C3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8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D1F1B1-B4BF-4EB4-B042-FD4638489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58EEE7-6D06-44BA-AAE0-F86DB57F1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07200-53ED-48BE-939A-64A06879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2DA-0372-4197-94F2-18FD1549589C}" type="datetimeFigureOut">
              <a:rPr lang="zh-CN" altLang="en-US" smtClean="0"/>
              <a:t>2020-01-12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0BBD2-AF7A-4888-9EC1-88C592F3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744C6-AEE6-42CB-A6F4-A44E2146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C55F-4185-488F-B175-2923B3C3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7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67EE0-7CFD-430B-B273-4090C27F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21BEF-81B7-45B5-9B43-5E6A6B07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1F8E-D862-4249-916F-AF80FD3D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2DA-0372-4197-94F2-18FD1549589C}" type="datetimeFigureOut">
              <a:rPr lang="zh-CN" altLang="en-US" smtClean="0"/>
              <a:t>2020-01-12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A7F00-2289-4833-AD23-D4531B8C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6FAC6-7BD9-42F0-8CA2-927B098B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C55F-4185-488F-B175-2923B3C3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7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84A82-54C3-45DE-8F77-4F8EF7FA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B9B07-376B-4E5B-8809-F0537ECD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1A458-B745-4A0F-BAD8-77A8A773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2DA-0372-4197-94F2-18FD1549589C}" type="datetimeFigureOut">
              <a:rPr lang="zh-CN" altLang="en-US" smtClean="0"/>
              <a:t>2020-01-12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EF52B-2471-4174-BCFE-07F9A617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E31D5-A58F-4302-915B-05E28A29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C55F-4185-488F-B175-2923B3C3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0A760-F17D-4F91-BF75-62F59B6E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18728-1F43-49ED-8D3C-E02A62FD8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F64FAD-E07D-43A3-B90D-3A363CA1F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DDC0BF-1DE5-4CED-B803-F5D40F91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2DA-0372-4197-94F2-18FD1549589C}" type="datetimeFigureOut">
              <a:rPr lang="zh-CN" altLang="en-US" smtClean="0"/>
              <a:t>2020-01-12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771087-535D-4CBD-AC0F-D5760B3D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FAC03-0A97-49CA-96F7-11F11C95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C55F-4185-488F-B175-2923B3C3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6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34BDE-1BC3-422A-BD5F-7A623531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7D9E9-FB95-4FDE-AE40-BCB7EC9A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70C3A4-734B-47E4-8BDA-42E9BA75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475F7-DBE8-4C2B-9307-4BF1C2266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521D1B-2170-41A5-ACD7-E389D9B42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F5A356-9499-4CAC-931F-47E610D5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2DA-0372-4197-94F2-18FD1549589C}" type="datetimeFigureOut">
              <a:rPr lang="zh-CN" altLang="en-US" smtClean="0"/>
              <a:t>2020-01-12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BA6232-325C-47CA-820F-FAD0869E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7D2D2B-1585-45B7-8F8B-ABBDFD1E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C55F-4185-488F-B175-2923B3C3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7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84CA5-F63A-438E-91E6-570B79CA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FDCA0-FC91-4243-92AA-EACD9FDB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2DA-0372-4197-94F2-18FD1549589C}" type="datetimeFigureOut">
              <a:rPr lang="zh-CN" altLang="en-US" smtClean="0"/>
              <a:t>2020-01-12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9D391-C480-4B63-8431-1010BE3B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FC6F30-6628-49C0-A234-24B6812C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C55F-4185-488F-B175-2923B3C3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9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C3DCCE-743B-4B3C-8900-19A59469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2DA-0372-4197-94F2-18FD1549589C}" type="datetimeFigureOut">
              <a:rPr lang="zh-CN" altLang="en-US" smtClean="0"/>
              <a:t>2020-01-12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8D1CA0-7D09-41CD-A68A-27E7D646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EF8132-5FCC-483A-9853-6E26B2FA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C55F-4185-488F-B175-2923B3C3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6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499C5-7C50-4F95-8281-E86807CA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526A0-5ADD-4082-9283-6FB379E0D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6B106-08AB-4230-882C-0B02B9B0F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6DE90-388B-4F0B-BD6C-2171E416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2DA-0372-4197-94F2-18FD1549589C}" type="datetimeFigureOut">
              <a:rPr lang="zh-CN" altLang="en-US" smtClean="0"/>
              <a:t>2020-01-12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5EA272-B07D-4B88-9E3B-EC104711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EBEF5-5638-4340-980C-B963F734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C55F-4185-488F-B175-2923B3C3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8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63D3B-BF1E-4CB9-8568-7CA053CC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E7C87-0A18-4EE0-B33D-C10B8E286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578621-CC44-4147-8248-4120EE82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5C7240-D128-4FD0-A397-9FF7D80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42DA-0372-4197-94F2-18FD1549589C}" type="datetimeFigureOut">
              <a:rPr lang="zh-CN" altLang="en-US" smtClean="0"/>
              <a:t>2020-01-12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96B1D-7C65-4A1D-ACA6-66AF28B8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325C3-C2D0-4FE6-9F29-32BD09DC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C55F-4185-488F-B175-2923B3C3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9B69D-5982-4AC9-82D4-C6BAF8B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5CFBC-89C8-4197-988C-0B562111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37F29-6AE0-405F-BB50-F66D2D11D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C42DA-0372-4197-94F2-18FD1549589C}" type="datetimeFigureOut">
              <a:rPr lang="zh-CN" altLang="en-US" smtClean="0"/>
              <a:t>2020-01-12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FF475-FAD4-4BAB-BE0D-8F1D49F3D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1A6A1-452D-4600-9776-6D1215FEF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C55F-4185-488F-B175-2923B3C3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zh-cn/3/library/index.htm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zh-cn/3/library/sys.htm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8513CA55-4F11-4190-8B5C-8DD7C0E33066}"/>
              </a:ext>
            </a:extLst>
          </p:cNvPr>
          <p:cNvSpPr/>
          <p:nvPr/>
        </p:nvSpPr>
        <p:spPr>
          <a:xfrm>
            <a:off x="1075840" y="1106103"/>
            <a:ext cx="2622949" cy="50027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2133" b="1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简单的第一个窗口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3F06C4-69BA-45F8-8422-32EB85DD1277}"/>
              </a:ext>
            </a:extLst>
          </p:cNvPr>
          <p:cNvSpPr txBox="1"/>
          <p:nvPr/>
        </p:nvSpPr>
        <p:spPr>
          <a:xfrm>
            <a:off x="1445740" y="1979306"/>
            <a:ext cx="930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PyQt5</a:t>
            </a:r>
            <a:r>
              <a:rPr lang="zh-CN" altLang="en-US">
                <a:solidFill>
                  <a:schemeClr val="bg1"/>
                </a:solidFill>
              </a:rPr>
              <a:t>提供了丰富的窗口方法库，在底层已经实现了大量常用功能，使得程序设计人员可以直接使用对应的方法实现丰富多彩的功能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B5AAA-BCAC-416F-8249-51C0CF1B6EDE}"/>
              </a:ext>
            </a:extLst>
          </p:cNvPr>
          <p:cNvSpPr txBox="1"/>
          <p:nvPr/>
        </p:nvSpPr>
        <p:spPr>
          <a:xfrm>
            <a:off x="4020064" y="1171575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安装</a:t>
            </a:r>
            <a:r>
              <a:rPr lang="en-US" altLang="zh-CN">
                <a:solidFill>
                  <a:schemeClr val="bg1"/>
                </a:solidFill>
              </a:rPr>
              <a:t>PyQt5</a:t>
            </a:r>
            <a:r>
              <a:rPr lang="zh-CN" altLang="en-US">
                <a:solidFill>
                  <a:schemeClr val="bg1"/>
                </a:solidFill>
              </a:rPr>
              <a:t>的方法：</a:t>
            </a:r>
            <a:r>
              <a:rPr lang="en-US" altLang="zh-CN">
                <a:solidFill>
                  <a:schemeClr val="bg1"/>
                </a:solidFill>
              </a:rPr>
              <a:t>pip install PyQt5</a:t>
            </a:r>
            <a:r>
              <a:rPr lang="zh-CN" altLang="en-US">
                <a:solidFill>
                  <a:schemeClr val="bg1"/>
                </a:solidFill>
              </a:rPr>
              <a:t>或在</a:t>
            </a:r>
            <a:r>
              <a:rPr lang="en-US" altLang="zh-CN">
                <a:solidFill>
                  <a:schemeClr val="bg1"/>
                </a:solidFill>
              </a:rPr>
              <a:t>pycharm</a:t>
            </a:r>
            <a:r>
              <a:rPr lang="zh-CN" altLang="en-US">
                <a:solidFill>
                  <a:schemeClr val="bg1"/>
                </a:solidFill>
              </a:rPr>
              <a:t>中安装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791587-9051-4B1F-A893-48826C90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896" y="2811161"/>
            <a:ext cx="4714296" cy="38423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F511AA-03CC-45A6-BAF1-D344126DB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09" y="2811161"/>
            <a:ext cx="4714296" cy="30459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1587D4-A6CD-4ED1-AC44-84AB92D04E40}"/>
              </a:ext>
            </a:extLst>
          </p:cNvPr>
          <p:cNvSpPr/>
          <p:nvPr/>
        </p:nvSpPr>
        <p:spPr>
          <a:xfrm>
            <a:off x="2387314" y="5954582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pip install PyQt5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F510AA-E729-48B9-9EF3-0E1D357ED4FC}"/>
              </a:ext>
            </a:extLst>
          </p:cNvPr>
          <p:cNvSpPr/>
          <p:nvPr/>
        </p:nvSpPr>
        <p:spPr>
          <a:xfrm>
            <a:off x="7740353" y="5954582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pycharm</a:t>
            </a:r>
            <a:r>
              <a:rPr lang="zh-CN" altLang="en-US">
                <a:solidFill>
                  <a:schemeClr val="bg1"/>
                </a:solidFill>
              </a:rPr>
              <a:t>中安装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8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67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C74B430D-ED4B-4473-9B23-539223468FE7}"/>
              </a:ext>
            </a:extLst>
          </p:cNvPr>
          <p:cNvSpPr/>
          <p:nvPr/>
        </p:nvSpPr>
        <p:spPr>
          <a:xfrm>
            <a:off x="1075840" y="1106103"/>
            <a:ext cx="5110776" cy="50027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lnSpcReduction="10000"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额外补充  </a:t>
            </a:r>
            <a:r>
              <a:rPr lang="en-US" altLang="zh-CN" sz="2400">
                <a:solidFill>
                  <a:schemeClr val="bg1"/>
                </a:solidFill>
              </a:rPr>
              <a:t>if __name__ == ‘__main__’: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1AA31-F759-4B6B-8F3C-004C82FE4D67}"/>
              </a:ext>
            </a:extLst>
          </p:cNvPr>
          <p:cNvSpPr txBox="1"/>
          <p:nvPr/>
        </p:nvSpPr>
        <p:spPr>
          <a:xfrm>
            <a:off x="1263658" y="2044528"/>
            <a:ext cx="504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if __name__ == ‘__main__’:       </a:t>
            </a:r>
            <a:r>
              <a:rPr lang="zh-CN" altLang="en-US">
                <a:solidFill>
                  <a:schemeClr val="bg1"/>
                </a:solidFill>
              </a:rPr>
              <a:t>的两种使用功能：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8CC461-5E8E-4496-92BD-5BE49304AC43}"/>
              </a:ext>
            </a:extLst>
          </p:cNvPr>
          <p:cNvSpPr/>
          <p:nvPr/>
        </p:nvSpPr>
        <p:spPr>
          <a:xfrm>
            <a:off x="2125361" y="2916364"/>
            <a:ext cx="7941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 情况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、直接执行本</a:t>
            </a:r>
            <a:r>
              <a:rPr lang="en-US" altLang="zh-CN">
                <a:solidFill>
                  <a:schemeClr val="bg1"/>
                </a:solidFill>
              </a:rPr>
              <a:t>py</a:t>
            </a:r>
            <a:r>
              <a:rPr lang="zh-CN" altLang="en-US">
                <a:solidFill>
                  <a:schemeClr val="bg1"/>
                </a:solidFill>
              </a:rPr>
              <a:t>代码文件时，把包含的代码块视为脚本代码顺序执行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1C44E8-E73F-4067-8589-8A4C86CEEB03}"/>
              </a:ext>
            </a:extLst>
          </p:cNvPr>
          <p:cNvSpPr/>
          <p:nvPr/>
        </p:nvSpPr>
        <p:spPr>
          <a:xfrm>
            <a:off x="2158314" y="3806050"/>
            <a:ext cx="8180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情况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、当本</a:t>
            </a:r>
            <a:r>
              <a:rPr lang="en-US" altLang="zh-CN">
                <a:solidFill>
                  <a:schemeClr val="bg1"/>
                </a:solidFill>
              </a:rPr>
              <a:t>py</a:t>
            </a:r>
            <a:r>
              <a:rPr lang="zh-CN" altLang="en-US">
                <a:solidFill>
                  <a:schemeClr val="bg1"/>
                </a:solidFill>
              </a:rPr>
              <a:t>代码文件作为其他代码</a:t>
            </a:r>
            <a:r>
              <a:rPr lang="en-US" altLang="zh-CN">
                <a:solidFill>
                  <a:schemeClr val="bg1"/>
                </a:solidFill>
              </a:rPr>
              <a:t>import</a:t>
            </a:r>
            <a:r>
              <a:rPr lang="zh-CN" altLang="en-US">
                <a:solidFill>
                  <a:schemeClr val="bg1"/>
                </a:solidFill>
              </a:rPr>
              <a:t>对象时，不执行被包含的代码块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D5BA8A-D5C8-44A7-82F3-843CE81CE7F5}"/>
              </a:ext>
            </a:extLst>
          </p:cNvPr>
          <p:cNvSpPr/>
          <p:nvPr/>
        </p:nvSpPr>
        <p:spPr>
          <a:xfrm>
            <a:off x="1161534" y="4677886"/>
            <a:ext cx="7237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Python </a:t>
            </a:r>
            <a:r>
              <a:rPr lang="zh-CN" altLang="en-US">
                <a:solidFill>
                  <a:srgbClr val="FFFF00"/>
                </a:solidFill>
              </a:rPr>
              <a:t>标准库大全</a:t>
            </a:r>
            <a:r>
              <a:rPr lang="en-US" altLang="zh-CN">
                <a:solidFill>
                  <a:srgbClr val="FFFF00"/>
                </a:solidFill>
              </a:rPr>
              <a:t>: </a:t>
            </a:r>
            <a:r>
              <a:rPr lang="en-US" altLang="zh-CN">
                <a:solidFill>
                  <a:srgbClr val="FFFF00"/>
                </a:solidFill>
                <a:hlinkClick r:id="rId2"/>
              </a:rPr>
              <a:t>https://docs.python.org/zh-cn/3/library/index.html</a:t>
            </a:r>
            <a:endParaRPr lang="en-US" altLang="zh-CN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3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8">
            <a:extLst>
              <a:ext uri="{FF2B5EF4-FFF2-40B4-BE49-F238E27FC236}">
                <a16:creationId xmlns:a16="http://schemas.microsoft.com/office/drawing/2014/main" id="{F2688C06-AA06-4D85-9E53-86F12A090DB4}"/>
              </a:ext>
            </a:extLst>
          </p:cNvPr>
          <p:cNvSpPr/>
          <p:nvPr/>
        </p:nvSpPr>
        <p:spPr>
          <a:xfrm>
            <a:off x="1021473" y="682858"/>
            <a:ext cx="6888037" cy="4673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 sys</a:t>
            </a:r>
            <a:r>
              <a:rPr lang="zh-CN" altLang="en-US" sz="240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库</a:t>
            </a:r>
            <a:r>
              <a:rPr lang="en-US" altLang="zh-CN" sz="240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----</a:t>
            </a:r>
            <a:r>
              <a:rPr lang="zh-CN" altLang="en-US" sz="240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针对与</a:t>
            </a:r>
            <a:r>
              <a:rPr lang="en-US" altLang="zh-CN" sz="240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Python</a:t>
            </a:r>
            <a:r>
              <a:rPr lang="zh-CN" altLang="en-US" sz="240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解释器相关的变量和方法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5AAAC2-380E-4C2E-8769-5454CAF45CAE}"/>
              </a:ext>
            </a:extLst>
          </p:cNvPr>
          <p:cNvSpPr/>
          <p:nvPr/>
        </p:nvSpPr>
        <p:spPr>
          <a:xfrm>
            <a:off x="1404708" y="1455843"/>
            <a:ext cx="6408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技术文档：</a:t>
            </a:r>
            <a:r>
              <a:rPr lang="en-US" altLang="zh-CN">
                <a:solidFill>
                  <a:srgbClr val="FFFF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hlinkClick r:id="rId2"/>
              </a:rPr>
              <a:t>https://docs.python.org/zh-cn/3/library/sys.html</a:t>
            </a:r>
            <a:endParaRPr lang="en-US" altLang="zh-CN">
              <a:solidFill>
                <a:srgbClr val="FFFF0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275A6B-4BB8-4239-9148-860501C5B3F7}"/>
              </a:ext>
            </a:extLst>
          </p:cNvPr>
          <p:cNvSpPr/>
          <p:nvPr/>
        </p:nvSpPr>
        <p:spPr>
          <a:xfrm>
            <a:off x="1591041" y="2782669"/>
            <a:ext cx="8873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sys.argv</a:t>
            </a:r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：获取命令行参数，返回</a:t>
            </a:r>
            <a:r>
              <a:rPr lang="zh-CN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一个列表，其中包含了被传递给 Python 脚本的命令行参数。 </a:t>
            </a:r>
            <a:r>
              <a:rPr lang="zh-CN" altLang="zh-CN" sz="160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argv[0]</a:t>
            </a:r>
            <a:r>
              <a:rPr lang="zh-CN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 为脚本的名称</a:t>
            </a:r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。</a:t>
            </a:r>
            <a:r>
              <a:rPr lang="zh-CN" altLang="zh-CN" sz="105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endParaRPr lang="zh-CN" altLang="zh-CN" sz="280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0" name="Freeform 18">
            <a:extLst>
              <a:ext uri="{FF2B5EF4-FFF2-40B4-BE49-F238E27FC236}">
                <a16:creationId xmlns:a16="http://schemas.microsoft.com/office/drawing/2014/main" id="{289529E2-9390-4B78-B7F7-BD7A8AD05CBA}"/>
              </a:ext>
            </a:extLst>
          </p:cNvPr>
          <p:cNvSpPr>
            <a:spLocks noEditPoints="1"/>
          </p:cNvSpPr>
          <p:nvPr/>
        </p:nvSpPr>
        <p:spPr bwMode="auto">
          <a:xfrm>
            <a:off x="1021473" y="2801957"/>
            <a:ext cx="372666" cy="350044"/>
          </a:xfrm>
          <a:custGeom>
            <a:avLst/>
            <a:gdLst>
              <a:gd name="T0" fmla="*/ 116 w 132"/>
              <a:gd name="T1" fmla="*/ 48 h 124"/>
              <a:gd name="T2" fmla="*/ 116 w 132"/>
              <a:gd name="T3" fmla="*/ 22 h 124"/>
              <a:gd name="T4" fmla="*/ 104 w 132"/>
              <a:gd name="T5" fmla="*/ 0 h 124"/>
              <a:gd name="T6" fmla="*/ 22 w 132"/>
              <a:gd name="T7" fmla="*/ 0 h 124"/>
              <a:gd name="T8" fmla="*/ 0 w 132"/>
              <a:gd name="T9" fmla="*/ 102 h 124"/>
              <a:gd name="T10" fmla="*/ 94 w 132"/>
              <a:gd name="T11" fmla="*/ 124 h 124"/>
              <a:gd name="T12" fmla="*/ 116 w 132"/>
              <a:gd name="T13" fmla="*/ 96 h 124"/>
              <a:gd name="T14" fmla="*/ 116 w 132"/>
              <a:gd name="T15" fmla="*/ 48 h 124"/>
              <a:gd name="T16" fmla="*/ 88 w 132"/>
              <a:gd name="T17" fmla="*/ 8 h 124"/>
              <a:gd name="T18" fmla="*/ 108 w 132"/>
              <a:gd name="T19" fmla="*/ 12 h 124"/>
              <a:gd name="T20" fmla="*/ 108 w 132"/>
              <a:gd name="T21" fmla="*/ 24 h 124"/>
              <a:gd name="T22" fmla="*/ 104 w 132"/>
              <a:gd name="T23" fmla="*/ 36 h 124"/>
              <a:gd name="T24" fmla="*/ 104 w 132"/>
              <a:gd name="T25" fmla="*/ 32 h 124"/>
              <a:gd name="T26" fmla="*/ 104 w 132"/>
              <a:gd name="T27" fmla="*/ 16 h 124"/>
              <a:gd name="T28" fmla="*/ 16 w 132"/>
              <a:gd name="T29" fmla="*/ 12 h 124"/>
              <a:gd name="T30" fmla="*/ 12 w 132"/>
              <a:gd name="T31" fmla="*/ 24 h 124"/>
              <a:gd name="T32" fmla="*/ 8 w 132"/>
              <a:gd name="T33" fmla="*/ 22 h 124"/>
              <a:gd name="T34" fmla="*/ 100 w 132"/>
              <a:gd name="T35" fmla="*/ 20 h 124"/>
              <a:gd name="T36" fmla="*/ 16 w 132"/>
              <a:gd name="T37" fmla="*/ 16 h 124"/>
              <a:gd name="T38" fmla="*/ 100 w 132"/>
              <a:gd name="T39" fmla="*/ 20 h 124"/>
              <a:gd name="T40" fmla="*/ 100 w 132"/>
              <a:gd name="T41" fmla="*/ 28 h 124"/>
              <a:gd name="T42" fmla="*/ 16 w 132"/>
              <a:gd name="T43" fmla="*/ 24 h 124"/>
              <a:gd name="T44" fmla="*/ 100 w 132"/>
              <a:gd name="T45" fmla="*/ 32 h 124"/>
              <a:gd name="T46" fmla="*/ 88 w 132"/>
              <a:gd name="T47" fmla="*/ 36 h 124"/>
              <a:gd name="T48" fmla="*/ 16 w 132"/>
              <a:gd name="T49" fmla="*/ 35 h 124"/>
              <a:gd name="T50" fmla="*/ 100 w 132"/>
              <a:gd name="T51" fmla="*/ 32 h 124"/>
              <a:gd name="T52" fmla="*/ 94 w 132"/>
              <a:gd name="T53" fmla="*/ 116 h 124"/>
              <a:gd name="T54" fmla="*/ 8 w 132"/>
              <a:gd name="T55" fmla="*/ 102 h 124"/>
              <a:gd name="T56" fmla="*/ 22 w 132"/>
              <a:gd name="T57" fmla="*/ 44 h 124"/>
              <a:gd name="T58" fmla="*/ 104 w 132"/>
              <a:gd name="T59" fmla="*/ 44 h 124"/>
              <a:gd name="T60" fmla="*/ 108 w 132"/>
              <a:gd name="T61" fmla="*/ 56 h 124"/>
              <a:gd name="T62" fmla="*/ 52 w 132"/>
              <a:gd name="T63" fmla="*/ 76 h 124"/>
              <a:gd name="T64" fmla="*/ 108 w 132"/>
              <a:gd name="T65" fmla="*/ 96 h 124"/>
              <a:gd name="T66" fmla="*/ 113 w 132"/>
              <a:gd name="T67" fmla="*/ 88 h 124"/>
              <a:gd name="T68" fmla="*/ 60 w 132"/>
              <a:gd name="T69" fmla="*/ 76 h 124"/>
              <a:gd name="T70" fmla="*/ 108 w 132"/>
              <a:gd name="T71" fmla="*/ 64 h 124"/>
              <a:gd name="T72" fmla="*/ 115 w 132"/>
              <a:gd name="T73" fmla="*/ 59 h 124"/>
              <a:gd name="T74" fmla="*/ 120 w 132"/>
              <a:gd name="T75" fmla="*/ 7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2" h="124">
                <a:moveTo>
                  <a:pt x="116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5"/>
                  <a:pt x="111" y="0"/>
                  <a:pt x="10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14"/>
                  <a:pt x="10" y="124"/>
                  <a:pt x="22" y="124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106" y="124"/>
                  <a:pt x="116" y="114"/>
                  <a:pt x="116" y="102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84"/>
                  <a:pt x="132" y="60"/>
                  <a:pt x="116" y="48"/>
                </a:cubicBezTo>
                <a:close/>
                <a:moveTo>
                  <a:pt x="22" y="8"/>
                </a:moveTo>
                <a:cubicBezTo>
                  <a:pt x="88" y="8"/>
                  <a:pt x="88" y="8"/>
                  <a:pt x="88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06" y="8"/>
                  <a:pt x="108" y="10"/>
                  <a:pt x="108" y="1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7" y="36"/>
                  <a:pt x="105" y="36"/>
                  <a:pt x="104" y="36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4"/>
                  <a:pt x="102" y="12"/>
                  <a:pt x="100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4" y="12"/>
                  <a:pt x="12" y="14"/>
                  <a:pt x="12" y="16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32"/>
                  <a:pt x="12" y="32"/>
                  <a:pt x="12" y="32"/>
                </a:cubicBezTo>
                <a:cubicBezTo>
                  <a:pt x="10" y="29"/>
                  <a:pt x="8" y="26"/>
                  <a:pt x="8" y="22"/>
                </a:cubicBezTo>
                <a:cubicBezTo>
                  <a:pt x="8" y="14"/>
                  <a:pt x="14" y="8"/>
                  <a:pt x="22" y="8"/>
                </a:cubicBezTo>
                <a:close/>
                <a:moveTo>
                  <a:pt x="100" y="20"/>
                </a:moveTo>
                <a:cubicBezTo>
                  <a:pt x="16" y="20"/>
                  <a:pt x="16" y="20"/>
                  <a:pt x="16" y="20"/>
                </a:cubicBezTo>
                <a:cubicBezTo>
                  <a:pt x="16" y="16"/>
                  <a:pt x="16" y="16"/>
                  <a:pt x="16" y="16"/>
                </a:cubicBezTo>
                <a:cubicBezTo>
                  <a:pt x="100" y="16"/>
                  <a:pt x="100" y="16"/>
                  <a:pt x="100" y="16"/>
                </a:cubicBezTo>
                <a:lnTo>
                  <a:pt x="100" y="20"/>
                </a:lnTo>
                <a:close/>
                <a:moveTo>
                  <a:pt x="100" y="24"/>
                </a:moveTo>
                <a:cubicBezTo>
                  <a:pt x="100" y="28"/>
                  <a:pt x="100" y="28"/>
                  <a:pt x="10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4"/>
                  <a:pt x="16" y="24"/>
                  <a:pt x="16" y="24"/>
                </a:cubicBezTo>
                <a:lnTo>
                  <a:pt x="100" y="24"/>
                </a:lnTo>
                <a:close/>
                <a:moveTo>
                  <a:pt x="100" y="32"/>
                </a:moveTo>
                <a:cubicBezTo>
                  <a:pt x="100" y="36"/>
                  <a:pt x="100" y="36"/>
                  <a:pt x="100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0" y="36"/>
                  <a:pt x="18" y="35"/>
                  <a:pt x="16" y="35"/>
                </a:cubicBezTo>
                <a:cubicBezTo>
                  <a:pt x="16" y="32"/>
                  <a:pt x="16" y="32"/>
                  <a:pt x="16" y="32"/>
                </a:cubicBezTo>
                <a:lnTo>
                  <a:pt x="100" y="32"/>
                </a:lnTo>
                <a:close/>
                <a:moveTo>
                  <a:pt x="108" y="102"/>
                </a:moveTo>
                <a:cubicBezTo>
                  <a:pt x="108" y="110"/>
                  <a:pt x="102" y="116"/>
                  <a:pt x="94" y="116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14" y="116"/>
                  <a:pt x="8" y="110"/>
                  <a:pt x="8" y="102"/>
                </a:cubicBezTo>
                <a:cubicBezTo>
                  <a:pt x="8" y="39"/>
                  <a:pt x="8" y="39"/>
                  <a:pt x="8" y="39"/>
                </a:cubicBezTo>
                <a:cubicBezTo>
                  <a:pt x="12" y="42"/>
                  <a:pt x="17" y="44"/>
                  <a:pt x="22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6" y="44"/>
                  <a:pt x="108" y="46"/>
                  <a:pt x="108" y="48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61" y="56"/>
                  <a:pt x="52" y="65"/>
                  <a:pt x="52" y="76"/>
                </a:cubicBezTo>
                <a:cubicBezTo>
                  <a:pt x="52" y="87"/>
                  <a:pt x="61" y="96"/>
                  <a:pt x="7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102"/>
                </a:lnTo>
                <a:close/>
                <a:moveTo>
                  <a:pt x="113" y="88"/>
                </a:moveTo>
                <a:cubicBezTo>
                  <a:pt x="72" y="88"/>
                  <a:pt x="72" y="88"/>
                  <a:pt x="72" y="88"/>
                </a:cubicBezTo>
                <a:cubicBezTo>
                  <a:pt x="65" y="88"/>
                  <a:pt x="60" y="83"/>
                  <a:pt x="60" y="76"/>
                </a:cubicBezTo>
                <a:cubicBezTo>
                  <a:pt x="60" y="69"/>
                  <a:pt x="65" y="64"/>
                  <a:pt x="72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10" y="64"/>
                  <a:pt x="113" y="63"/>
                  <a:pt x="114" y="61"/>
                </a:cubicBezTo>
                <a:cubicBezTo>
                  <a:pt x="115" y="60"/>
                  <a:pt x="115" y="60"/>
                  <a:pt x="115" y="59"/>
                </a:cubicBezTo>
                <a:cubicBezTo>
                  <a:pt x="115" y="59"/>
                  <a:pt x="116" y="59"/>
                  <a:pt x="116" y="59"/>
                </a:cubicBezTo>
                <a:cubicBezTo>
                  <a:pt x="118" y="62"/>
                  <a:pt x="120" y="67"/>
                  <a:pt x="120" y="72"/>
                </a:cubicBezTo>
                <a:cubicBezTo>
                  <a:pt x="120" y="78"/>
                  <a:pt x="118" y="84"/>
                  <a:pt x="113" y="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4BCC69-55A4-4933-BD7D-C06C06623C61}"/>
              </a:ext>
            </a:extLst>
          </p:cNvPr>
          <p:cNvSpPr/>
          <p:nvPr/>
        </p:nvSpPr>
        <p:spPr>
          <a:xfrm>
            <a:off x="1591040" y="3553687"/>
            <a:ext cx="9280161" cy="1200329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从程序外部获取参数的桥梁，获取命令行参数，返回一个列表，其中包含了脚本路径及传递给 </a:t>
            </a:r>
            <a:r>
              <a:rPr lang="en-US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Python </a:t>
            </a:r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脚本的命令行参数。并非等用户输入，可以由系统传递给</a:t>
            </a:r>
            <a:r>
              <a:rPr lang="en-US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python</a:t>
            </a:r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脚本程序。</a:t>
            </a:r>
          </a:p>
          <a:p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优点：方便程序员可以通过命令方式直接控制程序的运行状态，</a:t>
            </a:r>
          </a:p>
          <a:p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          不需要使用</a:t>
            </a:r>
            <a:r>
              <a:rPr lang="en-US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input</a:t>
            </a:r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对数据进行处理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DE4DEA-0C8C-4DF6-AED3-C2D41F1CB26A}"/>
              </a:ext>
            </a:extLst>
          </p:cNvPr>
          <p:cNvSpPr/>
          <p:nvPr/>
        </p:nvSpPr>
        <p:spPr>
          <a:xfrm>
            <a:off x="1536675" y="5132543"/>
            <a:ext cx="5319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sys.exit(n)</a:t>
            </a:r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：程序退出，如果是正常退出是</a:t>
            </a:r>
            <a:r>
              <a:rPr lang="en-US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sys.exit(0)</a:t>
            </a:r>
            <a:endParaRPr lang="zh-CN" altLang="en-US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5CADBF35-168E-4797-BED0-36F88464AA82}"/>
              </a:ext>
            </a:extLst>
          </p:cNvPr>
          <p:cNvSpPr>
            <a:spLocks noEditPoints="1"/>
          </p:cNvSpPr>
          <p:nvPr/>
        </p:nvSpPr>
        <p:spPr bwMode="auto">
          <a:xfrm>
            <a:off x="1021473" y="5826824"/>
            <a:ext cx="372666" cy="350044"/>
          </a:xfrm>
          <a:custGeom>
            <a:avLst/>
            <a:gdLst>
              <a:gd name="T0" fmla="*/ 116 w 132"/>
              <a:gd name="T1" fmla="*/ 48 h 124"/>
              <a:gd name="T2" fmla="*/ 116 w 132"/>
              <a:gd name="T3" fmla="*/ 22 h 124"/>
              <a:gd name="T4" fmla="*/ 104 w 132"/>
              <a:gd name="T5" fmla="*/ 0 h 124"/>
              <a:gd name="T6" fmla="*/ 22 w 132"/>
              <a:gd name="T7" fmla="*/ 0 h 124"/>
              <a:gd name="T8" fmla="*/ 0 w 132"/>
              <a:gd name="T9" fmla="*/ 102 h 124"/>
              <a:gd name="T10" fmla="*/ 94 w 132"/>
              <a:gd name="T11" fmla="*/ 124 h 124"/>
              <a:gd name="T12" fmla="*/ 116 w 132"/>
              <a:gd name="T13" fmla="*/ 96 h 124"/>
              <a:gd name="T14" fmla="*/ 116 w 132"/>
              <a:gd name="T15" fmla="*/ 48 h 124"/>
              <a:gd name="T16" fmla="*/ 88 w 132"/>
              <a:gd name="T17" fmla="*/ 8 h 124"/>
              <a:gd name="T18" fmla="*/ 108 w 132"/>
              <a:gd name="T19" fmla="*/ 12 h 124"/>
              <a:gd name="T20" fmla="*/ 108 w 132"/>
              <a:gd name="T21" fmla="*/ 24 h 124"/>
              <a:gd name="T22" fmla="*/ 104 w 132"/>
              <a:gd name="T23" fmla="*/ 36 h 124"/>
              <a:gd name="T24" fmla="*/ 104 w 132"/>
              <a:gd name="T25" fmla="*/ 32 h 124"/>
              <a:gd name="T26" fmla="*/ 104 w 132"/>
              <a:gd name="T27" fmla="*/ 16 h 124"/>
              <a:gd name="T28" fmla="*/ 16 w 132"/>
              <a:gd name="T29" fmla="*/ 12 h 124"/>
              <a:gd name="T30" fmla="*/ 12 w 132"/>
              <a:gd name="T31" fmla="*/ 24 h 124"/>
              <a:gd name="T32" fmla="*/ 8 w 132"/>
              <a:gd name="T33" fmla="*/ 22 h 124"/>
              <a:gd name="T34" fmla="*/ 100 w 132"/>
              <a:gd name="T35" fmla="*/ 20 h 124"/>
              <a:gd name="T36" fmla="*/ 16 w 132"/>
              <a:gd name="T37" fmla="*/ 16 h 124"/>
              <a:gd name="T38" fmla="*/ 100 w 132"/>
              <a:gd name="T39" fmla="*/ 20 h 124"/>
              <a:gd name="T40" fmla="*/ 100 w 132"/>
              <a:gd name="T41" fmla="*/ 28 h 124"/>
              <a:gd name="T42" fmla="*/ 16 w 132"/>
              <a:gd name="T43" fmla="*/ 24 h 124"/>
              <a:gd name="T44" fmla="*/ 100 w 132"/>
              <a:gd name="T45" fmla="*/ 32 h 124"/>
              <a:gd name="T46" fmla="*/ 88 w 132"/>
              <a:gd name="T47" fmla="*/ 36 h 124"/>
              <a:gd name="T48" fmla="*/ 16 w 132"/>
              <a:gd name="T49" fmla="*/ 35 h 124"/>
              <a:gd name="T50" fmla="*/ 100 w 132"/>
              <a:gd name="T51" fmla="*/ 32 h 124"/>
              <a:gd name="T52" fmla="*/ 94 w 132"/>
              <a:gd name="T53" fmla="*/ 116 h 124"/>
              <a:gd name="T54" fmla="*/ 8 w 132"/>
              <a:gd name="T55" fmla="*/ 102 h 124"/>
              <a:gd name="T56" fmla="*/ 22 w 132"/>
              <a:gd name="T57" fmla="*/ 44 h 124"/>
              <a:gd name="T58" fmla="*/ 104 w 132"/>
              <a:gd name="T59" fmla="*/ 44 h 124"/>
              <a:gd name="T60" fmla="*/ 108 w 132"/>
              <a:gd name="T61" fmla="*/ 56 h 124"/>
              <a:gd name="T62" fmla="*/ 52 w 132"/>
              <a:gd name="T63" fmla="*/ 76 h 124"/>
              <a:gd name="T64" fmla="*/ 108 w 132"/>
              <a:gd name="T65" fmla="*/ 96 h 124"/>
              <a:gd name="T66" fmla="*/ 113 w 132"/>
              <a:gd name="T67" fmla="*/ 88 h 124"/>
              <a:gd name="T68" fmla="*/ 60 w 132"/>
              <a:gd name="T69" fmla="*/ 76 h 124"/>
              <a:gd name="T70" fmla="*/ 108 w 132"/>
              <a:gd name="T71" fmla="*/ 64 h 124"/>
              <a:gd name="T72" fmla="*/ 115 w 132"/>
              <a:gd name="T73" fmla="*/ 59 h 124"/>
              <a:gd name="T74" fmla="*/ 120 w 132"/>
              <a:gd name="T75" fmla="*/ 7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2" h="124">
                <a:moveTo>
                  <a:pt x="116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5"/>
                  <a:pt x="111" y="0"/>
                  <a:pt x="10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14"/>
                  <a:pt x="10" y="124"/>
                  <a:pt x="22" y="124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106" y="124"/>
                  <a:pt x="116" y="114"/>
                  <a:pt x="116" y="102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84"/>
                  <a:pt x="132" y="60"/>
                  <a:pt x="116" y="48"/>
                </a:cubicBezTo>
                <a:close/>
                <a:moveTo>
                  <a:pt x="22" y="8"/>
                </a:moveTo>
                <a:cubicBezTo>
                  <a:pt x="88" y="8"/>
                  <a:pt x="88" y="8"/>
                  <a:pt x="88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06" y="8"/>
                  <a:pt x="108" y="10"/>
                  <a:pt x="108" y="1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7" y="36"/>
                  <a:pt x="105" y="36"/>
                  <a:pt x="104" y="36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4"/>
                  <a:pt x="102" y="12"/>
                  <a:pt x="100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4" y="12"/>
                  <a:pt x="12" y="14"/>
                  <a:pt x="12" y="16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32"/>
                  <a:pt x="12" y="32"/>
                  <a:pt x="12" y="32"/>
                </a:cubicBezTo>
                <a:cubicBezTo>
                  <a:pt x="10" y="29"/>
                  <a:pt x="8" y="26"/>
                  <a:pt x="8" y="22"/>
                </a:cubicBezTo>
                <a:cubicBezTo>
                  <a:pt x="8" y="14"/>
                  <a:pt x="14" y="8"/>
                  <a:pt x="22" y="8"/>
                </a:cubicBezTo>
                <a:close/>
                <a:moveTo>
                  <a:pt x="100" y="20"/>
                </a:moveTo>
                <a:cubicBezTo>
                  <a:pt x="16" y="20"/>
                  <a:pt x="16" y="20"/>
                  <a:pt x="16" y="20"/>
                </a:cubicBezTo>
                <a:cubicBezTo>
                  <a:pt x="16" y="16"/>
                  <a:pt x="16" y="16"/>
                  <a:pt x="16" y="16"/>
                </a:cubicBezTo>
                <a:cubicBezTo>
                  <a:pt x="100" y="16"/>
                  <a:pt x="100" y="16"/>
                  <a:pt x="100" y="16"/>
                </a:cubicBezTo>
                <a:lnTo>
                  <a:pt x="100" y="20"/>
                </a:lnTo>
                <a:close/>
                <a:moveTo>
                  <a:pt x="100" y="24"/>
                </a:moveTo>
                <a:cubicBezTo>
                  <a:pt x="100" y="28"/>
                  <a:pt x="100" y="28"/>
                  <a:pt x="10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4"/>
                  <a:pt x="16" y="24"/>
                  <a:pt x="16" y="24"/>
                </a:cubicBezTo>
                <a:lnTo>
                  <a:pt x="100" y="24"/>
                </a:lnTo>
                <a:close/>
                <a:moveTo>
                  <a:pt x="100" y="32"/>
                </a:moveTo>
                <a:cubicBezTo>
                  <a:pt x="100" y="36"/>
                  <a:pt x="100" y="36"/>
                  <a:pt x="100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0" y="36"/>
                  <a:pt x="18" y="35"/>
                  <a:pt x="16" y="35"/>
                </a:cubicBezTo>
                <a:cubicBezTo>
                  <a:pt x="16" y="32"/>
                  <a:pt x="16" y="32"/>
                  <a:pt x="16" y="32"/>
                </a:cubicBezTo>
                <a:lnTo>
                  <a:pt x="100" y="32"/>
                </a:lnTo>
                <a:close/>
                <a:moveTo>
                  <a:pt x="108" y="102"/>
                </a:moveTo>
                <a:cubicBezTo>
                  <a:pt x="108" y="110"/>
                  <a:pt x="102" y="116"/>
                  <a:pt x="94" y="116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14" y="116"/>
                  <a:pt x="8" y="110"/>
                  <a:pt x="8" y="102"/>
                </a:cubicBezTo>
                <a:cubicBezTo>
                  <a:pt x="8" y="39"/>
                  <a:pt x="8" y="39"/>
                  <a:pt x="8" y="39"/>
                </a:cubicBezTo>
                <a:cubicBezTo>
                  <a:pt x="12" y="42"/>
                  <a:pt x="17" y="44"/>
                  <a:pt x="22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6" y="44"/>
                  <a:pt x="108" y="46"/>
                  <a:pt x="108" y="48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61" y="56"/>
                  <a:pt x="52" y="65"/>
                  <a:pt x="52" y="76"/>
                </a:cubicBezTo>
                <a:cubicBezTo>
                  <a:pt x="52" y="87"/>
                  <a:pt x="61" y="96"/>
                  <a:pt x="7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102"/>
                </a:lnTo>
                <a:close/>
                <a:moveTo>
                  <a:pt x="113" y="88"/>
                </a:moveTo>
                <a:cubicBezTo>
                  <a:pt x="72" y="88"/>
                  <a:pt x="72" y="88"/>
                  <a:pt x="72" y="88"/>
                </a:cubicBezTo>
                <a:cubicBezTo>
                  <a:pt x="65" y="88"/>
                  <a:pt x="60" y="83"/>
                  <a:pt x="60" y="76"/>
                </a:cubicBezTo>
                <a:cubicBezTo>
                  <a:pt x="60" y="69"/>
                  <a:pt x="65" y="64"/>
                  <a:pt x="72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10" y="64"/>
                  <a:pt x="113" y="63"/>
                  <a:pt x="114" y="61"/>
                </a:cubicBezTo>
                <a:cubicBezTo>
                  <a:pt x="115" y="60"/>
                  <a:pt x="115" y="60"/>
                  <a:pt x="115" y="59"/>
                </a:cubicBezTo>
                <a:cubicBezTo>
                  <a:pt x="115" y="59"/>
                  <a:pt x="116" y="59"/>
                  <a:pt x="116" y="59"/>
                </a:cubicBezTo>
                <a:cubicBezTo>
                  <a:pt x="118" y="62"/>
                  <a:pt x="120" y="67"/>
                  <a:pt x="120" y="72"/>
                </a:cubicBezTo>
                <a:cubicBezTo>
                  <a:pt x="120" y="78"/>
                  <a:pt x="118" y="84"/>
                  <a:pt x="113" y="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78D50B-B2B7-4019-85FA-6D2D06727E86}"/>
              </a:ext>
            </a:extLst>
          </p:cNvPr>
          <p:cNvSpPr/>
          <p:nvPr/>
        </p:nvSpPr>
        <p:spPr>
          <a:xfrm>
            <a:off x="1404706" y="1853837"/>
            <a:ext cx="6277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sys</a:t>
            </a:r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库的作用：主要是针对与</a:t>
            </a:r>
            <a:r>
              <a:rPr lang="en-US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Python</a:t>
            </a:r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解释器相关的变量和方法，大白话：查看</a:t>
            </a:r>
            <a:r>
              <a:rPr lang="en-US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python</a:t>
            </a:r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解释器信息及传递信息给</a:t>
            </a:r>
            <a:r>
              <a:rPr lang="en-US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python</a:t>
            </a:r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解释器。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51B33C-BD9C-458C-8486-C439ECBADC37}"/>
              </a:ext>
            </a:extLst>
          </p:cNvPr>
          <p:cNvSpPr/>
          <p:nvPr/>
        </p:nvSpPr>
        <p:spPr>
          <a:xfrm>
            <a:off x="1536675" y="5807536"/>
            <a:ext cx="4706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sys.version</a:t>
            </a:r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：获取</a:t>
            </a:r>
            <a:r>
              <a:rPr lang="en-US" altLang="zh-CN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Python</a:t>
            </a:r>
            <a:r>
              <a:rPr lang="zh-CN" altLang="en-US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解释程器的版本信息</a:t>
            </a: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B490D43D-F994-4CC5-8040-A23F516B6858}"/>
              </a:ext>
            </a:extLst>
          </p:cNvPr>
          <p:cNvSpPr>
            <a:spLocks noEditPoints="1"/>
          </p:cNvSpPr>
          <p:nvPr/>
        </p:nvSpPr>
        <p:spPr bwMode="auto">
          <a:xfrm>
            <a:off x="1021473" y="5161790"/>
            <a:ext cx="372666" cy="350044"/>
          </a:xfrm>
          <a:custGeom>
            <a:avLst/>
            <a:gdLst>
              <a:gd name="T0" fmla="*/ 116 w 132"/>
              <a:gd name="T1" fmla="*/ 48 h 124"/>
              <a:gd name="T2" fmla="*/ 116 w 132"/>
              <a:gd name="T3" fmla="*/ 22 h 124"/>
              <a:gd name="T4" fmla="*/ 104 w 132"/>
              <a:gd name="T5" fmla="*/ 0 h 124"/>
              <a:gd name="T6" fmla="*/ 22 w 132"/>
              <a:gd name="T7" fmla="*/ 0 h 124"/>
              <a:gd name="T8" fmla="*/ 0 w 132"/>
              <a:gd name="T9" fmla="*/ 102 h 124"/>
              <a:gd name="T10" fmla="*/ 94 w 132"/>
              <a:gd name="T11" fmla="*/ 124 h 124"/>
              <a:gd name="T12" fmla="*/ 116 w 132"/>
              <a:gd name="T13" fmla="*/ 96 h 124"/>
              <a:gd name="T14" fmla="*/ 116 w 132"/>
              <a:gd name="T15" fmla="*/ 48 h 124"/>
              <a:gd name="T16" fmla="*/ 88 w 132"/>
              <a:gd name="T17" fmla="*/ 8 h 124"/>
              <a:gd name="T18" fmla="*/ 108 w 132"/>
              <a:gd name="T19" fmla="*/ 12 h 124"/>
              <a:gd name="T20" fmla="*/ 108 w 132"/>
              <a:gd name="T21" fmla="*/ 24 h 124"/>
              <a:gd name="T22" fmla="*/ 104 w 132"/>
              <a:gd name="T23" fmla="*/ 36 h 124"/>
              <a:gd name="T24" fmla="*/ 104 w 132"/>
              <a:gd name="T25" fmla="*/ 32 h 124"/>
              <a:gd name="T26" fmla="*/ 104 w 132"/>
              <a:gd name="T27" fmla="*/ 16 h 124"/>
              <a:gd name="T28" fmla="*/ 16 w 132"/>
              <a:gd name="T29" fmla="*/ 12 h 124"/>
              <a:gd name="T30" fmla="*/ 12 w 132"/>
              <a:gd name="T31" fmla="*/ 24 h 124"/>
              <a:gd name="T32" fmla="*/ 8 w 132"/>
              <a:gd name="T33" fmla="*/ 22 h 124"/>
              <a:gd name="T34" fmla="*/ 100 w 132"/>
              <a:gd name="T35" fmla="*/ 20 h 124"/>
              <a:gd name="T36" fmla="*/ 16 w 132"/>
              <a:gd name="T37" fmla="*/ 16 h 124"/>
              <a:gd name="T38" fmla="*/ 100 w 132"/>
              <a:gd name="T39" fmla="*/ 20 h 124"/>
              <a:gd name="T40" fmla="*/ 100 w 132"/>
              <a:gd name="T41" fmla="*/ 28 h 124"/>
              <a:gd name="T42" fmla="*/ 16 w 132"/>
              <a:gd name="T43" fmla="*/ 24 h 124"/>
              <a:gd name="T44" fmla="*/ 100 w 132"/>
              <a:gd name="T45" fmla="*/ 32 h 124"/>
              <a:gd name="T46" fmla="*/ 88 w 132"/>
              <a:gd name="T47" fmla="*/ 36 h 124"/>
              <a:gd name="T48" fmla="*/ 16 w 132"/>
              <a:gd name="T49" fmla="*/ 35 h 124"/>
              <a:gd name="T50" fmla="*/ 100 w 132"/>
              <a:gd name="T51" fmla="*/ 32 h 124"/>
              <a:gd name="T52" fmla="*/ 94 w 132"/>
              <a:gd name="T53" fmla="*/ 116 h 124"/>
              <a:gd name="T54" fmla="*/ 8 w 132"/>
              <a:gd name="T55" fmla="*/ 102 h 124"/>
              <a:gd name="T56" fmla="*/ 22 w 132"/>
              <a:gd name="T57" fmla="*/ 44 h 124"/>
              <a:gd name="T58" fmla="*/ 104 w 132"/>
              <a:gd name="T59" fmla="*/ 44 h 124"/>
              <a:gd name="T60" fmla="*/ 108 w 132"/>
              <a:gd name="T61" fmla="*/ 56 h 124"/>
              <a:gd name="T62" fmla="*/ 52 w 132"/>
              <a:gd name="T63" fmla="*/ 76 h 124"/>
              <a:gd name="T64" fmla="*/ 108 w 132"/>
              <a:gd name="T65" fmla="*/ 96 h 124"/>
              <a:gd name="T66" fmla="*/ 113 w 132"/>
              <a:gd name="T67" fmla="*/ 88 h 124"/>
              <a:gd name="T68" fmla="*/ 60 w 132"/>
              <a:gd name="T69" fmla="*/ 76 h 124"/>
              <a:gd name="T70" fmla="*/ 108 w 132"/>
              <a:gd name="T71" fmla="*/ 64 h 124"/>
              <a:gd name="T72" fmla="*/ 115 w 132"/>
              <a:gd name="T73" fmla="*/ 59 h 124"/>
              <a:gd name="T74" fmla="*/ 120 w 132"/>
              <a:gd name="T75" fmla="*/ 7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2" h="124">
                <a:moveTo>
                  <a:pt x="116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5"/>
                  <a:pt x="111" y="0"/>
                  <a:pt x="10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14"/>
                  <a:pt x="10" y="124"/>
                  <a:pt x="22" y="124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106" y="124"/>
                  <a:pt x="116" y="114"/>
                  <a:pt x="116" y="102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84"/>
                  <a:pt x="132" y="60"/>
                  <a:pt x="116" y="48"/>
                </a:cubicBezTo>
                <a:close/>
                <a:moveTo>
                  <a:pt x="22" y="8"/>
                </a:moveTo>
                <a:cubicBezTo>
                  <a:pt x="88" y="8"/>
                  <a:pt x="88" y="8"/>
                  <a:pt x="88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06" y="8"/>
                  <a:pt x="108" y="10"/>
                  <a:pt x="108" y="1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7" y="36"/>
                  <a:pt x="105" y="36"/>
                  <a:pt x="104" y="36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4"/>
                  <a:pt x="102" y="12"/>
                  <a:pt x="100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4" y="12"/>
                  <a:pt x="12" y="14"/>
                  <a:pt x="12" y="16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32"/>
                  <a:pt x="12" y="32"/>
                  <a:pt x="12" y="32"/>
                </a:cubicBezTo>
                <a:cubicBezTo>
                  <a:pt x="10" y="29"/>
                  <a:pt x="8" y="26"/>
                  <a:pt x="8" y="22"/>
                </a:cubicBezTo>
                <a:cubicBezTo>
                  <a:pt x="8" y="14"/>
                  <a:pt x="14" y="8"/>
                  <a:pt x="22" y="8"/>
                </a:cubicBezTo>
                <a:close/>
                <a:moveTo>
                  <a:pt x="100" y="20"/>
                </a:moveTo>
                <a:cubicBezTo>
                  <a:pt x="16" y="20"/>
                  <a:pt x="16" y="20"/>
                  <a:pt x="16" y="20"/>
                </a:cubicBezTo>
                <a:cubicBezTo>
                  <a:pt x="16" y="16"/>
                  <a:pt x="16" y="16"/>
                  <a:pt x="16" y="16"/>
                </a:cubicBezTo>
                <a:cubicBezTo>
                  <a:pt x="100" y="16"/>
                  <a:pt x="100" y="16"/>
                  <a:pt x="100" y="16"/>
                </a:cubicBezTo>
                <a:lnTo>
                  <a:pt x="100" y="20"/>
                </a:lnTo>
                <a:close/>
                <a:moveTo>
                  <a:pt x="100" y="24"/>
                </a:moveTo>
                <a:cubicBezTo>
                  <a:pt x="100" y="28"/>
                  <a:pt x="100" y="28"/>
                  <a:pt x="10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4"/>
                  <a:pt x="16" y="24"/>
                  <a:pt x="16" y="24"/>
                </a:cubicBezTo>
                <a:lnTo>
                  <a:pt x="100" y="24"/>
                </a:lnTo>
                <a:close/>
                <a:moveTo>
                  <a:pt x="100" y="32"/>
                </a:moveTo>
                <a:cubicBezTo>
                  <a:pt x="100" y="36"/>
                  <a:pt x="100" y="36"/>
                  <a:pt x="100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0" y="36"/>
                  <a:pt x="18" y="35"/>
                  <a:pt x="16" y="35"/>
                </a:cubicBezTo>
                <a:cubicBezTo>
                  <a:pt x="16" y="32"/>
                  <a:pt x="16" y="32"/>
                  <a:pt x="16" y="32"/>
                </a:cubicBezTo>
                <a:lnTo>
                  <a:pt x="100" y="32"/>
                </a:lnTo>
                <a:close/>
                <a:moveTo>
                  <a:pt x="108" y="102"/>
                </a:moveTo>
                <a:cubicBezTo>
                  <a:pt x="108" y="110"/>
                  <a:pt x="102" y="116"/>
                  <a:pt x="94" y="116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14" y="116"/>
                  <a:pt x="8" y="110"/>
                  <a:pt x="8" y="102"/>
                </a:cubicBezTo>
                <a:cubicBezTo>
                  <a:pt x="8" y="39"/>
                  <a:pt x="8" y="39"/>
                  <a:pt x="8" y="39"/>
                </a:cubicBezTo>
                <a:cubicBezTo>
                  <a:pt x="12" y="42"/>
                  <a:pt x="17" y="44"/>
                  <a:pt x="22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6" y="44"/>
                  <a:pt x="108" y="46"/>
                  <a:pt x="108" y="48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61" y="56"/>
                  <a:pt x="52" y="65"/>
                  <a:pt x="52" y="76"/>
                </a:cubicBezTo>
                <a:cubicBezTo>
                  <a:pt x="52" y="87"/>
                  <a:pt x="61" y="96"/>
                  <a:pt x="7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102"/>
                </a:lnTo>
                <a:close/>
                <a:moveTo>
                  <a:pt x="113" y="88"/>
                </a:moveTo>
                <a:cubicBezTo>
                  <a:pt x="72" y="88"/>
                  <a:pt x="72" y="88"/>
                  <a:pt x="72" y="88"/>
                </a:cubicBezTo>
                <a:cubicBezTo>
                  <a:pt x="65" y="88"/>
                  <a:pt x="60" y="83"/>
                  <a:pt x="60" y="76"/>
                </a:cubicBezTo>
                <a:cubicBezTo>
                  <a:pt x="60" y="69"/>
                  <a:pt x="65" y="64"/>
                  <a:pt x="72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10" y="64"/>
                  <a:pt x="113" y="63"/>
                  <a:pt x="114" y="61"/>
                </a:cubicBezTo>
                <a:cubicBezTo>
                  <a:pt x="115" y="60"/>
                  <a:pt x="115" y="60"/>
                  <a:pt x="115" y="59"/>
                </a:cubicBezTo>
                <a:cubicBezTo>
                  <a:pt x="115" y="59"/>
                  <a:pt x="116" y="59"/>
                  <a:pt x="116" y="59"/>
                </a:cubicBezTo>
                <a:cubicBezTo>
                  <a:pt x="118" y="62"/>
                  <a:pt x="120" y="67"/>
                  <a:pt x="120" y="72"/>
                </a:cubicBezTo>
                <a:cubicBezTo>
                  <a:pt x="120" y="78"/>
                  <a:pt x="118" y="84"/>
                  <a:pt x="113" y="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606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8">
            <a:extLst>
              <a:ext uri="{FF2B5EF4-FFF2-40B4-BE49-F238E27FC236}">
                <a16:creationId xmlns:a16="http://schemas.microsoft.com/office/drawing/2014/main" id="{02C09878-5FF4-4666-9387-8F85CD148971}"/>
              </a:ext>
            </a:extLst>
          </p:cNvPr>
          <p:cNvSpPr/>
          <p:nvPr/>
        </p:nvSpPr>
        <p:spPr>
          <a:xfrm>
            <a:off x="1164271" y="323251"/>
            <a:ext cx="3292618" cy="4673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PyQt5</a:t>
            </a:r>
            <a:r>
              <a:rPr lang="zh-CN" altLang="en-US" sz="240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类包含多个模块</a:t>
            </a:r>
            <a:endParaRPr lang="zh-CN" altLang="en-US" sz="24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78D776-13AE-40EE-8B54-DA42366AADB7}"/>
              </a:ext>
            </a:extLst>
          </p:cNvPr>
          <p:cNvSpPr/>
          <p:nvPr/>
        </p:nvSpPr>
        <p:spPr>
          <a:xfrm>
            <a:off x="3518171" y="1155145"/>
            <a:ext cx="8140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包含了核心的非</a:t>
            </a:r>
            <a:r>
              <a:rPr lang="en-US" altLang="zh-CN" sz="1200">
                <a:solidFill>
                  <a:schemeClr val="bg1"/>
                </a:solidFill>
              </a:rPr>
              <a:t>GUI</a:t>
            </a:r>
            <a:r>
              <a:rPr lang="zh-CN" altLang="en-US" sz="1200">
                <a:solidFill>
                  <a:schemeClr val="bg1"/>
                </a:solidFill>
              </a:rPr>
              <a:t>的功能。主要和时间、文件与文件夹、各种数据、流、</a:t>
            </a:r>
            <a:r>
              <a:rPr lang="en-US" altLang="zh-CN" sz="1200">
                <a:solidFill>
                  <a:schemeClr val="bg1"/>
                </a:solidFill>
              </a:rPr>
              <a:t>URLs</a:t>
            </a:r>
            <a:r>
              <a:rPr lang="zh-CN" altLang="en-US" sz="1200">
                <a:solidFill>
                  <a:schemeClr val="bg1"/>
                </a:solidFill>
              </a:rPr>
              <a:t>、</a:t>
            </a:r>
            <a:r>
              <a:rPr lang="en-US" altLang="zh-CN" sz="1200">
                <a:solidFill>
                  <a:schemeClr val="bg1"/>
                </a:solidFill>
              </a:rPr>
              <a:t>mime</a:t>
            </a:r>
            <a:r>
              <a:rPr lang="zh-CN" altLang="en-US" sz="1200">
                <a:solidFill>
                  <a:schemeClr val="bg1"/>
                </a:solidFill>
              </a:rPr>
              <a:t>类文件、进程与线程一起使用。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0894EB-7144-4B65-92CD-6353CFD60D38}"/>
              </a:ext>
            </a:extLst>
          </p:cNvPr>
          <p:cNvSpPr/>
          <p:nvPr/>
        </p:nvSpPr>
        <p:spPr>
          <a:xfrm>
            <a:off x="1222499" y="1163898"/>
            <a:ext cx="1375698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     QtCore       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3432BE-EF47-45AC-B033-76FA573F89E0}"/>
              </a:ext>
            </a:extLst>
          </p:cNvPr>
          <p:cNvSpPr/>
          <p:nvPr/>
        </p:nvSpPr>
        <p:spPr>
          <a:xfrm>
            <a:off x="3518171" y="1525219"/>
            <a:ext cx="45641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包含了窗口系统、事件处理、</a:t>
            </a:r>
            <a:r>
              <a:rPr lang="en-US" altLang="zh-CN" sz="1200">
                <a:solidFill>
                  <a:schemeClr val="bg1"/>
                </a:solidFill>
              </a:rPr>
              <a:t>2D</a:t>
            </a:r>
            <a:r>
              <a:rPr lang="zh-CN" altLang="en-US" sz="1200">
                <a:solidFill>
                  <a:schemeClr val="bg1"/>
                </a:solidFill>
              </a:rPr>
              <a:t>图像、基本绘画、字体和文字类。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D3FE55-44C0-4B9F-9C07-29B42723FCB7}"/>
              </a:ext>
            </a:extLst>
          </p:cNvPr>
          <p:cNvSpPr/>
          <p:nvPr/>
        </p:nvSpPr>
        <p:spPr>
          <a:xfrm>
            <a:off x="1222499" y="1533529"/>
            <a:ext cx="1366080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     QtGui          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86E04F-CAB1-49CD-9D44-466A424B411B}"/>
              </a:ext>
            </a:extLst>
          </p:cNvPr>
          <p:cNvSpPr/>
          <p:nvPr/>
        </p:nvSpPr>
        <p:spPr>
          <a:xfrm>
            <a:off x="3518171" y="1879516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包含了一系列创建桌面应用的</a:t>
            </a:r>
            <a:r>
              <a:rPr lang="en-US" altLang="zh-CN" sz="1200">
                <a:solidFill>
                  <a:schemeClr val="bg1"/>
                </a:solidFill>
              </a:rPr>
              <a:t>UI</a:t>
            </a:r>
            <a:r>
              <a:rPr lang="zh-CN" altLang="en-US" sz="1200">
                <a:solidFill>
                  <a:schemeClr val="bg1"/>
                </a:solidFill>
              </a:rPr>
              <a:t>元素。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C2B616-9978-4286-8D3B-48796B28CFDE}"/>
              </a:ext>
            </a:extLst>
          </p:cNvPr>
          <p:cNvSpPr/>
          <p:nvPr/>
        </p:nvSpPr>
        <p:spPr>
          <a:xfrm>
            <a:off x="1222499" y="1903160"/>
            <a:ext cx="1366080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   QtWidgets    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DC898D-38D0-42DD-8B3B-F46A8ECC31A6}"/>
              </a:ext>
            </a:extLst>
          </p:cNvPr>
          <p:cNvSpPr/>
          <p:nvPr/>
        </p:nvSpPr>
        <p:spPr>
          <a:xfrm>
            <a:off x="1222499" y="2272791"/>
            <a:ext cx="1375698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 QtMultimedia 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5E6E22-BABA-4C47-BEB6-DB6A5B464E0D}"/>
              </a:ext>
            </a:extLst>
          </p:cNvPr>
          <p:cNvSpPr/>
          <p:nvPr/>
        </p:nvSpPr>
        <p:spPr>
          <a:xfrm>
            <a:off x="3518171" y="2276213"/>
            <a:ext cx="3329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包含了处理多媒体的内容和调用摄像头</a:t>
            </a:r>
            <a:r>
              <a:rPr lang="en-US" altLang="zh-CN" sz="1200">
                <a:solidFill>
                  <a:schemeClr val="bg1"/>
                </a:solidFill>
              </a:rPr>
              <a:t>API</a:t>
            </a:r>
            <a:r>
              <a:rPr lang="zh-CN" altLang="en-US" sz="1200">
                <a:solidFill>
                  <a:schemeClr val="bg1"/>
                </a:solidFill>
              </a:rPr>
              <a:t>的类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15A618-4BDB-4693-8C36-7EAD8A205F1E}"/>
              </a:ext>
            </a:extLst>
          </p:cNvPr>
          <p:cNvSpPr/>
          <p:nvPr/>
        </p:nvSpPr>
        <p:spPr>
          <a:xfrm>
            <a:off x="1222499" y="2642422"/>
            <a:ext cx="1370888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  QtBluetooth  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766E00-DF6D-48B8-8AE7-E619AE527F2F}"/>
              </a:ext>
            </a:extLst>
          </p:cNvPr>
          <p:cNvSpPr/>
          <p:nvPr/>
        </p:nvSpPr>
        <p:spPr>
          <a:xfrm>
            <a:off x="1222499" y="3012053"/>
            <a:ext cx="1370888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  QtNetwork    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5F1F8B-F5A8-4D3D-AE01-A418D9C9F094}"/>
              </a:ext>
            </a:extLst>
          </p:cNvPr>
          <p:cNvSpPr/>
          <p:nvPr/>
        </p:nvSpPr>
        <p:spPr>
          <a:xfrm>
            <a:off x="3518171" y="3041499"/>
            <a:ext cx="538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Helvetica Neue"/>
              </a:rPr>
              <a:t>包含了网络编程的类，这些工具能让</a:t>
            </a:r>
            <a:r>
              <a:rPr lang="en-US" altLang="zh-CN" sz="1200">
                <a:solidFill>
                  <a:schemeClr val="bg1"/>
                </a:solidFill>
                <a:latin typeface="Helvetica Neue"/>
              </a:rPr>
              <a:t>TCP/IP</a:t>
            </a:r>
            <a:r>
              <a:rPr lang="zh-CN" altLang="en-US" sz="1200">
                <a:solidFill>
                  <a:schemeClr val="bg1"/>
                </a:solidFill>
                <a:latin typeface="Helvetica Neue"/>
              </a:rPr>
              <a:t>和</a:t>
            </a:r>
            <a:r>
              <a:rPr lang="en-US" altLang="zh-CN" sz="1200">
                <a:solidFill>
                  <a:schemeClr val="bg1"/>
                </a:solidFill>
                <a:latin typeface="Helvetica Neue"/>
              </a:rPr>
              <a:t>UDP</a:t>
            </a:r>
            <a:r>
              <a:rPr lang="zh-CN" altLang="en-US" sz="1200">
                <a:solidFill>
                  <a:schemeClr val="bg1"/>
                </a:solidFill>
                <a:latin typeface="Helvetica Neue"/>
              </a:rPr>
              <a:t>开发变得更加方便和可靠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590C6F-811B-4489-BD32-57FB0EA9B81F}"/>
              </a:ext>
            </a:extLst>
          </p:cNvPr>
          <p:cNvSpPr/>
          <p:nvPr/>
        </p:nvSpPr>
        <p:spPr>
          <a:xfrm>
            <a:off x="3518171" y="2688688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包含了查找和连接蓝牙的类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6B17B50-9A45-4967-856D-A663A3C6AF79}"/>
              </a:ext>
            </a:extLst>
          </p:cNvPr>
          <p:cNvSpPr/>
          <p:nvPr/>
        </p:nvSpPr>
        <p:spPr>
          <a:xfrm>
            <a:off x="1222499" y="3381684"/>
            <a:ext cx="1375698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QtPositioning  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E52585-75F0-40A8-8D25-E2865FF722E3}"/>
              </a:ext>
            </a:extLst>
          </p:cNvPr>
          <p:cNvSpPr/>
          <p:nvPr/>
        </p:nvSpPr>
        <p:spPr>
          <a:xfrm>
            <a:off x="3518171" y="3405835"/>
            <a:ext cx="3390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包含了定位的类，可以使用卫星、</a:t>
            </a:r>
            <a:r>
              <a:rPr lang="en-US" altLang="zh-CN" sz="1200">
                <a:solidFill>
                  <a:schemeClr val="bg1"/>
                </a:solidFill>
              </a:rPr>
              <a:t>WiFi</a:t>
            </a:r>
            <a:r>
              <a:rPr lang="zh-CN" altLang="en-US" sz="1200">
                <a:solidFill>
                  <a:schemeClr val="bg1"/>
                </a:solidFill>
              </a:rPr>
              <a:t>甚至文本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C0C1AB4-2346-48D9-82C8-5FD1074150B9}"/>
              </a:ext>
            </a:extLst>
          </p:cNvPr>
          <p:cNvSpPr/>
          <p:nvPr/>
        </p:nvSpPr>
        <p:spPr>
          <a:xfrm>
            <a:off x="1222499" y="3751315"/>
            <a:ext cx="1382110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     Engine       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6436878-7482-4E7F-A1D4-01A4B7CE2D59}"/>
              </a:ext>
            </a:extLst>
          </p:cNvPr>
          <p:cNvSpPr/>
          <p:nvPr/>
        </p:nvSpPr>
        <p:spPr>
          <a:xfrm>
            <a:off x="3518171" y="3772879"/>
            <a:ext cx="3092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包含了通过客户端进入和管理</a:t>
            </a:r>
            <a:r>
              <a:rPr lang="en-US" altLang="zh-CN" sz="1200">
                <a:solidFill>
                  <a:schemeClr val="bg1"/>
                </a:solidFill>
              </a:rPr>
              <a:t>Qt Cloud</a:t>
            </a:r>
            <a:r>
              <a:rPr lang="zh-CN" altLang="en-US" sz="1200">
                <a:solidFill>
                  <a:schemeClr val="bg1"/>
                </a:solidFill>
              </a:rPr>
              <a:t>的类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3DC98C8-52E1-4F6E-A498-5C70F7DE5E9A}"/>
              </a:ext>
            </a:extLst>
          </p:cNvPr>
          <p:cNvSpPr/>
          <p:nvPr/>
        </p:nvSpPr>
        <p:spPr>
          <a:xfrm>
            <a:off x="1222499" y="4120946"/>
            <a:ext cx="1382110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QtWebSockets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E26B613-1FD0-488F-B1FE-F1B12DF29FEF}"/>
              </a:ext>
            </a:extLst>
          </p:cNvPr>
          <p:cNvSpPr/>
          <p:nvPr/>
        </p:nvSpPr>
        <p:spPr>
          <a:xfrm>
            <a:off x="3518171" y="4113697"/>
            <a:ext cx="2005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包含了</a:t>
            </a:r>
            <a:r>
              <a:rPr lang="en-US" altLang="zh-CN" sz="1200">
                <a:solidFill>
                  <a:schemeClr val="bg1"/>
                </a:solidFill>
              </a:rPr>
              <a:t>WebSocket</a:t>
            </a:r>
            <a:r>
              <a:rPr lang="zh-CN" altLang="en-US" sz="1200">
                <a:solidFill>
                  <a:schemeClr val="bg1"/>
                </a:solidFill>
              </a:rPr>
              <a:t>协议的类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6F13FA2-BE90-4DF0-94B9-BB55A5624DE5}"/>
              </a:ext>
            </a:extLst>
          </p:cNvPr>
          <p:cNvSpPr/>
          <p:nvPr/>
        </p:nvSpPr>
        <p:spPr>
          <a:xfrm>
            <a:off x="1222499" y="4490577"/>
            <a:ext cx="1369286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   QtWebKit     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5FFBB30-53FD-4049-8EB2-BCFB610D187F}"/>
              </a:ext>
            </a:extLst>
          </p:cNvPr>
          <p:cNvSpPr/>
          <p:nvPr/>
        </p:nvSpPr>
        <p:spPr>
          <a:xfrm>
            <a:off x="3518171" y="4504259"/>
            <a:ext cx="25555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包含了一个基</a:t>
            </a:r>
            <a:r>
              <a:rPr lang="en-US" altLang="zh-CN" sz="1200">
                <a:solidFill>
                  <a:schemeClr val="bg1"/>
                </a:solidFill>
              </a:rPr>
              <a:t>WebKit2</a:t>
            </a:r>
            <a:r>
              <a:rPr lang="zh-CN" altLang="en-US" sz="1200">
                <a:solidFill>
                  <a:schemeClr val="bg1"/>
                </a:solidFill>
              </a:rPr>
              <a:t>的</a:t>
            </a:r>
            <a:r>
              <a:rPr lang="en-US" altLang="zh-CN" sz="1200">
                <a:solidFill>
                  <a:schemeClr val="bg1"/>
                </a:solidFill>
              </a:rPr>
              <a:t>web</a:t>
            </a:r>
            <a:r>
              <a:rPr lang="zh-CN" altLang="en-US" sz="1200">
                <a:solidFill>
                  <a:schemeClr val="bg1"/>
                </a:solidFill>
              </a:rPr>
              <a:t>浏览器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C5A0A44-6F76-42E9-A4B6-F8793ABD5488}"/>
              </a:ext>
            </a:extLst>
          </p:cNvPr>
          <p:cNvSpPr/>
          <p:nvPr/>
        </p:nvSpPr>
        <p:spPr>
          <a:xfrm>
            <a:off x="1222499" y="4860208"/>
            <a:ext cx="1369286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QtWebKitWidgets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47B90CE-F4E0-48B6-BBA9-067832005E34}"/>
              </a:ext>
            </a:extLst>
          </p:cNvPr>
          <p:cNvSpPr/>
          <p:nvPr/>
        </p:nvSpPr>
        <p:spPr>
          <a:xfrm>
            <a:off x="3518171" y="4915213"/>
            <a:ext cx="26821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包含了基于</a:t>
            </a:r>
            <a:r>
              <a:rPr lang="en-US" altLang="zh-CN" sz="1200">
                <a:solidFill>
                  <a:schemeClr val="bg1"/>
                </a:solidFill>
              </a:rPr>
              <a:t>QtWidgets</a:t>
            </a:r>
            <a:r>
              <a:rPr lang="zh-CN" altLang="en-US" sz="1200">
                <a:solidFill>
                  <a:schemeClr val="bg1"/>
                </a:solidFill>
              </a:rPr>
              <a:t>的</a:t>
            </a:r>
            <a:r>
              <a:rPr lang="en-US" altLang="zh-CN" sz="1200">
                <a:solidFill>
                  <a:schemeClr val="bg1"/>
                </a:solidFill>
              </a:rPr>
              <a:t>WebKit1</a:t>
            </a:r>
            <a:r>
              <a:rPr lang="zh-CN" altLang="en-US" sz="1200">
                <a:solidFill>
                  <a:schemeClr val="bg1"/>
                </a:solidFill>
              </a:rPr>
              <a:t>的类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8A84CA3-0780-4BB9-9816-2387D346EBD2}"/>
              </a:ext>
            </a:extLst>
          </p:cNvPr>
          <p:cNvSpPr/>
          <p:nvPr/>
        </p:nvSpPr>
        <p:spPr>
          <a:xfrm>
            <a:off x="1222499" y="5229839"/>
            <a:ext cx="1366080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      QtXml       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38EAA7-BC46-4D68-BEF9-5698976FCF2D}"/>
              </a:ext>
            </a:extLst>
          </p:cNvPr>
          <p:cNvSpPr/>
          <p:nvPr/>
        </p:nvSpPr>
        <p:spPr>
          <a:xfrm>
            <a:off x="3518171" y="5302389"/>
            <a:ext cx="3607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包含了处理</a:t>
            </a:r>
            <a:r>
              <a:rPr lang="en-US" altLang="zh-CN" sz="1200">
                <a:solidFill>
                  <a:schemeClr val="bg1"/>
                </a:solidFill>
              </a:rPr>
              <a:t>xml</a:t>
            </a:r>
            <a:r>
              <a:rPr lang="zh-CN" altLang="en-US" sz="1200">
                <a:solidFill>
                  <a:schemeClr val="bg1"/>
                </a:solidFill>
              </a:rPr>
              <a:t>的类，提供了</a:t>
            </a:r>
            <a:r>
              <a:rPr lang="en-US" altLang="zh-CN" sz="1200">
                <a:solidFill>
                  <a:schemeClr val="bg1"/>
                </a:solidFill>
              </a:rPr>
              <a:t>SAX</a:t>
            </a:r>
            <a:r>
              <a:rPr lang="zh-CN" altLang="en-US" sz="1200">
                <a:solidFill>
                  <a:schemeClr val="bg1"/>
                </a:solidFill>
              </a:rPr>
              <a:t>和</a:t>
            </a:r>
            <a:r>
              <a:rPr lang="en-US" altLang="zh-CN" sz="1200">
                <a:solidFill>
                  <a:schemeClr val="bg1"/>
                </a:solidFill>
              </a:rPr>
              <a:t>DOM API</a:t>
            </a:r>
            <a:r>
              <a:rPr lang="zh-CN" altLang="en-US" sz="1200">
                <a:solidFill>
                  <a:schemeClr val="bg1"/>
                </a:solidFill>
              </a:rPr>
              <a:t>的工具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000B429-B112-4446-9DD2-14A91F8354C7}"/>
              </a:ext>
            </a:extLst>
          </p:cNvPr>
          <p:cNvSpPr/>
          <p:nvPr/>
        </p:nvSpPr>
        <p:spPr>
          <a:xfrm>
            <a:off x="1222499" y="5599470"/>
            <a:ext cx="1382110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    QtSvg          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D47B28-8F7E-4819-8A4B-5FD9A906769E}"/>
              </a:ext>
            </a:extLst>
          </p:cNvPr>
          <p:cNvSpPr/>
          <p:nvPr/>
        </p:nvSpPr>
        <p:spPr>
          <a:xfrm>
            <a:off x="3518171" y="5597243"/>
            <a:ext cx="76133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提供了显示</a:t>
            </a:r>
            <a:r>
              <a:rPr lang="en-US" altLang="zh-CN" sz="1200">
                <a:solidFill>
                  <a:schemeClr val="bg1"/>
                </a:solidFill>
              </a:rPr>
              <a:t>SVG</a:t>
            </a:r>
            <a:r>
              <a:rPr lang="zh-CN" altLang="en-US" sz="1200">
                <a:solidFill>
                  <a:schemeClr val="bg1"/>
                </a:solidFill>
              </a:rPr>
              <a:t>内容的类，</a:t>
            </a:r>
            <a:r>
              <a:rPr lang="en-US" altLang="zh-CN" sz="1200">
                <a:solidFill>
                  <a:schemeClr val="bg1"/>
                </a:solidFill>
              </a:rPr>
              <a:t>SVG</a:t>
            </a:r>
            <a:r>
              <a:rPr lang="zh-CN" altLang="en-US" sz="1200">
                <a:solidFill>
                  <a:schemeClr val="bg1"/>
                </a:solidFill>
              </a:rPr>
              <a:t>是一种是一种基于可扩展标记语言（</a:t>
            </a:r>
            <a:r>
              <a:rPr lang="en-US" altLang="zh-CN" sz="1200">
                <a:solidFill>
                  <a:schemeClr val="bg1"/>
                </a:solidFill>
              </a:rPr>
              <a:t>XML</a:t>
            </a:r>
            <a:r>
              <a:rPr lang="zh-CN" altLang="en-US" sz="1200">
                <a:solidFill>
                  <a:schemeClr val="bg1"/>
                </a:solidFill>
              </a:rPr>
              <a:t>），用于描述二维矢量图形的图形格式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E11567-D28E-4B8E-A232-6DF498EF061C}"/>
              </a:ext>
            </a:extLst>
          </p:cNvPr>
          <p:cNvSpPr/>
          <p:nvPr/>
        </p:nvSpPr>
        <p:spPr>
          <a:xfrm>
            <a:off x="1222499" y="5969101"/>
            <a:ext cx="1385316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       QtSql        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D171572-807C-4CEE-9053-2C0BCE1722DF}"/>
              </a:ext>
            </a:extLst>
          </p:cNvPr>
          <p:cNvSpPr/>
          <p:nvPr/>
        </p:nvSpPr>
        <p:spPr>
          <a:xfrm>
            <a:off x="1222499" y="6338738"/>
            <a:ext cx="1372492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          QtTest       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C3770C3-ADCB-46F8-ADCF-82E7E2EF7C4A}"/>
              </a:ext>
            </a:extLst>
          </p:cNvPr>
          <p:cNvSpPr/>
          <p:nvPr/>
        </p:nvSpPr>
        <p:spPr>
          <a:xfrm>
            <a:off x="3518171" y="5934271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提供了处理数据库的工具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757A861-3E5E-4DF9-B7FE-423B659FD3A1}"/>
              </a:ext>
            </a:extLst>
          </p:cNvPr>
          <p:cNvSpPr/>
          <p:nvPr/>
        </p:nvSpPr>
        <p:spPr>
          <a:xfrm>
            <a:off x="3518171" y="6320633"/>
            <a:ext cx="2129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提供了测试</a:t>
            </a:r>
            <a:r>
              <a:rPr lang="en-US" altLang="zh-CN" sz="1200">
                <a:solidFill>
                  <a:schemeClr val="bg1"/>
                </a:solidFill>
              </a:rPr>
              <a:t>PyQt5</a:t>
            </a:r>
            <a:r>
              <a:rPr lang="zh-CN" altLang="en-US" sz="1200">
                <a:solidFill>
                  <a:schemeClr val="bg1"/>
                </a:solidFill>
              </a:rPr>
              <a:t>应用的工具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9BD976-EC43-4733-B95A-C476E9BAD285}"/>
              </a:ext>
            </a:extLst>
          </p:cNvPr>
          <p:cNvSpPr/>
          <p:nvPr/>
        </p:nvSpPr>
        <p:spPr>
          <a:xfrm>
            <a:off x="3442980" y="1065739"/>
            <a:ext cx="8253352" cy="56481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2D288C7-BA5D-424F-9AF0-46494257F445}"/>
              </a:ext>
            </a:extLst>
          </p:cNvPr>
          <p:cNvCxnSpPr/>
          <p:nvPr/>
        </p:nvCxnSpPr>
        <p:spPr>
          <a:xfrm>
            <a:off x="2719754" y="1293644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A069E2F-511F-4E3B-BE21-6FA77A641289}"/>
              </a:ext>
            </a:extLst>
          </p:cNvPr>
          <p:cNvCxnSpPr/>
          <p:nvPr/>
        </p:nvCxnSpPr>
        <p:spPr>
          <a:xfrm>
            <a:off x="2719754" y="1663901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08B9B05-2029-4747-92D5-07839A93674B}"/>
              </a:ext>
            </a:extLst>
          </p:cNvPr>
          <p:cNvCxnSpPr/>
          <p:nvPr/>
        </p:nvCxnSpPr>
        <p:spPr>
          <a:xfrm>
            <a:off x="2719754" y="2404415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5A46011-9BB9-4B9C-A6CC-3F6D8E096596}"/>
              </a:ext>
            </a:extLst>
          </p:cNvPr>
          <p:cNvCxnSpPr/>
          <p:nvPr/>
        </p:nvCxnSpPr>
        <p:spPr>
          <a:xfrm>
            <a:off x="2719754" y="3144929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B45D7FF-A40C-4622-8D56-70A3E56449C9}"/>
              </a:ext>
            </a:extLst>
          </p:cNvPr>
          <p:cNvCxnSpPr/>
          <p:nvPr/>
        </p:nvCxnSpPr>
        <p:spPr>
          <a:xfrm>
            <a:off x="2719754" y="3885443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FC13C00-D6CE-4C19-867F-835B669D16A1}"/>
              </a:ext>
            </a:extLst>
          </p:cNvPr>
          <p:cNvCxnSpPr/>
          <p:nvPr/>
        </p:nvCxnSpPr>
        <p:spPr>
          <a:xfrm>
            <a:off x="2719754" y="4625957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8EFEACC-7F40-4189-AD9E-EB3D0D2B12B6}"/>
              </a:ext>
            </a:extLst>
          </p:cNvPr>
          <p:cNvCxnSpPr/>
          <p:nvPr/>
        </p:nvCxnSpPr>
        <p:spPr>
          <a:xfrm>
            <a:off x="2719754" y="5366471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2C35B73-E516-466E-8975-699AC4FC0E1A}"/>
              </a:ext>
            </a:extLst>
          </p:cNvPr>
          <p:cNvCxnSpPr/>
          <p:nvPr/>
        </p:nvCxnSpPr>
        <p:spPr>
          <a:xfrm>
            <a:off x="2719754" y="5736728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7C0988B-125B-4658-AB71-5281C4E7BC7E}"/>
              </a:ext>
            </a:extLst>
          </p:cNvPr>
          <p:cNvCxnSpPr/>
          <p:nvPr/>
        </p:nvCxnSpPr>
        <p:spPr>
          <a:xfrm>
            <a:off x="2719754" y="6106985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DFA6D19-FD48-422E-9B86-29FDEAFFD54F}"/>
              </a:ext>
            </a:extLst>
          </p:cNvPr>
          <p:cNvCxnSpPr/>
          <p:nvPr/>
        </p:nvCxnSpPr>
        <p:spPr>
          <a:xfrm>
            <a:off x="2719754" y="6477236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D29593A-0696-41F7-8793-0B26E3ABB67E}"/>
              </a:ext>
            </a:extLst>
          </p:cNvPr>
          <p:cNvCxnSpPr/>
          <p:nvPr/>
        </p:nvCxnSpPr>
        <p:spPr>
          <a:xfrm>
            <a:off x="2719754" y="2034158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DC7AEDB-099F-446D-8D9D-5AA97359717F}"/>
              </a:ext>
            </a:extLst>
          </p:cNvPr>
          <p:cNvCxnSpPr/>
          <p:nvPr/>
        </p:nvCxnSpPr>
        <p:spPr>
          <a:xfrm>
            <a:off x="2719754" y="2774672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88B4ED0-18BF-4FFA-B675-4E94D0BAB134}"/>
              </a:ext>
            </a:extLst>
          </p:cNvPr>
          <p:cNvCxnSpPr/>
          <p:nvPr/>
        </p:nvCxnSpPr>
        <p:spPr>
          <a:xfrm>
            <a:off x="2719754" y="3515186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1F5A47C-5583-4CAD-83D4-4A284A4EAF61}"/>
              </a:ext>
            </a:extLst>
          </p:cNvPr>
          <p:cNvCxnSpPr/>
          <p:nvPr/>
        </p:nvCxnSpPr>
        <p:spPr>
          <a:xfrm>
            <a:off x="2719754" y="4255700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7A83782-D67F-4F26-B608-2852DCC93A51}"/>
              </a:ext>
            </a:extLst>
          </p:cNvPr>
          <p:cNvCxnSpPr/>
          <p:nvPr/>
        </p:nvCxnSpPr>
        <p:spPr>
          <a:xfrm>
            <a:off x="2719754" y="4996214"/>
            <a:ext cx="798417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9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CDA972D-2168-4755-A934-0FD3FBBA48BA}"/>
              </a:ext>
            </a:extLst>
          </p:cNvPr>
          <p:cNvSpPr/>
          <p:nvPr/>
        </p:nvSpPr>
        <p:spPr>
          <a:xfrm>
            <a:off x="3198215" y="719433"/>
            <a:ext cx="1669047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resize(450,350)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37505E-90C1-4ECA-814F-B136A6EEF12D}"/>
              </a:ext>
            </a:extLst>
          </p:cNvPr>
          <p:cNvSpPr txBox="1"/>
          <p:nvPr/>
        </p:nvSpPr>
        <p:spPr>
          <a:xfrm>
            <a:off x="3817379" y="1221530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设置窗体大小，窗口宽</a:t>
            </a:r>
            <a:r>
              <a:rPr lang="en-US" altLang="zh-CN">
                <a:solidFill>
                  <a:schemeClr val="bg1"/>
                </a:solidFill>
              </a:rPr>
              <a:t>450px</a:t>
            </a:r>
            <a:r>
              <a:rPr lang="zh-CN" altLang="en-US">
                <a:solidFill>
                  <a:schemeClr val="bg1"/>
                </a:solidFill>
              </a:rPr>
              <a:t>，高</a:t>
            </a:r>
            <a:r>
              <a:rPr lang="en-US" altLang="zh-CN">
                <a:solidFill>
                  <a:schemeClr val="bg1"/>
                </a:solidFill>
              </a:rPr>
              <a:t>350p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536609-89A5-4650-9E3A-4732012979E8}"/>
              </a:ext>
            </a:extLst>
          </p:cNvPr>
          <p:cNvSpPr/>
          <p:nvPr/>
        </p:nvSpPr>
        <p:spPr>
          <a:xfrm>
            <a:off x="3817379" y="2187469"/>
            <a:ext cx="4717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把控件放置到屏幕坐标的</a:t>
            </a:r>
            <a:r>
              <a:rPr lang="en-US" altLang="zh-CN">
                <a:solidFill>
                  <a:schemeClr val="bg1"/>
                </a:solidFill>
              </a:rPr>
              <a:t>(300, 300)</a:t>
            </a:r>
            <a:r>
              <a:rPr lang="zh-CN" altLang="en-US">
                <a:solidFill>
                  <a:schemeClr val="bg1"/>
                </a:solidFill>
              </a:rPr>
              <a:t>的位置，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注：屏幕坐标系的原点是屏幕的左上角。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B1F9B-229E-4DD9-B3B5-E4C4785FDFE3}"/>
              </a:ext>
            </a:extLst>
          </p:cNvPr>
          <p:cNvSpPr/>
          <p:nvPr/>
        </p:nvSpPr>
        <p:spPr>
          <a:xfrm>
            <a:off x="3198215" y="1679709"/>
            <a:ext cx="1779654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move(300, 300) 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54C93D-392E-46C5-897B-66C586825068}"/>
              </a:ext>
            </a:extLst>
          </p:cNvPr>
          <p:cNvSpPr/>
          <p:nvPr/>
        </p:nvSpPr>
        <p:spPr>
          <a:xfrm>
            <a:off x="3198215" y="2927559"/>
            <a:ext cx="3389069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setGeometry(300, 300, 450, 350)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C49545-CC72-4178-97E9-86C765CA0A17}"/>
              </a:ext>
            </a:extLst>
          </p:cNvPr>
          <p:cNvSpPr/>
          <p:nvPr/>
        </p:nvSpPr>
        <p:spPr>
          <a:xfrm>
            <a:off x="3817379" y="3438968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有两个作用：把窗口放到屏幕上并且设置窗口大小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D80A28-7960-4BC5-A179-A986E72E4FF8}"/>
              </a:ext>
            </a:extLst>
          </p:cNvPr>
          <p:cNvSpPr/>
          <p:nvPr/>
        </p:nvSpPr>
        <p:spPr>
          <a:xfrm>
            <a:off x="3198215" y="3908427"/>
            <a:ext cx="1704313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setWindowTitle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143F770-FF7D-4A5C-9A94-2DEE9885D0DC}"/>
              </a:ext>
            </a:extLst>
          </p:cNvPr>
          <p:cNvSpPr/>
          <p:nvPr/>
        </p:nvSpPr>
        <p:spPr>
          <a:xfrm>
            <a:off x="3851214" y="4377886"/>
            <a:ext cx="23246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窗口添加了一个标题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A4A923-CE42-41C7-AD9D-A82F68DDA835}"/>
              </a:ext>
            </a:extLst>
          </p:cNvPr>
          <p:cNvSpPr/>
          <p:nvPr/>
        </p:nvSpPr>
        <p:spPr>
          <a:xfrm>
            <a:off x="3198215" y="4847345"/>
            <a:ext cx="1710725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setWindowIcon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6366BE-0788-4BA8-B5B4-8C046A665E24}"/>
              </a:ext>
            </a:extLst>
          </p:cNvPr>
          <p:cNvSpPr/>
          <p:nvPr/>
        </p:nvSpPr>
        <p:spPr>
          <a:xfrm>
            <a:off x="3817379" y="528456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添加了窗口图标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9D99767-1B04-45FC-9324-E7A707EBE83B}"/>
              </a:ext>
            </a:extLst>
          </p:cNvPr>
          <p:cNvSpPr/>
          <p:nvPr/>
        </p:nvSpPr>
        <p:spPr>
          <a:xfrm>
            <a:off x="3197253" y="5698994"/>
            <a:ext cx="835485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show()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E16DC1-9983-48A1-A442-E9C5F0EA9820}"/>
              </a:ext>
            </a:extLst>
          </p:cNvPr>
          <p:cNvSpPr/>
          <p:nvPr/>
        </p:nvSpPr>
        <p:spPr>
          <a:xfrm>
            <a:off x="3817379" y="625454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让控件在桌面上显示出来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0D67B1-FB3F-45E7-BCDD-9B2AD21519AF}"/>
              </a:ext>
            </a:extLst>
          </p:cNvPr>
          <p:cNvSpPr txBox="1"/>
          <p:nvPr/>
        </p:nvSpPr>
        <p:spPr>
          <a:xfrm>
            <a:off x="1180654" y="1588731"/>
            <a:ext cx="625231" cy="34163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  窗口设置 </a:t>
            </a:r>
            <a:endParaRPr lang="en-US" altLang="zh-CN" sz="3600">
              <a:solidFill>
                <a:schemeClr val="bg1"/>
              </a:solidFill>
            </a:endParaRPr>
          </a:p>
          <a:p>
            <a:endParaRPr lang="zh-CN" alt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6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6E4D67-4BD4-4E96-845C-03DD9FF15D35}"/>
              </a:ext>
            </a:extLst>
          </p:cNvPr>
          <p:cNvSpPr txBox="1"/>
          <p:nvPr/>
        </p:nvSpPr>
        <p:spPr>
          <a:xfrm>
            <a:off x="1213172" y="789917"/>
            <a:ext cx="110799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气泡提示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80D4BA-B5C2-46A5-9F20-E363730AD060}"/>
              </a:ext>
            </a:extLst>
          </p:cNvPr>
          <p:cNvSpPr txBox="1"/>
          <p:nvPr/>
        </p:nvSpPr>
        <p:spPr>
          <a:xfrm>
            <a:off x="2008552" y="1352062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在设计界面时，应尽可能人性化，对于关键的操作，给出相关信息的提示会非常有用。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9D84B6-569D-4DFD-91E5-BC9FADA9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987" y="1958255"/>
            <a:ext cx="2301439" cy="182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E81F8B-91BF-47B0-867E-73244DECE8C8}"/>
              </a:ext>
            </a:extLst>
          </p:cNvPr>
          <p:cNvSpPr txBox="1"/>
          <p:nvPr/>
        </p:nvSpPr>
        <p:spPr>
          <a:xfrm>
            <a:off x="2008552" y="4498650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气泡提示在</a:t>
            </a:r>
            <a:r>
              <a:rPr lang="en-US" altLang="zh-CN">
                <a:solidFill>
                  <a:schemeClr val="bg1"/>
                </a:solidFill>
              </a:rPr>
              <a:t>QtWidgets</a:t>
            </a:r>
            <a:r>
              <a:rPr lang="zh-CN" altLang="en-US">
                <a:solidFill>
                  <a:schemeClr val="bg1"/>
                </a:solidFill>
              </a:rPr>
              <a:t>模块中的</a:t>
            </a:r>
            <a:r>
              <a:rPr lang="en-US" altLang="zh-CN">
                <a:solidFill>
                  <a:schemeClr val="bg1"/>
                </a:solidFill>
              </a:rPr>
              <a:t>QToolTip</a:t>
            </a:r>
            <a:r>
              <a:rPr lang="zh-CN" altLang="en-US">
                <a:solidFill>
                  <a:schemeClr val="bg1"/>
                </a:solidFill>
              </a:rPr>
              <a:t>中。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B46802-575C-4EAB-A3E0-B30E7E976182}"/>
              </a:ext>
            </a:extLst>
          </p:cNvPr>
          <p:cNvSpPr/>
          <p:nvPr/>
        </p:nvSpPr>
        <p:spPr>
          <a:xfrm>
            <a:off x="1881718" y="5670900"/>
            <a:ext cx="3424927" cy="36933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对象</a:t>
            </a:r>
            <a:r>
              <a:rPr lang="en-US" altLang="zh-CN">
                <a:solidFill>
                  <a:schemeClr val="bg1"/>
                </a:solidFill>
              </a:rPr>
              <a:t>. setToolTip('</a:t>
            </a:r>
            <a:r>
              <a:rPr lang="zh-CN" altLang="en-US">
                <a:solidFill>
                  <a:schemeClr val="bg1"/>
                </a:solidFill>
              </a:rPr>
              <a:t>这是一个窗口</a:t>
            </a:r>
            <a:r>
              <a:rPr lang="en-US" altLang="zh-CN">
                <a:solidFill>
                  <a:schemeClr val="bg1"/>
                </a:solidFill>
              </a:rPr>
              <a:t>')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ABDAA8-EEF5-4639-8A74-94CF82E104DC}"/>
              </a:ext>
            </a:extLst>
          </p:cNvPr>
          <p:cNvSpPr/>
          <p:nvPr/>
        </p:nvSpPr>
        <p:spPr>
          <a:xfrm>
            <a:off x="898767" y="5064706"/>
            <a:ext cx="3185487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使对象出现气泡提示的方法是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39F1CE-67F9-4CAB-ACFC-1516D57213C9}"/>
              </a:ext>
            </a:extLst>
          </p:cNvPr>
          <p:cNvSpPr txBox="1"/>
          <p:nvPr/>
        </p:nvSpPr>
        <p:spPr>
          <a:xfrm>
            <a:off x="6113222" y="5694683"/>
            <a:ext cx="4762842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QToolTip.setFont(QFont('microsoft Yahei', 10))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009D90-9F9A-4BF8-83A1-879A531BF136}"/>
              </a:ext>
            </a:extLst>
          </p:cNvPr>
          <p:cNvSpPr/>
          <p:nvPr/>
        </p:nvSpPr>
        <p:spPr>
          <a:xfrm>
            <a:off x="5845590" y="5048352"/>
            <a:ext cx="226215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设置字体及字号大小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6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9D7CEE2-C7AB-4CAA-AEBE-C1BAA35AEA46}"/>
              </a:ext>
            </a:extLst>
          </p:cNvPr>
          <p:cNvSpPr/>
          <p:nvPr/>
        </p:nvSpPr>
        <p:spPr>
          <a:xfrm>
            <a:off x="1394025" y="915350"/>
            <a:ext cx="88517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QLabel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79D3CF-619A-41A7-9ED4-371ABBB21DA5}"/>
              </a:ext>
            </a:extLst>
          </p:cNvPr>
          <p:cNvSpPr txBox="1"/>
          <p:nvPr/>
        </p:nvSpPr>
        <p:spPr>
          <a:xfrm>
            <a:off x="1625600" y="1563077"/>
            <a:ext cx="784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Qlabel</a:t>
            </a:r>
            <a:r>
              <a:rPr lang="zh-CN" altLang="en-US">
                <a:solidFill>
                  <a:schemeClr val="bg1"/>
                </a:solidFill>
              </a:rPr>
              <a:t>对象作为一个占位符可以显示文本或图片，也可以放置一个</a:t>
            </a:r>
            <a:r>
              <a:rPr lang="en-US" altLang="zh-CN">
                <a:solidFill>
                  <a:schemeClr val="bg1"/>
                </a:solidFill>
              </a:rPr>
              <a:t>GIF</a:t>
            </a:r>
            <a:r>
              <a:rPr lang="zh-CN" altLang="en-US">
                <a:solidFill>
                  <a:schemeClr val="bg1"/>
                </a:solidFill>
              </a:rPr>
              <a:t>动图。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75493C-A976-40B8-B0C3-EEDD1B32600B}"/>
              </a:ext>
            </a:extLst>
          </p:cNvPr>
          <p:cNvSpPr txBox="1"/>
          <p:nvPr/>
        </p:nvSpPr>
        <p:spPr>
          <a:xfrm>
            <a:off x="2063262" y="2110154"/>
            <a:ext cx="4427815" cy="12003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Qlabel() </a:t>
            </a:r>
            <a:r>
              <a:rPr lang="zh-CN" altLang="en-US">
                <a:solidFill>
                  <a:schemeClr val="bg1"/>
                </a:solidFill>
              </a:rPr>
              <a:t>创建一个标签对象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setPixmap()</a:t>
            </a:r>
            <a:r>
              <a:rPr lang="zh-CN" altLang="en-US">
                <a:solidFill>
                  <a:schemeClr val="bg1"/>
                </a:solidFill>
              </a:rPr>
              <a:t> 设置</a:t>
            </a:r>
            <a:r>
              <a:rPr lang="en-US" altLang="zh-CN">
                <a:solidFill>
                  <a:schemeClr val="bg1"/>
                </a:solidFill>
              </a:rPr>
              <a:t>QLabel</a:t>
            </a:r>
            <a:r>
              <a:rPr lang="zh-CN" altLang="en-US">
                <a:solidFill>
                  <a:schemeClr val="bg1"/>
                </a:solidFill>
              </a:rPr>
              <a:t>为一个</a:t>
            </a:r>
            <a:r>
              <a:rPr lang="en-US" altLang="zh-CN">
                <a:solidFill>
                  <a:schemeClr val="bg1"/>
                </a:solidFill>
              </a:rPr>
              <a:t>Pixmap</a:t>
            </a:r>
            <a:r>
              <a:rPr lang="zh-CN" altLang="en-US">
                <a:solidFill>
                  <a:schemeClr val="bg1"/>
                </a:solidFill>
              </a:rPr>
              <a:t>图片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setText() </a:t>
            </a:r>
            <a:r>
              <a:rPr lang="zh-CN" altLang="en-US">
                <a:solidFill>
                  <a:schemeClr val="bg1"/>
                </a:solidFill>
              </a:rPr>
              <a:t>设置</a:t>
            </a:r>
            <a:r>
              <a:rPr lang="en-US" altLang="zh-CN">
                <a:solidFill>
                  <a:schemeClr val="bg1"/>
                </a:solidFill>
              </a:rPr>
              <a:t>Qlabel</a:t>
            </a:r>
            <a:r>
              <a:rPr lang="zh-CN" altLang="en-US">
                <a:solidFill>
                  <a:schemeClr val="bg1"/>
                </a:solidFill>
              </a:rPr>
              <a:t>的文本内容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text()  </a:t>
            </a:r>
            <a:r>
              <a:rPr lang="zh-CN" altLang="en-US">
                <a:solidFill>
                  <a:schemeClr val="bg1"/>
                </a:solidFill>
              </a:rPr>
              <a:t>获得</a:t>
            </a:r>
            <a:r>
              <a:rPr lang="en-US" altLang="zh-CN">
                <a:solidFill>
                  <a:schemeClr val="bg1"/>
                </a:solidFill>
              </a:rPr>
              <a:t>Qlabel</a:t>
            </a:r>
            <a:r>
              <a:rPr lang="zh-CN" altLang="en-US">
                <a:solidFill>
                  <a:schemeClr val="bg1"/>
                </a:solidFill>
              </a:rPr>
              <a:t>的文本内容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308DFA-7AB8-47AB-8AE1-633BD3B3171E}"/>
              </a:ext>
            </a:extLst>
          </p:cNvPr>
          <p:cNvSpPr/>
          <p:nvPr/>
        </p:nvSpPr>
        <p:spPr>
          <a:xfrm>
            <a:off x="1394025" y="3627288"/>
            <a:ext cx="113685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QLineEdit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16B6B0-8CA5-4AFA-A75E-44968A087471}"/>
              </a:ext>
            </a:extLst>
          </p:cNvPr>
          <p:cNvSpPr txBox="1"/>
          <p:nvPr/>
        </p:nvSpPr>
        <p:spPr>
          <a:xfrm>
            <a:off x="1625600" y="412875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是一个单行文本框控件，可以输入单行字符串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854DFE-1320-48BC-90C4-D43DA18A7E70}"/>
              </a:ext>
            </a:extLst>
          </p:cNvPr>
          <p:cNvSpPr/>
          <p:nvPr/>
        </p:nvSpPr>
        <p:spPr>
          <a:xfrm>
            <a:off x="2063262" y="4729759"/>
            <a:ext cx="4317207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QLineEdit() </a:t>
            </a:r>
            <a:r>
              <a:rPr lang="zh-CN" altLang="en-US">
                <a:solidFill>
                  <a:schemeClr val="bg1"/>
                </a:solidFill>
              </a:rPr>
              <a:t>创建一个文本框对象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setPlaceholderText() </a:t>
            </a:r>
            <a:r>
              <a:rPr lang="zh-CN" altLang="en-US">
                <a:solidFill>
                  <a:schemeClr val="bg1"/>
                </a:solidFill>
              </a:rPr>
              <a:t>设置文本框浮现文字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setText() </a:t>
            </a:r>
            <a:r>
              <a:rPr lang="zh-CN" altLang="en-US">
                <a:solidFill>
                  <a:schemeClr val="bg1"/>
                </a:solidFill>
              </a:rPr>
              <a:t>设置</a:t>
            </a:r>
            <a:r>
              <a:rPr lang="en-US" altLang="zh-CN">
                <a:solidFill>
                  <a:schemeClr val="bg1"/>
                </a:solidFill>
              </a:rPr>
              <a:t>QLineEdit</a:t>
            </a:r>
            <a:r>
              <a:rPr lang="zh-CN" altLang="en-US">
                <a:solidFill>
                  <a:schemeClr val="bg1"/>
                </a:solidFill>
              </a:rPr>
              <a:t>的文本内容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text()  </a:t>
            </a:r>
            <a:r>
              <a:rPr lang="zh-CN" altLang="en-US">
                <a:solidFill>
                  <a:schemeClr val="bg1"/>
                </a:solidFill>
              </a:rPr>
              <a:t>获得</a:t>
            </a:r>
            <a:r>
              <a:rPr lang="en-US" altLang="zh-CN">
                <a:solidFill>
                  <a:schemeClr val="bg1"/>
                </a:solidFill>
              </a:rPr>
              <a:t>QLineEdit</a:t>
            </a:r>
            <a:r>
              <a:rPr lang="zh-CN" altLang="en-US">
                <a:solidFill>
                  <a:schemeClr val="bg1"/>
                </a:solidFill>
              </a:rPr>
              <a:t>的文本内容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C74DF32-5C8F-46DB-85C2-497AAEC2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834" y="3996620"/>
            <a:ext cx="3825572" cy="25834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229EC2-8664-4110-B04A-98B38E47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526" y="2053845"/>
            <a:ext cx="2812024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8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C783F8-D128-4723-9D24-190624A1820C}"/>
              </a:ext>
            </a:extLst>
          </p:cNvPr>
          <p:cNvSpPr txBox="1"/>
          <p:nvPr/>
        </p:nvSpPr>
        <p:spPr>
          <a:xfrm>
            <a:off x="1484923" y="930031"/>
            <a:ext cx="183896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    按钮类控件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BD7088-4864-4C64-9BEA-8058752B5CD1}"/>
              </a:ext>
            </a:extLst>
          </p:cNvPr>
          <p:cNvSpPr txBox="1"/>
          <p:nvPr/>
        </p:nvSpPr>
        <p:spPr>
          <a:xfrm>
            <a:off x="1805354" y="1664677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常见的按钮类</a:t>
            </a:r>
            <a:r>
              <a:rPr lang="en-US" altLang="zh-CN">
                <a:solidFill>
                  <a:schemeClr val="bg1"/>
                </a:solidFill>
              </a:rPr>
              <a:t>QPushButton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8BAD9D-0C05-4D37-ABED-E6AF6616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47" y="2193031"/>
            <a:ext cx="2225233" cy="14403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F20784-56F3-4285-A6FA-797A847673C9}"/>
              </a:ext>
            </a:extLst>
          </p:cNvPr>
          <p:cNvSpPr txBox="1"/>
          <p:nvPr/>
        </p:nvSpPr>
        <p:spPr>
          <a:xfrm>
            <a:off x="1805354" y="5290906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信号和槽：对象之间进行通信的机制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6182D5-3798-47AA-B12B-CE716FA2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708" y="2193031"/>
            <a:ext cx="2987299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7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10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857</Words>
  <Application>Microsoft Office PowerPoint</Application>
  <PresentationFormat>宽屏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FZHei-B01S</vt:lpstr>
      <vt:lpstr>Helvetica Neue</vt:lpstr>
      <vt:lpstr>阿里巴巴普惠体 L</vt:lpstr>
      <vt:lpstr>等线</vt:lpstr>
      <vt:lpstr>等线 Light</vt:lpstr>
      <vt:lpstr>字魂35号-经典雅黑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lì ting</dc:creator>
  <cp:lastModifiedBy>lì ting</cp:lastModifiedBy>
  <cp:revision>37</cp:revision>
  <dcterms:created xsi:type="dcterms:W3CDTF">2020-01-06T03:44:34Z</dcterms:created>
  <dcterms:modified xsi:type="dcterms:W3CDTF">2020-01-12T13:58:44Z</dcterms:modified>
</cp:coreProperties>
</file>