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86" r:id="rId3"/>
    <p:sldId id="293" r:id="rId4"/>
    <p:sldId id="303" r:id="rId5"/>
    <p:sldId id="304" r:id="rId6"/>
    <p:sldId id="294" r:id="rId7"/>
    <p:sldId id="295" r:id="rId8"/>
    <p:sldId id="298" r:id="rId9"/>
    <p:sldId id="297" r:id="rId10"/>
    <p:sldId id="296" r:id="rId11"/>
    <p:sldId id="301" r:id="rId12"/>
    <p:sldId id="300" r:id="rId13"/>
    <p:sldId id="299" r:id="rId14"/>
    <p:sldId id="302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a" initials="C" lastIdx="1" clrIdx="0">
    <p:extLst>
      <p:ext uri="{19B8F6BF-5375-455C-9EA6-DF929625EA0E}">
        <p15:presenceInfo xmlns:p15="http://schemas.microsoft.com/office/powerpoint/2012/main" userId="Ch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FC000"/>
    <a:srgbClr val="FFC305"/>
    <a:srgbClr val="9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820" autoAdjust="0"/>
  </p:normalViewPr>
  <p:slideViewPr>
    <p:cSldViewPr snapToGrid="0">
      <p:cViewPr varScale="1">
        <p:scale>
          <a:sx n="100" d="100"/>
          <a:sy n="100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36A3-BA41-42FA-AABD-E2422A099E9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36F41-5547-4369-BF47-1BFFB8AD3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36F41-5547-4369-BF47-1BFFB8AD34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13632-3CE4-41B6-B0B4-1EC9AF93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9F7A46-362A-4627-92D0-C8CF6F2B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04F8-B173-4EBE-B7AF-A2F3A62D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7496A-549A-4384-B260-ACEBA60C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24A5-F58F-4EDF-AF71-C261E5A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9669-A111-4BEC-93DA-39FE59D0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94F832-4B7B-43A5-9CE0-747F19C0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C3419-1C69-4C3C-8DFC-7F0329E8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14D1E-4C54-43DD-8960-2CD9C04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8215B-C724-4A19-B19F-BF88014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9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CDAEB-51EF-4F22-B20B-E6E217D04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CCE28-F403-4375-86D9-E7EF35ED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47021-9454-4997-980F-DD3B572A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E7F12-5B04-46A3-8E9F-A6601B5F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348AE-0548-48D8-A2C7-9D4E271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0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AC40-B757-4D98-8590-DD1FDDE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D74A2-BC7E-4A83-BF83-ADDBCE3B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6BA53-26E2-4482-8895-5F9A2AD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A84F8-ECF5-443B-9753-7D1CDDB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7999F-CF43-4BE0-A65F-059063C5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63697-CF1E-4945-84F3-F78F5BAF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CA4A1-504B-4557-90E9-4FB0EC6D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FCDC2-4438-412F-A5A0-59D18BBD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383E3-3305-4E27-98FA-E4F067F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B4773-73E5-445E-AA7B-7527A96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B9CC-7F03-4852-8AC5-4C5A70D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D91B7-4F31-47C3-815A-7A06E7A5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9A14C-5AB1-4BE8-B029-ABAA8434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F246F-CEAD-41B4-AD92-5F23FA36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84A9A-4553-4373-94A2-62C13FD7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49B1D-682A-47F5-83F2-EE66C3B0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7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10AD-6DF4-4457-B84A-B647A530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E5836-3AB1-4286-816E-5BB4E873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F2A9D0-6AB8-4E75-8903-B5FC1C4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5F4541-6BB9-450D-936C-4F5F2D844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A79F4F-258F-4E35-BF74-B29093B69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2F4D8-6286-497C-9ECA-BA851520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396CA-0BE1-4918-998F-3DD5F09E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A7156-4E92-48A3-B49F-4CD28DD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7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34932-6171-4AFD-B6DE-E1A1918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EFCA3-E42E-4B08-B91E-85040F28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7AD994-3C41-4321-AF40-A861E225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43E99-0056-4AE0-A521-74BBA4D9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0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ECD11-79FB-4AC9-BD53-A4B1A90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FD77D8-E6EB-4F08-96D2-6951858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EB0C7-5030-4BF0-9BEF-6F4C1D1B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6EFE-A999-4BFC-8A82-6DE07EE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109B4-616B-4B87-BA48-C6CBA620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C1765-BAA9-4CDE-B925-1FB516D3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25CF3-9462-457D-B28C-C7F58728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495D5-A2FC-4D8D-8B2D-A01DFC0C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FFE69-02A1-403F-99EF-437FD404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37FB6-6A33-48EC-AA34-35F2FBEA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810467-D2C5-40C2-A6D6-6734BDB3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F3A0D-D518-470E-8140-6A4646665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68C28-408E-4328-B91E-A76BBD7E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23444-5347-4431-BF58-4923D457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23A0E-821C-457C-8B92-FCF9C433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7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FFBAEB-8B0A-4697-87D6-4D408275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FB5DC-96B2-4163-A424-1740B39F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CF58B-E762-440B-A60D-8FCE324F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59EE-7CFB-4546-91BD-5395D5584BA2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EAE4D-D23C-4CC8-B9EF-D0A2F828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118E9-7F3D-44AE-B86B-ACAA3816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6E12-DD82-44A6-9AF8-6512CB6CD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0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老师：李挺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6064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00B0F0"/>
                </a:solidFill>
              </a:rPr>
              <a:t>第</a:t>
            </a:r>
            <a:r>
              <a:rPr lang="zh-CN" altLang="en-US" sz="4800" b="1" dirty="0" smtClean="0">
                <a:solidFill>
                  <a:srgbClr val="00B0F0"/>
                </a:solidFill>
              </a:rPr>
              <a:t>十三章  正则表达式</a:t>
            </a:r>
            <a:endParaRPr lang="en-US" altLang="zh-CN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8184" y="936313"/>
            <a:ext cx="3414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状态</a:t>
            </a:r>
            <a:r>
              <a:rPr lang="zh-CN" altLang="en-US" dirty="0">
                <a:solidFill>
                  <a:schemeClr val="bg1"/>
                </a:solidFill>
              </a:rPr>
              <a:t>码</a:t>
            </a:r>
            <a:r>
              <a:rPr lang="zh-CN" altLang="en-US" dirty="0" smtClean="0">
                <a:solidFill>
                  <a:schemeClr val="bg1"/>
                </a:solidFill>
              </a:rPr>
              <a:t>：百度百科状态码即可；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8184" y="1608965"/>
            <a:ext cx="1186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POST</a:t>
            </a:r>
            <a:r>
              <a:rPr lang="zh-CN" altLang="en-US" dirty="0" smtClean="0">
                <a:solidFill>
                  <a:schemeClr val="bg1"/>
                </a:solidFill>
              </a:rPr>
              <a:t>请求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1206" y="160896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向服务器传送数据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69" y="1688122"/>
            <a:ext cx="4276523" cy="18903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10853" y="123963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表单信息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68" y="119396"/>
            <a:ext cx="2372497" cy="23724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91206" y="2096951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：提交字符信息</a:t>
            </a:r>
          </a:p>
        </p:txBody>
      </p:sp>
      <p:sp>
        <p:nvSpPr>
          <p:cNvPr id="13" name="矩形 12"/>
          <p:cNvSpPr/>
          <p:nvPr/>
        </p:nvSpPr>
        <p:spPr>
          <a:xfrm>
            <a:off x="2391206" y="2910252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iles</a:t>
            </a:r>
            <a:r>
              <a:rPr lang="zh-CN" altLang="en-US" dirty="0" smtClean="0">
                <a:solidFill>
                  <a:schemeClr val="bg1"/>
                </a:solidFill>
              </a:rPr>
              <a:t>：文件</a:t>
            </a:r>
            <a:r>
              <a:rPr lang="zh-CN" altLang="en-US" dirty="0">
                <a:solidFill>
                  <a:schemeClr val="bg1"/>
                </a:solidFill>
              </a:rPr>
              <a:t>上传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376078" y="2503601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form</a:t>
            </a:r>
            <a:r>
              <a:rPr lang="zh-CN" altLang="en-US" dirty="0" smtClean="0">
                <a:solidFill>
                  <a:schemeClr val="bg1"/>
                </a:solidFill>
              </a:rPr>
              <a:t>：提交表单信息</a:t>
            </a:r>
          </a:p>
        </p:txBody>
      </p:sp>
    </p:spTree>
    <p:extLst>
      <p:ext uri="{BB962C8B-B14F-4D97-AF65-F5344CB8AC3E}">
        <p14:creationId xmlns:p14="http://schemas.microsoft.com/office/powerpoint/2010/main" val="29395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9011" y="544339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高级部分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2214" y="6067430"/>
            <a:ext cx="11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</a:rPr>
              <a:t>ookies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2181170" y="6071895"/>
            <a:ext cx="9094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Cookies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指某些网站为了辨别用户身份 、 进行会话跟踪而存储在用户本地终端上的数据 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2552" y="1229792"/>
            <a:ext cx="9528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</a:rPr>
              <a:t>的一个特点</a:t>
            </a:r>
            <a:r>
              <a:rPr lang="zh-CN" altLang="en-US" dirty="0" smtClean="0">
                <a:solidFill>
                  <a:srgbClr val="FFFF00"/>
                </a:solidFill>
              </a:rPr>
              <a:t>无状态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sz="1400" dirty="0" smtClean="0">
                <a:solidFill>
                  <a:schemeClr val="bg1"/>
                </a:solidFill>
              </a:rPr>
              <a:t>http</a:t>
            </a:r>
            <a:r>
              <a:rPr lang="zh-CN" altLang="en-US" sz="1400" dirty="0">
                <a:solidFill>
                  <a:schemeClr val="bg1"/>
                </a:solidFill>
              </a:rPr>
              <a:t>协议对事务处理是没有记忆功能的。当我们向服务器发送请求后，服务器解析此请求，然后返回对应的响应，服务器负责</a:t>
            </a:r>
            <a:r>
              <a:rPr lang="zh-CN" altLang="en-US" sz="1400" dirty="0" smtClean="0">
                <a:solidFill>
                  <a:schemeClr val="bg1"/>
                </a:solidFill>
              </a:rPr>
              <a:t>完成这个</a:t>
            </a:r>
            <a:r>
              <a:rPr lang="zh-CN" altLang="en-US" sz="1400" dirty="0">
                <a:solidFill>
                  <a:schemeClr val="bg1"/>
                </a:solidFill>
              </a:rPr>
              <a:t>过程，而且这个过程是完全独立的，服务器不会记录前后状态的变化，也就是缺少状态记录。 </a:t>
            </a:r>
            <a:r>
              <a:rPr lang="zh-CN" altLang="en-US" sz="1400" dirty="0" smtClean="0">
                <a:solidFill>
                  <a:schemeClr val="bg1"/>
                </a:solidFill>
              </a:rPr>
              <a:t>例如密码登录无法实现。用于</a:t>
            </a:r>
            <a:r>
              <a:rPr lang="zh-CN" altLang="en-US" sz="1400" dirty="0">
                <a:solidFill>
                  <a:schemeClr val="bg1"/>
                </a:solidFill>
              </a:rPr>
              <a:t>保持 </a:t>
            </a:r>
            <a:r>
              <a:rPr lang="en-US" altLang="zh-CN" sz="1400" dirty="0">
                <a:solidFill>
                  <a:schemeClr val="bg1"/>
                </a:solidFill>
              </a:rPr>
              <a:t>HTTP </a:t>
            </a:r>
            <a:r>
              <a:rPr lang="zh-CN" altLang="en-US" sz="1400" dirty="0">
                <a:solidFill>
                  <a:schemeClr val="bg1"/>
                </a:solidFill>
              </a:rPr>
              <a:t>连接状态的技术就出现了，它们分别是</a:t>
            </a:r>
            <a:r>
              <a:rPr lang="zh-CN" altLang="en-US" sz="1400" dirty="0">
                <a:solidFill>
                  <a:srgbClr val="FFFF00"/>
                </a:solidFill>
              </a:rPr>
              <a:t>会话</a:t>
            </a:r>
            <a:r>
              <a:rPr lang="zh-CN" altLang="en-US" sz="1400" dirty="0">
                <a:solidFill>
                  <a:schemeClr val="bg1"/>
                </a:solidFill>
              </a:rPr>
              <a:t>和 </a:t>
            </a:r>
            <a:r>
              <a:rPr lang="en-US" altLang="zh-CN" sz="1400" dirty="0">
                <a:solidFill>
                  <a:srgbClr val="FFFF00"/>
                </a:solidFill>
              </a:rPr>
              <a:t>Cookies</a:t>
            </a:r>
            <a:endParaRPr lang="zh-CN" altLang="en-US" sz="1400" dirty="0" smtClean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3130" y="5677795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会话和 </a:t>
            </a:r>
            <a:r>
              <a:rPr lang="en-US" altLang="zh-CN" dirty="0">
                <a:solidFill>
                  <a:schemeClr val="bg1"/>
                </a:solidFill>
              </a:rPr>
              <a:t>Cookies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2552" y="2345809"/>
            <a:ext cx="95281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</a:rPr>
              <a:t>会话</a:t>
            </a:r>
            <a:r>
              <a:rPr lang="zh-CN" altLang="en-US" sz="1400" dirty="0">
                <a:solidFill>
                  <a:schemeClr val="bg1"/>
                </a:solidFill>
              </a:rPr>
              <a:t>在服务端</a:t>
            </a:r>
            <a:r>
              <a:rPr lang="zh-CN" altLang="en-US" sz="1400" dirty="0" smtClean="0">
                <a:solidFill>
                  <a:schemeClr val="bg1"/>
                </a:solidFill>
              </a:rPr>
              <a:t>，也就是</a:t>
            </a:r>
            <a:r>
              <a:rPr lang="zh-CN" altLang="en-US" sz="1400" dirty="0">
                <a:solidFill>
                  <a:schemeClr val="bg1"/>
                </a:solidFill>
              </a:rPr>
              <a:t>网站的服务器，用来保存用户的会话信息； </a:t>
            </a:r>
            <a:r>
              <a:rPr lang="en-US" altLang="zh-CN" sz="1400" dirty="0" smtClean="0">
                <a:solidFill>
                  <a:srgbClr val="FFFF00"/>
                </a:solidFill>
              </a:rPr>
              <a:t>Cookies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zh-CN" altLang="en-US" sz="1400" dirty="0">
                <a:solidFill>
                  <a:schemeClr val="bg1"/>
                </a:solidFill>
              </a:rPr>
              <a:t>客户端，也可以理解为浏览器端，</a:t>
            </a:r>
            <a:r>
              <a:rPr lang="zh-CN" altLang="en-US" sz="1400" dirty="0" smtClean="0">
                <a:solidFill>
                  <a:schemeClr val="bg1"/>
                </a:solidFill>
              </a:rPr>
              <a:t>有了</a:t>
            </a:r>
            <a:r>
              <a:rPr lang="en-US" altLang="zh-CN" sz="1400" dirty="0" smtClean="0">
                <a:solidFill>
                  <a:schemeClr val="bg1"/>
                </a:solidFill>
              </a:rPr>
              <a:t>Cookies </a:t>
            </a:r>
            <a:r>
              <a:rPr lang="zh-CN" altLang="en-US" sz="1400" dirty="0">
                <a:solidFill>
                  <a:schemeClr val="bg1"/>
                </a:solidFill>
              </a:rPr>
              <a:t>，浏览器在下次访问网页时会自动附带上它发送给服务器，服务器通过识别 </a:t>
            </a:r>
            <a:r>
              <a:rPr lang="en-US" altLang="zh-CN" sz="1400" dirty="0" smtClean="0">
                <a:solidFill>
                  <a:schemeClr val="bg1"/>
                </a:solidFill>
              </a:rPr>
              <a:t>Cookies </a:t>
            </a:r>
            <a:r>
              <a:rPr lang="zh-CN" altLang="en-US" sz="1400" dirty="0">
                <a:solidFill>
                  <a:schemeClr val="bg1"/>
                </a:solidFill>
              </a:rPr>
              <a:t>并鉴定</a:t>
            </a:r>
            <a:r>
              <a:rPr lang="zh-CN" altLang="en-US" sz="1400" dirty="0" smtClean="0">
                <a:solidFill>
                  <a:schemeClr val="bg1"/>
                </a:solidFill>
              </a:rPr>
              <a:t>出是</a:t>
            </a:r>
            <a:r>
              <a:rPr lang="zh-CN" altLang="en-US" sz="1400" dirty="0">
                <a:solidFill>
                  <a:schemeClr val="bg1"/>
                </a:solidFill>
              </a:rPr>
              <a:t>哪个用户，然后再判断用户是否是登录状态，然后返回对应的响应 </a:t>
            </a:r>
            <a:r>
              <a:rPr lang="zh-CN" altLang="en-US" sz="1400" dirty="0" smtClean="0">
                <a:solidFill>
                  <a:schemeClr val="bg1"/>
                </a:solidFill>
              </a:rPr>
              <a:t>。我们</a:t>
            </a:r>
            <a:r>
              <a:rPr lang="zh-CN" altLang="en-US" sz="1400" dirty="0">
                <a:solidFill>
                  <a:schemeClr val="bg1"/>
                </a:solidFill>
              </a:rPr>
              <a:t>可以理解为 </a:t>
            </a:r>
            <a:r>
              <a:rPr lang="en-US" altLang="zh-CN" sz="1400" dirty="0">
                <a:solidFill>
                  <a:schemeClr val="bg1"/>
                </a:solidFill>
              </a:rPr>
              <a:t>Cookies </a:t>
            </a:r>
            <a:r>
              <a:rPr lang="zh-CN" altLang="en-US" sz="1400" dirty="0">
                <a:solidFill>
                  <a:schemeClr val="bg1"/>
                </a:solidFill>
              </a:rPr>
              <a:t>里面保存了登录的凭证，有了它，只需要在下次请求携带 </a:t>
            </a:r>
            <a:r>
              <a:rPr lang="en-US" altLang="zh-CN" sz="1400" dirty="0">
                <a:solidFill>
                  <a:schemeClr val="bg1"/>
                </a:solidFill>
              </a:rPr>
              <a:t>Cookies </a:t>
            </a:r>
            <a:r>
              <a:rPr lang="zh-CN" altLang="en-US" sz="1400" dirty="0" smtClean="0">
                <a:solidFill>
                  <a:schemeClr val="bg1"/>
                </a:solidFill>
              </a:rPr>
              <a:t>发送请求</a:t>
            </a:r>
            <a:r>
              <a:rPr lang="zh-CN" altLang="en-US" sz="1400" dirty="0">
                <a:solidFill>
                  <a:schemeClr val="bg1"/>
                </a:solidFill>
              </a:rPr>
              <a:t>而不必重新输入用户名、密码等信息重新登录了 。</a:t>
            </a:r>
          </a:p>
        </p:txBody>
      </p:sp>
      <p:pic>
        <p:nvPicPr>
          <p:cNvPr id="11" name="Picture 10" descr="sprout.png">
            <a:extLst>
              <a:ext uri="{FF2B5EF4-FFF2-40B4-BE49-F238E27FC236}">
                <a16:creationId xmlns:a16="http://schemas.microsoft.com/office/drawing/2014/main" id="{27016CD2-2C85-4E84-84FC-7E06C5BD55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009" y="3671942"/>
            <a:ext cx="2690446" cy="1714500"/>
          </a:xfrm>
          <a:prstGeom prst="rect">
            <a:avLst/>
          </a:prstGeom>
        </p:spPr>
      </p:pic>
      <p:pic>
        <p:nvPicPr>
          <p:cNvPr id="12" name="Picture 4" descr="https://timgsa.baidu.com/timg?image&amp;quality=80&amp;size=b9999_10000&amp;sec=1579525682765&amp;di=0286035ff5bb3611bbfdc808e0992669&amp;imgtype=0&amp;src=http%3A%2F%2Fp2.ifengimg.com%2Fa%2F2017_32%2Fc6fcb345ec728cf_size612_w980_h596.jpg">
            <a:extLst>
              <a:ext uri="{FF2B5EF4-FFF2-40B4-BE49-F238E27FC236}">
                <a16:creationId xmlns:a16="http://schemas.microsoft.com/office/drawing/2014/main" id="{FFB28FE6-9A73-458E-9B4C-771D0164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9" y="3900743"/>
            <a:ext cx="3612172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上 5">
            <a:extLst>
              <a:ext uri="{FF2B5EF4-FFF2-40B4-BE49-F238E27FC236}">
                <a16:creationId xmlns:a16="http://schemas.microsoft.com/office/drawing/2014/main" id="{93C9B422-5EAF-46E0-A5CD-11F58AAE2239}"/>
              </a:ext>
            </a:extLst>
          </p:cNvPr>
          <p:cNvSpPr/>
          <p:nvPr/>
        </p:nvSpPr>
        <p:spPr>
          <a:xfrm rot="5400000" flipH="1">
            <a:off x="5441558" y="3309775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箭头: 上 11">
            <a:extLst>
              <a:ext uri="{FF2B5EF4-FFF2-40B4-BE49-F238E27FC236}">
                <a16:creationId xmlns:a16="http://schemas.microsoft.com/office/drawing/2014/main" id="{42275274-45CC-4601-A3E3-F5048360A8B0}"/>
              </a:ext>
            </a:extLst>
          </p:cNvPr>
          <p:cNvSpPr/>
          <p:nvPr/>
        </p:nvSpPr>
        <p:spPr>
          <a:xfrm rot="16200000" flipH="1">
            <a:off x="5243183" y="4253462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11969" y="35943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会话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26435" y="359434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Cookies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4801" y="4998124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Set-Cookie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5595" y="3933059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www.zhihu.com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71043" y="2156175"/>
            <a:ext cx="5383674" cy="32680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060" y="622876"/>
            <a:ext cx="23607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高级部分</a:t>
            </a:r>
            <a:r>
              <a:rPr lang="en-US" altLang="zh-CN" dirty="0" smtClean="0">
                <a:solidFill>
                  <a:schemeClr val="bg1"/>
                </a:solidFill>
              </a:rPr>
              <a:t>--</a:t>
            </a:r>
            <a:r>
              <a:rPr lang="zh-CN" altLang="en-US" dirty="0" smtClean="0">
                <a:solidFill>
                  <a:schemeClr val="bg1"/>
                </a:solidFill>
              </a:rPr>
              <a:t>会话维持</a:t>
            </a:r>
          </a:p>
        </p:txBody>
      </p:sp>
      <p:sp>
        <p:nvSpPr>
          <p:cNvPr id="5" name="矩形 4"/>
          <p:cNvSpPr/>
          <p:nvPr/>
        </p:nvSpPr>
        <p:spPr>
          <a:xfrm>
            <a:off x="1189237" y="1222102"/>
            <a:ext cx="9792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 smtClean="0">
                <a:solidFill>
                  <a:schemeClr val="bg1"/>
                </a:solidFill>
              </a:rPr>
              <a:t>get()</a:t>
            </a:r>
            <a:r>
              <a:rPr lang="zh-CN" altLang="en-US" dirty="0" smtClean="0">
                <a:solidFill>
                  <a:schemeClr val="bg1"/>
                </a:solidFill>
              </a:rPr>
              <a:t>或 </a:t>
            </a:r>
            <a:r>
              <a:rPr lang="en-US" altLang="zh-CN" dirty="0" smtClean="0">
                <a:solidFill>
                  <a:schemeClr val="bg1"/>
                </a:solidFill>
              </a:rPr>
              <a:t>post()</a:t>
            </a:r>
            <a:r>
              <a:rPr lang="zh-CN" altLang="en-US" dirty="0">
                <a:solidFill>
                  <a:schemeClr val="bg1"/>
                </a:solidFill>
              </a:rPr>
              <a:t>每一</a:t>
            </a:r>
            <a:r>
              <a:rPr lang="zh-CN" altLang="en-US" dirty="0" smtClean="0">
                <a:solidFill>
                  <a:schemeClr val="bg1"/>
                </a:solidFill>
              </a:rPr>
              <a:t>次请求都是独立的，相当于每次发出请求类似打开一个新的浏览器访问，而不是浏览器中的选项卡中访问。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6776" y="2144271"/>
            <a:ext cx="516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如何实现下一次访问与上一次访问是相互关联的？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BAA041-A0D4-4918-9BC3-AADCD5CD7614}"/>
              </a:ext>
            </a:extLst>
          </p:cNvPr>
          <p:cNvGrpSpPr/>
          <p:nvPr/>
        </p:nvGrpSpPr>
        <p:grpSpPr>
          <a:xfrm>
            <a:off x="1305434" y="2155099"/>
            <a:ext cx="355961" cy="327881"/>
            <a:chOff x="6125821" y="1885660"/>
            <a:chExt cx="492806" cy="506412"/>
          </a:xfrm>
        </p:grpSpPr>
        <p:sp>
          <p:nvSpPr>
            <p:cNvPr id="8" name="Freeform 29">
              <a:extLst>
                <a:ext uri="{FF2B5EF4-FFF2-40B4-BE49-F238E27FC236}">
                  <a16:creationId xmlns:a16="http://schemas.microsoft.com/office/drawing/2014/main" id="{4F8AB86A-BF2A-40D9-978E-74D3C15D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821" y="1885660"/>
              <a:ext cx="492806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EFFED7A0-D5BC-4E06-A6E4-A26C59E32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022" y="1982482"/>
              <a:ext cx="275582" cy="319555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99864" y="2640239"/>
            <a:ext cx="3299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两次请求时设置一样的 </a:t>
            </a:r>
            <a:r>
              <a:rPr lang="en-US" altLang="zh-CN" dirty="0">
                <a:solidFill>
                  <a:schemeClr val="bg1"/>
                </a:solidFill>
              </a:rPr>
              <a:t>cookies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7090" y="323551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维持同一个会话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548623" y="2725593"/>
            <a:ext cx="257253" cy="694592"/>
          </a:xfrm>
          <a:prstGeom prst="leftBrace">
            <a:avLst>
              <a:gd name="adj1" fmla="val 39093"/>
              <a:gd name="adj2" fmla="val 51266"/>
            </a:avLst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665514" y="3307542"/>
            <a:ext cx="262596" cy="225285"/>
          </a:xfrm>
          <a:prstGeom prst="star5">
            <a:avLst>
              <a:gd name="adj" fmla="val 20964"/>
              <a:gd name="hf" fmla="val 105146"/>
              <a:gd name="vf" fmla="val 110557"/>
            </a:avLst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94666" y="32326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相当于打开一个新的浏览器选</a:t>
            </a:r>
            <a:r>
              <a:rPr lang="zh-CN" altLang="en-US" dirty="0" smtClean="0">
                <a:solidFill>
                  <a:schemeClr val="bg1"/>
                </a:solidFill>
              </a:rPr>
              <a:t>项卡</a:t>
            </a:r>
            <a:r>
              <a:rPr lang="zh-CN" altLang="en-US" dirty="0">
                <a:solidFill>
                  <a:schemeClr val="bg1"/>
                </a:solidFill>
              </a:rPr>
              <a:t>而不是新开一个浏览器 </a:t>
            </a:r>
          </a:p>
        </p:txBody>
      </p:sp>
      <p:sp>
        <p:nvSpPr>
          <p:cNvPr id="16" name="矩形 15"/>
          <p:cNvSpPr/>
          <p:nvPr/>
        </p:nvSpPr>
        <p:spPr>
          <a:xfrm>
            <a:off x="1571043" y="3966499"/>
            <a:ext cx="5383674" cy="32680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16776" y="3954595"/>
            <a:ext cx="516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如何创建会话维持？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BAA041-A0D4-4918-9BC3-AADCD5CD7614}"/>
              </a:ext>
            </a:extLst>
          </p:cNvPr>
          <p:cNvGrpSpPr/>
          <p:nvPr/>
        </p:nvGrpSpPr>
        <p:grpSpPr>
          <a:xfrm>
            <a:off x="1305434" y="3965423"/>
            <a:ext cx="355961" cy="327881"/>
            <a:chOff x="6125821" y="1885660"/>
            <a:chExt cx="492806" cy="506412"/>
          </a:xfrm>
        </p:grpSpPr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4F8AB86A-BF2A-40D9-978E-74D3C15D1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821" y="1885660"/>
              <a:ext cx="492806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EFFED7A0-D5BC-4E06-A6E4-A26C59E32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7022" y="1982482"/>
              <a:ext cx="275582" cy="319555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70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80619" y="4562464"/>
            <a:ext cx="192232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equests.session()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5434" y="5272061"/>
            <a:ext cx="894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Session </a:t>
            </a:r>
            <a:r>
              <a:rPr lang="zh-CN" altLang="en-US" dirty="0">
                <a:solidFill>
                  <a:schemeClr val="bg1"/>
                </a:solidFill>
              </a:rPr>
              <a:t>，可以做到模拟同一个会话而不用担</a:t>
            </a:r>
            <a:r>
              <a:rPr lang="zh-CN" altLang="en-US" dirty="0" smtClean="0">
                <a:solidFill>
                  <a:schemeClr val="bg1"/>
                </a:solidFill>
              </a:rPr>
              <a:t>心</a:t>
            </a:r>
            <a:r>
              <a:rPr lang="en-US" altLang="zh-CN" dirty="0" smtClean="0">
                <a:solidFill>
                  <a:schemeClr val="bg1"/>
                </a:solidFill>
              </a:rPr>
              <a:t>Cookies </a:t>
            </a:r>
            <a:r>
              <a:rPr lang="zh-CN" altLang="en-US" dirty="0">
                <a:solidFill>
                  <a:schemeClr val="bg1"/>
                </a:solidFill>
              </a:rPr>
              <a:t>的问题。 它通常用于模拟登</a:t>
            </a:r>
            <a:r>
              <a:rPr lang="zh-CN" altLang="en-US" dirty="0" smtClean="0">
                <a:solidFill>
                  <a:schemeClr val="bg1"/>
                </a:solidFill>
              </a:rPr>
              <a:t>录成</a:t>
            </a:r>
            <a:r>
              <a:rPr lang="zh-CN" altLang="en-US" dirty="0">
                <a:solidFill>
                  <a:schemeClr val="bg1"/>
                </a:solidFill>
              </a:rPr>
              <a:t>功之后再进行下一步的操作 。</a:t>
            </a:r>
          </a:p>
        </p:txBody>
      </p:sp>
    </p:spTree>
    <p:extLst>
      <p:ext uri="{BB962C8B-B14F-4D97-AF65-F5344CB8AC3E}">
        <p14:creationId xmlns:p14="http://schemas.microsoft.com/office/powerpoint/2010/main" val="5739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751" y="751596"/>
            <a:ext cx="380104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项目实现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>
                <a:solidFill>
                  <a:schemeClr val="bg1"/>
                </a:solidFill>
              </a:rPr>
              <a:t>模拟登</a:t>
            </a:r>
            <a:r>
              <a:rPr lang="zh-CN" altLang="en-US" dirty="0" smtClean="0">
                <a:solidFill>
                  <a:schemeClr val="bg1"/>
                </a:solidFill>
              </a:rPr>
              <a:t>录爬取</a:t>
            </a:r>
            <a:r>
              <a:rPr lang="en-US" altLang="zh-CN" dirty="0" err="1" smtClean="0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网页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9" y="2008351"/>
            <a:ext cx="2064854" cy="2845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2734"/>
          <a:stretch/>
        </p:blipFill>
        <p:spPr>
          <a:xfrm>
            <a:off x="6229514" y="1928941"/>
            <a:ext cx="1996969" cy="30043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17576"/>
          <a:stretch/>
        </p:blipFill>
        <p:spPr>
          <a:xfrm>
            <a:off x="3432120" y="2008351"/>
            <a:ext cx="2059198" cy="293291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8446" y="536038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输</a:t>
            </a:r>
            <a:r>
              <a:rPr lang="zh-CN" altLang="en-US" dirty="0" smtClean="0">
                <a:solidFill>
                  <a:schemeClr val="bg1"/>
                </a:solidFill>
              </a:rPr>
              <a:t>入账号信息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59993" y="53603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可能</a:t>
            </a:r>
            <a:r>
              <a:rPr lang="zh-CN" altLang="en-US" dirty="0" smtClean="0">
                <a:solidFill>
                  <a:schemeClr val="bg1"/>
                </a:solidFill>
              </a:rPr>
              <a:t>出现邮箱验证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35542" y="5382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进入个人主页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679" y="1807991"/>
            <a:ext cx="2924739" cy="313971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95969" y="53825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获取当前账户的设置</a:t>
            </a:r>
          </a:p>
        </p:txBody>
      </p: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2698946" y="5545054"/>
            <a:ext cx="76104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91318" y="5571202"/>
            <a:ext cx="76104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1"/>
          </p:cNvCxnSpPr>
          <p:nvPr/>
        </p:nvCxnSpPr>
        <p:spPr>
          <a:xfrm>
            <a:off x="8044447" y="5567182"/>
            <a:ext cx="125152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738" y="5796088"/>
            <a:ext cx="2079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https://github.com/login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7307" y="5104662"/>
            <a:ext cx="3049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https://github.com/sessions/verified-device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6454" y="5792753"/>
            <a:ext cx="2250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https://github.com/session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05442" y="3554083"/>
            <a:ext cx="362309" cy="20130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" idx="1"/>
          </p:cNvCxnSpPr>
          <p:nvPr/>
        </p:nvCxnSpPr>
        <p:spPr>
          <a:xfrm flipV="1">
            <a:off x="3274637" y="3431120"/>
            <a:ext cx="2954877" cy="24293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 flipV="1">
            <a:off x="3258219" y="3474810"/>
            <a:ext cx="173901" cy="23511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761177" y="3554083"/>
            <a:ext cx="467459" cy="15505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674381" y="5795112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https://github.com/settings/profile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8365728" y="3474811"/>
            <a:ext cx="519480" cy="23179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5880" y="505861"/>
            <a:ext cx="180049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使用代理服务器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04" y="2791714"/>
            <a:ext cx="6385917" cy="27175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85542" y="2233974"/>
            <a:ext cx="996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代理服务器作为一种既是服务器又是客户机的中间程序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主要用于转发客户系统的网络访问请求</a:t>
            </a:r>
            <a:r>
              <a:rPr lang="zh-CN" altLang="en-US" dirty="0" smtClean="0">
                <a:solidFill>
                  <a:schemeClr val="bg1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23060" y="5697685"/>
            <a:ext cx="388920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作用</a:t>
            </a:r>
            <a:endParaRPr lang="en-US" altLang="zh-CN" sz="1400" dirty="0" smtClean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例如：</a:t>
            </a:r>
            <a:r>
              <a:rPr lang="en-US" altLang="zh-CN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、黑</a:t>
            </a:r>
            <a:r>
              <a:rPr lang="zh-CN" altLang="en-US" sz="1400" dirty="0">
                <a:solidFill>
                  <a:schemeClr val="bg1"/>
                </a:solidFill>
                <a:latin typeface="Verdana" panose="020B0604030504040204" pitchFamily="34" charset="0"/>
              </a:rPr>
              <a:t>客利于代理服务器攻击某一个网</a:t>
            </a:r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站</a:t>
            </a:r>
            <a:endParaRPr lang="en-US" altLang="zh-CN" sz="1400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        2</a:t>
            </a:r>
            <a:r>
              <a:rPr lang="zh-CN" altLang="en-US" sz="1400" dirty="0" smtClean="0">
                <a:solidFill>
                  <a:schemeClr val="bg1"/>
                </a:solidFill>
                <a:latin typeface="Verdana" panose="020B0604030504040204" pitchFamily="34" charset="0"/>
              </a:rPr>
              <a:t>、利用多个代理服务器抢票</a:t>
            </a:r>
            <a:endParaRPr lang="en-US" altLang="zh-CN" sz="1400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5542" y="1232418"/>
            <a:ext cx="9875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对于某些网站，在测试的时候请求几次 ， 能正常获取内容。 但是一旦开始大规模爬取，对于大</a:t>
            </a:r>
            <a:r>
              <a:rPr lang="zh-CN" altLang="en-US" dirty="0" smtClean="0">
                <a:solidFill>
                  <a:schemeClr val="bg1"/>
                </a:solidFill>
              </a:rPr>
              <a:t>规模</a:t>
            </a:r>
            <a:r>
              <a:rPr lang="zh-CN" altLang="en-US" dirty="0">
                <a:solidFill>
                  <a:schemeClr val="bg1"/>
                </a:solidFill>
              </a:rPr>
              <a:t>且频繁的请求，网站可能会弹出验证码，或者跳转到登录认证页面 ， 更甚者可能会直接封禁客户</a:t>
            </a:r>
            <a:r>
              <a:rPr lang="zh-CN" altLang="en-US" dirty="0" smtClean="0">
                <a:solidFill>
                  <a:schemeClr val="bg1"/>
                </a:solidFill>
              </a:rPr>
              <a:t>端的 </a:t>
            </a:r>
            <a:r>
              <a:rPr lang="en-US" altLang="zh-CN" dirty="0">
                <a:solidFill>
                  <a:schemeClr val="bg1"/>
                </a:solidFill>
              </a:rPr>
              <a:t>IP </a:t>
            </a:r>
            <a:r>
              <a:rPr lang="zh-CN" altLang="en-US" dirty="0">
                <a:solidFill>
                  <a:schemeClr val="bg1"/>
                </a:solidFill>
              </a:rPr>
              <a:t>，导致一定时间段内无法访问 。</a:t>
            </a:r>
          </a:p>
        </p:txBody>
      </p:sp>
    </p:spTree>
    <p:extLst>
      <p:ext uri="{BB962C8B-B14F-4D97-AF65-F5344CB8AC3E}">
        <p14:creationId xmlns:p14="http://schemas.microsoft.com/office/powerpoint/2010/main" val="2048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05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02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7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3CE505-EC51-4492-9016-F1E3DBA22320}"/>
              </a:ext>
            </a:extLst>
          </p:cNvPr>
          <p:cNvSpPr/>
          <p:nvPr/>
        </p:nvSpPr>
        <p:spPr>
          <a:xfrm>
            <a:off x="1087852" y="2199115"/>
            <a:ext cx="10798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正则表达式是对</a:t>
            </a:r>
            <a:r>
              <a:rPr lang="zh-CN" altLang="en-US" dirty="0" smtClean="0">
                <a:solidFill>
                  <a:srgbClr val="FFFF00"/>
                </a:solidFill>
              </a:rPr>
              <a:t>字符串</a:t>
            </a:r>
            <a:r>
              <a:rPr lang="zh-CN" altLang="en-US" dirty="0" smtClean="0">
                <a:solidFill>
                  <a:schemeClr val="bg1"/>
                </a:solidFill>
              </a:rPr>
              <a:t>操作的一种逻辑公式，就是用事先定义好的一些特定字符、及这些特定字符的组合，组成一个“规则字符串”，实现对字符串的一种过滤。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00232ABC-9B36-4890-9358-F59DFF0B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00" y="43924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FBF3556D-4EB0-4333-A78B-46252838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91" y="57799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A9A34229-7645-4618-A94F-2ACCA804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19" y="74947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B592024-85B1-4E18-89D5-9AA3E789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41" y="56086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A6A5BC52-56A2-4AC7-9B1C-86C7CEBA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76" y="663176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3969DB-872A-4CE3-83B6-C7AEFE3C99DD}"/>
              </a:ext>
            </a:extLst>
          </p:cNvPr>
          <p:cNvSpPr/>
          <p:nvPr/>
        </p:nvSpPr>
        <p:spPr>
          <a:xfrm>
            <a:off x="4905298" y="45708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正则表达式</a:t>
            </a:r>
            <a:endParaRPr lang="en-US" altLang="zh-CN" sz="3200" dirty="0" smtClean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0" name="Rectangle: Rounded Corners 17">
            <a:extLst>
              <a:ext uri="{FF2B5EF4-FFF2-40B4-BE49-F238E27FC236}">
                <a16:creationId xmlns:a16="http://schemas.microsoft.com/office/drawing/2014/main" id="{89B2D4B0-F769-4CDC-821D-B599E4537EE6}"/>
              </a:ext>
            </a:extLst>
          </p:cNvPr>
          <p:cNvSpPr/>
          <p:nvPr/>
        </p:nvSpPr>
        <p:spPr>
          <a:xfrm>
            <a:off x="865381" y="1617992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正则表达式的定义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AD896E-EE8E-46CB-B719-B9BD6B3B833F}"/>
              </a:ext>
            </a:extLst>
          </p:cNvPr>
          <p:cNvSpPr/>
          <p:nvPr/>
        </p:nvSpPr>
        <p:spPr>
          <a:xfrm>
            <a:off x="934798" y="3714579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正则的优点</a:t>
            </a:r>
            <a:endParaRPr lang="en-US" altLang="zh-CN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04A0F7-1802-41F9-BEBB-678EB58384D9}"/>
              </a:ext>
            </a:extLst>
          </p:cNvPr>
          <p:cNvSpPr txBox="1"/>
          <p:nvPr/>
        </p:nvSpPr>
        <p:spPr>
          <a:xfrm>
            <a:off x="1151155" y="4192525"/>
            <a:ext cx="469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、灵活性、逻辑性和功能性非常强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、可以用简单的方式快速实现字符串的控制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、在多种编程语言中都有相同使用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0891" y="1655506"/>
            <a:ext cx="2476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Regular expression</a:t>
            </a:r>
            <a:r>
              <a:rPr lang="zh-CN" altLang="en-US" sz="1400" dirty="0" smtClean="0">
                <a:solidFill>
                  <a:schemeClr val="bg1"/>
                </a:solidFill>
              </a:rPr>
              <a:t>简称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93" y="3284400"/>
            <a:ext cx="2134568" cy="2845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738" y="3284400"/>
            <a:ext cx="2119148" cy="282497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8585961" y="5091685"/>
            <a:ext cx="864507" cy="278864"/>
          </a:xfrm>
          <a:prstGeom prst="right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2725" y="2926260"/>
            <a:ext cx="522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FF00"/>
                </a:solidFill>
              </a:rPr>
              <a:t>爬虫</a:t>
            </a:r>
            <a:r>
              <a:rPr lang="zh-CN" altLang="en-US" dirty="0" smtClean="0">
                <a:solidFill>
                  <a:schemeClr val="bg1"/>
                </a:solidFill>
              </a:rPr>
              <a:t>爬取网页的</a:t>
            </a:r>
            <a:r>
              <a:rPr lang="zh-CN" altLang="en-US" dirty="0" smtClean="0">
                <a:solidFill>
                  <a:srgbClr val="FFFF00"/>
                </a:solidFill>
              </a:rPr>
              <a:t>目的</a:t>
            </a:r>
            <a:r>
              <a:rPr lang="zh-CN" altLang="en-US" dirty="0" smtClean="0">
                <a:solidFill>
                  <a:schemeClr val="bg1"/>
                </a:solidFill>
              </a:rPr>
              <a:t>在于获取网页上的信息。网页上的信息太多无关字符，需要使用简便方法来提取。</a:t>
            </a:r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4EAD896E-EE8E-46CB-B719-B9BD6B3B833F}"/>
              </a:ext>
            </a:extLst>
          </p:cNvPr>
          <p:cNvSpPr/>
          <p:nvPr/>
        </p:nvSpPr>
        <p:spPr>
          <a:xfrm>
            <a:off x="944761" y="5427157"/>
            <a:ext cx="2476130" cy="3840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正则的库</a:t>
            </a:r>
            <a:r>
              <a:rPr lang="en-US" altLang="zh-CN" b="1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rPr>
              <a:t>re</a:t>
            </a:r>
            <a:endParaRPr lang="en-US" altLang="zh-CN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51155" y="5953154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</a:t>
            </a:r>
            <a:r>
              <a:rPr lang="zh-CN" altLang="en-US" dirty="0" smtClean="0">
                <a:solidFill>
                  <a:schemeClr val="bg1"/>
                </a:solidFill>
              </a:rPr>
              <a:t>库是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自带的库。无需安装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import re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20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>
            <a:extLst>
              <a:ext uri="{FF2B5EF4-FFF2-40B4-BE49-F238E27FC236}">
                <a16:creationId xmlns:a16="http://schemas.microsoft.com/office/drawing/2014/main" id="{D1A84B45-64F4-4EEF-9937-606D6628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00" y="439248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40849C-9179-431C-8418-8273FEE3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91" y="577990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8978A-A31B-45D1-B852-E75721CC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719" y="749470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E2A5E6-9E42-4BE1-B79A-739C7E27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41" y="560861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89377F77-CCB2-4088-B7A7-7F80DC826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76" y="663176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mpact" pitchFamily="34" charset="0"/>
                <a:ea typeface="宋体" pitchFamily="2" charset="-122"/>
                <a:cs typeface="宋体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514EBF-DF18-45FF-B370-227CB39F5B5E}"/>
              </a:ext>
            </a:extLst>
          </p:cNvPr>
          <p:cNvSpPr/>
          <p:nvPr/>
        </p:nvSpPr>
        <p:spPr>
          <a:xfrm>
            <a:off x="4634429" y="493898"/>
            <a:ext cx="1835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r</a:t>
            </a:r>
            <a:r>
              <a:rPr lang="en-US" altLang="zh-CN" sz="32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e</a:t>
            </a:r>
            <a:r>
              <a:rPr lang="zh-CN" altLang="en-US" sz="3200" dirty="0" smtClean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库匹配</a:t>
            </a:r>
            <a:endParaRPr lang="zh-CN" altLang="en-US" sz="32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4609" y="1903214"/>
            <a:ext cx="105830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match()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2971" y="1776746"/>
            <a:ext cx="842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尝试从字符串的起始位置匹配一个模式，如果不是起始位置匹配成功的话，</a:t>
            </a:r>
            <a:r>
              <a:rPr lang="en-US" altLang="zh-CN" dirty="0">
                <a:solidFill>
                  <a:schemeClr val="bg1"/>
                </a:solidFill>
              </a:rPr>
              <a:t>match()</a:t>
            </a:r>
            <a:r>
              <a:rPr lang="zh-CN" altLang="en-US" dirty="0">
                <a:solidFill>
                  <a:schemeClr val="bg1"/>
                </a:solidFill>
              </a:rPr>
              <a:t>就返回</a:t>
            </a:r>
            <a:r>
              <a:rPr lang="en-US" altLang="zh-CN" dirty="0" smtClean="0">
                <a:solidFill>
                  <a:schemeClr val="bg1"/>
                </a:solidFill>
              </a:rPr>
              <a:t>none</a:t>
            </a:r>
            <a:r>
              <a:rPr lang="zh-CN" altLang="en-US" dirty="0">
                <a:solidFill>
                  <a:schemeClr val="bg1"/>
                </a:solidFill>
              </a:rPr>
              <a:t>，如果匹配，就返回匹配成功的结果；</a:t>
            </a:r>
          </a:p>
        </p:txBody>
      </p:sp>
      <p:sp>
        <p:nvSpPr>
          <p:cNvPr id="9" name="矩形 8"/>
          <p:cNvSpPr/>
          <p:nvPr/>
        </p:nvSpPr>
        <p:spPr>
          <a:xfrm>
            <a:off x="1503401" y="2910722"/>
            <a:ext cx="108234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search()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2194" y="2767628"/>
            <a:ext cx="825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在匹配</a:t>
            </a:r>
            <a:r>
              <a:rPr lang="zh-CN" altLang="en-US" dirty="0" smtClean="0">
                <a:solidFill>
                  <a:schemeClr val="bg1"/>
                </a:solidFill>
              </a:rPr>
              <a:t>时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search ()</a:t>
            </a:r>
            <a:r>
              <a:rPr lang="zh-CN" altLang="en-US" dirty="0" smtClean="0">
                <a:solidFill>
                  <a:schemeClr val="bg1"/>
                </a:solidFill>
              </a:rPr>
              <a:t>方</a:t>
            </a:r>
            <a:r>
              <a:rPr lang="zh-CN" altLang="en-US" dirty="0">
                <a:solidFill>
                  <a:schemeClr val="bg1"/>
                </a:solidFill>
              </a:rPr>
              <a:t>法会依次扫描字符串</a:t>
            </a:r>
            <a:r>
              <a:rPr lang="zh-CN" altLang="en-US" dirty="0" smtClean="0">
                <a:solidFill>
                  <a:schemeClr val="bg1"/>
                </a:solidFill>
              </a:rPr>
              <a:t>，直到找</a:t>
            </a:r>
            <a:r>
              <a:rPr lang="zh-CN" altLang="en-US" dirty="0">
                <a:solidFill>
                  <a:schemeClr val="bg1"/>
                </a:solidFill>
              </a:rPr>
              <a:t>到第一个符合规则的字符串，然后返回匹配内容，如果搜索完了还没有找到，就返回 </a:t>
            </a:r>
            <a:r>
              <a:rPr lang="en-US" altLang="zh-CN" dirty="0">
                <a:solidFill>
                  <a:schemeClr val="bg1"/>
                </a:solidFill>
              </a:rPr>
              <a:t>None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512624" y="3762391"/>
            <a:ext cx="1103187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findall()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62194" y="37623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搜索</a:t>
            </a:r>
            <a:r>
              <a:rPr lang="zh-CN" altLang="en-US" dirty="0" smtClean="0">
                <a:solidFill>
                  <a:schemeClr val="bg1"/>
                </a:solidFill>
              </a:rPr>
              <a:t>整个</a:t>
            </a:r>
            <a:r>
              <a:rPr lang="zh-CN" altLang="en-US" dirty="0">
                <a:solidFill>
                  <a:schemeClr val="bg1"/>
                </a:solidFill>
              </a:rPr>
              <a:t>字符串，然后返回匹配正则表达式的所有内容 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13832" y="4491663"/>
            <a:ext cx="1111202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sub</a:t>
            </a:r>
            <a:r>
              <a:rPr lang="en-US" altLang="zh-CN" dirty="0" smtClean="0">
                <a:solidFill>
                  <a:schemeClr val="bg1"/>
                </a:solidFill>
              </a:rPr>
              <a:t>()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4661" y="4491663"/>
            <a:ext cx="756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修改文</a:t>
            </a:r>
            <a:r>
              <a:rPr lang="zh-CN" altLang="en-US" dirty="0" smtClean="0">
                <a:solidFill>
                  <a:schemeClr val="bg1"/>
                </a:solidFill>
              </a:rPr>
              <a:t>本，与</a:t>
            </a:r>
            <a:r>
              <a:rPr lang="en-US" altLang="zh-CN" dirty="0" smtClean="0">
                <a:solidFill>
                  <a:schemeClr val="bg1"/>
                </a:solidFill>
              </a:rPr>
              <a:t>replace</a:t>
            </a:r>
            <a:r>
              <a:rPr lang="zh-CN" altLang="en-US" dirty="0" smtClean="0">
                <a:solidFill>
                  <a:schemeClr val="bg1"/>
                </a:solidFill>
              </a:rPr>
              <a:t>相似；例如：想</a:t>
            </a:r>
            <a:r>
              <a:rPr lang="zh-CN" altLang="en-US" dirty="0">
                <a:solidFill>
                  <a:schemeClr val="bg1"/>
                </a:solidFill>
              </a:rPr>
              <a:t>要把一串文本中</a:t>
            </a:r>
            <a:r>
              <a:rPr lang="zh-CN" altLang="en-US" dirty="0" smtClean="0">
                <a:solidFill>
                  <a:schemeClr val="bg1"/>
                </a:solidFill>
              </a:rPr>
              <a:t>的所</a:t>
            </a:r>
            <a:r>
              <a:rPr lang="zh-CN" altLang="en-US" dirty="0">
                <a:solidFill>
                  <a:schemeClr val="bg1"/>
                </a:solidFill>
              </a:rPr>
              <a:t>有数字都去</a:t>
            </a:r>
            <a:r>
              <a:rPr lang="zh-CN" altLang="en-US" dirty="0" smtClean="0">
                <a:solidFill>
                  <a:schemeClr val="bg1"/>
                </a:solidFill>
              </a:rPr>
              <a:t>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2624" y="5303265"/>
            <a:ext cx="110479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compile()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62194" y="5303265"/>
            <a:ext cx="7166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将正</a:t>
            </a:r>
            <a:r>
              <a:rPr lang="zh-CN" altLang="en-US" dirty="0">
                <a:solidFill>
                  <a:schemeClr val="bg1"/>
                </a:solidFill>
              </a:rPr>
              <a:t>则字符串编译成正则表达式对象，以便在后面的匹配中复用 </a:t>
            </a:r>
          </a:p>
        </p:txBody>
      </p:sp>
    </p:spTree>
    <p:extLst>
      <p:ext uri="{BB962C8B-B14F-4D97-AF65-F5344CB8AC3E}">
        <p14:creationId xmlns:p14="http://schemas.microsoft.com/office/powerpoint/2010/main" val="35190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7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0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sprout.png">
            <a:extLst>
              <a:ext uri="{FF2B5EF4-FFF2-40B4-BE49-F238E27FC236}">
                <a16:creationId xmlns:a16="http://schemas.microsoft.com/office/drawing/2014/main" id="{27016CD2-2C85-4E84-84FC-7E06C5BD55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9777" y="3410953"/>
            <a:ext cx="2690446" cy="1714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2CD707-C085-42B2-85E8-894EF612E93D}"/>
              </a:ext>
            </a:extLst>
          </p:cNvPr>
          <p:cNvSpPr/>
          <p:nvPr/>
        </p:nvSpPr>
        <p:spPr>
          <a:xfrm>
            <a:off x="794312" y="750814"/>
            <a:ext cx="438293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/>
              <a:t>requests.get(url, params=None, **kwargs)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5502CF-7372-4A1F-BCB8-CD8D63DB7AC5}"/>
              </a:ext>
            </a:extLst>
          </p:cNvPr>
          <p:cNvSpPr/>
          <p:nvPr/>
        </p:nvSpPr>
        <p:spPr>
          <a:xfrm>
            <a:off x="3564112" y="3594548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requests.get(url)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79525682765&amp;di=0286035ff5bb3611bbfdc808e0992669&amp;imgtype=0&amp;src=http%3A%2F%2Fp2.ifengimg.com%2Fa%2F2017_32%2Fc6fcb345ec728cf_size612_w980_h596.jpg">
            <a:extLst>
              <a:ext uri="{FF2B5EF4-FFF2-40B4-BE49-F238E27FC236}">
                <a16:creationId xmlns:a16="http://schemas.microsoft.com/office/drawing/2014/main" id="{FFB28FE6-9A73-458E-9B4C-771D0164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7" y="3639754"/>
            <a:ext cx="3612172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id="{93C9B422-5EAF-46E0-A5CD-11F58AAE2239}"/>
              </a:ext>
            </a:extLst>
          </p:cNvPr>
          <p:cNvSpPr/>
          <p:nvPr/>
        </p:nvSpPr>
        <p:spPr>
          <a:xfrm rot="5400000" flipH="1">
            <a:off x="6848326" y="3048786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D74733-0FA2-470F-99F3-2DEA1998EB55}"/>
              </a:ext>
            </a:extLst>
          </p:cNvPr>
          <p:cNvSpPr txBox="1"/>
          <p:nvPr/>
        </p:nvSpPr>
        <p:spPr>
          <a:xfrm>
            <a:off x="7494479" y="2714649"/>
            <a:ext cx="459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构造一个向服务器请求资源的</a:t>
            </a:r>
            <a:r>
              <a:rPr lang="en-US" altLang="zh-CN" b="1">
                <a:solidFill>
                  <a:srgbClr val="FFFF00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对象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由</a:t>
            </a:r>
            <a:r>
              <a:rPr lang="en-US" altLang="zh-CN">
                <a:solidFill>
                  <a:schemeClr val="bg1"/>
                </a:solidFill>
              </a:rPr>
              <a:t>request</a:t>
            </a:r>
            <a:r>
              <a:rPr lang="zh-CN" altLang="en-US">
                <a:solidFill>
                  <a:schemeClr val="bg1"/>
                </a:solidFill>
              </a:rPr>
              <a:t>库自动生成请求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916D37-C3E1-4D9E-8A91-096C04AFAA28}"/>
              </a:ext>
            </a:extLst>
          </p:cNvPr>
          <p:cNvSpPr txBox="1"/>
          <p:nvPr/>
        </p:nvSpPr>
        <p:spPr>
          <a:xfrm>
            <a:off x="7113694" y="605215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服务器接收到请求，会将对应资源发送给客户端</a:t>
            </a: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42275274-45CC-4601-A3E3-F5048360A8B0}"/>
              </a:ext>
            </a:extLst>
          </p:cNvPr>
          <p:cNvSpPr/>
          <p:nvPr/>
        </p:nvSpPr>
        <p:spPr>
          <a:xfrm rot="16200000" flipH="1">
            <a:off x="6649951" y="3992473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CB4F60-96B9-4D30-A02D-7D4ADE3DB612}"/>
              </a:ext>
            </a:extLst>
          </p:cNvPr>
          <p:cNvSpPr txBox="1"/>
          <p:nvPr/>
        </p:nvSpPr>
        <p:spPr>
          <a:xfrm>
            <a:off x="5650145" y="5293133"/>
            <a:ext cx="269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返回一个包含服务器资源的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86169E-C8C6-442C-A8B7-496872F73209}"/>
              </a:ext>
            </a:extLst>
          </p:cNvPr>
          <p:cNvSpPr/>
          <p:nvPr/>
        </p:nvSpPr>
        <p:spPr>
          <a:xfrm>
            <a:off x="794312" y="1258879"/>
            <a:ext cx="6154249" cy="171213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url: </a:t>
            </a:r>
            <a:r>
              <a:rPr lang="zh-CN" altLang="en-US">
                <a:solidFill>
                  <a:schemeClr val="bg1"/>
                </a:solidFill>
              </a:rPr>
              <a:t>获取指定页面的链接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params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中的额外参数，字典或字节流格式，可选的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**kwargs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个控制访问的参数，可选的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返回的</a:t>
            </a:r>
            <a:r>
              <a:rPr lang="en-US" altLang="zh-CN">
                <a:solidFill>
                  <a:schemeClr val="bg1"/>
                </a:solidFill>
              </a:rPr>
              <a:t>Response</a:t>
            </a:r>
            <a:r>
              <a:rPr lang="zh-CN" altLang="en-US">
                <a:solidFill>
                  <a:schemeClr val="bg1"/>
                </a:solidFill>
              </a:rPr>
              <a:t>信息包含服务器返回的信息和</a:t>
            </a:r>
            <a:r>
              <a:rPr lang="en-US" altLang="zh-CN">
                <a:solidFill>
                  <a:schemeClr val="bg1"/>
                </a:solidFill>
              </a:rPr>
              <a:t>Requests</a:t>
            </a:r>
            <a:r>
              <a:rPr lang="zh-CN" altLang="en-US">
                <a:solidFill>
                  <a:schemeClr val="bg1"/>
                </a:solidFill>
              </a:rPr>
              <a:t>信息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780E2B-07A0-4436-BCD8-8EB73E4F1B04}"/>
              </a:ext>
            </a:extLst>
          </p:cNvPr>
          <p:cNvSpPr/>
          <p:nvPr/>
        </p:nvSpPr>
        <p:spPr>
          <a:xfrm>
            <a:off x="794312" y="2927266"/>
            <a:ext cx="3583032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请可打开</a:t>
            </a:r>
            <a:r>
              <a:rPr lang="en-US" altLang="zh-CN" dirty="0">
                <a:solidFill>
                  <a:schemeClr val="bg1"/>
                </a:solidFill>
              </a:rPr>
              <a:t>pycharm</a:t>
            </a:r>
            <a:r>
              <a:rPr lang="zh-CN" altLang="en-US" dirty="0">
                <a:solidFill>
                  <a:schemeClr val="bg1"/>
                </a:solidFill>
              </a:rPr>
              <a:t>观察源代码封装</a:t>
            </a:r>
          </a:p>
        </p:txBody>
      </p:sp>
    </p:spTree>
    <p:extLst>
      <p:ext uri="{BB962C8B-B14F-4D97-AF65-F5344CB8AC3E}">
        <p14:creationId xmlns:p14="http://schemas.microsoft.com/office/powerpoint/2010/main" val="4203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85C50F-F0CC-4324-9DE8-E3D777EC9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45870"/>
              </p:ext>
            </p:extLst>
          </p:nvPr>
        </p:nvGraphicFramePr>
        <p:xfrm>
          <a:off x="1649169" y="1350331"/>
          <a:ext cx="8669041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9003">
                  <a:extLst>
                    <a:ext uri="{9D8B030D-6E8A-4147-A177-3AD203B41FA5}">
                      <a16:colId xmlns:a16="http://schemas.microsoft.com/office/drawing/2014/main" val="3422041655"/>
                    </a:ext>
                  </a:extLst>
                </a:gridCol>
                <a:gridCol w="6160038">
                  <a:extLst>
                    <a:ext uri="{9D8B030D-6E8A-4147-A177-3AD203B41FA5}">
                      <a16:colId xmlns:a16="http://schemas.microsoft.com/office/drawing/2014/main" val="622096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1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r.status_code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请求的返回状态，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表示连接成功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r.text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响应内容的字符串形式，即</a:t>
                      </a:r>
                      <a:r>
                        <a:rPr lang="en-US" altLang="zh-CN"/>
                        <a:t>url</a:t>
                      </a:r>
                      <a:r>
                        <a:rPr lang="zh-CN" altLang="en-US"/>
                        <a:t>对应的页面内容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r.encoding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</a:t>
                      </a:r>
                      <a:r>
                        <a:rPr lang="en-US" altLang="zh-CN"/>
                        <a:t>HTTP header</a:t>
                      </a:r>
                      <a:r>
                        <a:rPr lang="zh-CN" altLang="en-US"/>
                        <a:t>中猜测的相应内容编码方式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9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r.apparent_encoding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从内容中分析出的相应内容编码方式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备选编码方式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8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r.content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相应内容的二进制形式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6044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5BB787E-F0AF-4395-A554-7CE13376F3C0}"/>
              </a:ext>
            </a:extLst>
          </p:cNvPr>
          <p:cNvSpPr/>
          <p:nvPr/>
        </p:nvSpPr>
        <p:spPr>
          <a:xfrm>
            <a:off x="1516763" y="3736507"/>
            <a:ext cx="8933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200</a:t>
            </a:r>
            <a:r>
              <a:rPr lang="zh-CN" altLang="en-US" sz="1200">
                <a:solidFill>
                  <a:schemeClr val="bg1"/>
                </a:solidFill>
              </a:rPr>
              <a:t>表示连接成功，</a:t>
            </a:r>
            <a:endParaRPr lang="en-US" altLang="zh-CN" sz="1200">
              <a:solidFill>
                <a:schemeClr val="bg1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404</a:t>
            </a:r>
            <a:r>
              <a:rPr lang="zh-CN" altLang="en-US" sz="1200">
                <a:solidFill>
                  <a:schemeClr val="bg1"/>
                </a:solidFill>
              </a:rPr>
              <a:t>代表客户端在浏览网页时</a:t>
            </a:r>
            <a:r>
              <a:rPr lang="en-US" altLang="zh-CN" sz="1200">
                <a:solidFill>
                  <a:schemeClr val="bg1"/>
                </a:solidFill>
              </a:rPr>
              <a:t>,</a:t>
            </a:r>
            <a:r>
              <a:rPr lang="zh-CN" altLang="en-US" sz="1200">
                <a:solidFill>
                  <a:schemeClr val="bg1"/>
                </a:solidFill>
              </a:rPr>
              <a:t>服务器无法正常提供信息</a:t>
            </a:r>
            <a:r>
              <a:rPr lang="en-US" altLang="zh-CN" sz="1200">
                <a:solidFill>
                  <a:schemeClr val="bg1"/>
                </a:solidFill>
              </a:rPr>
              <a:t>,</a:t>
            </a:r>
            <a:r>
              <a:rPr lang="zh-CN" altLang="en-US" sz="1200">
                <a:solidFill>
                  <a:schemeClr val="bg1"/>
                </a:solidFill>
              </a:rPr>
              <a:t>或是服务器无法回应且不知原因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D8EEE3-8983-45F5-8ACB-7C18D5094718}"/>
              </a:ext>
            </a:extLst>
          </p:cNvPr>
          <p:cNvSpPr/>
          <p:nvPr/>
        </p:nvSpPr>
        <p:spPr>
          <a:xfrm>
            <a:off x="4686374" y="589030"/>
            <a:ext cx="229101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/>
              <a:t>Response</a:t>
            </a:r>
            <a:r>
              <a:rPr lang="zh-CN" altLang="en-US"/>
              <a:t>对象的信息</a:t>
            </a:r>
          </a:p>
        </p:txBody>
      </p:sp>
      <p:pic>
        <p:nvPicPr>
          <p:cNvPr id="7" name="Picture 10" descr="sprout.png">
            <a:extLst>
              <a:ext uri="{FF2B5EF4-FFF2-40B4-BE49-F238E27FC236}">
                <a16:creationId xmlns:a16="http://schemas.microsoft.com/office/drawing/2014/main" id="{3918A328-5FEE-4A6B-94A1-43778847A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8146" y="4301907"/>
            <a:ext cx="2690446" cy="1714500"/>
          </a:xfrm>
          <a:prstGeom prst="rect">
            <a:avLst/>
          </a:prstGeom>
        </p:spPr>
      </p:pic>
      <p:pic>
        <p:nvPicPr>
          <p:cNvPr id="8" name="Picture 4" descr="https://timgsa.baidu.com/timg?image&amp;quality=80&amp;size=b9999_10000&amp;sec=1579525682765&amp;di=0286035ff5bb3611bbfdc808e0992669&amp;imgtype=0&amp;src=http%3A%2F%2Fp2.ifengimg.com%2Fa%2F2017_32%2Fc6fcb345ec728cf_size612_w980_h596.jpg">
            <a:extLst>
              <a:ext uri="{FF2B5EF4-FFF2-40B4-BE49-F238E27FC236}">
                <a16:creationId xmlns:a16="http://schemas.microsoft.com/office/drawing/2014/main" id="{2067C49C-204E-4A76-9404-DA812620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86" y="4530708"/>
            <a:ext cx="3612172" cy="21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上 8">
            <a:extLst>
              <a:ext uri="{FF2B5EF4-FFF2-40B4-BE49-F238E27FC236}">
                <a16:creationId xmlns:a16="http://schemas.microsoft.com/office/drawing/2014/main" id="{64195E3A-990E-450B-AE6B-15361D77FE30}"/>
              </a:ext>
            </a:extLst>
          </p:cNvPr>
          <p:cNvSpPr/>
          <p:nvPr/>
        </p:nvSpPr>
        <p:spPr>
          <a:xfrm rot="5400000" flipH="1">
            <a:off x="5678990" y="3978817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1E3879C8-B2AB-47FA-B1FD-8516569BF40C}"/>
              </a:ext>
            </a:extLst>
          </p:cNvPr>
          <p:cNvSpPr/>
          <p:nvPr/>
        </p:nvSpPr>
        <p:spPr>
          <a:xfrm rot="16200000" flipH="1">
            <a:off x="5678990" y="4636487"/>
            <a:ext cx="294084" cy="227931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F79C37-81BC-4403-B52E-7120BF24891D}"/>
              </a:ext>
            </a:extLst>
          </p:cNvPr>
          <p:cNvSpPr/>
          <p:nvPr/>
        </p:nvSpPr>
        <p:spPr>
          <a:xfrm>
            <a:off x="5132310" y="4663108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HTTP header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1084" y="137160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http://httpbin.org/get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3983" y="1828828"/>
            <a:ext cx="781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该网站会判断如果客户端发起的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GET</a:t>
            </a:r>
            <a:r>
              <a:rPr lang="zh-CN" altLang="en-US" dirty="0" smtClean="0">
                <a:solidFill>
                  <a:schemeClr val="bg1"/>
                </a:solidFill>
              </a:rPr>
              <a:t>请求的话，它</a:t>
            </a:r>
            <a:r>
              <a:rPr lang="zh-CN" altLang="en-US" dirty="0">
                <a:solidFill>
                  <a:schemeClr val="bg1"/>
                </a:solidFill>
              </a:rPr>
              <a:t>返回相应的请求</a:t>
            </a:r>
            <a:r>
              <a:rPr lang="zh-CN" altLang="en-US" dirty="0" smtClean="0">
                <a:solidFill>
                  <a:schemeClr val="bg1"/>
                </a:solidFill>
              </a:rPr>
              <a:t>信息。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9038" y="791308"/>
            <a:ext cx="159050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添加额外信息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1693983" y="2589264"/>
            <a:ext cx="8109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现在</a:t>
            </a:r>
            <a:r>
              <a:rPr lang="zh-CN" altLang="en-US" dirty="0">
                <a:solidFill>
                  <a:schemeClr val="bg1"/>
                </a:solidFill>
              </a:rPr>
              <a:t>想添加两</a:t>
            </a:r>
            <a:r>
              <a:rPr lang="zh-CN" altLang="en-US" dirty="0" smtClean="0">
                <a:solidFill>
                  <a:schemeClr val="bg1"/>
                </a:solidFill>
              </a:rPr>
              <a:t>个额外信息，其中 </a:t>
            </a:r>
            <a:r>
              <a:rPr lang="en-US" altLang="zh-CN" dirty="0">
                <a:solidFill>
                  <a:schemeClr val="bg1"/>
                </a:solidFill>
              </a:rPr>
              <a:t>name </a:t>
            </a:r>
            <a:r>
              <a:rPr lang="zh-CN" altLang="en-US" dirty="0">
                <a:solidFill>
                  <a:schemeClr val="bg1"/>
                </a:solidFill>
              </a:rPr>
              <a:t>是 </a:t>
            </a:r>
            <a:r>
              <a:rPr lang="en-US" altLang="zh-CN" dirty="0" smtClean="0">
                <a:solidFill>
                  <a:schemeClr val="bg1"/>
                </a:solidFill>
              </a:rPr>
              <a:t>zhangsan, sex </a:t>
            </a:r>
            <a:r>
              <a:rPr lang="zh-CN" altLang="en-US" dirty="0">
                <a:solidFill>
                  <a:schemeClr val="bg1"/>
                </a:solidFill>
              </a:rPr>
              <a:t>是 </a:t>
            </a:r>
            <a:r>
              <a:rPr lang="en-US" altLang="zh-CN" dirty="0" smtClean="0">
                <a:solidFill>
                  <a:schemeClr val="bg1"/>
                </a:solidFill>
              </a:rPr>
              <a:t>man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1083" y="22089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例如：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94287" y="3743208"/>
            <a:ext cx="5466561" cy="646331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info ={'name':'zhangsan','sex':'man</a:t>
            </a:r>
            <a:r>
              <a:rPr lang="en-US" altLang="zh-CN" dirty="0" smtClean="0">
                <a:solidFill>
                  <a:schemeClr val="bg1"/>
                </a:solidFill>
              </a:rPr>
              <a:t>'}</a:t>
            </a:r>
          </a:p>
          <a:p>
            <a:r>
              <a:rPr lang="pt-BR" altLang="zh-CN" dirty="0">
                <a:solidFill>
                  <a:schemeClr val="bg1"/>
                </a:solidFill>
              </a:rPr>
              <a:t>r = requests.get('http://httpbin.org/get',</a:t>
            </a:r>
            <a:r>
              <a:rPr lang="pt-BR" altLang="zh-CN" dirty="0">
                <a:solidFill>
                  <a:srgbClr val="FFFF00"/>
                </a:solidFill>
              </a:rPr>
              <a:t>params</a:t>
            </a:r>
            <a:r>
              <a:rPr lang="pt-BR" altLang="zh-CN" dirty="0">
                <a:solidFill>
                  <a:schemeClr val="bg1"/>
                </a:solidFill>
              </a:rPr>
              <a:t>=info</a:t>
            </a:r>
            <a:r>
              <a:rPr lang="pt-BR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94288" y="3114626"/>
            <a:ext cx="6889227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 = </a:t>
            </a:r>
            <a:r>
              <a:rPr lang="en-US" altLang="zh-CN" dirty="0" err="1">
                <a:solidFill>
                  <a:schemeClr val="bg1"/>
                </a:solidFill>
              </a:rPr>
              <a:t>requests.get</a:t>
            </a:r>
            <a:r>
              <a:rPr lang="en-US" altLang="zh-CN" dirty="0">
                <a:solidFill>
                  <a:schemeClr val="bg1"/>
                </a:solidFill>
              </a:rPr>
              <a:t>('http://</a:t>
            </a:r>
            <a:r>
              <a:rPr lang="en-US" altLang="zh-CN" dirty="0" smtClean="0">
                <a:solidFill>
                  <a:schemeClr val="bg1"/>
                </a:solidFill>
              </a:rPr>
              <a:t>httpbin.org/get?name=</a:t>
            </a:r>
            <a:r>
              <a:rPr lang="en-US" altLang="zh-CN" dirty="0" err="1" smtClean="0">
                <a:solidFill>
                  <a:schemeClr val="bg1"/>
                </a:solidFill>
              </a:rPr>
              <a:t>zhangsan&amp;sex</a:t>
            </a:r>
            <a:r>
              <a:rPr lang="en-US" altLang="zh-CN" dirty="0" smtClean="0">
                <a:solidFill>
                  <a:schemeClr val="bg1"/>
                </a:solidFill>
              </a:rPr>
              <a:t>=man')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3983" y="4657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百度和</a:t>
            </a:r>
            <a:r>
              <a:rPr lang="en-US" altLang="zh-CN" dirty="0">
                <a:solidFill>
                  <a:schemeClr val="bg1"/>
                </a:solidFill>
              </a:rPr>
              <a:t>360</a:t>
            </a:r>
            <a:r>
              <a:rPr lang="zh-CN" altLang="en-US" dirty="0">
                <a:solidFill>
                  <a:schemeClr val="bg1"/>
                </a:solidFill>
              </a:rPr>
              <a:t>搜索如何自动的实现搜索关键词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百</a:t>
            </a:r>
            <a:r>
              <a:rPr lang="zh-CN" altLang="en-US" dirty="0">
                <a:solidFill>
                  <a:schemeClr val="bg1"/>
                </a:solidFill>
              </a:rPr>
              <a:t>度和</a:t>
            </a:r>
            <a:r>
              <a:rPr lang="en-US" altLang="zh-CN" dirty="0">
                <a:solidFill>
                  <a:schemeClr val="bg1"/>
                </a:solidFill>
              </a:rPr>
              <a:t>360</a:t>
            </a:r>
            <a:r>
              <a:rPr lang="zh-CN" altLang="en-US" dirty="0">
                <a:solidFill>
                  <a:schemeClr val="bg1"/>
                </a:solidFill>
              </a:rPr>
              <a:t>搜索为搜索关键词提供了接口</a:t>
            </a:r>
          </a:p>
        </p:txBody>
      </p:sp>
      <p:sp>
        <p:nvSpPr>
          <p:cNvPr id="20" name="矩形 19"/>
          <p:cNvSpPr/>
          <p:nvPr/>
        </p:nvSpPr>
        <p:spPr>
          <a:xfrm>
            <a:off x="1808398" y="5318786"/>
            <a:ext cx="559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百</a:t>
            </a:r>
            <a:r>
              <a:rPr lang="zh-CN" altLang="en-US" dirty="0" smtClean="0">
                <a:solidFill>
                  <a:schemeClr val="bg1"/>
                </a:solidFill>
              </a:rPr>
              <a:t>度搜索接口：</a:t>
            </a:r>
            <a:r>
              <a:rPr lang="en-US" altLang="zh-CN" dirty="0">
                <a:solidFill>
                  <a:schemeClr val="bg1"/>
                </a:solidFill>
              </a:rPr>
              <a:t> https://</a:t>
            </a:r>
            <a:r>
              <a:rPr lang="en-US" altLang="zh-CN" dirty="0" smtClean="0">
                <a:solidFill>
                  <a:schemeClr val="bg1"/>
                </a:solidFill>
              </a:rPr>
              <a:t>www.baidu.com/s?wd=</a:t>
            </a:r>
            <a:r>
              <a:rPr lang="zh-CN" altLang="en-US" dirty="0" smtClean="0">
                <a:solidFill>
                  <a:srgbClr val="FFFF00"/>
                </a:solidFill>
              </a:rPr>
              <a:t>关键词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08398" y="5688118"/>
            <a:ext cx="499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360</a:t>
            </a:r>
            <a:r>
              <a:rPr lang="zh-CN" altLang="en-US" dirty="0" smtClean="0">
                <a:solidFill>
                  <a:schemeClr val="bg1"/>
                </a:solidFill>
              </a:rPr>
              <a:t>搜索接口：</a:t>
            </a:r>
            <a:r>
              <a:rPr lang="en-US" altLang="zh-CN" dirty="0">
                <a:solidFill>
                  <a:schemeClr val="bg1"/>
                </a:solidFill>
              </a:rPr>
              <a:t> https://</a:t>
            </a:r>
            <a:r>
              <a:rPr lang="en-US" altLang="zh-CN" dirty="0" smtClean="0">
                <a:solidFill>
                  <a:schemeClr val="bg1"/>
                </a:solidFill>
              </a:rPr>
              <a:t>www.so.com/s?q=</a:t>
            </a:r>
            <a:r>
              <a:rPr lang="zh-CN" altLang="en-US" dirty="0" smtClean="0">
                <a:solidFill>
                  <a:srgbClr val="FFFF00"/>
                </a:solidFill>
              </a:rPr>
              <a:t>关键词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05228" y="388594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求的链接自动被构造</a:t>
            </a:r>
            <a:r>
              <a:rPr lang="zh-CN" altLang="en-US" dirty="0" smtClean="0">
                <a:solidFill>
                  <a:schemeClr val="bg1"/>
                </a:solidFill>
              </a:rPr>
              <a:t>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肘形连接符 24"/>
          <p:cNvCxnSpPr>
            <a:stCxn id="23" idx="3"/>
            <a:endCxn id="16" idx="3"/>
          </p:cNvCxnSpPr>
          <p:nvPr/>
        </p:nvCxnSpPr>
        <p:spPr>
          <a:xfrm flipH="1" flipV="1">
            <a:off x="8783515" y="3299292"/>
            <a:ext cx="1314703" cy="771321"/>
          </a:xfrm>
          <a:prstGeom prst="bentConnector3">
            <a:avLst>
              <a:gd name="adj1" fmla="val -1738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4353" y="4879379"/>
            <a:ext cx="21242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控制范围字</a:t>
            </a:r>
            <a:r>
              <a:rPr lang="en-US" altLang="zh-CN" dirty="0" smtClean="0">
                <a:solidFill>
                  <a:schemeClr val="bg1"/>
                </a:solidFill>
              </a:rPr>
              <a:t>headers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5707" y="5477256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修改请求头</a:t>
            </a:r>
            <a:r>
              <a:rPr lang="en-US" altLang="zh-CN" dirty="0" smtClean="0">
                <a:solidFill>
                  <a:schemeClr val="bg1"/>
                </a:solidFill>
              </a:rPr>
              <a:t>headers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7638" y="1072662"/>
            <a:ext cx="99790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://host[path]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host:</a:t>
            </a:r>
            <a:r>
              <a:rPr lang="zh-CN" altLang="en-US" dirty="0">
                <a:solidFill>
                  <a:schemeClr val="bg1"/>
                </a:solidFill>
              </a:rPr>
              <a:t>合法的</a:t>
            </a:r>
            <a:r>
              <a:rPr lang="en-US" altLang="zh-CN" dirty="0">
                <a:solidFill>
                  <a:schemeClr val="bg1"/>
                </a:solidFill>
              </a:rPr>
              <a:t>Internet</a:t>
            </a:r>
            <a:r>
              <a:rPr lang="zh-CN" altLang="en-US" dirty="0">
                <a:solidFill>
                  <a:schemeClr val="bg1"/>
                </a:solidFill>
              </a:rPr>
              <a:t>主机域名或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：请求资源的路径，指主机服务器对应的地址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例如： </a:t>
            </a:r>
            <a:r>
              <a:rPr lang="en-US" altLang="zh-CN" dirty="0">
                <a:solidFill>
                  <a:schemeClr val="bg1"/>
                </a:solidFill>
              </a:rPr>
              <a:t>https://www.zhihu.com/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https://</a:t>
            </a:r>
            <a:r>
              <a:rPr lang="en-US" altLang="zh-CN" dirty="0" smtClean="0">
                <a:solidFill>
                  <a:schemeClr val="bg1"/>
                </a:solidFill>
              </a:rPr>
              <a:t>www.zhihu.com/creator/featured-question/knowledge-plan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的全称是 </a:t>
            </a:r>
            <a:r>
              <a:rPr lang="en-US" altLang="zh-CN" dirty="0">
                <a:solidFill>
                  <a:schemeClr val="bg1"/>
                </a:solidFill>
              </a:rPr>
              <a:t>Hyper Text Transfer Protocol 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中文名叫作</a:t>
            </a:r>
            <a:r>
              <a:rPr lang="zh-CN" altLang="en-US" dirty="0">
                <a:solidFill>
                  <a:srgbClr val="FFFF00"/>
                </a:solidFill>
              </a:rPr>
              <a:t>超文本传输</a:t>
            </a:r>
            <a:r>
              <a:rPr lang="zh-CN" altLang="en-US" dirty="0" smtClean="0">
                <a:solidFill>
                  <a:schemeClr val="bg1"/>
                </a:solidFill>
              </a:rPr>
              <a:t>协议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HTTPS </a:t>
            </a:r>
            <a:r>
              <a:rPr lang="zh-CN" altLang="en-US" dirty="0">
                <a:solidFill>
                  <a:schemeClr val="bg1"/>
                </a:solidFill>
              </a:rPr>
              <a:t>的全称是 </a:t>
            </a:r>
            <a:r>
              <a:rPr lang="en-US" altLang="zh-CN" dirty="0">
                <a:solidFill>
                  <a:schemeClr val="bg1"/>
                </a:solidFill>
              </a:rPr>
              <a:t>Hyper Text Transfer Protocol over Secure Socket Layer </a:t>
            </a:r>
            <a:r>
              <a:rPr lang="zh-CN" altLang="en-US" dirty="0">
                <a:solidFill>
                  <a:schemeClr val="bg1"/>
                </a:solidFill>
              </a:rPr>
              <a:t>，是以安全为目标的 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通道，简单讲是 </a:t>
            </a: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的安全版， 即 </a:t>
            </a:r>
            <a:r>
              <a:rPr lang="en-US" altLang="zh-CN" dirty="0">
                <a:solidFill>
                  <a:schemeClr val="bg1"/>
                </a:solidFill>
              </a:rPr>
              <a:t>HTTP </a:t>
            </a:r>
            <a:r>
              <a:rPr lang="zh-CN" altLang="en-US" dirty="0">
                <a:solidFill>
                  <a:schemeClr val="bg1"/>
                </a:solidFill>
              </a:rPr>
              <a:t>下加入 </a:t>
            </a:r>
            <a:r>
              <a:rPr lang="en-US" altLang="zh-CN" dirty="0">
                <a:solidFill>
                  <a:schemeClr val="bg1"/>
                </a:solidFill>
              </a:rPr>
              <a:t>SSL </a:t>
            </a:r>
            <a:r>
              <a:rPr lang="zh-CN" altLang="en-US" dirty="0">
                <a:solidFill>
                  <a:schemeClr val="bg1"/>
                </a:solidFill>
              </a:rPr>
              <a:t>层 ，简称为 </a:t>
            </a:r>
            <a:r>
              <a:rPr lang="en-US" altLang="zh-CN" dirty="0">
                <a:solidFill>
                  <a:schemeClr val="bg1"/>
                </a:solidFill>
              </a:rPr>
              <a:t>HTTPS 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7638" y="510147"/>
            <a:ext cx="1040670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1913</Words>
  <Application>Microsoft Office PowerPoint</Application>
  <PresentationFormat>宽屏</PresentationFormat>
  <Paragraphs>121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FZHei-B01S</vt:lpstr>
      <vt:lpstr>等线</vt:lpstr>
      <vt:lpstr>等线 Light</vt:lpstr>
      <vt:lpstr>宋体</vt:lpstr>
      <vt:lpstr>字魂35号-经典雅黑</vt:lpstr>
      <vt:lpstr>Arial</vt:lpstr>
      <vt:lpstr>Impact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China</cp:lastModifiedBy>
  <cp:revision>164</cp:revision>
  <dcterms:created xsi:type="dcterms:W3CDTF">2019-05-07T14:38:06Z</dcterms:created>
  <dcterms:modified xsi:type="dcterms:W3CDTF">2020-04-01T08:39:08Z</dcterms:modified>
</cp:coreProperties>
</file>