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86" r:id="rId3"/>
    <p:sldId id="306" r:id="rId4"/>
    <p:sldId id="305" r:id="rId5"/>
    <p:sldId id="293" r:id="rId6"/>
    <p:sldId id="307" r:id="rId7"/>
    <p:sldId id="308" r:id="rId8"/>
    <p:sldId id="309" r:id="rId9"/>
    <p:sldId id="29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na" initials="C" lastIdx="1" clrIdx="0">
    <p:extLst>
      <p:ext uri="{19B8F6BF-5375-455C-9EA6-DF929625EA0E}">
        <p15:presenceInfo xmlns:p15="http://schemas.microsoft.com/office/powerpoint/2012/main" userId="Ch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05"/>
    <a:srgbClr val="385723"/>
    <a:srgbClr val="FFC000"/>
    <a:srgbClr val="9A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5820" autoAdjust="0"/>
  </p:normalViewPr>
  <p:slideViewPr>
    <p:cSldViewPr snapToGrid="0">
      <p:cViewPr varScale="1">
        <p:scale>
          <a:sx n="100" d="100"/>
          <a:sy n="100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536A3-BA41-42FA-AABD-E2422A099E94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36F41-5547-4369-BF47-1BFFB8AD3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867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36F41-5547-4369-BF47-1BFFB8AD348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994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13632-3CE4-41B6-B0B4-1EC9AF931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9F7A46-362A-4627-92D0-C8CF6F2B6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9E04F8-B173-4EBE-B7AF-A2F3A62D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59EE-7CFB-4546-91BD-5395D5584BA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B7496A-549A-4384-B260-ACEBA60C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E24A5-F58F-4EDF-AF71-C261E5AD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6E12-DD82-44A6-9AF8-6512CB6CD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41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39669-A111-4BEC-93DA-39FE59D0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94F832-4B7B-43A5-9CE0-747F19C04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AC3419-1C69-4C3C-8DFC-7F0329E8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59EE-7CFB-4546-91BD-5395D5584BA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414D1E-4C54-43DD-8960-2CD9C040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8215B-C724-4A19-B19F-BF880146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6E12-DD82-44A6-9AF8-6512CB6CD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39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0CDAEB-51EF-4F22-B20B-E6E217D04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1CCE28-F403-4375-86D9-E7EF35ED3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C47021-9454-4997-980F-DD3B572A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59EE-7CFB-4546-91BD-5395D5584BA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BE7F12-5B04-46A3-8E9F-A6601B5FF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348AE-0548-48D8-A2C7-9D4E2710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6E12-DD82-44A6-9AF8-6512CB6CD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4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504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EA023950-9714-4577-B381-465851D9AD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2" y="150725"/>
            <a:ext cx="169972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DAC40-B757-4D98-8590-DD1FDDEE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D74A2-BC7E-4A83-BF83-ADDBCE3B3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96BA53-26E2-4482-8895-5F9A2ADC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59EE-7CFB-4546-91BD-5395D5584BA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A84F8-ECF5-443B-9753-7D1CDDB2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7999F-CF43-4BE0-A65F-059063C5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6E12-DD82-44A6-9AF8-6512CB6CD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2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63697-CF1E-4945-84F3-F78F5BAFE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ECA4A1-504B-4557-90E9-4FB0EC6D9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9FCDC2-4438-412F-A5A0-59D18BBD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59EE-7CFB-4546-91BD-5395D5584BA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383E3-3305-4E27-98FA-E4F067F2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5B4773-73E5-445E-AA7B-7527A96D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6E12-DD82-44A6-9AF8-6512CB6CD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58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AB9CC-7F03-4852-8AC5-4C5A70DD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1D91B7-4F31-47C3-815A-7A06E7A5F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99A14C-5AB1-4BE8-B029-ABAA84346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BF246F-CEAD-41B4-AD92-5F23FA36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59EE-7CFB-4546-91BD-5395D5584BA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E84A9A-4553-4373-94A2-62C13FD7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249B1D-682A-47F5-83F2-EE66C3B0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6E12-DD82-44A6-9AF8-6512CB6CD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57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F10AD-6DF4-4457-B84A-B647A5304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3E5836-3AB1-4286-816E-5BB4E8738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F2A9D0-6AB8-4E75-8903-B5FC1C4E4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5F4541-6BB9-450D-936C-4F5F2D844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A79F4F-258F-4E35-BF74-B29093B69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B2F4D8-6286-497C-9ECA-BA851520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59EE-7CFB-4546-91BD-5395D5584BA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C396CA-0BE1-4918-998F-3DD5F09E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5A7156-4E92-48A3-B49F-4CD28DD1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6E12-DD82-44A6-9AF8-6512CB6CD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47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34932-6171-4AFD-B6DE-E1A19185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9EFCA3-E42E-4B08-B91E-85040F28C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59EE-7CFB-4546-91BD-5395D5584BA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7AD994-3C41-4321-AF40-A861E225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943E99-0056-4AE0-A521-74BBA4D9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6E12-DD82-44A6-9AF8-6512CB6CD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40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DECD11-79FB-4AC9-BD53-A4B1A9049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59EE-7CFB-4546-91BD-5395D5584BA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FD77D8-E6EB-4F08-96D2-69518588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6EB0C7-5030-4BF0-9BEF-6F4C1D1B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6E12-DD82-44A6-9AF8-6512CB6CD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95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46EFE-A999-4BFC-8A82-6DE07EE7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109B4-616B-4B87-BA48-C6CBA6201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5C1765-BAA9-4CDE-B925-1FB516D3F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825CF3-9462-457D-B28C-C7F58728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59EE-7CFB-4546-91BD-5395D5584BA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2495D5-A2FC-4D8D-8B2D-A01DFC0C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4FFE69-02A1-403F-99EF-437FD404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6E12-DD82-44A6-9AF8-6512CB6CD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90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37FB6-6A33-48EC-AA34-35F2FBEA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810467-D2C5-40C2-A6D6-6734BDB3E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4F3A0D-D518-470E-8140-6A4646665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E68C28-408E-4328-B91E-A76BBD7E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59EE-7CFB-4546-91BD-5395D5584BA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923444-5347-4431-BF58-4923D457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E23A0E-821C-457C-8B92-FCF9C433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6E12-DD82-44A6-9AF8-6512CB6CD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67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FFBAEB-8B0A-4697-87D6-4D408275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4FB5DC-96B2-4163-A424-1740B39F1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6CF58B-E762-440B-A60D-8FCE324FF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759EE-7CFB-4546-91BD-5395D5584BA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EAE4D-D23C-4CC8-B9EF-D0A2F8281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118E9-7F3D-44AE-B86B-ACAA38166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56E12-DD82-44A6-9AF8-6512CB6CD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80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.com.cn/tags/tag_html.asp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485173C-C26C-4219-9ABD-EE8BA1C7E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063"/>
            <a:ext cx="12192000" cy="68820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1DF9785-2461-4E49-86E9-90985A82CCF9}"/>
              </a:ext>
            </a:extLst>
          </p:cNvPr>
          <p:cNvSpPr txBox="1"/>
          <p:nvPr/>
        </p:nvSpPr>
        <p:spPr>
          <a:xfrm>
            <a:off x="1016000" y="530664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授</a:t>
            </a:r>
            <a:r>
              <a:rPr lang="zh-CN" altLang="en-US" dirty="0" smtClean="0"/>
              <a:t>课人：李老师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425859-22E7-4B62-80FA-873ADE9DADB2}"/>
              </a:ext>
            </a:extLst>
          </p:cNvPr>
          <p:cNvSpPr/>
          <p:nvPr/>
        </p:nvSpPr>
        <p:spPr>
          <a:xfrm>
            <a:off x="3133490" y="714494"/>
            <a:ext cx="55050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00B0F0"/>
                </a:solidFill>
              </a:rPr>
              <a:t>第</a:t>
            </a:r>
            <a:r>
              <a:rPr lang="zh-CN" altLang="en-US" sz="4800" b="1" dirty="0" smtClean="0">
                <a:solidFill>
                  <a:srgbClr val="00B0F0"/>
                </a:solidFill>
              </a:rPr>
              <a:t>十四章  解析</a:t>
            </a:r>
            <a:r>
              <a:rPr lang="en-US" altLang="zh-CN" sz="4800" b="1" dirty="0" smtClean="0">
                <a:solidFill>
                  <a:srgbClr val="00B0F0"/>
                </a:solidFill>
              </a:rPr>
              <a:t>html</a:t>
            </a:r>
            <a:endParaRPr lang="en-US" altLang="zh-CN" sz="4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1684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7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6">
            <a:extLst>
              <a:ext uri="{FF2B5EF4-FFF2-40B4-BE49-F238E27FC236}">
                <a16:creationId xmlns:a16="http://schemas.microsoft.com/office/drawing/2014/main" id="{00232ABC-9B36-4890-9358-F59DFF0B8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5500" y="439248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FBF3556D-4EB0-4333-A78B-46252838C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891" y="577990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A9A34229-7645-4618-A94F-2ACCA8040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719" y="749470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CB592024-85B1-4E18-89D5-9AA3E789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441" y="560861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39">
            <a:extLst>
              <a:ext uri="{FF2B5EF4-FFF2-40B4-BE49-F238E27FC236}">
                <a16:creationId xmlns:a16="http://schemas.microsoft.com/office/drawing/2014/main" id="{A6A5BC52-56A2-4AC7-9B1C-86C7CEBA5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76" y="663176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01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F3969DB-872A-4CE3-83B6-C7AEFE3C99DD}"/>
              </a:ext>
            </a:extLst>
          </p:cNvPr>
          <p:cNvSpPr/>
          <p:nvPr/>
        </p:nvSpPr>
        <p:spPr>
          <a:xfrm>
            <a:off x="4634429" y="530569"/>
            <a:ext cx="25523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HTML</a:t>
            </a:r>
            <a:r>
              <a:rPr lang="zh-CN" altLang="en-US" sz="3200" dirty="0" smtClean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的构成</a:t>
            </a:r>
            <a:endParaRPr lang="en-US" altLang="zh-CN" sz="3200" dirty="0" smtClean="0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20" name="Rectangle: Rounded Corners 17">
            <a:extLst>
              <a:ext uri="{FF2B5EF4-FFF2-40B4-BE49-F238E27FC236}">
                <a16:creationId xmlns:a16="http://schemas.microsoft.com/office/drawing/2014/main" id="{89B2D4B0-F769-4CDC-821D-B599E4537EE6}"/>
              </a:ext>
            </a:extLst>
          </p:cNvPr>
          <p:cNvSpPr/>
          <p:nvPr/>
        </p:nvSpPr>
        <p:spPr>
          <a:xfrm>
            <a:off x="865381" y="1617992"/>
            <a:ext cx="2476130" cy="3840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HTML</a:t>
            </a:r>
            <a:r>
              <a:rPr lang="zh-CN" altLang="en-US" b="1" dirty="0" smtClean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简</a:t>
            </a:r>
            <a:r>
              <a:rPr lang="zh-CN" altLang="en-US" b="1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介</a:t>
            </a:r>
          </a:p>
        </p:txBody>
      </p:sp>
      <p:sp>
        <p:nvSpPr>
          <p:cNvPr id="19" name="Rectangle: Rounded Corners 17">
            <a:extLst>
              <a:ext uri="{FF2B5EF4-FFF2-40B4-BE49-F238E27FC236}">
                <a16:creationId xmlns:a16="http://schemas.microsoft.com/office/drawing/2014/main" id="{89B2D4B0-F769-4CDC-821D-B599E4537EE6}"/>
              </a:ext>
            </a:extLst>
          </p:cNvPr>
          <p:cNvSpPr/>
          <p:nvPr/>
        </p:nvSpPr>
        <p:spPr>
          <a:xfrm>
            <a:off x="944761" y="4597655"/>
            <a:ext cx="2476130" cy="3840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HTML</a:t>
            </a:r>
            <a:r>
              <a:rPr lang="zh-CN" altLang="en-US" b="1" dirty="0" smtClean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结构</a:t>
            </a:r>
            <a:endParaRPr lang="zh-CN" altLang="en-US" b="1" dirty="0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FZHei-B01S" panose="02010601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4001" y="2195537"/>
            <a:ext cx="9243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HTML</a:t>
            </a:r>
            <a:r>
              <a:rPr lang="zh-CN" altLang="en-US" dirty="0" smtClean="0">
                <a:solidFill>
                  <a:schemeClr val="bg1"/>
                </a:solidFill>
              </a:rPr>
              <a:t>是</a:t>
            </a:r>
            <a:r>
              <a:rPr lang="zh-CN" altLang="en-US" dirty="0">
                <a:solidFill>
                  <a:schemeClr val="bg1"/>
                </a:solidFill>
              </a:rPr>
              <a:t>用来描述网页的一种语</a:t>
            </a:r>
            <a:r>
              <a:rPr lang="zh-CN" altLang="en-US" dirty="0" smtClean="0">
                <a:solidFill>
                  <a:schemeClr val="bg1"/>
                </a:solidFill>
              </a:rPr>
              <a:t>言，其</a:t>
            </a:r>
            <a:r>
              <a:rPr lang="zh-CN" altLang="en-US" dirty="0">
                <a:solidFill>
                  <a:schemeClr val="bg1"/>
                </a:solidFill>
              </a:rPr>
              <a:t>全称叫作 </a:t>
            </a:r>
            <a:r>
              <a:rPr lang="en-US" altLang="zh-CN" dirty="0">
                <a:solidFill>
                  <a:schemeClr val="bg1"/>
                </a:solidFill>
              </a:rPr>
              <a:t>Hyper Text Markup </a:t>
            </a:r>
            <a:r>
              <a:rPr lang="en-US" altLang="zh-CN" dirty="0" smtClean="0">
                <a:solidFill>
                  <a:schemeClr val="bg1"/>
                </a:solidFill>
              </a:rPr>
              <a:t>Language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zh-CN" altLang="en-US" dirty="0">
                <a:solidFill>
                  <a:schemeClr val="bg1"/>
                </a:solidFill>
              </a:rPr>
              <a:t>即超文本标记</a:t>
            </a:r>
            <a:r>
              <a:rPr lang="zh-CN" altLang="en-US" dirty="0" smtClean="0">
                <a:solidFill>
                  <a:schemeClr val="bg1"/>
                </a:solidFill>
              </a:rPr>
              <a:t>语言。网</a:t>
            </a:r>
            <a:r>
              <a:rPr lang="zh-CN" altLang="en-US" dirty="0">
                <a:solidFill>
                  <a:schemeClr val="bg1"/>
                </a:solidFill>
              </a:rPr>
              <a:t>页包括文字、按钮、图片和视频等各种复杂的元</a:t>
            </a:r>
            <a:r>
              <a:rPr lang="zh-CN" altLang="en-US" dirty="0" smtClean="0">
                <a:solidFill>
                  <a:schemeClr val="bg1"/>
                </a:solidFill>
              </a:rPr>
              <a:t>素。</a:t>
            </a:r>
          </a:p>
        </p:txBody>
      </p:sp>
      <p:sp>
        <p:nvSpPr>
          <p:cNvPr id="4" name="矩形 3"/>
          <p:cNvSpPr/>
          <p:nvPr/>
        </p:nvSpPr>
        <p:spPr>
          <a:xfrm>
            <a:off x="1519403" y="5361134"/>
            <a:ext cx="92442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不同类型的文</a:t>
            </a:r>
            <a:r>
              <a:rPr lang="zh-CN" altLang="en-US" dirty="0" smtClean="0">
                <a:solidFill>
                  <a:schemeClr val="bg1"/>
                </a:solidFill>
              </a:rPr>
              <a:t>字通</a:t>
            </a:r>
            <a:r>
              <a:rPr lang="zh-CN" altLang="en-US" dirty="0">
                <a:solidFill>
                  <a:schemeClr val="bg1"/>
                </a:solidFill>
              </a:rPr>
              <a:t>过不同类型的</a:t>
            </a:r>
            <a:r>
              <a:rPr lang="zh-CN" altLang="en-US" dirty="0">
                <a:solidFill>
                  <a:srgbClr val="FFFF00"/>
                </a:solidFill>
              </a:rPr>
              <a:t>标签</a:t>
            </a:r>
            <a:r>
              <a:rPr lang="zh-CN" altLang="en-US" dirty="0">
                <a:solidFill>
                  <a:schemeClr val="bg1"/>
                </a:solidFill>
              </a:rPr>
              <a:t>来表</a:t>
            </a:r>
            <a:r>
              <a:rPr lang="zh-CN" altLang="en-US" dirty="0" smtClean="0">
                <a:solidFill>
                  <a:schemeClr val="bg1"/>
                </a:solidFill>
              </a:rPr>
              <a:t>示，如</a:t>
            </a:r>
            <a:r>
              <a:rPr lang="zh-CN" altLang="en-US" dirty="0">
                <a:solidFill>
                  <a:schemeClr val="bg1"/>
                </a:solidFill>
              </a:rPr>
              <a:t>图片用 </a:t>
            </a:r>
            <a:r>
              <a:rPr lang="en-US" altLang="zh-CN" dirty="0" smtClean="0">
                <a:solidFill>
                  <a:srgbClr val="FFFF00"/>
                </a:solidFill>
              </a:rPr>
              <a:t>img</a:t>
            </a:r>
            <a:r>
              <a:rPr lang="zh-CN" altLang="en-US" dirty="0" smtClean="0">
                <a:solidFill>
                  <a:schemeClr val="bg1"/>
                </a:solidFill>
              </a:rPr>
              <a:t>标</a:t>
            </a:r>
            <a:r>
              <a:rPr lang="zh-CN" altLang="en-US" dirty="0">
                <a:solidFill>
                  <a:schemeClr val="bg1"/>
                </a:solidFill>
              </a:rPr>
              <a:t>签表示</a:t>
            </a:r>
            <a:r>
              <a:rPr lang="zh-CN" altLang="en-US" dirty="0" smtClean="0">
                <a:solidFill>
                  <a:schemeClr val="bg1"/>
                </a:solidFill>
              </a:rPr>
              <a:t>，视</a:t>
            </a:r>
            <a:r>
              <a:rPr lang="zh-CN" altLang="en-US" dirty="0">
                <a:solidFill>
                  <a:schemeClr val="bg1"/>
                </a:solidFill>
              </a:rPr>
              <a:t>频</a:t>
            </a:r>
            <a:r>
              <a:rPr lang="zh-CN" altLang="en-US" dirty="0" smtClean="0">
                <a:solidFill>
                  <a:schemeClr val="bg1"/>
                </a:solidFill>
              </a:rPr>
              <a:t>用</a:t>
            </a:r>
            <a:r>
              <a:rPr lang="en-US" altLang="zh-CN" dirty="0" smtClean="0">
                <a:solidFill>
                  <a:srgbClr val="FFFF00"/>
                </a:solidFill>
              </a:rPr>
              <a:t>video</a:t>
            </a:r>
            <a:r>
              <a:rPr lang="zh-CN" altLang="en-US" dirty="0" smtClean="0">
                <a:solidFill>
                  <a:schemeClr val="bg1"/>
                </a:solidFill>
              </a:rPr>
              <a:t>标</a:t>
            </a:r>
            <a:r>
              <a:rPr lang="zh-CN" altLang="en-US" dirty="0">
                <a:solidFill>
                  <a:schemeClr val="bg1"/>
                </a:solidFill>
              </a:rPr>
              <a:t>签表</a:t>
            </a:r>
            <a:r>
              <a:rPr lang="zh-CN" altLang="en-US" dirty="0" smtClean="0">
                <a:solidFill>
                  <a:schemeClr val="bg1"/>
                </a:solidFill>
              </a:rPr>
              <a:t>示，</a:t>
            </a:r>
            <a:r>
              <a:rPr lang="zh-CN" altLang="en-US" dirty="0">
                <a:solidFill>
                  <a:schemeClr val="bg1"/>
                </a:solidFill>
              </a:rPr>
              <a:t>段落</a:t>
            </a:r>
            <a:r>
              <a:rPr lang="zh-CN" altLang="en-US" dirty="0" smtClean="0">
                <a:solidFill>
                  <a:schemeClr val="bg1"/>
                </a:solidFill>
              </a:rPr>
              <a:t>用</a:t>
            </a:r>
            <a:r>
              <a:rPr lang="en-US" altLang="zh-CN" dirty="0" smtClean="0">
                <a:solidFill>
                  <a:srgbClr val="FFFF00"/>
                </a:solidFill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</a:rPr>
              <a:t>标</a:t>
            </a:r>
            <a:r>
              <a:rPr lang="zh-CN" altLang="en-US" dirty="0">
                <a:solidFill>
                  <a:schemeClr val="bg1"/>
                </a:solidFill>
              </a:rPr>
              <a:t>签表</a:t>
            </a:r>
            <a:r>
              <a:rPr lang="zh-CN" altLang="en-US" dirty="0" smtClean="0">
                <a:solidFill>
                  <a:schemeClr val="bg1"/>
                </a:solidFill>
              </a:rPr>
              <a:t>示，它</a:t>
            </a:r>
            <a:r>
              <a:rPr lang="zh-CN" altLang="en-US" dirty="0">
                <a:solidFill>
                  <a:schemeClr val="bg1"/>
                </a:solidFill>
              </a:rPr>
              <a:t>们之间的布局又常通过布局标</a:t>
            </a:r>
            <a:r>
              <a:rPr lang="zh-CN" altLang="en-US" dirty="0" smtClean="0">
                <a:solidFill>
                  <a:schemeClr val="bg1"/>
                </a:solidFill>
              </a:rPr>
              <a:t>签</a:t>
            </a:r>
            <a:r>
              <a:rPr lang="en-US" altLang="zh-CN" dirty="0" smtClean="0">
                <a:solidFill>
                  <a:srgbClr val="FFFF00"/>
                </a:solidFill>
              </a:rPr>
              <a:t>div</a:t>
            </a:r>
            <a:r>
              <a:rPr lang="zh-CN" altLang="en-US" dirty="0" smtClean="0">
                <a:solidFill>
                  <a:schemeClr val="bg1"/>
                </a:solidFill>
              </a:rPr>
              <a:t>嵌</a:t>
            </a:r>
            <a:r>
              <a:rPr lang="zh-CN" altLang="en-US" dirty="0">
                <a:solidFill>
                  <a:schemeClr val="bg1"/>
                </a:solidFill>
              </a:rPr>
              <a:t>套组合</a:t>
            </a:r>
            <a:r>
              <a:rPr lang="zh-CN" altLang="en-US" dirty="0" smtClean="0">
                <a:solidFill>
                  <a:schemeClr val="bg1"/>
                </a:solidFill>
              </a:rPr>
              <a:t>而成，</a:t>
            </a:r>
            <a:r>
              <a:rPr lang="zh-CN" altLang="en-US" dirty="0">
                <a:solidFill>
                  <a:schemeClr val="bg1"/>
                </a:solidFill>
              </a:rPr>
              <a:t>各种标签通过不同的排列和嵌套才形成</a:t>
            </a:r>
            <a:r>
              <a:rPr lang="zh-CN" altLang="en-US" dirty="0" smtClean="0">
                <a:solidFill>
                  <a:schemeClr val="bg1"/>
                </a:solidFill>
              </a:rPr>
              <a:t>了网页的</a:t>
            </a:r>
            <a:r>
              <a:rPr lang="zh-CN" altLang="en-US" dirty="0">
                <a:solidFill>
                  <a:schemeClr val="bg1"/>
                </a:solidFill>
              </a:rPr>
              <a:t>框架。</a:t>
            </a:r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9B2D4B0-F769-4CDC-821D-B599E4537EE6}"/>
              </a:ext>
            </a:extLst>
          </p:cNvPr>
          <p:cNvSpPr/>
          <p:nvPr/>
        </p:nvSpPr>
        <p:spPr>
          <a:xfrm>
            <a:off x="862702" y="3137811"/>
            <a:ext cx="2476130" cy="3840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创建</a:t>
            </a:r>
            <a:r>
              <a:rPr lang="en-US" altLang="zh-CN" b="1" dirty="0" smtClean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HTML</a:t>
            </a:r>
            <a:r>
              <a:rPr lang="zh-CN" altLang="en-US" b="1" dirty="0" smtClean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文件</a:t>
            </a:r>
            <a:endParaRPr lang="zh-CN" altLang="en-US" b="1" dirty="0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2764" y="3737395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err="1" smtClean="0">
                <a:solidFill>
                  <a:schemeClr val="bg1"/>
                </a:solidFill>
              </a:rPr>
              <a:t>Pycharm</a:t>
            </a:r>
            <a:r>
              <a:rPr lang="zh-CN" altLang="en-US" dirty="0" smtClean="0">
                <a:solidFill>
                  <a:schemeClr val="bg1"/>
                </a:solidFill>
              </a:rPr>
              <a:t>中创建</a:t>
            </a:r>
            <a:r>
              <a:rPr lang="en-US" altLang="zh-CN" dirty="0" smtClean="0">
                <a:solidFill>
                  <a:schemeClr val="bg1"/>
                </a:solidFill>
              </a:rPr>
              <a:t>html</a:t>
            </a:r>
            <a:r>
              <a:rPr lang="zh-CN" altLang="en-US" dirty="0" smtClean="0">
                <a:solidFill>
                  <a:schemeClr val="bg1"/>
                </a:solidFill>
              </a:rPr>
              <a:t>文件</a:t>
            </a:r>
          </a:p>
        </p:txBody>
      </p:sp>
      <p:sp>
        <p:nvSpPr>
          <p:cNvPr id="3" name="矩形 2"/>
          <p:cNvSpPr/>
          <p:nvPr/>
        </p:nvSpPr>
        <p:spPr>
          <a:xfrm>
            <a:off x="6995160" y="3137811"/>
            <a:ext cx="6400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文档</a:t>
            </a:r>
          </a:p>
        </p:txBody>
      </p:sp>
      <p:sp>
        <p:nvSpPr>
          <p:cNvPr id="18" name="矩形 17"/>
          <p:cNvSpPr/>
          <p:nvPr/>
        </p:nvSpPr>
        <p:spPr>
          <a:xfrm>
            <a:off x="6589393" y="3790793"/>
            <a:ext cx="154114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根元素：</a:t>
            </a:r>
            <a:r>
              <a:rPr lang="en-US" altLang="zh-CN" dirty="0" smtClean="0">
                <a:solidFill>
                  <a:schemeClr val="bg1"/>
                </a:solidFill>
              </a:rPr>
              <a:t>html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487035" y="4527803"/>
            <a:ext cx="169862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元素头</a:t>
            </a:r>
            <a:r>
              <a:rPr lang="en-US" altLang="zh-CN" dirty="0">
                <a:solidFill>
                  <a:schemeClr val="bg1"/>
                </a:solidFill>
              </a:rPr>
              <a:t>&lt;</a:t>
            </a:r>
            <a:r>
              <a:rPr lang="en-US" altLang="zh-CN" dirty="0" smtClean="0">
                <a:solidFill>
                  <a:schemeClr val="bg1"/>
                </a:solidFill>
              </a:rPr>
              <a:t>head&gt;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551909" y="4527803"/>
            <a:ext cx="1462551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</a:rPr>
              <a:t>&lt;body&gt;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7238999" y="3538052"/>
            <a:ext cx="241935" cy="226592"/>
          </a:xfrm>
          <a:prstGeom prst="downArrow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l"/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8" name="左大括号 7"/>
          <p:cNvSpPr/>
          <p:nvPr/>
        </p:nvSpPr>
        <p:spPr>
          <a:xfrm rot="5400000">
            <a:off x="7282979" y="3642166"/>
            <a:ext cx="174294" cy="1437640"/>
          </a:xfrm>
          <a:prstGeom prst="leftBrace">
            <a:avLst>
              <a:gd name="adj1" fmla="val 43308"/>
              <a:gd name="adj2" fmla="val 50000"/>
            </a:avLst>
          </a:prstGeom>
          <a:ln>
            <a:solidFill>
              <a:srgbClr val="FFC3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4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  <p:bldP spid="16" grpId="1"/>
      <p:bldP spid="20" grpId="0" animBg="1"/>
      <p:bldP spid="19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7">
            <a:extLst>
              <a:ext uri="{FF2B5EF4-FFF2-40B4-BE49-F238E27FC236}">
                <a16:creationId xmlns:a16="http://schemas.microsoft.com/office/drawing/2014/main" id="{89B2D4B0-F769-4CDC-821D-B599E4537EE6}"/>
              </a:ext>
            </a:extLst>
          </p:cNvPr>
          <p:cNvSpPr/>
          <p:nvPr/>
        </p:nvSpPr>
        <p:spPr>
          <a:xfrm>
            <a:off x="1081921" y="833375"/>
            <a:ext cx="2476130" cy="3840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HTML</a:t>
            </a:r>
            <a:r>
              <a:rPr lang="zh-CN" altLang="en-US" b="1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常</a:t>
            </a:r>
            <a:r>
              <a:rPr lang="zh-CN" altLang="en-US" b="1" dirty="0" smtClean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用标签</a:t>
            </a:r>
            <a:endParaRPr lang="zh-CN" altLang="en-US" b="1" dirty="0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FZHei-B01S" panose="02010601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20213" y="1402050"/>
            <a:ext cx="98321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n-US" altLang="zh-CN" sz="1200" dirty="0" smtClean="0">
                <a:solidFill>
                  <a:schemeClr val="bg1"/>
                </a:solidFill>
              </a:rPr>
              <a:t>&lt;!DOCTYPE html</a:t>
            </a:r>
            <a:r>
              <a:rPr lang="en-US" altLang="zh-CN" sz="1200" dirty="0">
                <a:solidFill>
                  <a:schemeClr val="bg1"/>
                </a:solidFill>
              </a:rPr>
              <a:t>&gt;</a:t>
            </a:r>
            <a:r>
              <a:rPr lang="zh-CN" altLang="en-US" sz="1200" dirty="0" smtClean="0">
                <a:solidFill>
                  <a:schemeClr val="bg1"/>
                </a:solidFill>
              </a:rPr>
              <a:t>：声</a:t>
            </a:r>
            <a:r>
              <a:rPr lang="zh-CN" altLang="en-US" sz="1200" dirty="0">
                <a:solidFill>
                  <a:schemeClr val="bg1"/>
                </a:solidFill>
              </a:rPr>
              <a:t>明文档类型为</a:t>
            </a:r>
            <a:r>
              <a:rPr lang="en-US" altLang="zh-CN" sz="1200" dirty="0">
                <a:solidFill>
                  <a:schemeClr val="bg1"/>
                </a:solidFill>
              </a:rPr>
              <a:t>HTML5</a:t>
            </a:r>
            <a:r>
              <a:rPr lang="zh-CN" altLang="en-US" sz="1200" dirty="0">
                <a:solidFill>
                  <a:schemeClr val="bg1"/>
                </a:solidFill>
              </a:rPr>
              <a:t>文件</a:t>
            </a:r>
            <a:r>
              <a:rPr lang="zh-CN" altLang="en-US" sz="1200" dirty="0" smtClean="0">
                <a:solidFill>
                  <a:schemeClr val="bg1"/>
                </a:solidFill>
              </a:rPr>
              <a:t>。文</a:t>
            </a:r>
            <a:r>
              <a:rPr lang="zh-CN" altLang="en-US" sz="1200" dirty="0">
                <a:solidFill>
                  <a:schemeClr val="bg1"/>
                </a:solidFill>
              </a:rPr>
              <a:t>档声明在</a:t>
            </a:r>
            <a:r>
              <a:rPr lang="en-US" altLang="zh-CN" sz="1200" dirty="0">
                <a:solidFill>
                  <a:schemeClr val="bg1"/>
                </a:solidFill>
              </a:rPr>
              <a:t>HTML5</a:t>
            </a:r>
            <a:r>
              <a:rPr lang="zh-CN" altLang="en-US" sz="1200" dirty="0">
                <a:solidFill>
                  <a:schemeClr val="bg1"/>
                </a:solidFill>
              </a:rPr>
              <a:t>文档必不可少，且必须放在文档的第一行</a:t>
            </a:r>
            <a:r>
              <a:rPr lang="zh-CN" altLang="en-US" sz="1200" dirty="0" smtClean="0">
                <a:solidFill>
                  <a:schemeClr val="bg1"/>
                </a:solidFill>
              </a:rPr>
              <a:t>。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defTabSz="288000"/>
            <a:r>
              <a:rPr lang="en-US" altLang="zh-CN" sz="1200" dirty="0">
                <a:solidFill>
                  <a:schemeClr val="bg1"/>
                </a:solidFill>
              </a:rPr>
              <a:t>	</a:t>
            </a:r>
            <a:r>
              <a:rPr lang="en-US" altLang="zh-CN" sz="1200" dirty="0" smtClean="0">
                <a:solidFill>
                  <a:schemeClr val="bg1"/>
                </a:solidFill>
              </a:rPr>
              <a:t>	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03871" y="2250374"/>
            <a:ext cx="97223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88000" algn="l"/>
              </a:tabLst>
            </a:pPr>
            <a:r>
              <a:rPr lang="en-US" altLang="zh-CN" sz="1200" dirty="0" smtClean="0">
                <a:solidFill>
                  <a:schemeClr val="bg1"/>
                </a:solidFill>
              </a:rPr>
              <a:t>&lt;</a:t>
            </a:r>
            <a:r>
              <a:rPr lang="en-US" altLang="zh-CN" sz="1200" dirty="0">
                <a:solidFill>
                  <a:schemeClr val="bg1"/>
                </a:solidFill>
              </a:rPr>
              <a:t>meta&gt;:</a:t>
            </a:r>
            <a:r>
              <a:rPr lang="zh-CN" altLang="en-US" sz="1200" dirty="0">
                <a:solidFill>
                  <a:schemeClr val="bg1"/>
                </a:solidFill>
              </a:rPr>
              <a:t>包含多个属性</a:t>
            </a:r>
          </a:p>
          <a:p>
            <a:pPr>
              <a:tabLst>
                <a:tab pos="288000" algn="l"/>
              </a:tabLst>
            </a:pPr>
            <a:r>
              <a:rPr lang="en-US" altLang="zh-CN" sz="1200" dirty="0" smtClean="0">
                <a:solidFill>
                  <a:schemeClr val="bg1"/>
                </a:solidFill>
              </a:rPr>
              <a:t>	&lt;</a:t>
            </a:r>
            <a:r>
              <a:rPr lang="en-US" altLang="zh-CN" sz="1200" dirty="0">
                <a:solidFill>
                  <a:schemeClr val="bg1"/>
                </a:solidFill>
              </a:rPr>
              <a:t>meta charset=“UTF-8”&gt;</a:t>
            </a:r>
            <a:r>
              <a:rPr lang="zh-CN" altLang="en-US" sz="1200" dirty="0">
                <a:solidFill>
                  <a:schemeClr val="bg1"/>
                </a:solidFill>
              </a:rPr>
              <a:t>：设置文档字符及编码格式</a:t>
            </a:r>
          </a:p>
          <a:p>
            <a:pPr>
              <a:tabLst>
                <a:tab pos="288000" algn="l"/>
              </a:tabLst>
            </a:pPr>
            <a:r>
              <a:rPr lang="zh-CN" altLang="en-US" sz="1200" dirty="0">
                <a:solidFill>
                  <a:schemeClr val="bg1"/>
                </a:solidFill>
              </a:rPr>
              <a:t>	</a:t>
            </a:r>
            <a:r>
              <a:rPr lang="en-US" altLang="zh-CN" sz="1200" dirty="0" smtClean="0">
                <a:solidFill>
                  <a:schemeClr val="bg1"/>
                </a:solidFill>
              </a:rPr>
              <a:t>&lt;</a:t>
            </a:r>
            <a:r>
              <a:rPr lang="en-US" altLang="zh-CN" sz="1200" dirty="0">
                <a:solidFill>
                  <a:schemeClr val="bg1"/>
                </a:solidFill>
              </a:rPr>
              <a:t>meta name=“</a:t>
            </a:r>
            <a:r>
              <a:rPr lang="zh-CN" altLang="en-US" sz="1200" dirty="0">
                <a:solidFill>
                  <a:schemeClr val="bg1"/>
                </a:solidFill>
              </a:rPr>
              <a:t>属性值” </a:t>
            </a:r>
            <a:r>
              <a:rPr lang="en-US" altLang="zh-CN" sz="1200" dirty="0">
                <a:solidFill>
                  <a:schemeClr val="bg1"/>
                </a:solidFill>
              </a:rPr>
              <a:t>content=“</a:t>
            </a:r>
            <a:r>
              <a:rPr lang="zh-CN" altLang="en-US" sz="1200" dirty="0">
                <a:solidFill>
                  <a:schemeClr val="bg1"/>
                </a:solidFill>
              </a:rPr>
              <a:t>属性值详细内容”</a:t>
            </a:r>
            <a:r>
              <a:rPr lang="en-US" altLang="zh-CN" sz="1200" dirty="0">
                <a:solidFill>
                  <a:schemeClr val="bg1"/>
                </a:solidFill>
              </a:rPr>
              <a:t>&gt;</a:t>
            </a:r>
            <a:r>
              <a:rPr lang="zh-CN" altLang="en-US" sz="1200" dirty="0">
                <a:solidFill>
                  <a:schemeClr val="bg1"/>
                </a:solidFill>
              </a:rPr>
              <a:t>：给搜索引擎提供必要信息，搜索引擎会根据提供的信息找到网页	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>
              <a:tabLst>
                <a:tab pos="288000" algn="l"/>
              </a:tabLst>
            </a:pPr>
            <a:r>
              <a:rPr lang="en-US" altLang="zh-CN" sz="1200" dirty="0" smtClean="0">
                <a:solidFill>
                  <a:schemeClr val="bg1"/>
                </a:solidFill>
              </a:rPr>
              <a:t>	&lt;title&gt;:</a:t>
            </a:r>
            <a:r>
              <a:rPr lang="zh-CN" altLang="en-US" sz="1200" dirty="0">
                <a:solidFill>
                  <a:schemeClr val="bg1"/>
                </a:solidFill>
              </a:rPr>
              <a:t>网页的标题</a:t>
            </a:r>
            <a:endParaRPr lang="en-US" altLang="zh-CN" sz="1200" dirty="0">
              <a:solidFill>
                <a:schemeClr val="bg1"/>
              </a:solidFill>
            </a:endParaRPr>
          </a:p>
          <a:p>
            <a:pPr>
              <a:tabLst>
                <a:tab pos="288000" algn="l"/>
              </a:tabLst>
            </a:pPr>
            <a:r>
              <a:rPr lang="en-US" altLang="zh-CN" sz="1200" dirty="0" smtClean="0">
                <a:solidFill>
                  <a:schemeClr val="bg1"/>
                </a:solidFill>
              </a:rPr>
              <a:t>	&lt;</a:t>
            </a:r>
            <a:r>
              <a:rPr lang="en-US" altLang="zh-CN" sz="1200" dirty="0">
                <a:solidFill>
                  <a:schemeClr val="bg1"/>
                </a:solidFill>
              </a:rPr>
              <a:t>meta http-equiv="</a:t>
            </a:r>
            <a:r>
              <a:rPr lang="zh-CN" altLang="en-US" sz="1200" dirty="0">
                <a:solidFill>
                  <a:schemeClr val="bg1"/>
                </a:solidFill>
              </a:rPr>
              <a:t>属性值</a:t>
            </a:r>
            <a:r>
              <a:rPr lang="en-US" altLang="zh-CN" sz="1200" dirty="0">
                <a:solidFill>
                  <a:schemeClr val="bg1"/>
                </a:solidFill>
              </a:rPr>
              <a:t>" content="</a:t>
            </a:r>
            <a:r>
              <a:rPr lang="zh-CN" altLang="en-US" sz="1200" dirty="0">
                <a:solidFill>
                  <a:schemeClr val="bg1"/>
                </a:solidFill>
              </a:rPr>
              <a:t>属性值详细内容</a:t>
            </a:r>
            <a:r>
              <a:rPr lang="en-US" altLang="zh-CN" sz="1200" dirty="0">
                <a:solidFill>
                  <a:schemeClr val="bg1"/>
                </a:solidFill>
              </a:rPr>
              <a:t>"&gt;</a:t>
            </a:r>
            <a:r>
              <a:rPr lang="zh-CN" altLang="en-US" sz="1200" dirty="0">
                <a:solidFill>
                  <a:schemeClr val="bg1"/>
                </a:solidFill>
              </a:rPr>
              <a:t>：声明浏览器如何解释编译文</a:t>
            </a:r>
            <a:r>
              <a:rPr lang="zh-CN" altLang="en-US" sz="1200" dirty="0" smtClean="0">
                <a:solidFill>
                  <a:schemeClr val="bg1"/>
                </a:solidFill>
              </a:rPr>
              <a:t>件</a:t>
            </a:r>
            <a:r>
              <a:rPr lang="en-US" altLang="zh-CN" sz="1200" dirty="0" smtClean="0">
                <a:solidFill>
                  <a:schemeClr val="bg1"/>
                </a:solidFill>
              </a:rPr>
              <a:t>,</a:t>
            </a:r>
            <a:r>
              <a:rPr lang="zh-CN" altLang="en-US" sz="1200" dirty="0" smtClean="0">
                <a:solidFill>
                  <a:schemeClr val="bg1"/>
                </a:solidFill>
              </a:rPr>
              <a:t> 以</a:t>
            </a:r>
            <a:r>
              <a:rPr lang="zh-CN" altLang="en-US" sz="1200" dirty="0">
                <a:solidFill>
                  <a:schemeClr val="bg1"/>
                </a:solidFill>
              </a:rPr>
              <a:t>帮助正确和精确地显示网页内</a:t>
            </a:r>
            <a:r>
              <a:rPr lang="zh-CN" altLang="en-US" sz="1200" dirty="0" smtClean="0">
                <a:solidFill>
                  <a:schemeClr val="bg1"/>
                </a:solidFill>
              </a:rPr>
              <a:t>容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>
              <a:tabLst>
                <a:tab pos="288000" algn="l"/>
              </a:tabLst>
            </a:pPr>
            <a:r>
              <a:rPr lang="en-US" altLang="zh-CN" sz="1200" dirty="0">
                <a:solidFill>
                  <a:schemeClr val="bg1"/>
                </a:solidFill>
              </a:rPr>
              <a:t>	&lt;link</a:t>
            </a:r>
            <a:r>
              <a:rPr lang="en-US" altLang="zh-CN" sz="1200" dirty="0" smtClean="0">
                <a:solidFill>
                  <a:schemeClr val="bg1"/>
                </a:solidFill>
              </a:rPr>
              <a:t>&gt;:</a:t>
            </a:r>
            <a:r>
              <a:rPr lang="zh-CN" altLang="en-US" sz="1200" dirty="0" smtClean="0">
                <a:solidFill>
                  <a:schemeClr val="bg1"/>
                </a:solidFill>
              </a:rPr>
              <a:t>用</a:t>
            </a:r>
            <a:r>
              <a:rPr lang="zh-CN" altLang="en-US" sz="1200" dirty="0">
                <a:solidFill>
                  <a:schemeClr val="bg1"/>
                </a:solidFill>
              </a:rPr>
              <a:t>于为网页链接各种文</a:t>
            </a:r>
            <a:r>
              <a:rPr lang="zh-CN" altLang="en-US" sz="1200" dirty="0" smtClean="0">
                <a:solidFill>
                  <a:schemeClr val="bg1"/>
                </a:solidFill>
              </a:rPr>
              <a:t>件</a:t>
            </a:r>
            <a:r>
              <a:rPr lang="en-US" altLang="zh-CN" sz="1200" dirty="0" smtClean="0">
                <a:solidFill>
                  <a:schemeClr val="bg1"/>
                </a:solidFill>
              </a:rPr>
              <a:t>,</a:t>
            </a:r>
            <a:r>
              <a:rPr lang="zh-CN" altLang="en-US" sz="1200" dirty="0" smtClean="0">
                <a:solidFill>
                  <a:schemeClr val="bg1"/>
                </a:solidFill>
              </a:rPr>
              <a:t>常用属性：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>
              <a:tabLst>
                <a:tab pos="288000" algn="l"/>
              </a:tabLst>
            </a:pPr>
            <a:r>
              <a:rPr lang="en-US" altLang="zh-CN" sz="1200" dirty="0">
                <a:solidFill>
                  <a:schemeClr val="bg1"/>
                </a:solidFill>
              </a:rPr>
              <a:t>	</a:t>
            </a:r>
            <a:r>
              <a:rPr lang="en-US" altLang="zh-CN" sz="1200" dirty="0" smtClean="0">
                <a:solidFill>
                  <a:schemeClr val="bg1"/>
                </a:solidFill>
              </a:rPr>
              <a:t>	rel</a:t>
            </a:r>
            <a:r>
              <a:rPr lang="zh-CN" altLang="en-US" sz="1200" dirty="0">
                <a:solidFill>
                  <a:schemeClr val="bg1"/>
                </a:solidFill>
              </a:rPr>
              <a:t>：用于表明被链接文件与当前文件关系。</a:t>
            </a:r>
            <a:r>
              <a:rPr lang="en-US" altLang="zh-CN" sz="1200" dirty="0">
                <a:solidFill>
                  <a:schemeClr val="bg1"/>
                </a:solidFill>
              </a:rPr>
              <a:t>icon</a:t>
            </a:r>
            <a:r>
              <a:rPr lang="zh-CN" altLang="en-US" sz="1200" dirty="0">
                <a:solidFill>
                  <a:schemeClr val="bg1"/>
                </a:solidFill>
              </a:rPr>
              <a:t>表明被链接图片是当前网页的</a:t>
            </a:r>
            <a:r>
              <a:rPr lang="en-US" altLang="zh-CN" sz="1200" dirty="0">
                <a:solidFill>
                  <a:schemeClr val="bg1"/>
                </a:solidFill>
              </a:rPr>
              <a:t>icon</a:t>
            </a:r>
            <a:r>
              <a:rPr lang="zh-CN" altLang="en-US" sz="1200" dirty="0">
                <a:solidFill>
                  <a:schemeClr val="bg1"/>
                </a:solidFill>
              </a:rPr>
              <a:t>图标。</a:t>
            </a:r>
          </a:p>
          <a:p>
            <a:pPr>
              <a:tabLst>
                <a:tab pos="288000" algn="l"/>
              </a:tabLst>
            </a:pPr>
            <a:r>
              <a:rPr lang="en-US" altLang="zh-CN" sz="1200" dirty="0" smtClean="0">
                <a:solidFill>
                  <a:schemeClr val="bg1"/>
                </a:solidFill>
              </a:rPr>
              <a:t>		type</a:t>
            </a:r>
            <a:r>
              <a:rPr lang="zh-CN" altLang="en-US" sz="1200" dirty="0">
                <a:solidFill>
                  <a:schemeClr val="bg1"/>
                </a:solidFill>
              </a:rPr>
              <a:t>：表明被链接文件是什么类型，可省略。</a:t>
            </a:r>
          </a:p>
          <a:p>
            <a:pPr>
              <a:tabLst>
                <a:tab pos="288000" algn="l"/>
              </a:tabLst>
            </a:pPr>
            <a:r>
              <a:rPr lang="en-US" altLang="zh-CN" sz="1200" dirty="0" smtClean="0">
                <a:solidFill>
                  <a:schemeClr val="bg1"/>
                </a:solidFill>
              </a:rPr>
              <a:t>		href</a:t>
            </a:r>
            <a:r>
              <a:rPr lang="zh-CN" altLang="en-US" sz="1200" dirty="0">
                <a:solidFill>
                  <a:schemeClr val="bg1"/>
                </a:solidFill>
              </a:rPr>
              <a:t>：表明链接文件的地址。</a:t>
            </a:r>
          </a:p>
          <a:p>
            <a:pPr>
              <a:tabLst>
                <a:tab pos="288000" algn="l"/>
              </a:tabLst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7373" y="189101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头文件标签：</a:t>
            </a:r>
          </a:p>
        </p:txBody>
      </p:sp>
      <p:sp>
        <p:nvSpPr>
          <p:cNvPr id="8" name="矩形 7"/>
          <p:cNvSpPr/>
          <p:nvPr/>
        </p:nvSpPr>
        <p:spPr>
          <a:xfrm>
            <a:off x="1457373" y="445526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元素</a:t>
            </a:r>
            <a:r>
              <a:rPr lang="zh-CN" altLang="en-US" dirty="0" smtClean="0">
                <a:solidFill>
                  <a:schemeClr val="bg1"/>
                </a:solidFill>
              </a:rPr>
              <a:t>标</a:t>
            </a:r>
            <a:r>
              <a:rPr lang="zh-CN" altLang="en-US" dirty="0">
                <a:solidFill>
                  <a:schemeClr val="bg1"/>
                </a:solidFill>
              </a:rPr>
              <a:t>签：</a:t>
            </a:r>
          </a:p>
        </p:txBody>
      </p:sp>
      <p:sp>
        <p:nvSpPr>
          <p:cNvPr id="11" name="矩形 10"/>
          <p:cNvSpPr/>
          <p:nvPr/>
        </p:nvSpPr>
        <p:spPr>
          <a:xfrm>
            <a:off x="1703871" y="4889325"/>
            <a:ext cx="572785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&lt;</a:t>
            </a:r>
            <a:r>
              <a:rPr lang="en-US" altLang="zh-CN" sz="1200" dirty="0">
                <a:solidFill>
                  <a:schemeClr val="bg1"/>
                </a:solidFill>
              </a:rPr>
              <a:t>h1&gt;&lt;/h1&gt;...&lt;h6&gt;&lt;/h6</a:t>
            </a:r>
            <a:r>
              <a:rPr lang="en-US" altLang="zh-CN" sz="1200" dirty="0" smtClean="0">
                <a:solidFill>
                  <a:schemeClr val="bg1"/>
                </a:solidFill>
              </a:rPr>
              <a:t>&gt;</a:t>
            </a:r>
            <a:r>
              <a:rPr lang="zh-CN" altLang="en-US" sz="1200" dirty="0" smtClean="0">
                <a:solidFill>
                  <a:schemeClr val="bg1"/>
                </a:solidFill>
              </a:rPr>
              <a:t>：</a:t>
            </a:r>
            <a:r>
              <a:rPr lang="zh-CN" altLang="en-US" sz="1200" dirty="0">
                <a:solidFill>
                  <a:schemeClr val="bg1"/>
                </a:solidFill>
              </a:rPr>
              <a:t>标题标</a:t>
            </a:r>
            <a:r>
              <a:rPr lang="zh-CN" altLang="en-US" sz="1200" dirty="0" smtClean="0">
                <a:solidFill>
                  <a:schemeClr val="bg1"/>
                </a:solidFill>
              </a:rPr>
              <a:t>签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>
                <a:solidFill>
                  <a:schemeClr val="bg1"/>
                </a:solidFill>
              </a:rPr>
              <a:t>&lt;p&gt;&lt;/p</a:t>
            </a:r>
            <a:r>
              <a:rPr lang="en-US" altLang="zh-CN" sz="1200" dirty="0" smtClean="0">
                <a:solidFill>
                  <a:schemeClr val="bg1"/>
                </a:solidFill>
              </a:rPr>
              <a:t>&gt;</a:t>
            </a:r>
            <a:r>
              <a:rPr lang="zh-CN" altLang="en-US" sz="1200" dirty="0">
                <a:solidFill>
                  <a:schemeClr val="bg1"/>
                </a:solidFill>
              </a:rPr>
              <a:t>：段</a:t>
            </a:r>
            <a:r>
              <a:rPr lang="zh-CN" altLang="en-US" sz="1200" dirty="0" smtClean="0">
                <a:solidFill>
                  <a:schemeClr val="bg1"/>
                </a:solidFill>
              </a:rPr>
              <a:t>落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&lt;</a:t>
            </a:r>
            <a:r>
              <a:rPr lang="en-US" altLang="zh-CN" sz="1200" dirty="0" err="1">
                <a:solidFill>
                  <a:schemeClr val="bg1"/>
                </a:solidFill>
              </a:rPr>
              <a:t>br</a:t>
            </a:r>
            <a:r>
              <a:rPr lang="en-US" altLang="zh-CN" sz="1200" dirty="0" smtClean="0">
                <a:solidFill>
                  <a:schemeClr val="bg1"/>
                </a:solidFill>
              </a:rPr>
              <a:t>/&gt;</a:t>
            </a:r>
            <a:r>
              <a:rPr lang="zh-CN" altLang="en-US" sz="1200" dirty="0" smtClean="0">
                <a:solidFill>
                  <a:schemeClr val="bg1"/>
                </a:solidFill>
              </a:rPr>
              <a:t>：</a:t>
            </a:r>
            <a:r>
              <a:rPr lang="zh-CN" altLang="en-US" sz="1200" dirty="0">
                <a:solidFill>
                  <a:schemeClr val="bg1"/>
                </a:solidFill>
              </a:rPr>
              <a:t>换</a:t>
            </a:r>
            <a:r>
              <a:rPr lang="zh-CN" altLang="en-US" sz="1200" dirty="0" smtClean="0">
                <a:solidFill>
                  <a:schemeClr val="bg1"/>
                </a:solidFill>
              </a:rPr>
              <a:t>行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&lt;</a:t>
            </a:r>
            <a:r>
              <a:rPr lang="en-US" altLang="zh-CN" sz="1200" dirty="0" err="1">
                <a:solidFill>
                  <a:schemeClr val="bg1"/>
                </a:solidFill>
              </a:rPr>
              <a:t>hr</a:t>
            </a:r>
            <a:r>
              <a:rPr lang="en-US" altLang="zh-CN" sz="1200" dirty="0" smtClean="0">
                <a:solidFill>
                  <a:schemeClr val="bg1"/>
                </a:solidFill>
              </a:rPr>
              <a:t>/&gt;:</a:t>
            </a:r>
            <a:r>
              <a:rPr lang="zh-CN" altLang="en-US" sz="1200" dirty="0">
                <a:solidFill>
                  <a:schemeClr val="bg1"/>
                </a:solidFill>
              </a:rPr>
              <a:t>水平线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&lt;div&gt;:</a:t>
            </a:r>
            <a:r>
              <a:rPr lang="zh-CN" altLang="en-US" sz="1200" dirty="0">
                <a:solidFill>
                  <a:schemeClr val="bg1"/>
                </a:solidFill>
              </a:rPr>
              <a:t>网页中最常用的分区标签，常用于网页布局使用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>
                <a:solidFill>
                  <a:schemeClr val="bg1"/>
                </a:solidFill>
              </a:rPr>
              <a:t>&lt;img src=""&gt;:</a:t>
            </a:r>
            <a:r>
              <a:rPr lang="zh-CN" altLang="en-US" sz="1200" dirty="0">
                <a:solidFill>
                  <a:schemeClr val="bg1"/>
                </a:solidFill>
              </a:rPr>
              <a:t>一幅图片，</a:t>
            </a:r>
            <a:r>
              <a:rPr lang="en-US" altLang="zh-CN" sz="1200" dirty="0">
                <a:solidFill>
                  <a:schemeClr val="bg1"/>
                </a:solidFill>
              </a:rPr>
              <a:t>src</a:t>
            </a:r>
            <a:r>
              <a:rPr lang="zh-CN" altLang="en-US" sz="1200" dirty="0">
                <a:solidFill>
                  <a:schemeClr val="bg1"/>
                </a:solidFill>
              </a:rPr>
              <a:t>表示图片的路径</a:t>
            </a:r>
            <a:r>
              <a:rPr lang="zh-CN" altLang="en-US" sz="1200" dirty="0" smtClean="0">
                <a:solidFill>
                  <a:schemeClr val="bg1"/>
                </a:solidFill>
              </a:rPr>
              <a:t>。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更</a:t>
            </a:r>
            <a:r>
              <a:rPr lang="zh-CN" altLang="en-US" sz="1200" dirty="0" smtClean="0">
                <a:solidFill>
                  <a:schemeClr val="bg1"/>
                </a:solidFill>
              </a:rPr>
              <a:t>多的内容可以通过</a:t>
            </a:r>
            <a:r>
              <a:rPr lang="en-US" altLang="zh-CN" sz="1200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altLang="zh-CN" sz="1200" dirty="0" smtClean="0">
                <a:solidFill>
                  <a:schemeClr val="bg1"/>
                </a:solidFill>
                <a:hlinkClick r:id="rId2"/>
              </a:rPr>
              <a:t>www.w3school.com.cn/tags/tag_html.asp</a:t>
            </a:r>
            <a:r>
              <a:rPr lang="zh-CN" altLang="en-US" sz="1200" dirty="0" smtClean="0">
                <a:solidFill>
                  <a:schemeClr val="bg1"/>
                </a:solidFill>
              </a:rPr>
              <a:t>等网站查询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71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7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1199" y="501278"/>
            <a:ext cx="3647152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网页内容设计之后如何实现访问？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42" y="4777074"/>
            <a:ext cx="2673609" cy="164694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01179" y="379160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设计好的网页内容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026" y="2073249"/>
            <a:ext cx="1724142" cy="164694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86099" y="3832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云服务器</a:t>
            </a:r>
          </a:p>
        </p:txBody>
      </p:sp>
      <p:sp>
        <p:nvSpPr>
          <p:cNvPr id="8" name="右箭头 7"/>
          <p:cNvSpPr/>
          <p:nvPr/>
        </p:nvSpPr>
        <p:spPr>
          <a:xfrm>
            <a:off x="4593869" y="2598141"/>
            <a:ext cx="2136711" cy="298579"/>
          </a:xfrm>
          <a:prstGeom prst="rightArrow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l"/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26923" y="44077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绑定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027" y="5043864"/>
            <a:ext cx="1754928" cy="131619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201493" y="64421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域名申请</a:t>
            </a:r>
          </a:p>
        </p:txBody>
      </p:sp>
      <p:sp>
        <p:nvSpPr>
          <p:cNvPr id="12" name="右箭头 11"/>
          <p:cNvSpPr/>
          <p:nvPr/>
        </p:nvSpPr>
        <p:spPr>
          <a:xfrm rot="16200000">
            <a:off x="7409872" y="4401706"/>
            <a:ext cx="691239" cy="231738"/>
          </a:xfrm>
          <a:prstGeom prst="rightArrow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l"/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39058" y="22159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存储</a:t>
            </a:r>
          </a:p>
        </p:txBody>
      </p:sp>
      <p:sp>
        <p:nvSpPr>
          <p:cNvPr id="17" name="右箭头 16"/>
          <p:cNvSpPr/>
          <p:nvPr/>
        </p:nvSpPr>
        <p:spPr>
          <a:xfrm>
            <a:off x="4741315" y="5438825"/>
            <a:ext cx="2136711" cy="298579"/>
          </a:xfrm>
          <a:prstGeom prst="rightArrow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l"/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39058" y="50694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访问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2677" y="1148841"/>
            <a:ext cx="1959827" cy="250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3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6">
            <a:extLst>
              <a:ext uri="{FF2B5EF4-FFF2-40B4-BE49-F238E27FC236}">
                <a16:creationId xmlns:a16="http://schemas.microsoft.com/office/drawing/2014/main" id="{00232ABC-9B36-4890-9358-F59DFF0B8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5500" y="439248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FBF3556D-4EB0-4333-A78B-46252838C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891" y="577990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Oval 4">
            <a:extLst>
              <a:ext uri="{FF2B5EF4-FFF2-40B4-BE49-F238E27FC236}">
                <a16:creationId xmlns:a16="http://schemas.microsoft.com/office/drawing/2014/main" id="{A9A34229-7645-4618-A94F-2ACCA8040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719" y="749470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CB592024-85B1-4E18-89D5-9AA3E789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441" y="560861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39">
            <a:extLst>
              <a:ext uri="{FF2B5EF4-FFF2-40B4-BE49-F238E27FC236}">
                <a16:creationId xmlns:a16="http://schemas.microsoft.com/office/drawing/2014/main" id="{A6A5BC52-56A2-4AC7-9B1C-86C7CEBA5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76" y="663176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02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F3969DB-872A-4CE3-83B6-C7AEFE3C99DD}"/>
              </a:ext>
            </a:extLst>
          </p:cNvPr>
          <p:cNvSpPr/>
          <p:nvPr/>
        </p:nvSpPr>
        <p:spPr>
          <a:xfrm>
            <a:off x="4634429" y="530569"/>
            <a:ext cx="3222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beautifulsoup4</a:t>
            </a:r>
          </a:p>
        </p:txBody>
      </p:sp>
      <p:sp>
        <p:nvSpPr>
          <p:cNvPr id="4" name="矩形 3"/>
          <p:cNvSpPr/>
          <p:nvPr/>
        </p:nvSpPr>
        <p:spPr>
          <a:xfrm>
            <a:off x="2202180" y="2293784"/>
            <a:ext cx="7833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Beautiful Soup </a:t>
            </a:r>
            <a:r>
              <a:rPr lang="zh-CN" altLang="en-US" dirty="0">
                <a:solidFill>
                  <a:schemeClr val="bg1"/>
                </a:solidFill>
              </a:rPr>
              <a:t>是一个可以从</a:t>
            </a:r>
            <a:r>
              <a:rPr lang="en-US" altLang="zh-CN" dirty="0">
                <a:solidFill>
                  <a:schemeClr val="bg1"/>
                </a:solidFill>
              </a:rPr>
              <a:t>HTML</a:t>
            </a:r>
            <a:r>
              <a:rPr lang="zh-CN" altLang="en-US" dirty="0">
                <a:solidFill>
                  <a:schemeClr val="bg1"/>
                </a:solidFill>
              </a:rPr>
              <a:t>或</a:t>
            </a:r>
            <a:r>
              <a:rPr lang="en-US" altLang="zh-CN" dirty="0">
                <a:solidFill>
                  <a:schemeClr val="bg1"/>
                </a:solidFill>
              </a:rPr>
              <a:t>XML</a:t>
            </a:r>
            <a:r>
              <a:rPr lang="zh-CN" altLang="en-US" dirty="0">
                <a:solidFill>
                  <a:schemeClr val="bg1"/>
                </a:solidFill>
              </a:rPr>
              <a:t>文件中提取数据的</a:t>
            </a:r>
            <a:r>
              <a:rPr lang="en-US" altLang="zh-CN" dirty="0">
                <a:solidFill>
                  <a:schemeClr val="bg1"/>
                </a:solidFill>
              </a:rPr>
              <a:t>Python</a:t>
            </a:r>
            <a:r>
              <a:rPr lang="zh-CN" altLang="en-US" dirty="0">
                <a:solidFill>
                  <a:schemeClr val="bg1"/>
                </a:solidFill>
              </a:rPr>
              <a:t>库</a:t>
            </a:r>
            <a:r>
              <a:rPr lang="en-US" altLang="zh-CN" dirty="0">
                <a:solidFill>
                  <a:schemeClr val="bg1"/>
                </a:solidFill>
              </a:rPr>
              <a:t>. </a:t>
            </a:r>
            <a:r>
              <a:rPr lang="en-US" altLang="zh-CN" dirty="0" err="1">
                <a:solidFill>
                  <a:schemeClr val="bg1"/>
                </a:solidFill>
              </a:rPr>
              <a:t>BeautifulSoup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模块的名称是 </a:t>
            </a:r>
            <a:r>
              <a:rPr lang="en-US" altLang="zh-CN" dirty="0">
                <a:solidFill>
                  <a:schemeClr val="bg1"/>
                </a:solidFill>
              </a:rPr>
              <a:t>bs4</a:t>
            </a:r>
            <a:r>
              <a:rPr lang="zh-CN" altLang="en-US" dirty="0">
                <a:solidFill>
                  <a:schemeClr val="bg1"/>
                </a:solidFill>
              </a:rPr>
              <a:t>（表示 </a:t>
            </a:r>
            <a:r>
              <a:rPr lang="en-US" altLang="zh-CN" dirty="0">
                <a:solidFill>
                  <a:schemeClr val="bg1"/>
                </a:solidFill>
              </a:rPr>
              <a:t>Beautiful Soup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第 </a:t>
            </a:r>
            <a:r>
              <a:rPr lang="en-US" altLang="zh-CN" dirty="0">
                <a:solidFill>
                  <a:schemeClr val="bg1"/>
                </a:solidFill>
              </a:rPr>
              <a:t>4 </a:t>
            </a:r>
            <a:r>
              <a:rPr lang="zh-CN" altLang="en-US" dirty="0">
                <a:solidFill>
                  <a:schemeClr val="bg1"/>
                </a:solidFill>
              </a:rPr>
              <a:t>版）。</a:t>
            </a:r>
          </a:p>
        </p:txBody>
      </p:sp>
      <p:sp>
        <p:nvSpPr>
          <p:cNvPr id="11" name="Rectangle: Rounded Corners 17">
            <a:extLst>
              <a:ext uri="{FF2B5EF4-FFF2-40B4-BE49-F238E27FC236}">
                <a16:creationId xmlns:a16="http://schemas.microsoft.com/office/drawing/2014/main" id="{89B2D4B0-F769-4CDC-821D-B599E4537EE6}"/>
              </a:ext>
            </a:extLst>
          </p:cNvPr>
          <p:cNvSpPr/>
          <p:nvPr/>
        </p:nvSpPr>
        <p:spPr>
          <a:xfrm>
            <a:off x="1616508" y="1696560"/>
            <a:ext cx="2476130" cy="3840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Beautifulsoup</a:t>
            </a:r>
            <a:r>
              <a:rPr lang="zh-CN" altLang="en-US" dirty="0" smtClean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简介</a:t>
            </a:r>
            <a:endParaRPr lang="zh-CN" altLang="en-US" b="1" dirty="0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FZHei-B01S" panose="02010601030101010101" pitchFamily="2" charset="-122"/>
            </a:endParaRPr>
          </a:p>
        </p:txBody>
      </p:sp>
      <p:sp>
        <p:nvSpPr>
          <p:cNvPr id="12" name="Rectangle: Rounded Corners 17">
            <a:extLst>
              <a:ext uri="{FF2B5EF4-FFF2-40B4-BE49-F238E27FC236}">
                <a16:creationId xmlns:a16="http://schemas.microsoft.com/office/drawing/2014/main" id="{89B2D4B0-F769-4CDC-821D-B599E4537EE6}"/>
              </a:ext>
            </a:extLst>
          </p:cNvPr>
          <p:cNvSpPr/>
          <p:nvPr/>
        </p:nvSpPr>
        <p:spPr>
          <a:xfrm>
            <a:off x="1616508" y="3318802"/>
            <a:ext cx="2476130" cy="3840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Beautifulsoup</a:t>
            </a:r>
            <a:r>
              <a:rPr lang="zh-CN" altLang="en-US" dirty="0" smtClean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安装</a:t>
            </a:r>
            <a:endParaRPr lang="zh-CN" altLang="en-US" b="1" dirty="0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FZHei-B01S" panose="02010601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02180" y="3888188"/>
            <a:ext cx="266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方法一：</a:t>
            </a:r>
            <a:r>
              <a:rPr lang="en-US" altLang="zh-CN" dirty="0" smtClean="0">
                <a:solidFill>
                  <a:schemeClr val="bg1"/>
                </a:solidFill>
              </a:rPr>
              <a:t>cmd</a:t>
            </a:r>
            <a:r>
              <a:rPr lang="zh-CN" altLang="en-US" dirty="0" smtClean="0">
                <a:solidFill>
                  <a:schemeClr val="bg1"/>
                </a:solidFill>
              </a:rPr>
              <a:t>中安装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pip install beautifulsoup4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18860" y="385511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方法二：</a:t>
            </a:r>
            <a:r>
              <a:rPr lang="en-US" altLang="zh-CN" dirty="0" err="1" smtClean="0">
                <a:solidFill>
                  <a:schemeClr val="bg1"/>
                </a:solidFill>
              </a:rPr>
              <a:t>pycharm</a:t>
            </a:r>
            <a:r>
              <a:rPr lang="zh-CN" altLang="en-US" dirty="0" smtClean="0">
                <a:solidFill>
                  <a:schemeClr val="bg1"/>
                </a:solidFill>
              </a:rPr>
              <a:t>中安装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767" y="4394317"/>
            <a:ext cx="3642925" cy="2052109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517814" y="4682600"/>
            <a:ext cx="4997451" cy="761081"/>
            <a:chOff x="4856559" y="3478383"/>
            <a:chExt cx="3748088" cy="593381"/>
          </a:xfrm>
        </p:grpSpPr>
        <p:sp>
          <p:nvSpPr>
            <p:cNvPr id="22" name="Freeform: Shape 8"/>
            <p:cNvSpPr/>
            <p:nvPr/>
          </p:nvSpPr>
          <p:spPr>
            <a:xfrm>
              <a:off x="4856559" y="3478383"/>
              <a:ext cx="432054" cy="432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noFill/>
              <a:rou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133" dirty="0">
                <a:solidFill>
                  <a:schemeClr val="bg1">
                    <a:lumMod val="50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  <p:grpSp>
          <p:nvGrpSpPr>
            <p:cNvPr id="24" name="Group 38"/>
            <p:cNvGrpSpPr/>
            <p:nvPr/>
          </p:nvGrpSpPr>
          <p:grpSpPr>
            <a:xfrm>
              <a:off x="5288613" y="3510841"/>
              <a:ext cx="3316034" cy="560923"/>
              <a:chOff x="7391003" y="4681122"/>
              <a:chExt cx="2132409" cy="747897"/>
            </a:xfrm>
          </p:grpSpPr>
          <p:sp>
            <p:nvSpPr>
              <p:cNvPr id="27" name="TextBox 22"/>
              <p:cNvSpPr txBox="1">
                <a:spLocks/>
              </p:cNvSpPr>
              <p:nvPr/>
            </p:nvSpPr>
            <p:spPr>
              <a:xfrm>
                <a:off x="7391003" y="4875021"/>
                <a:ext cx="2132409" cy="553998"/>
              </a:xfrm>
              <a:prstGeom prst="rect">
                <a:avLst/>
              </a:prstGeom>
            </p:spPr>
            <p:txBody>
              <a:bodyPr wrap="square" lIns="192000" tIns="0" rIns="0" bIns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endParaRPr lang="zh-CN" altLang="en-US" sz="1400" dirty="0">
                  <a:solidFill>
                    <a:schemeClr val="bg1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28" name="TextBox 23"/>
              <p:cNvSpPr txBox="1">
                <a:spLocks/>
              </p:cNvSpPr>
              <p:nvPr/>
            </p:nvSpPr>
            <p:spPr>
              <a:xfrm>
                <a:off x="7391003" y="4681122"/>
                <a:ext cx="2132409" cy="193899"/>
              </a:xfrm>
              <a:prstGeom prst="rect">
                <a:avLst/>
              </a:prstGeom>
            </p:spPr>
            <p:txBody>
              <a:bodyPr wrap="none" lIns="192000" tIns="0" rIns="0" bIns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333" b="1" dirty="0" smtClean="0">
                    <a:solidFill>
                      <a:schemeClr val="bg1"/>
                    </a:solidFill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FZHei-B01S" panose="02010601030101010101" pitchFamily="2" charset="-122"/>
                  </a:rPr>
                  <a:t>注意</a:t>
                </a:r>
                <a:endParaRPr lang="zh-CN" altLang="en-US" sz="1333" b="1" dirty="0">
                  <a:solidFill>
                    <a:schemeClr val="bg1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</p:grpSp>
        <p:sp>
          <p:nvSpPr>
            <p:cNvPr id="26" name="Freeform: Shape 30"/>
            <p:cNvSpPr/>
            <p:nvPr/>
          </p:nvSpPr>
          <p:spPr>
            <a:xfrm>
              <a:off x="4990436" y="3601964"/>
              <a:ext cx="164300" cy="184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133" dirty="0">
                <a:solidFill>
                  <a:schemeClr val="bg1">
                    <a:lumMod val="50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2212150" y="4989104"/>
            <a:ext cx="41886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在</a:t>
            </a:r>
            <a:r>
              <a:rPr lang="en-US" altLang="zh-CN" sz="14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PyPi</a:t>
            </a:r>
            <a:r>
              <a:rPr lang="zh-CN" altLang="en-US" sz="14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中还有一个名字是 </a:t>
            </a:r>
            <a:r>
              <a:rPr lang="en-US" altLang="zh-CN" sz="1400" dirty="0" err="1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BeautifulSoup</a:t>
            </a:r>
            <a:r>
              <a:rPr lang="en-US" altLang="zh-CN" sz="14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的包</a:t>
            </a:r>
            <a:r>
              <a:rPr lang="en-US" altLang="zh-CN" sz="14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但那可能不是你想要的</a:t>
            </a:r>
            <a:r>
              <a:rPr lang="en-US" altLang="zh-CN" sz="14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那是 </a:t>
            </a:r>
            <a:r>
              <a:rPr lang="en-US" altLang="zh-CN" sz="14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Beautiful Soup3 </a:t>
            </a:r>
            <a:r>
              <a:rPr lang="zh-CN" altLang="en-US" sz="14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的发布版本</a:t>
            </a:r>
            <a:r>
              <a:rPr lang="en-US" altLang="zh-CN" sz="14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因为很多项目还在使用</a:t>
            </a:r>
            <a:r>
              <a:rPr lang="en-US" altLang="zh-CN" sz="14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BS3, </a:t>
            </a:r>
            <a:r>
              <a:rPr lang="zh-CN" altLang="en-US" sz="14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所以 </a:t>
            </a:r>
            <a:r>
              <a:rPr lang="en-US" altLang="zh-CN" sz="1400" dirty="0" err="1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BeautifulSoup</a:t>
            </a:r>
            <a:r>
              <a:rPr lang="en-US" altLang="zh-CN" sz="14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包依然有效</a:t>
            </a:r>
            <a:r>
              <a:rPr lang="en-US" altLang="zh-CN" sz="14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.</a:t>
            </a:r>
            <a:r>
              <a:rPr lang="zh-CN" altLang="en-US" sz="14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但是如果你在编写新项目</a:t>
            </a:r>
            <a:r>
              <a:rPr lang="en-US" altLang="zh-CN" sz="14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那么你应该安装的 </a:t>
            </a:r>
            <a:r>
              <a:rPr lang="en-US" altLang="zh-CN" sz="14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beautifulsoup4</a:t>
            </a:r>
            <a:r>
              <a:rPr lang="zh-CN" altLang="en-US" sz="14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51906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  <p:bldP spid="21" grpId="0" animBg="1"/>
      <p:bldP spid="21" grpId="1" animBg="1"/>
      <p:bldP spid="23" grpId="0"/>
      <p:bldP spid="23" grpId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87596" y="152685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17">
            <a:extLst>
              <a:ext uri="{FF2B5EF4-FFF2-40B4-BE49-F238E27FC236}">
                <a16:creationId xmlns:a16="http://schemas.microsoft.com/office/drawing/2014/main" id="{89B2D4B0-F769-4CDC-821D-B599E4537EE6}"/>
              </a:ext>
            </a:extLst>
          </p:cNvPr>
          <p:cNvSpPr/>
          <p:nvPr/>
        </p:nvSpPr>
        <p:spPr>
          <a:xfrm>
            <a:off x="1449531" y="853722"/>
            <a:ext cx="2476130" cy="3840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安装解析器</a:t>
            </a:r>
            <a:endParaRPr lang="zh-CN" altLang="en-US" b="1" dirty="0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99644" y="1388352"/>
            <a:ext cx="98649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Beautiful Soup</a:t>
            </a:r>
            <a:r>
              <a:rPr lang="zh-CN" altLang="en-US" dirty="0">
                <a:solidFill>
                  <a:schemeClr val="bg1"/>
                </a:solidFill>
              </a:rPr>
              <a:t>支持</a:t>
            </a:r>
            <a:r>
              <a:rPr lang="en-US" altLang="zh-CN" dirty="0">
                <a:solidFill>
                  <a:schemeClr val="bg1"/>
                </a:solidFill>
              </a:rPr>
              <a:t>Python</a:t>
            </a:r>
            <a:r>
              <a:rPr lang="zh-CN" altLang="en-US" dirty="0">
                <a:solidFill>
                  <a:schemeClr val="bg1"/>
                </a:solidFill>
              </a:rPr>
              <a:t>标准库中的</a:t>
            </a:r>
            <a:r>
              <a:rPr lang="en-US" altLang="zh-CN" dirty="0">
                <a:solidFill>
                  <a:schemeClr val="bg1"/>
                </a:solidFill>
              </a:rPr>
              <a:t>HTML</a:t>
            </a:r>
            <a:r>
              <a:rPr lang="zh-CN" altLang="en-US" dirty="0">
                <a:solidFill>
                  <a:schemeClr val="bg1"/>
                </a:solidFill>
              </a:rPr>
              <a:t>解析器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因为那些</a:t>
            </a:r>
            <a:r>
              <a:rPr lang="en-US" altLang="zh-CN" dirty="0">
                <a:solidFill>
                  <a:schemeClr val="bg1"/>
                </a:solidFill>
              </a:rPr>
              <a:t>Python</a:t>
            </a:r>
            <a:r>
              <a:rPr lang="zh-CN" altLang="en-US" dirty="0">
                <a:solidFill>
                  <a:schemeClr val="bg1"/>
                </a:solidFill>
              </a:rPr>
              <a:t>版本的标准库中内置的</a:t>
            </a:r>
            <a:r>
              <a:rPr lang="en-US" altLang="zh-CN" dirty="0">
                <a:solidFill>
                  <a:schemeClr val="bg1"/>
                </a:solidFill>
              </a:rPr>
              <a:t>HTML</a:t>
            </a:r>
            <a:r>
              <a:rPr lang="zh-CN" altLang="en-US" dirty="0">
                <a:solidFill>
                  <a:schemeClr val="bg1"/>
                </a:solidFill>
              </a:rPr>
              <a:t>解析方法不够稳定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Python</a:t>
            </a:r>
            <a:r>
              <a:rPr lang="zh-CN" altLang="en-US" dirty="0" smtClean="0">
                <a:solidFill>
                  <a:schemeClr val="bg1"/>
                </a:solidFill>
              </a:rPr>
              <a:t>还</a:t>
            </a:r>
            <a:r>
              <a:rPr lang="zh-CN" altLang="en-US" dirty="0">
                <a:solidFill>
                  <a:schemeClr val="bg1"/>
                </a:solidFill>
              </a:rPr>
              <a:t>支持一些第三方的解析器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其中一个</a:t>
            </a:r>
            <a:r>
              <a:rPr lang="zh-CN" altLang="en-US" dirty="0" smtClean="0">
                <a:solidFill>
                  <a:schemeClr val="bg1"/>
                </a:solidFill>
              </a:rPr>
              <a:t>是</a:t>
            </a:r>
            <a:r>
              <a:rPr lang="en-US" altLang="zh-CN" dirty="0" smtClean="0">
                <a:solidFill>
                  <a:srgbClr val="FFFF00"/>
                </a:solidFill>
              </a:rPr>
              <a:t>lxml 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</a:rPr>
              <a:t>另</a:t>
            </a:r>
            <a:r>
              <a:rPr lang="zh-CN" altLang="en-US" dirty="0">
                <a:solidFill>
                  <a:schemeClr val="bg1"/>
                </a:solidFill>
              </a:rPr>
              <a:t>一</a:t>
            </a:r>
            <a:r>
              <a:rPr lang="zh-CN" altLang="en-US" dirty="0" smtClean="0">
                <a:solidFill>
                  <a:schemeClr val="bg1"/>
                </a:solidFill>
              </a:rPr>
              <a:t>个纯</a:t>
            </a:r>
            <a:r>
              <a:rPr lang="en-US" altLang="zh-CN" dirty="0">
                <a:solidFill>
                  <a:schemeClr val="bg1"/>
                </a:solidFill>
              </a:rPr>
              <a:t>Python</a:t>
            </a:r>
            <a:r>
              <a:rPr lang="zh-CN" altLang="en-US" dirty="0">
                <a:solidFill>
                  <a:schemeClr val="bg1"/>
                </a:solidFill>
              </a:rPr>
              <a:t>实现的 </a:t>
            </a:r>
            <a:r>
              <a:rPr lang="en-US" altLang="zh-CN" dirty="0">
                <a:solidFill>
                  <a:srgbClr val="FFFF00"/>
                </a:solidFill>
              </a:rPr>
              <a:t>html5lib</a:t>
            </a:r>
            <a:r>
              <a:rPr lang="en-US" altLang="zh-CN" dirty="0">
                <a:solidFill>
                  <a:schemeClr val="bg1"/>
                </a:solidFill>
              </a:rPr>
              <a:t> , html5lib</a:t>
            </a:r>
            <a:r>
              <a:rPr lang="zh-CN" altLang="en-US" dirty="0">
                <a:solidFill>
                  <a:schemeClr val="bg1"/>
                </a:solidFill>
              </a:rPr>
              <a:t>的解析方式与浏览器相</a:t>
            </a:r>
            <a:r>
              <a:rPr lang="zh-CN" altLang="en-US" dirty="0" smtClean="0">
                <a:solidFill>
                  <a:schemeClr val="bg1"/>
                </a:solidFill>
              </a:rPr>
              <a:t>同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89B2D4B0-F769-4CDC-821D-B599E4537EE6}"/>
              </a:ext>
            </a:extLst>
          </p:cNvPr>
          <p:cNvSpPr/>
          <p:nvPr/>
        </p:nvSpPr>
        <p:spPr>
          <a:xfrm>
            <a:off x="1449531" y="2962142"/>
            <a:ext cx="2476130" cy="3840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beautifulsoup</a:t>
            </a:r>
            <a:r>
              <a:rPr lang="zh-CN" altLang="en-US" dirty="0" smtClean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的使用</a:t>
            </a:r>
            <a:endParaRPr lang="zh-CN" altLang="en-US" b="1" dirty="0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28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61000" y="293053"/>
            <a:ext cx="6400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文档</a:t>
            </a:r>
          </a:p>
        </p:txBody>
      </p:sp>
      <p:sp>
        <p:nvSpPr>
          <p:cNvPr id="5" name="矩形 4"/>
          <p:cNvSpPr/>
          <p:nvPr/>
        </p:nvSpPr>
        <p:spPr>
          <a:xfrm>
            <a:off x="3155233" y="946035"/>
            <a:ext cx="154114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根元素：</a:t>
            </a:r>
            <a:r>
              <a:rPr lang="en-US" altLang="zh-CN" dirty="0" smtClean="0">
                <a:solidFill>
                  <a:schemeClr val="bg1"/>
                </a:solidFill>
              </a:rPr>
              <a:t>html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9783" y="1615874"/>
            <a:ext cx="169862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元素头</a:t>
            </a:r>
            <a:r>
              <a:rPr lang="en-US" altLang="zh-CN" dirty="0">
                <a:solidFill>
                  <a:schemeClr val="bg1"/>
                </a:solidFill>
              </a:rPr>
              <a:t>&lt;</a:t>
            </a:r>
            <a:r>
              <a:rPr lang="en-US" altLang="zh-CN" dirty="0" smtClean="0">
                <a:solidFill>
                  <a:schemeClr val="bg1"/>
                </a:solidFill>
              </a:rPr>
              <a:t>head&gt;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56397" y="1705358"/>
            <a:ext cx="1462551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</a:rPr>
              <a:t>&lt;body&gt;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3804839" y="693294"/>
            <a:ext cx="241935" cy="226592"/>
          </a:xfrm>
          <a:prstGeom prst="downArrow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l"/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9" name="左大括号 8"/>
          <p:cNvSpPr/>
          <p:nvPr/>
        </p:nvSpPr>
        <p:spPr>
          <a:xfrm rot="5400000">
            <a:off x="3827663" y="-1014803"/>
            <a:ext cx="163963" cy="5097391"/>
          </a:xfrm>
          <a:prstGeom prst="leftBrace">
            <a:avLst>
              <a:gd name="adj1" fmla="val 43308"/>
              <a:gd name="adj2" fmla="val 50000"/>
            </a:avLst>
          </a:prstGeom>
          <a:ln>
            <a:solidFill>
              <a:srgbClr val="FFC3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46169" y="2488610"/>
            <a:ext cx="379538" cy="1477328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meta</a:t>
            </a:r>
            <a:r>
              <a:rPr lang="zh-CN" altLang="en-US" dirty="0" smtClean="0">
                <a:solidFill>
                  <a:schemeClr val="bg1"/>
                </a:solidFill>
              </a:rPr>
              <a:t>标签</a:t>
            </a:r>
          </a:p>
        </p:txBody>
      </p:sp>
      <p:sp>
        <p:nvSpPr>
          <p:cNvPr id="11" name="矩形 10"/>
          <p:cNvSpPr/>
          <p:nvPr/>
        </p:nvSpPr>
        <p:spPr>
          <a:xfrm>
            <a:off x="1287373" y="2488610"/>
            <a:ext cx="348317" cy="1477328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title</a:t>
            </a:r>
            <a:r>
              <a:rPr lang="zh-CN" altLang="en-US" dirty="0" smtClean="0">
                <a:solidFill>
                  <a:schemeClr val="bg1"/>
                </a:solidFill>
              </a:rPr>
              <a:t>标签</a:t>
            </a:r>
          </a:p>
        </p:txBody>
      </p:sp>
      <p:sp>
        <p:nvSpPr>
          <p:cNvPr id="12" name="矩形 11"/>
          <p:cNvSpPr/>
          <p:nvPr/>
        </p:nvSpPr>
        <p:spPr>
          <a:xfrm>
            <a:off x="1743753" y="2488610"/>
            <a:ext cx="384138" cy="1477328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link</a:t>
            </a:r>
            <a:r>
              <a:rPr lang="zh-CN" altLang="en-US" dirty="0">
                <a:solidFill>
                  <a:schemeClr val="bg1"/>
                </a:solidFill>
              </a:rPr>
              <a:t>标签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35922" y="2488610"/>
            <a:ext cx="373952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h1</a:t>
            </a:r>
            <a:r>
              <a:rPr lang="zh-CN" altLang="en-US" dirty="0" smtClean="0">
                <a:solidFill>
                  <a:schemeClr val="bg1"/>
                </a:solidFill>
              </a:rPr>
              <a:t>标签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99583" y="2488610"/>
            <a:ext cx="373952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h2</a:t>
            </a:r>
            <a:r>
              <a:rPr lang="zh-CN" altLang="en-US" dirty="0" smtClean="0">
                <a:solidFill>
                  <a:schemeClr val="bg1"/>
                </a:solidFill>
              </a:rPr>
              <a:t>标签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50645" y="2488610"/>
            <a:ext cx="373952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h3</a:t>
            </a:r>
            <a:r>
              <a:rPr lang="zh-CN" altLang="en-US" dirty="0" smtClean="0">
                <a:solidFill>
                  <a:schemeClr val="bg1"/>
                </a:solidFill>
              </a:rPr>
              <a:t>标签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96429" y="2488610"/>
            <a:ext cx="373952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h4</a:t>
            </a:r>
            <a:r>
              <a:rPr lang="zh-CN" altLang="en-US" dirty="0" smtClean="0">
                <a:solidFill>
                  <a:schemeClr val="bg1"/>
                </a:solidFill>
              </a:rPr>
              <a:t>标签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73063" y="2488610"/>
            <a:ext cx="342617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dirty="0" err="1">
                <a:solidFill>
                  <a:schemeClr val="bg1"/>
                </a:solidFill>
              </a:rPr>
              <a:t>h</a:t>
            </a:r>
            <a:r>
              <a:rPr lang="en-US" altLang="zh-CN" dirty="0" err="1" smtClean="0">
                <a:solidFill>
                  <a:schemeClr val="bg1"/>
                </a:solidFill>
              </a:rPr>
              <a:t>r</a:t>
            </a:r>
            <a:r>
              <a:rPr lang="zh-CN" altLang="en-US" dirty="0" smtClean="0">
                <a:solidFill>
                  <a:schemeClr val="bg1"/>
                </a:solidFill>
              </a:rPr>
              <a:t>标签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96888" y="2488610"/>
            <a:ext cx="342617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dirty="0" err="1">
                <a:solidFill>
                  <a:schemeClr val="bg1"/>
                </a:solidFill>
              </a:rPr>
              <a:t>o</a:t>
            </a:r>
            <a:r>
              <a:rPr lang="en-US" altLang="zh-CN" dirty="0" err="1" smtClean="0">
                <a:solidFill>
                  <a:schemeClr val="bg1"/>
                </a:solidFill>
              </a:rPr>
              <a:t>l</a:t>
            </a:r>
            <a:r>
              <a:rPr lang="zh-CN" altLang="en-US" dirty="0" smtClean="0">
                <a:solidFill>
                  <a:schemeClr val="bg1"/>
                </a:solidFill>
              </a:rPr>
              <a:t>标签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29395" y="4111910"/>
            <a:ext cx="342617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li</a:t>
            </a:r>
            <a:r>
              <a:rPr lang="zh-CN" altLang="en-US" dirty="0" smtClean="0">
                <a:solidFill>
                  <a:schemeClr val="bg1"/>
                </a:solidFill>
              </a:rPr>
              <a:t>标签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69088" y="4111910"/>
            <a:ext cx="342617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li</a:t>
            </a:r>
            <a:r>
              <a:rPr lang="zh-CN" altLang="en-US" dirty="0" smtClean="0">
                <a:solidFill>
                  <a:schemeClr val="bg1"/>
                </a:solidFill>
              </a:rPr>
              <a:t>标签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702096" y="4111910"/>
            <a:ext cx="342617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li</a:t>
            </a:r>
            <a:r>
              <a:rPr lang="zh-CN" altLang="en-US" dirty="0" smtClean="0">
                <a:solidFill>
                  <a:schemeClr val="bg1"/>
                </a:solidFill>
              </a:rPr>
              <a:t>标签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43597" y="4111910"/>
            <a:ext cx="342617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li</a:t>
            </a:r>
            <a:r>
              <a:rPr lang="zh-CN" altLang="en-US" dirty="0" smtClean="0">
                <a:solidFill>
                  <a:schemeClr val="bg1"/>
                </a:solidFill>
              </a:rPr>
              <a:t>标签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975178" y="2488459"/>
            <a:ext cx="342617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dirty="0" err="1">
                <a:solidFill>
                  <a:schemeClr val="bg1"/>
                </a:solidFill>
              </a:rPr>
              <a:t>ul</a:t>
            </a:r>
            <a:r>
              <a:rPr lang="zh-CN" altLang="en-US" dirty="0" smtClean="0">
                <a:solidFill>
                  <a:schemeClr val="bg1"/>
                </a:solidFill>
              </a:rPr>
              <a:t>标签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572655" y="4128142"/>
            <a:ext cx="342617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li</a:t>
            </a:r>
            <a:r>
              <a:rPr lang="zh-CN" altLang="en-US" dirty="0" smtClean="0">
                <a:solidFill>
                  <a:schemeClr val="bg1"/>
                </a:solidFill>
              </a:rPr>
              <a:t>标签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19453" y="4128142"/>
            <a:ext cx="342617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li</a:t>
            </a:r>
            <a:r>
              <a:rPr lang="zh-CN" altLang="en-US" dirty="0" smtClean="0">
                <a:solidFill>
                  <a:schemeClr val="bg1"/>
                </a:solidFill>
              </a:rPr>
              <a:t>标签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445356" y="4115640"/>
            <a:ext cx="342617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li</a:t>
            </a:r>
            <a:r>
              <a:rPr lang="zh-CN" altLang="en-US" dirty="0" smtClean="0">
                <a:solidFill>
                  <a:schemeClr val="bg1"/>
                </a:solidFill>
              </a:rPr>
              <a:t>标签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854992" y="4128142"/>
            <a:ext cx="342617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li</a:t>
            </a:r>
            <a:r>
              <a:rPr lang="zh-CN" altLang="en-US" dirty="0" smtClean="0">
                <a:solidFill>
                  <a:schemeClr val="bg1"/>
                </a:solidFill>
              </a:rPr>
              <a:t>标签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87674" y="2488459"/>
            <a:ext cx="477758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dirty="0" err="1">
                <a:solidFill>
                  <a:schemeClr val="bg1"/>
                </a:solidFill>
              </a:rPr>
              <a:t>img</a:t>
            </a:r>
            <a:r>
              <a:rPr lang="zh-CN" altLang="en-US" dirty="0" smtClean="0">
                <a:solidFill>
                  <a:schemeClr val="bg1"/>
                </a:solidFill>
              </a:rPr>
              <a:t>标签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916134" y="2488459"/>
            <a:ext cx="342617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 smtClean="0">
                <a:solidFill>
                  <a:schemeClr val="bg1"/>
                </a:solidFill>
              </a:rPr>
              <a:t>标签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09193" y="2488610"/>
            <a:ext cx="494474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span</a:t>
            </a:r>
            <a:r>
              <a:rPr lang="zh-CN" altLang="en-US" dirty="0" smtClean="0">
                <a:solidFill>
                  <a:schemeClr val="bg1"/>
                </a:solidFill>
              </a:rPr>
              <a:t>标签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854369" y="2488609"/>
            <a:ext cx="541121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video</a:t>
            </a:r>
            <a:r>
              <a:rPr lang="zh-CN" altLang="en-US" dirty="0" smtClean="0">
                <a:solidFill>
                  <a:schemeClr val="bg1"/>
                </a:solidFill>
              </a:rPr>
              <a:t>标签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470669" y="2488610"/>
            <a:ext cx="342617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dirty="0" err="1">
                <a:solidFill>
                  <a:schemeClr val="bg1"/>
                </a:solidFill>
              </a:rPr>
              <a:t>b</a:t>
            </a:r>
            <a:r>
              <a:rPr lang="en-US" altLang="zh-CN" dirty="0" err="1" smtClean="0">
                <a:solidFill>
                  <a:schemeClr val="bg1"/>
                </a:solidFill>
              </a:rPr>
              <a:t>r</a:t>
            </a:r>
            <a:r>
              <a:rPr lang="zh-CN" altLang="en-US" dirty="0" smtClean="0">
                <a:solidFill>
                  <a:schemeClr val="bg1"/>
                </a:solidFill>
              </a:rPr>
              <a:t>标签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20655" y="2488610"/>
            <a:ext cx="513926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table</a:t>
            </a:r>
            <a:r>
              <a:rPr lang="zh-CN" altLang="en-US" dirty="0" smtClean="0">
                <a:solidFill>
                  <a:schemeClr val="bg1"/>
                </a:solidFill>
              </a:rPr>
              <a:t>标签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665080" y="4091222"/>
            <a:ext cx="373952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h3</a:t>
            </a:r>
            <a:r>
              <a:rPr lang="zh-CN" altLang="en-US" dirty="0" smtClean="0">
                <a:solidFill>
                  <a:schemeClr val="bg1"/>
                </a:solidFill>
              </a:rPr>
              <a:t>标签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243191" y="4077754"/>
            <a:ext cx="373952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</a:rPr>
              <a:t>标签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889434" y="2488608"/>
            <a:ext cx="342617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div</a:t>
            </a:r>
            <a:r>
              <a:rPr lang="zh-CN" altLang="en-US" dirty="0" smtClean="0">
                <a:solidFill>
                  <a:schemeClr val="bg1"/>
                </a:solidFill>
              </a:rPr>
              <a:t>标签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778038" y="4123591"/>
            <a:ext cx="342617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dirty="0" err="1" smtClean="0">
                <a:solidFill>
                  <a:schemeClr val="bg1"/>
                </a:solidFill>
              </a:rPr>
              <a:t>tr</a:t>
            </a:r>
            <a:r>
              <a:rPr lang="zh-CN" altLang="en-US" dirty="0" smtClean="0">
                <a:solidFill>
                  <a:schemeClr val="bg1"/>
                </a:solidFill>
              </a:rPr>
              <a:t>标签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776366" y="4123591"/>
            <a:ext cx="342617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dirty="0" err="1" smtClean="0">
                <a:solidFill>
                  <a:schemeClr val="bg1"/>
                </a:solidFill>
              </a:rPr>
              <a:t>tr</a:t>
            </a:r>
            <a:r>
              <a:rPr lang="zh-CN" altLang="en-US" dirty="0" smtClean="0">
                <a:solidFill>
                  <a:schemeClr val="bg1"/>
                </a:solidFill>
              </a:rPr>
              <a:t>标签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502472" y="5390070"/>
            <a:ext cx="342617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dirty="0" err="1" smtClean="0">
                <a:solidFill>
                  <a:schemeClr val="bg1"/>
                </a:solidFill>
              </a:rPr>
              <a:t>th</a:t>
            </a:r>
            <a:r>
              <a:rPr lang="zh-CN" altLang="en-US" dirty="0" smtClean="0">
                <a:solidFill>
                  <a:schemeClr val="bg1"/>
                </a:solidFill>
              </a:rPr>
              <a:t>标签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046740" y="5390070"/>
            <a:ext cx="342617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dirty="0" err="1" smtClean="0">
                <a:solidFill>
                  <a:schemeClr val="bg1"/>
                </a:solidFill>
              </a:rPr>
              <a:t>th</a:t>
            </a:r>
            <a:r>
              <a:rPr lang="zh-CN" altLang="en-US" dirty="0" smtClean="0">
                <a:solidFill>
                  <a:schemeClr val="bg1"/>
                </a:solidFill>
              </a:rPr>
              <a:t>标签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503592" y="5392509"/>
            <a:ext cx="342617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td</a:t>
            </a:r>
            <a:r>
              <a:rPr lang="zh-CN" altLang="en-US" dirty="0" smtClean="0">
                <a:solidFill>
                  <a:schemeClr val="bg1"/>
                </a:solidFill>
              </a:rPr>
              <a:t>标签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075307" y="5390070"/>
            <a:ext cx="342617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td</a:t>
            </a:r>
            <a:r>
              <a:rPr lang="zh-CN" altLang="en-US" dirty="0">
                <a:solidFill>
                  <a:schemeClr val="bg1"/>
                </a:solidFill>
              </a:rPr>
              <a:t>标签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6" name="左大括号 45"/>
          <p:cNvSpPr/>
          <p:nvPr/>
        </p:nvSpPr>
        <p:spPr>
          <a:xfrm rot="5400000">
            <a:off x="10327035" y="3345298"/>
            <a:ext cx="191043" cy="1050237"/>
          </a:xfrm>
          <a:prstGeom prst="leftBrace">
            <a:avLst>
              <a:gd name="adj1" fmla="val 43308"/>
              <a:gd name="adj2" fmla="val 50000"/>
            </a:avLst>
          </a:prstGeom>
          <a:ln>
            <a:solidFill>
              <a:srgbClr val="FFC3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左大括号 46"/>
          <p:cNvSpPr/>
          <p:nvPr/>
        </p:nvSpPr>
        <p:spPr>
          <a:xfrm rot="5400000">
            <a:off x="10914270" y="4933326"/>
            <a:ext cx="127285" cy="606023"/>
          </a:xfrm>
          <a:prstGeom prst="leftBrace">
            <a:avLst>
              <a:gd name="adj1" fmla="val 43308"/>
              <a:gd name="adj2" fmla="val 50000"/>
            </a:avLst>
          </a:prstGeom>
          <a:ln>
            <a:solidFill>
              <a:srgbClr val="FFC3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左大括号 47"/>
          <p:cNvSpPr/>
          <p:nvPr/>
        </p:nvSpPr>
        <p:spPr>
          <a:xfrm rot="5400000">
            <a:off x="9885703" y="4915484"/>
            <a:ext cx="127285" cy="606023"/>
          </a:xfrm>
          <a:prstGeom prst="leftBrace">
            <a:avLst>
              <a:gd name="adj1" fmla="val 43308"/>
              <a:gd name="adj2" fmla="val 50000"/>
            </a:avLst>
          </a:prstGeom>
          <a:ln>
            <a:solidFill>
              <a:srgbClr val="FFC3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左大括号 48"/>
          <p:cNvSpPr/>
          <p:nvPr/>
        </p:nvSpPr>
        <p:spPr>
          <a:xfrm rot="5400000">
            <a:off x="8982737" y="3610372"/>
            <a:ext cx="156010" cy="555122"/>
          </a:xfrm>
          <a:prstGeom prst="leftBrace">
            <a:avLst>
              <a:gd name="adj1" fmla="val 43308"/>
              <a:gd name="adj2" fmla="val 50000"/>
            </a:avLst>
          </a:prstGeom>
          <a:ln>
            <a:solidFill>
              <a:srgbClr val="FFC3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左大括号 49"/>
          <p:cNvSpPr/>
          <p:nvPr/>
        </p:nvSpPr>
        <p:spPr>
          <a:xfrm rot="5400000">
            <a:off x="4668650" y="3221154"/>
            <a:ext cx="173528" cy="1316044"/>
          </a:xfrm>
          <a:prstGeom prst="leftBrace">
            <a:avLst>
              <a:gd name="adj1" fmla="val 43308"/>
              <a:gd name="adj2" fmla="val 50000"/>
            </a:avLst>
          </a:prstGeom>
          <a:ln>
            <a:solidFill>
              <a:srgbClr val="FFC3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左大括号 50"/>
          <p:cNvSpPr/>
          <p:nvPr/>
        </p:nvSpPr>
        <p:spPr>
          <a:xfrm rot="5400000">
            <a:off x="6196869" y="3237941"/>
            <a:ext cx="173528" cy="1316044"/>
          </a:xfrm>
          <a:prstGeom prst="leftBrace">
            <a:avLst>
              <a:gd name="adj1" fmla="val 43308"/>
              <a:gd name="adj2" fmla="val 50000"/>
            </a:avLst>
          </a:prstGeom>
          <a:ln>
            <a:solidFill>
              <a:srgbClr val="FFC3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左大括号 51"/>
          <p:cNvSpPr/>
          <p:nvPr/>
        </p:nvSpPr>
        <p:spPr>
          <a:xfrm rot="5400000">
            <a:off x="1325005" y="1603300"/>
            <a:ext cx="186600" cy="1218556"/>
          </a:xfrm>
          <a:prstGeom prst="leftBrace">
            <a:avLst>
              <a:gd name="adj1" fmla="val 43308"/>
              <a:gd name="adj2" fmla="val 50000"/>
            </a:avLst>
          </a:prstGeom>
          <a:ln>
            <a:solidFill>
              <a:srgbClr val="FFC3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左大括号 52"/>
          <p:cNvSpPr/>
          <p:nvPr/>
        </p:nvSpPr>
        <p:spPr>
          <a:xfrm rot="5400000">
            <a:off x="6335911" y="-1676800"/>
            <a:ext cx="246049" cy="7860842"/>
          </a:xfrm>
          <a:prstGeom prst="leftBrace">
            <a:avLst>
              <a:gd name="adj1" fmla="val 43308"/>
              <a:gd name="adj2" fmla="val 50000"/>
            </a:avLst>
          </a:prstGeom>
          <a:ln>
            <a:solidFill>
              <a:srgbClr val="FFC3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3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28630" y="2091395"/>
            <a:ext cx="5253361" cy="369332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https://beautifulsoup.readthedocs.io/zh_CN/v4.4.0/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3586" y="1391478"/>
            <a:ext cx="2807179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Beautifulsoup4</a:t>
            </a:r>
            <a:r>
              <a:rPr lang="zh-CN" altLang="en-US" dirty="0">
                <a:solidFill>
                  <a:schemeClr val="bg1"/>
                </a:solidFill>
              </a:rPr>
              <a:t>中</a:t>
            </a:r>
            <a:r>
              <a:rPr lang="zh-CN" altLang="en-US" dirty="0" smtClean="0">
                <a:solidFill>
                  <a:schemeClr val="bg1"/>
                </a:solidFill>
              </a:rPr>
              <a:t>文文档：</a:t>
            </a:r>
          </a:p>
        </p:txBody>
      </p:sp>
    </p:spTree>
    <p:extLst>
      <p:ext uri="{BB962C8B-B14F-4D97-AF65-F5344CB8AC3E}">
        <p14:creationId xmlns:p14="http://schemas.microsoft.com/office/powerpoint/2010/main" val="368566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algn="l">
          <a:defRPr smtClean="0">
            <a:solidFill>
              <a:schemeClr val="bg1"/>
            </a:solidFill>
          </a:defRPr>
        </a:defPPr>
      </a:lstStyle>
    </a:spDef>
    <a:txDef>
      <a:spPr>
        <a:noFill/>
      </a:spPr>
      <a:bodyPr wrap="none" rtlCol="0">
        <a:spAutoFit/>
      </a:bodyPr>
      <a:lstStyle>
        <a:defPPr algn="l">
          <a:defRPr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8965</TotalTime>
  <Words>996</Words>
  <Application>Microsoft Office PowerPoint</Application>
  <PresentationFormat>宽屏</PresentationFormat>
  <Paragraphs>97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FZHei-B01S</vt:lpstr>
      <vt:lpstr>等线</vt:lpstr>
      <vt:lpstr>等线 Light</vt:lpstr>
      <vt:lpstr>宋体</vt:lpstr>
      <vt:lpstr>字魂35号-经典雅黑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lì ting</dc:creator>
  <cp:lastModifiedBy>China</cp:lastModifiedBy>
  <cp:revision>215</cp:revision>
  <dcterms:created xsi:type="dcterms:W3CDTF">2019-05-07T14:38:06Z</dcterms:created>
  <dcterms:modified xsi:type="dcterms:W3CDTF">2020-11-11T14:48:29Z</dcterms:modified>
</cp:coreProperties>
</file>