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9" r:id="rId3"/>
    <p:sldId id="271" r:id="rId4"/>
    <p:sldId id="272" r:id="rId5"/>
    <p:sldId id="273" r:id="rId6"/>
    <p:sldId id="274" r:id="rId7"/>
    <p:sldId id="275" r:id="rId8"/>
    <p:sldId id="276" r:id="rId9"/>
    <p:sldId id="277" r:id="rId10"/>
    <p:sldId id="278" r:id="rId11"/>
    <p:sldId id="279" r:id="rId12"/>
    <p:sldId id="283" r:id="rId13"/>
    <p:sldId id="280" r:id="rId14"/>
    <p:sldId id="282" r:id="rId15"/>
    <p:sldId id="281" r:id="rId16"/>
    <p:sldId id="286" r:id="rId17"/>
    <p:sldId id="287" r:id="rId18"/>
    <p:sldId id="284" r:id="rId19"/>
    <p:sldId id="288" r:id="rId20"/>
    <p:sldId id="285" r:id="rId21"/>
    <p:sldId id="289"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30" autoAdjust="0"/>
    <p:restoredTop sz="94660"/>
  </p:normalViewPr>
  <p:slideViewPr>
    <p:cSldViewPr snapToGrid="0">
      <p:cViewPr varScale="1">
        <p:scale>
          <a:sx n="72" d="100"/>
          <a:sy n="72" d="100"/>
        </p:scale>
        <p:origin x="86"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813632-3CE4-41B6-B0B4-1EC9AF931C6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79F7A46-362A-4627-92D0-C8CF6F2B66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C9E04F8-B173-4EBE-B7AF-A2F3A62DC1AB}"/>
              </a:ext>
            </a:extLst>
          </p:cNvPr>
          <p:cNvSpPr>
            <a:spLocks noGrp="1"/>
          </p:cNvSpPr>
          <p:nvPr>
            <p:ph type="dt" sz="half" idx="10"/>
          </p:nvPr>
        </p:nvSpPr>
        <p:spPr/>
        <p:txBody>
          <a:bodyPr/>
          <a:lstStyle/>
          <a:p>
            <a:fld id="{557759EE-7CFB-4546-91BD-5395D5584BA2}" type="datetimeFigureOut">
              <a:rPr lang="zh-CN" altLang="en-US" smtClean="0"/>
              <a:t>2020-01-06</a:t>
            </a:fld>
            <a:endParaRPr lang="zh-CN" altLang="en-US"/>
          </a:p>
        </p:txBody>
      </p:sp>
      <p:sp>
        <p:nvSpPr>
          <p:cNvPr id="5" name="页脚占位符 4">
            <a:extLst>
              <a:ext uri="{FF2B5EF4-FFF2-40B4-BE49-F238E27FC236}">
                <a16:creationId xmlns:a16="http://schemas.microsoft.com/office/drawing/2014/main" id="{C2B7496A-549A-4384-B260-ACEBA60C041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9E24A5-F58F-4EDF-AF71-C261E5ADF66D}"/>
              </a:ext>
            </a:extLst>
          </p:cNvPr>
          <p:cNvSpPr>
            <a:spLocks noGrp="1"/>
          </p:cNvSpPr>
          <p:nvPr>
            <p:ph type="sldNum" sz="quarter" idx="12"/>
          </p:nvPr>
        </p:nvSpPr>
        <p:spPr/>
        <p:txBody>
          <a:bodyPr/>
          <a:lstStyle/>
          <a:p>
            <a:fld id="{A4356E12-DD82-44A6-9AF8-6512CB6CD43A}" type="slidenum">
              <a:rPr lang="zh-CN" altLang="en-US" smtClean="0"/>
              <a:t>‹#›</a:t>
            </a:fld>
            <a:endParaRPr lang="zh-CN" altLang="en-US"/>
          </a:p>
        </p:txBody>
      </p:sp>
    </p:spTree>
    <p:extLst>
      <p:ext uri="{BB962C8B-B14F-4D97-AF65-F5344CB8AC3E}">
        <p14:creationId xmlns:p14="http://schemas.microsoft.com/office/powerpoint/2010/main" val="1889411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B39669-A111-4BEC-93DA-39FE59D0FB2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494F832-4B7B-43A5-9CE0-747F19C04AC6}"/>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EAC3419-1C69-4C3C-8DFC-7F0329E8142C}"/>
              </a:ext>
            </a:extLst>
          </p:cNvPr>
          <p:cNvSpPr>
            <a:spLocks noGrp="1"/>
          </p:cNvSpPr>
          <p:nvPr>
            <p:ph type="dt" sz="half" idx="10"/>
          </p:nvPr>
        </p:nvSpPr>
        <p:spPr/>
        <p:txBody>
          <a:bodyPr/>
          <a:lstStyle/>
          <a:p>
            <a:fld id="{557759EE-7CFB-4546-91BD-5395D5584BA2}" type="datetimeFigureOut">
              <a:rPr lang="zh-CN" altLang="en-US" smtClean="0"/>
              <a:t>2020-01-06</a:t>
            </a:fld>
            <a:endParaRPr lang="zh-CN" altLang="en-US"/>
          </a:p>
        </p:txBody>
      </p:sp>
      <p:sp>
        <p:nvSpPr>
          <p:cNvPr id="5" name="页脚占位符 4">
            <a:extLst>
              <a:ext uri="{FF2B5EF4-FFF2-40B4-BE49-F238E27FC236}">
                <a16:creationId xmlns:a16="http://schemas.microsoft.com/office/drawing/2014/main" id="{8C414D1E-4C54-43DD-8960-2CD9C0406AA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1D8215B-C724-4A19-B19F-BF880146E243}"/>
              </a:ext>
            </a:extLst>
          </p:cNvPr>
          <p:cNvSpPr>
            <a:spLocks noGrp="1"/>
          </p:cNvSpPr>
          <p:nvPr>
            <p:ph type="sldNum" sz="quarter" idx="12"/>
          </p:nvPr>
        </p:nvSpPr>
        <p:spPr/>
        <p:txBody>
          <a:bodyPr/>
          <a:lstStyle/>
          <a:p>
            <a:fld id="{A4356E12-DD82-44A6-9AF8-6512CB6CD43A}" type="slidenum">
              <a:rPr lang="zh-CN" altLang="en-US" smtClean="0"/>
              <a:t>‹#›</a:t>
            </a:fld>
            <a:endParaRPr lang="zh-CN" altLang="en-US"/>
          </a:p>
        </p:txBody>
      </p:sp>
    </p:spTree>
    <p:extLst>
      <p:ext uri="{BB962C8B-B14F-4D97-AF65-F5344CB8AC3E}">
        <p14:creationId xmlns:p14="http://schemas.microsoft.com/office/powerpoint/2010/main" val="1786399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80CDAEB-51EF-4F22-B20B-E6E217D04EC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31CCE28-F403-4375-86D9-E7EF35ED39E0}"/>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8C47021-9454-4997-980F-DD3B572AF735}"/>
              </a:ext>
            </a:extLst>
          </p:cNvPr>
          <p:cNvSpPr>
            <a:spLocks noGrp="1"/>
          </p:cNvSpPr>
          <p:nvPr>
            <p:ph type="dt" sz="half" idx="10"/>
          </p:nvPr>
        </p:nvSpPr>
        <p:spPr/>
        <p:txBody>
          <a:bodyPr/>
          <a:lstStyle/>
          <a:p>
            <a:fld id="{557759EE-7CFB-4546-91BD-5395D5584BA2}" type="datetimeFigureOut">
              <a:rPr lang="zh-CN" altLang="en-US" smtClean="0"/>
              <a:t>2020-01-06</a:t>
            </a:fld>
            <a:endParaRPr lang="zh-CN" altLang="en-US"/>
          </a:p>
        </p:txBody>
      </p:sp>
      <p:sp>
        <p:nvSpPr>
          <p:cNvPr id="5" name="页脚占位符 4">
            <a:extLst>
              <a:ext uri="{FF2B5EF4-FFF2-40B4-BE49-F238E27FC236}">
                <a16:creationId xmlns:a16="http://schemas.microsoft.com/office/drawing/2014/main" id="{B6BE7F12-5B04-46A3-8E9F-A6601B5FFEC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62348AE-0548-48D8-A2C7-9D4E2710F96A}"/>
              </a:ext>
            </a:extLst>
          </p:cNvPr>
          <p:cNvSpPr>
            <a:spLocks noGrp="1"/>
          </p:cNvSpPr>
          <p:nvPr>
            <p:ph type="sldNum" sz="quarter" idx="12"/>
          </p:nvPr>
        </p:nvSpPr>
        <p:spPr/>
        <p:txBody>
          <a:bodyPr/>
          <a:lstStyle/>
          <a:p>
            <a:fld id="{A4356E12-DD82-44A6-9AF8-6512CB6CD43A}" type="slidenum">
              <a:rPr lang="zh-CN" altLang="en-US" smtClean="0"/>
              <a:t>‹#›</a:t>
            </a:fld>
            <a:endParaRPr lang="zh-CN" altLang="en-US"/>
          </a:p>
        </p:txBody>
      </p:sp>
    </p:spTree>
    <p:extLst>
      <p:ext uri="{BB962C8B-B14F-4D97-AF65-F5344CB8AC3E}">
        <p14:creationId xmlns:p14="http://schemas.microsoft.com/office/powerpoint/2010/main" val="8824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bg>
      <p:bgPr>
        <a:solidFill>
          <a:srgbClr val="00206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85049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pic>
        <p:nvPicPr>
          <p:cNvPr id="12" name="图片 11">
            <a:extLst>
              <a:ext uri="{FF2B5EF4-FFF2-40B4-BE49-F238E27FC236}">
                <a16:creationId xmlns:a16="http://schemas.microsoft.com/office/drawing/2014/main" id="{EA023950-9714-4577-B381-465851D9AD3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3052" y="150725"/>
            <a:ext cx="1699720" cy="1314450"/>
          </a:xfrm>
          <a:prstGeom prst="rect">
            <a:avLst/>
          </a:prstGeom>
        </p:spPr>
      </p:pic>
    </p:spTree>
    <p:extLst>
      <p:ext uri="{BB962C8B-B14F-4D97-AF65-F5344CB8AC3E}">
        <p14:creationId xmlns:p14="http://schemas.microsoft.com/office/powerpoint/2010/main" val="424555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5DAC40-B757-4D98-8590-DD1FDDEE08C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DFD74A2-BC7E-4A83-BF83-ADDBCE3B3DCE}"/>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796BA53-26E2-4482-8895-5F9A2ADC0D86}"/>
              </a:ext>
            </a:extLst>
          </p:cNvPr>
          <p:cNvSpPr>
            <a:spLocks noGrp="1"/>
          </p:cNvSpPr>
          <p:nvPr>
            <p:ph type="dt" sz="half" idx="10"/>
          </p:nvPr>
        </p:nvSpPr>
        <p:spPr/>
        <p:txBody>
          <a:bodyPr/>
          <a:lstStyle/>
          <a:p>
            <a:fld id="{557759EE-7CFB-4546-91BD-5395D5584BA2}" type="datetimeFigureOut">
              <a:rPr lang="zh-CN" altLang="en-US" smtClean="0"/>
              <a:t>2020-01-06</a:t>
            </a:fld>
            <a:endParaRPr lang="zh-CN" altLang="en-US"/>
          </a:p>
        </p:txBody>
      </p:sp>
      <p:sp>
        <p:nvSpPr>
          <p:cNvPr id="5" name="页脚占位符 4">
            <a:extLst>
              <a:ext uri="{FF2B5EF4-FFF2-40B4-BE49-F238E27FC236}">
                <a16:creationId xmlns:a16="http://schemas.microsoft.com/office/drawing/2014/main" id="{1B0A84F8-ECF5-443B-9753-7D1CDDB2C08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007999F-CF43-4BE0-A65F-059063C5C3F1}"/>
              </a:ext>
            </a:extLst>
          </p:cNvPr>
          <p:cNvSpPr>
            <a:spLocks noGrp="1"/>
          </p:cNvSpPr>
          <p:nvPr>
            <p:ph type="sldNum" sz="quarter" idx="12"/>
          </p:nvPr>
        </p:nvSpPr>
        <p:spPr/>
        <p:txBody>
          <a:bodyPr/>
          <a:lstStyle/>
          <a:p>
            <a:fld id="{A4356E12-DD82-44A6-9AF8-6512CB6CD43A}" type="slidenum">
              <a:rPr lang="zh-CN" altLang="en-US" smtClean="0"/>
              <a:t>‹#›</a:t>
            </a:fld>
            <a:endParaRPr lang="zh-CN" altLang="en-US"/>
          </a:p>
        </p:txBody>
      </p:sp>
    </p:spTree>
    <p:extLst>
      <p:ext uri="{BB962C8B-B14F-4D97-AF65-F5344CB8AC3E}">
        <p14:creationId xmlns:p14="http://schemas.microsoft.com/office/powerpoint/2010/main" val="173129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A63697-CF1E-4945-84F3-F78F5BAFE1E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8ECA4A1-504B-4557-90E9-4FB0EC6D90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889FCDC2-4438-412F-A5A0-59D18BBD8DF9}"/>
              </a:ext>
            </a:extLst>
          </p:cNvPr>
          <p:cNvSpPr>
            <a:spLocks noGrp="1"/>
          </p:cNvSpPr>
          <p:nvPr>
            <p:ph type="dt" sz="half" idx="10"/>
          </p:nvPr>
        </p:nvSpPr>
        <p:spPr/>
        <p:txBody>
          <a:bodyPr/>
          <a:lstStyle/>
          <a:p>
            <a:fld id="{557759EE-7CFB-4546-91BD-5395D5584BA2}" type="datetimeFigureOut">
              <a:rPr lang="zh-CN" altLang="en-US" smtClean="0"/>
              <a:t>2020-01-06</a:t>
            </a:fld>
            <a:endParaRPr lang="zh-CN" altLang="en-US"/>
          </a:p>
        </p:txBody>
      </p:sp>
      <p:sp>
        <p:nvSpPr>
          <p:cNvPr id="5" name="页脚占位符 4">
            <a:extLst>
              <a:ext uri="{FF2B5EF4-FFF2-40B4-BE49-F238E27FC236}">
                <a16:creationId xmlns:a16="http://schemas.microsoft.com/office/drawing/2014/main" id="{DF6383E3-3305-4E27-98FA-E4F067F23E8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5B4773-73E5-445E-AA7B-7527A96DA045}"/>
              </a:ext>
            </a:extLst>
          </p:cNvPr>
          <p:cNvSpPr>
            <a:spLocks noGrp="1"/>
          </p:cNvSpPr>
          <p:nvPr>
            <p:ph type="sldNum" sz="quarter" idx="12"/>
          </p:nvPr>
        </p:nvSpPr>
        <p:spPr/>
        <p:txBody>
          <a:bodyPr/>
          <a:lstStyle/>
          <a:p>
            <a:fld id="{A4356E12-DD82-44A6-9AF8-6512CB6CD43A}" type="slidenum">
              <a:rPr lang="zh-CN" altLang="en-US" smtClean="0"/>
              <a:t>‹#›</a:t>
            </a:fld>
            <a:endParaRPr lang="zh-CN" altLang="en-US"/>
          </a:p>
        </p:txBody>
      </p:sp>
    </p:spTree>
    <p:extLst>
      <p:ext uri="{BB962C8B-B14F-4D97-AF65-F5344CB8AC3E}">
        <p14:creationId xmlns:p14="http://schemas.microsoft.com/office/powerpoint/2010/main" val="1876584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FAB9CC-7F03-4852-8AC5-4C5A70DD81C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51D91B7-4F31-47C3-815A-7A06E7A5F50E}"/>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F99A14C-5AB1-4BE8-B029-ABAA843465E5}"/>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A0BF246F-CEAD-41B4-AD92-5F23FA3694E9}"/>
              </a:ext>
            </a:extLst>
          </p:cNvPr>
          <p:cNvSpPr>
            <a:spLocks noGrp="1"/>
          </p:cNvSpPr>
          <p:nvPr>
            <p:ph type="dt" sz="half" idx="10"/>
          </p:nvPr>
        </p:nvSpPr>
        <p:spPr/>
        <p:txBody>
          <a:bodyPr/>
          <a:lstStyle/>
          <a:p>
            <a:fld id="{557759EE-7CFB-4546-91BD-5395D5584BA2}" type="datetimeFigureOut">
              <a:rPr lang="zh-CN" altLang="en-US" smtClean="0"/>
              <a:t>2020-01-06</a:t>
            </a:fld>
            <a:endParaRPr lang="zh-CN" altLang="en-US"/>
          </a:p>
        </p:txBody>
      </p:sp>
      <p:sp>
        <p:nvSpPr>
          <p:cNvPr id="6" name="页脚占位符 5">
            <a:extLst>
              <a:ext uri="{FF2B5EF4-FFF2-40B4-BE49-F238E27FC236}">
                <a16:creationId xmlns:a16="http://schemas.microsoft.com/office/drawing/2014/main" id="{A3E84A9A-4553-4373-94A2-62C13FD7D0C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5249B1D-682A-47F5-83F2-EE66C3B01B9F}"/>
              </a:ext>
            </a:extLst>
          </p:cNvPr>
          <p:cNvSpPr>
            <a:spLocks noGrp="1"/>
          </p:cNvSpPr>
          <p:nvPr>
            <p:ph type="sldNum" sz="quarter" idx="12"/>
          </p:nvPr>
        </p:nvSpPr>
        <p:spPr/>
        <p:txBody>
          <a:bodyPr/>
          <a:lstStyle/>
          <a:p>
            <a:fld id="{A4356E12-DD82-44A6-9AF8-6512CB6CD43A}" type="slidenum">
              <a:rPr lang="zh-CN" altLang="en-US" smtClean="0"/>
              <a:t>‹#›</a:t>
            </a:fld>
            <a:endParaRPr lang="zh-CN" altLang="en-US"/>
          </a:p>
        </p:txBody>
      </p:sp>
    </p:spTree>
    <p:extLst>
      <p:ext uri="{BB962C8B-B14F-4D97-AF65-F5344CB8AC3E}">
        <p14:creationId xmlns:p14="http://schemas.microsoft.com/office/powerpoint/2010/main" val="4184574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F10AD-6DF4-4457-B84A-B647A5304FE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D3E5836-3AB1-4286-816E-5BB4E87389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75F2A9D0-6AB8-4E75-8903-B5FC1C4E4CE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565F4541-6BB9-450D-936C-4F5F2D8447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3A79F4F-258F-4E35-BF74-B29093B69EA5}"/>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82B2F4D8-6286-497C-9ECA-BA851520F2B1}"/>
              </a:ext>
            </a:extLst>
          </p:cNvPr>
          <p:cNvSpPr>
            <a:spLocks noGrp="1"/>
          </p:cNvSpPr>
          <p:nvPr>
            <p:ph type="dt" sz="half" idx="10"/>
          </p:nvPr>
        </p:nvSpPr>
        <p:spPr/>
        <p:txBody>
          <a:bodyPr/>
          <a:lstStyle/>
          <a:p>
            <a:fld id="{557759EE-7CFB-4546-91BD-5395D5584BA2}" type="datetimeFigureOut">
              <a:rPr lang="zh-CN" altLang="en-US" smtClean="0"/>
              <a:t>2020-01-06</a:t>
            </a:fld>
            <a:endParaRPr lang="zh-CN" altLang="en-US"/>
          </a:p>
        </p:txBody>
      </p:sp>
      <p:sp>
        <p:nvSpPr>
          <p:cNvPr id="8" name="页脚占位符 7">
            <a:extLst>
              <a:ext uri="{FF2B5EF4-FFF2-40B4-BE49-F238E27FC236}">
                <a16:creationId xmlns:a16="http://schemas.microsoft.com/office/drawing/2014/main" id="{92C396CA-0BE1-4918-998F-3DD5F09E8E0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F5A7156-4E92-48A3-B49F-4CD28DD10A0F}"/>
              </a:ext>
            </a:extLst>
          </p:cNvPr>
          <p:cNvSpPr>
            <a:spLocks noGrp="1"/>
          </p:cNvSpPr>
          <p:nvPr>
            <p:ph type="sldNum" sz="quarter" idx="12"/>
          </p:nvPr>
        </p:nvSpPr>
        <p:spPr/>
        <p:txBody>
          <a:bodyPr/>
          <a:lstStyle/>
          <a:p>
            <a:fld id="{A4356E12-DD82-44A6-9AF8-6512CB6CD43A}" type="slidenum">
              <a:rPr lang="zh-CN" altLang="en-US" smtClean="0"/>
              <a:t>‹#›</a:t>
            </a:fld>
            <a:endParaRPr lang="zh-CN" altLang="en-US"/>
          </a:p>
        </p:txBody>
      </p:sp>
    </p:spTree>
    <p:extLst>
      <p:ext uri="{BB962C8B-B14F-4D97-AF65-F5344CB8AC3E}">
        <p14:creationId xmlns:p14="http://schemas.microsoft.com/office/powerpoint/2010/main" val="3339478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334932-6171-4AFD-B6DE-E1A191856DD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D9EFCA3-E42E-4B08-B91E-85040F28C912}"/>
              </a:ext>
            </a:extLst>
          </p:cNvPr>
          <p:cNvSpPr>
            <a:spLocks noGrp="1"/>
          </p:cNvSpPr>
          <p:nvPr>
            <p:ph type="dt" sz="half" idx="10"/>
          </p:nvPr>
        </p:nvSpPr>
        <p:spPr/>
        <p:txBody>
          <a:bodyPr/>
          <a:lstStyle/>
          <a:p>
            <a:fld id="{557759EE-7CFB-4546-91BD-5395D5584BA2}" type="datetimeFigureOut">
              <a:rPr lang="zh-CN" altLang="en-US" smtClean="0"/>
              <a:t>2020-01-06</a:t>
            </a:fld>
            <a:endParaRPr lang="zh-CN" altLang="en-US"/>
          </a:p>
        </p:txBody>
      </p:sp>
      <p:sp>
        <p:nvSpPr>
          <p:cNvPr id="4" name="页脚占位符 3">
            <a:extLst>
              <a:ext uri="{FF2B5EF4-FFF2-40B4-BE49-F238E27FC236}">
                <a16:creationId xmlns:a16="http://schemas.microsoft.com/office/drawing/2014/main" id="{6C7AD994-3C41-4321-AF40-A861E225187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9943E99-0056-4AE0-A521-74BBA4D901A4}"/>
              </a:ext>
            </a:extLst>
          </p:cNvPr>
          <p:cNvSpPr>
            <a:spLocks noGrp="1"/>
          </p:cNvSpPr>
          <p:nvPr>
            <p:ph type="sldNum" sz="quarter" idx="12"/>
          </p:nvPr>
        </p:nvSpPr>
        <p:spPr/>
        <p:txBody>
          <a:bodyPr/>
          <a:lstStyle/>
          <a:p>
            <a:fld id="{A4356E12-DD82-44A6-9AF8-6512CB6CD43A}" type="slidenum">
              <a:rPr lang="zh-CN" altLang="en-US" smtClean="0"/>
              <a:t>‹#›</a:t>
            </a:fld>
            <a:endParaRPr lang="zh-CN" altLang="en-US"/>
          </a:p>
        </p:txBody>
      </p:sp>
    </p:spTree>
    <p:extLst>
      <p:ext uri="{BB962C8B-B14F-4D97-AF65-F5344CB8AC3E}">
        <p14:creationId xmlns:p14="http://schemas.microsoft.com/office/powerpoint/2010/main" val="1066400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BDECD11-79FB-4AC9-BD53-A4B1A90493E5}"/>
              </a:ext>
            </a:extLst>
          </p:cNvPr>
          <p:cNvSpPr>
            <a:spLocks noGrp="1"/>
          </p:cNvSpPr>
          <p:nvPr>
            <p:ph type="dt" sz="half" idx="10"/>
          </p:nvPr>
        </p:nvSpPr>
        <p:spPr/>
        <p:txBody>
          <a:bodyPr/>
          <a:lstStyle/>
          <a:p>
            <a:fld id="{557759EE-7CFB-4546-91BD-5395D5584BA2}" type="datetimeFigureOut">
              <a:rPr lang="zh-CN" altLang="en-US" smtClean="0"/>
              <a:t>2020-01-06</a:t>
            </a:fld>
            <a:endParaRPr lang="zh-CN" altLang="en-US"/>
          </a:p>
        </p:txBody>
      </p:sp>
      <p:sp>
        <p:nvSpPr>
          <p:cNvPr id="3" name="页脚占位符 2">
            <a:extLst>
              <a:ext uri="{FF2B5EF4-FFF2-40B4-BE49-F238E27FC236}">
                <a16:creationId xmlns:a16="http://schemas.microsoft.com/office/drawing/2014/main" id="{E8FD77D8-E6EB-4F08-96D2-6951858854C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16EB0C7-5030-4BF0-9BEF-6F4C1D1BD858}"/>
              </a:ext>
            </a:extLst>
          </p:cNvPr>
          <p:cNvSpPr>
            <a:spLocks noGrp="1"/>
          </p:cNvSpPr>
          <p:nvPr>
            <p:ph type="sldNum" sz="quarter" idx="12"/>
          </p:nvPr>
        </p:nvSpPr>
        <p:spPr/>
        <p:txBody>
          <a:bodyPr/>
          <a:lstStyle/>
          <a:p>
            <a:fld id="{A4356E12-DD82-44A6-9AF8-6512CB6CD43A}" type="slidenum">
              <a:rPr lang="zh-CN" altLang="en-US" smtClean="0"/>
              <a:t>‹#›</a:t>
            </a:fld>
            <a:endParaRPr lang="zh-CN" altLang="en-US"/>
          </a:p>
        </p:txBody>
      </p:sp>
    </p:spTree>
    <p:extLst>
      <p:ext uri="{BB962C8B-B14F-4D97-AF65-F5344CB8AC3E}">
        <p14:creationId xmlns:p14="http://schemas.microsoft.com/office/powerpoint/2010/main" val="1276958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846EFE-A999-4BFC-8A82-6DE07EE71AA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7E109B4-616B-4B87-BA48-C6CBA62014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B65C1765-BAA9-4CDE-B925-1FB516D3FD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F825CF3-9462-457D-B28C-C7F587281646}"/>
              </a:ext>
            </a:extLst>
          </p:cNvPr>
          <p:cNvSpPr>
            <a:spLocks noGrp="1"/>
          </p:cNvSpPr>
          <p:nvPr>
            <p:ph type="dt" sz="half" idx="10"/>
          </p:nvPr>
        </p:nvSpPr>
        <p:spPr/>
        <p:txBody>
          <a:bodyPr/>
          <a:lstStyle/>
          <a:p>
            <a:fld id="{557759EE-7CFB-4546-91BD-5395D5584BA2}" type="datetimeFigureOut">
              <a:rPr lang="zh-CN" altLang="en-US" smtClean="0"/>
              <a:t>2020-01-06</a:t>
            </a:fld>
            <a:endParaRPr lang="zh-CN" altLang="en-US"/>
          </a:p>
        </p:txBody>
      </p:sp>
      <p:sp>
        <p:nvSpPr>
          <p:cNvPr id="6" name="页脚占位符 5">
            <a:extLst>
              <a:ext uri="{FF2B5EF4-FFF2-40B4-BE49-F238E27FC236}">
                <a16:creationId xmlns:a16="http://schemas.microsoft.com/office/drawing/2014/main" id="{5F2495D5-A2FC-4D8D-8B2D-A01DFC0C82F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94FFE69-02A1-403F-99EF-437FD4047C6C}"/>
              </a:ext>
            </a:extLst>
          </p:cNvPr>
          <p:cNvSpPr>
            <a:spLocks noGrp="1"/>
          </p:cNvSpPr>
          <p:nvPr>
            <p:ph type="sldNum" sz="quarter" idx="12"/>
          </p:nvPr>
        </p:nvSpPr>
        <p:spPr/>
        <p:txBody>
          <a:bodyPr/>
          <a:lstStyle/>
          <a:p>
            <a:fld id="{A4356E12-DD82-44A6-9AF8-6512CB6CD43A}" type="slidenum">
              <a:rPr lang="zh-CN" altLang="en-US" smtClean="0"/>
              <a:t>‹#›</a:t>
            </a:fld>
            <a:endParaRPr lang="zh-CN" altLang="en-US"/>
          </a:p>
        </p:txBody>
      </p:sp>
    </p:spTree>
    <p:extLst>
      <p:ext uri="{BB962C8B-B14F-4D97-AF65-F5344CB8AC3E}">
        <p14:creationId xmlns:p14="http://schemas.microsoft.com/office/powerpoint/2010/main" val="2130908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937FB6-6A33-48EC-AA34-35F2FBEA7D2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D810467-D2C5-40C2-A6D6-6734BDB3E3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14F3A0D-D518-470E-8140-6A46466657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0E68C28-408E-4328-B91E-A76BBD7E468A}"/>
              </a:ext>
            </a:extLst>
          </p:cNvPr>
          <p:cNvSpPr>
            <a:spLocks noGrp="1"/>
          </p:cNvSpPr>
          <p:nvPr>
            <p:ph type="dt" sz="half" idx="10"/>
          </p:nvPr>
        </p:nvSpPr>
        <p:spPr/>
        <p:txBody>
          <a:bodyPr/>
          <a:lstStyle/>
          <a:p>
            <a:fld id="{557759EE-7CFB-4546-91BD-5395D5584BA2}" type="datetimeFigureOut">
              <a:rPr lang="zh-CN" altLang="en-US" smtClean="0"/>
              <a:t>2020-01-06</a:t>
            </a:fld>
            <a:endParaRPr lang="zh-CN" altLang="en-US"/>
          </a:p>
        </p:txBody>
      </p:sp>
      <p:sp>
        <p:nvSpPr>
          <p:cNvPr id="6" name="页脚占位符 5">
            <a:extLst>
              <a:ext uri="{FF2B5EF4-FFF2-40B4-BE49-F238E27FC236}">
                <a16:creationId xmlns:a16="http://schemas.microsoft.com/office/drawing/2014/main" id="{BF923444-5347-4431-BF58-4923D457E80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EE23A0E-821C-457C-8B92-FCF9C4334417}"/>
              </a:ext>
            </a:extLst>
          </p:cNvPr>
          <p:cNvSpPr>
            <a:spLocks noGrp="1"/>
          </p:cNvSpPr>
          <p:nvPr>
            <p:ph type="sldNum" sz="quarter" idx="12"/>
          </p:nvPr>
        </p:nvSpPr>
        <p:spPr/>
        <p:txBody>
          <a:bodyPr/>
          <a:lstStyle/>
          <a:p>
            <a:fld id="{A4356E12-DD82-44A6-9AF8-6512CB6CD43A}" type="slidenum">
              <a:rPr lang="zh-CN" altLang="en-US" smtClean="0"/>
              <a:t>‹#›</a:t>
            </a:fld>
            <a:endParaRPr lang="zh-CN" altLang="en-US"/>
          </a:p>
        </p:txBody>
      </p:sp>
    </p:spTree>
    <p:extLst>
      <p:ext uri="{BB962C8B-B14F-4D97-AF65-F5344CB8AC3E}">
        <p14:creationId xmlns:p14="http://schemas.microsoft.com/office/powerpoint/2010/main" val="2086675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8FFBAEB-8B0A-4697-87D6-4D40827560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64FB5DC-96B2-4163-A424-1740B39F11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96CF58B-E762-440B-A60D-8FCE324FF5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7759EE-7CFB-4546-91BD-5395D5584BA2}" type="datetimeFigureOut">
              <a:rPr lang="zh-CN" altLang="en-US" smtClean="0"/>
              <a:t>2020-01-06</a:t>
            </a:fld>
            <a:endParaRPr lang="zh-CN" altLang="en-US"/>
          </a:p>
        </p:txBody>
      </p:sp>
      <p:sp>
        <p:nvSpPr>
          <p:cNvPr id="5" name="页脚占位符 4">
            <a:extLst>
              <a:ext uri="{FF2B5EF4-FFF2-40B4-BE49-F238E27FC236}">
                <a16:creationId xmlns:a16="http://schemas.microsoft.com/office/drawing/2014/main" id="{758EAE4D-D23C-4CC8-B9EF-D0A2F8281F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46118E9-7F3D-44AE-B86B-ACAA381664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356E12-DD82-44A6-9AF8-6512CB6CD43A}" type="slidenum">
              <a:rPr lang="zh-CN" altLang="en-US" smtClean="0"/>
              <a:t>‹#›</a:t>
            </a:fld>
            <a:endParaRPr lang="zh-CN" altLang="en-US"/>
          </a:p>
        </p:txBody>
      </p:sp>
    </p:spTree>
    <p:extLst>
      <p:ext uri="{BB962C8B-B14F-4D97-AF65-F5344CB8AC3E}">
        <p14:creationId xmlns:p14="http://schemas.microsoft.com/office/powerpoint/2010/main" val="3434806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hyperlink" Target="https://jingyan.baidu.com/article/3aed632e79d388701180916d.html" TargetMode="Externa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hyperlink" Target="https://pypi.python.org/simple" TargetMode="Externa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hyperlink" Target="http://www.bitbug.net/"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485173C-C26C-4219-9ABD-EE8BA1C7E9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063"/>
            <a:ext cx="12192000" cy="6882063"/>
          </a:xfrm>
          <a:prstGeom prst="rect">
            <a:avLst/>
          </a:prstGeom>
        </p:spPr>
      </p:pic>
      <p:sp>
        <p:nvSpPr>
          <p:cNvPr id="7" name="文本框 6">
            <a:extLst>
              <a:ext uri="{FF2B5EF4-FFF2-40B4-BE49-F238E27FC236}">
                <a16:creationId xmlns:a16="http://schemas.microsoft.com/office/drawing/2014/main" id="{E1DF9785-2461-4E49-86E9-90985A82CCF9}"/>
              </a:ext>
            </a:extLst>
          </p:cNvPr>
          <p:cNvSpPr txBox="1"/>
          <p:nvPr/>
        </p:nvSpPr>
        <p:spPr>
          <a:xfrm>
            <a:off x="1016000" y="5306646"/>
            <a:ext cx="1338828" cy="369332"/>
          </a:xfrm>
          <a:prstGeom prst="rect">
            <a:avLst/>
          </a:prstGeom>
          <a:noFill/>
        </p:spPr>
        <p:txBody>
          <a:bodyPr wrap="none" rtlCol="0">
            <a:spAutoFit/>
          </a:bodyPr>
          <a:lstStyle/>
          <a:p>
            <a:r>
              <a:rPr lang="zh-CN" altLang="en-US"/>
              <a:t>老师：李挺</a:t>
            </a:r>
            <a:endParaRPr lang="en-US" altLang="zh-CN"/>
          </a:p>
        </p:txBody>
      </p:sp>
      <p:sp>
        <p:nvSpPr>
          <p:cNvPr id="2" name="矩形 1">
            <a:extLst>
              <a:ext uri="{FF2B5EF4-FFF2-40B4-BE49-F238E27FC236}">
                <a16:creationId xmlns:a16="http://schemas.microsoft.com/office/drawing/2014/main" id="{7D425859-22E7-4B62-80FA-873ADE9DADB2}"/>
              </a:ext>
            </a:extLst>
          </p:cNvPr>
          <p:cNvSpPr/>
          <p:nvPr/>
        </p:nvSpPr>
        <p:spPr>
          <a:xfrm>
            <a:off x="3133490" y="714494"/>
            <a:ext cx="4992072" cy="830997"/>
          </a:xfrm>
          <a:prstGeom prst="rect">
            <a:avLst/>
          </a:prstGeom>
        </p:spPr>
        <p:txBody>
          <a:bodyPr wrap="none">
            <a:spAutoFit/>
          </a:bodyPr>
          <a:lstStyle/>
          <a:p>
            <a:r>
              <a:rPr lang="zh-CN" altLang="en-US" sz="4800" b="1">
                <a:solidFill>
                  <a:srgbClr val="00B0F0"/>
                </a:solidFill>
              </a:rPr>
              <a:t>第十章  第三方库</a:t>
            </a:r>
          </a:p>
        </p:txBody>
      </p:sp>
    </p:spTree>
    <p:extLst>
      <p:ext uri="{BB962C8B-B14F-4D97-AF65-F5344CB8AC3E}">
        <p14:creationId xmlns:p14="http://schemas.microsoft.com/office/powerpoint/2010/main" val="4005168405"/>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863634D-32D8-4435-B78B-488025FA4925}"/>
              </a:ext>
            </a:extLst>
          </p:cNvPr>
          <p:cNvSpPr txBox="1"/>
          <p:nvPr/>
        </p:nvSpPr>
        <p:spPr>
          <a:xfrm>
            <a:off x="4277976" y="894022"/>
            <a:ext cx="3262432" cy="830997"/>
          </a:xfrm>
          <a:prstGeom prst="rect">
            <a:avLst/>
          </a:prstGeom>
          <a:noFill/>
        </p:spPr>
        <p:txBody>
          <a:bodyPr wrap="none" rtlCol="0">
            <a:spAutoFit/>
          </a:bodyPr>
          <a:lstStyle/>
          <a:p>
            <a:r>
              <a:rPr lang="en-US" altLang="zh-CN" sz="4800">
                <a:solidFill>
                  <a:schemeClr val="bg1"/>
                </a:solidFill>
                <a:latin typeface="宋体" panose="02010600030101010101" pitchFamily="2" charset="-122"/>
              </a:rPr>
              <a:t>• </a:t>
            </a:r>
            <a:r>
              <a:rPr lang="zh-CN" altLang="en-US" sz="4800">
                <a:solidFill>
                  <a:schemeClr val="bg1"/>
                </a:solidFill>
              </a:rPr>
              <a:t>游戏开发</a:t>
            </a:r>
          </a:p>
        </p:txBody>
      </p:sp>
      <p:sp>
        <p:nvSpPr>
          <p:cNvPr id="3" name="矩形 2">
            <a:extLst>
              <a:ext uri="{FF2B5EF4-FFF2-40B4-BE49-F238E27FC236}">
                <a16:creationId xmlns:a16="http://schemas.microsoft.com/office/drawing/2014/main" id="{2F9A352B-54E5-4811-8309-0AD69AFE4FAD}"/>
              </a:ext>
            </a:extLst>
          </p:cNvPr>
          <p:cNvSpPr/>
          <p:nvPr/>
        </p:nvSpPr>
        <p:spPr>
          <a:xfrm>
            <a:off x="1578016" y="2424138"/>
            <a:ext cx="1210588" cy="369332"/>
          </a:xfrm>
          <a:prstGeom prst="rect">
            <a:avLst/>
          </a:prstGeom>
        </p:spPr>
        <p:txBody>
          <a:bodyPr wrap="none">
            <a:spAutoFit/>
          </a:bodyPr>
          <a:lstStyle/>
          <a:p>
            <a:r>
              <a:rPr lang="en-US" altLang="zh-CN">
                <a:solidFill>
                  <a:schemeClr val="bg1"/>
                </a:solidFill>
                <a:latin typeface="宋体" panose="02010600030101010101" pitchFamily="2" charset="-122"/>
              </a:rPr>
              <a:t>• </a:t>
            </a:r>
            <a:r>
              <a:rPr lang="en-US" altLang="zh-CN">
                <a:solidFill>
                  <a:schemeClr val="bg1"/>
                </a:solidFill>
              </a:rPr>
              <a:t>Pygame</a:t>
            </a:r>
            <a:endParaRPr lang="zh-CN" altLang="en-US">
              <a:solidFill>
                <a:schemeClr val="bg1"/>
              </a:solidFill>
            </a:endParaRPr>
          </a:p>
        </p:txBody>
      </p:sp>
      <p:sp>
        <p:nvSpPr>
          <p:cNvPr id="4" name="矩形 3">
            <a:extLst>
              <a:ext uri="{FF2B5EF4-FFF2-40B4-BE49-F238E27FC236}">
                <a16:creationId xmlns:a16="http://schemas.microsoft.com/office/drawing/2014/main" id="{C11A93E5-BC55-4CAD-ADC2-6DBFAC51A394}"/>
              </a:ext>
            </a:extLst>
          </p:cNvPr>
          <p:cNvSpPr/>
          <p:nvPr/>
        </p:nvSpPr>
        <p:spPr>
          <a:xfrm>
            <a:off x="1578016" y="3479116"/>
            <a:ext cx="1313180" cy="369332"/>
          </a:xfrm>
          <a:prstGeom prst="rect">
            <a:avLst/>
          </a:prstGeom>
        </p:spPr>
        <p:txBody>
          <a:bodyPr wrap="none">
            <a:spAutoFit/>
          </a:bodyPr>
          <a:lstStyle/>
          <a:p>
            <a:r>
              <a:rPr lang="en-US" altLang="zh-CN">
                <a:solidFill>
                  <a:schemeClr val="bg1"/>
                </a:solidFill>
                <a:latin typeface="宋体" panose="02010600030101010101" pitchFamily="2" charset="-122"/>
              </a:rPr>
              <a:t>• </a:t>
            </a:r>
            <a:r>
              <a:rPr lang="en-US" altLang="zh-CN">
                <a:solidFill>
                  <a:schemeClr val="bg1"/>
                </a:solidFill>
              </a:rPr>
              <a:t>Panda3D</a:t>
            </a:r>
            <a:endParaRPr lang="zh-CN" altLang="en-US">
              <a:solidFill>
                <a:schemeClr val="bg1"/>
              </a:solidFill>
            </a:endParaRPr>
          </a:p>
        </p:txBody>
      </p:sp>
      <p:sp>
        <p:nvSpPr>
          <p:cNvPr id="5" name="矩形 4">
            <a:extLst>
              <a:ext uri="{FF2B5EF4-FFF2-40B4-BE49-F238E27FC236}">
                <a16:creationId xmlns:a16="http://schemas.microsoft.com/office/drawing/2014/main" id="{7F6E48D2-0A2D-4619-BBF5-85858C2157E9}"/>
              </a:ext>
            </a:extLst>
          </p:cNvPr>
          <p:cNvSpPr/>
          <p:nvPr/>
        </p:nvSpPr>
        <p:spPr>
          <a:xfrm>
            <a:off x="1578016" y="4574283"/>
            <a:ext cx="1239442" cy="369332"/>
          </a:xfrm>
          <a:prstGeom prst="rect">
            <a:avLst/>
          </a:prstGeom>
        </p:spPr>
        <p:txBody>
          <a:bodyPr wrap="none">
            <a:spAutoFit/>
          </a:bodyPr>
          <a:lstStyle/>
          <a:p>
            <a:r>
              <a:rPr lang="en-US" altLang="zh-CN">
                <a:solidFill>
                  <a:schemeClr val="bg1"/>
                </a:solidFill>
                <a:latin typeface="宋体" panose="02010600030101010101" pitchFamily="2" charset="-122"/>
              </a:rPr>
              <a:t>• </a:t>
            </a:r>
            <a:r>
              <a:rPr lang="en-US" altLang="zh-CN">
                <a:solidFill>
                  <a:schemeClr val="bg1"/>
                </a:solidFill>
              </a:rPr>
              <a:t>cocos2d</a:t>
            </a:r>
            <a:endParaRPr lang="zh-CN" altLang="en-US">
              <a:solidFill>
                <a:schemeClr val="bg1"/>
              </a:solidFill>
            </a:endParaRPr>
          </a:p>
        </p:txBody>
      </p:sp>
      <p:sp>
        <p:nvSpPr>
          <p:cNvPr id="6" name="文本框 5">
            <a:extLst>
              <a:ext uri="{FF2B5EF4-FFF2-40B4-BE49-F238E27FC236}">
                <a16:creationId xmlns:a16="http://schemas.microsoft.com/office/drawing/2014/main" id="{575C925B-3EED-421C-A76C-6CB1B8D0A1B9}"/>
              </a:ext>
            </a:extLst>
          </p:cNvPr>
          <p:cNvSpPr txBox="1"/>
          <p:nvPr/>
        </p:nvSpPr>
        <p:spPr>
          <a:xfrm>
            <a:off x="1921398" y="2915558"/>
            <a:ext cx="8494633" cy="369332"/>
          </a:xfrm>
          <a:prstGeom prst="rect">
            <a:avLst/>
          </a:prstGeom>
          <a:noFill/>
        </p:spPr>
        <p:txBody>
          <a:bodyPr wrap="none" rtlCol="0">
            <a:spAutoFit/>
          </a:bodyPr>
          <a:lstStyle/>
          <a:p>
            <a:r>
              <a:rPr lang="zh-CN" altLang="en-US">
                <a:solidFill>
                  <a:schemeClr val="bg1"/>
                </a:solidFill>
              </a:rPr>
              <a:t>是面向游戏开发入门的第三方库，除了制作游戏外，还用于制作多媒体应用程序。</a:t>
            </a:r>
          </a:p>
        </p:txBody>
      </p:sp>
      <p:sp>
        <p:nvSpPr>
          <p:cNvPr id="7" name="文本框 6">
            <a:extLst>
              <a:ext uri="{FF2B5EF4-FFF2-40B4-BE49-F238E27FC236}">
                <a16:creationId xmlns:a16="http://schemas.microsoft.com/office/drawing/2014/main" id="{16B5D130-B2CB-46A0-BB36-E3718429A775}"/>
              </a:ext>
            </a:extLst>
          </p:cNvPr>
          <p:cNvSpPr txBox="1"/>
          <p:nvPr/>
        </p:nvSpPr>
        <p:spPr>
          <a:xfrm>
            <a:off x="2003040" y="3852131"/>
            <a:ext cx="9063536" cy="646331"/>
          </a:xfrm>
          <a:prstGeom prst="rect">
            <a:avLst/>
          </a:prstGeom>
          <a:noFill/>
        </p:spPr>
        <p:txBody>
          <a:bodyPr wrap="square" rtlCol="0">
            <a:spAutoFit/>
          </a:bodyPr>
          <a:lstStyle/>
          <a:p>
            <a:r>
              <a:rPr lang="zh-CN" altLang="en-US">
                <a:solidFill>
                  <a:schemeClr val="bg1"/>
                </a:solidFill>
              </a:rPr>
              <a:t>是一个开源、跨平台的</a:t>
            </a:r>
            <a:r>
              <a:rPr lang="en-US" altLang="zh-CN">
                <a:solidFill>
                  <a:schemeClr val="bg1"/>
                </a:solidFill>
              </a:rPr>
              <a:t>3D</a:t>
            </a:r>
            <a:r>
              <a:rPr lang="zh-CN" altLang="en-US">
                <a:solidFill>
                  <a:schemeClr val="bg1"/>
                </a:solidFill>
              </a:rPr>
              <a:t>渲染和游戏开发库，简单说，它是一个</a:t>
            </a:r>
            <a:r>
              <a:rPr lang="en-US" altLang="zh-CN">
                <a:solidFill>
                  <a:schemeClr val="bg1"/>
                </a:solidFill>
              </a:rPr>
              <a:t>3D</a:t>
            </a:r>
            <a:r>
              <a:rPr lang="zh-CN" altLang="en-US">
                <a:solidFill>
                  <a:schemeClr val="bg1"/>
                </a:solidFill>
              </a:rPr>
              <a:t>游戏引擎，支持</a:t>
            </a:r>
            <a:r>
              <a:rPr lang="en-US" altLang="zh-CN">
                <a:solidFill>
                  <a:schemeClr val="bg1"/>
                </a:solidFill>
              </a:rPr>
              <a:t>Python</a:t>
            </a:r>
            <a:r>
              <a:rPr lang="zh-CN" altLang="en-US">
                <a:solidFill>
                  <a:schemeClr val="bg1"/>
                </a:solidFill>
              </a:rPr>
              <a:t>和</a:t>
            </a:r>
            <a:r>
              <a:rPr lang="en-US" altLang="zh-CN">
                <a:solidFill>
                  <a:schemeClr val="bg1"/>
                </a:solidFill>
              </a:rPr>
              <a:t>C++</a:t>
            </a:r>
            <a:r>
              <a:rPr lang="zh-CN" altLang="en-US">
                <a:solidFill>
                  <a:schemeClr val="bg1"/>
                </a:solidFill>
              </a:rPr>
              <a:t>两种语言。</a:t>
            </a:r>
          </a:p>
        </p:txBody>
      </p:sp>
      <p:sp>
        <p:nvSpPr>
          <p:cNvPr id="8" name="文本框 7">
            <a:extLst>
              <a:ext uri="{FF2B5EF4-FFF2-40B4-BE49-F238E27FC236}">
                <a16:creationId xmlns:a16="http://schemas.microsoft.com/office/drawing/2014/main" id="{BA2BD48C-1AF4-4C68-8DDC-ABA940371EA0}"/>
              </a:ext>
            </a:extLst>
          </p:cNvPr>
          <p:cNvSpPr txBox="1"/>
          <p:nvPr/>
        </p:nvSpPr>
        <p:spPr>
          <a:xfrm>
            <a:off x="2003040" y="5019436"/>
            <a:ext cx="7898316" cy="369332"/>
          </a:xfrm>
          <a:prstGeom prst="rect">
            <a:avLst/>
          </a:prstGeom>
          <a:noFill/>
        </p:spPr>
        <p:txBody>
          <a:bodyPr wrap="none" rtlCol="0">
            <a:spAutoFit/>
          </a:bodyPr>
          <a:lstStyle/>
          <a:p>
            <a:r>
              <a:rPr lang="zh-CN" altLang="en-US">
                <a:solidFill>
                  <a:schemeClr val="bg1"/>
                </a:solidFill>
              </a:rPr>
              <a:t>是一个构建</a:t>
            </a:r>
            <a:r>
              <a:rPr lang="en-US" altLang="zh-CN">
                <a:solidFill>
                  <a:schemeClr val="bg1"/>
                </a:solidFill>
              </a:rPr>
              <a:t>2D</a:t>
            </a:r>
            <a:r>
              <a:rPr lang="zh-CN" altLang="en-US">
                <a:solidFill>
                  <a:schemeClr val="bg1"/>
                </a:solidFill>
              </a:rPr>
              <a:t>游戏和图形界面交互式应用的框架，能够利用</a:t>
            </a:r>
            <a:r>
              <a:rPr lang="en-US" altLang="zh-CN">
                <a:solidFill>
                  <a:schemeClr val="bg1"/>
                </a:solidFill>
              </a:rPr>
              <a:t>GPU</a:t>
            </a:r>
            <a:r>
              <a:rPr lang="zh-CN" altLang="en-US">
                <a:solidFill>
                  <a:schemeClr val="bg1"/>
                </a:solidFill>
              </a:rPr>
              <a:t>进行加速。</a:t>
            </a:r>
          </a:p>
        </p:txBody>
      </p:sp>
      <p:sp>
        <p:nvSpPr>
          <p:cNvPr id="9" name="矩形 8">
            <a:extLst>
              <a:ext uri="{FF2B5EF4-FFF2-40B4-BE49-F238E27FC236}">
                <a16:creationId xmlns:a16="http://schemas.microsoft.com/office/drawing/2014/main" id="{D00BA5C9-21AB-4028-9145-94E017B1D504}"/>
              </a:ext>
            </a:extLst>
          </p:cNvPr>
          <p:cNvSpPr/>
          <p:nvPr/>
        </p:nvSpPr>
        <p:spPr>
          <a:xfrm>
            <a:off x="4277977" y="2424138"/>
            <a:ext cx="1986441" cy="369332"/>
          </a:xfrm>
          <a:prstGeom prst="rect">
            <a:avLst/>
          </a:prstGeom>
        </p:spPr>
        <p:txBody>
          <a:bodyPr wrap="none">
            <a:spAutoFit/>
          </a:bodyPr>
          <a:lstStyle/>
          <a:p>
            <a:r>
              <a:rPr lang="en-US" altLang="zh-CN">
                <a:solidFill>
                  <a:schemeClr val="bg1"/>
                </a:solidFill>
              </a:rPr>
              <a:t>pip install Pygame</a:t>
            </a:r>
            <a:endParaRPr lang="zh-CN" altLang="en-US">
              <a:solidFill>
                <a:schemeClr val="bg1"/>
              </a:solidFill>
            </a:endParaRPr>
          </a:p>
        </p:txBody>
      </p:sp>
      <p:sp>
        <p:nvSpPr>
          <p:cNvPr id="10" name="矩形 9">
            <a:extLst>
              <a:ext uri="{FF2B5EF4-FFF2-40B4-BE49-F238E27FC236}">
                <a16:creationId xmlns:a16="http://schemas.microsoft.com/office/drawing/2014/main" id="{7EA6FD6C-4B71-40F4-BFBA-E0F109633A53}"/>
              </a:ext>
            </a:extLst>
          </p:cNvPr>
          <p:cNvSpPr/>
          <p:nvPr/>
        </p:nvSpPr>
        <p:spPr>
          <a:xfrm>
            <a:off x="4277976" y="3406978"/>
            <a:ext cx="2089033" cy="369332"/>
          </a:xfrm>
          <a:prstGeom prst="rect">
            <a:avLst/>
          </a:prstGeom>
        </p:spPr>
        <p:txBody>
          <a:bodyPr wrap="none">
            <a:spAutoFit/>
          </a:bodyPr>
          <a:lstStyle/>
          <a:p>
            <a:r>
              <a:rPr lang="en-US" altLang="zh-CN">
                <a:solidFill>
                  <a:schemeClr val="bg1"/>
                </a:solidFill>
              </a:rPr>
              <a:t>pip install Panda3D</a:t>
            </a:r>
            <a:endParaRPr lang="zh-CN" altLang="en-US">
              <a:solidFill>
                <a:schemeClr val="bg1"/>
              </a:solidFill>
            </a:endParaRPr>
          </a:p>
        </p:txBody>
      </p:sp>
      <p:sp>
        <p:nvSpPr>
          <p:cNvPr id="11" name="矩形 10">
            <a:extLst>
              <a:ext uri="{FF2B5EF4-FFF2-40B4-BE49-F238E27FC236}">
                <a16:creationId xmlns:a16="http://schemas.microsoft.com/office/drawing/2014/main" id="{F3BC9C5B-155F-4803-A8D6-F270F1A07050}"/>
              </a:ext>
            </a:extLst>
          </p:cNvPr>
          <p:cNvSpPr/>
          <p:nvPr/>
        </p:nvSpPr>
        <p:spPr>
          <a:xfrm>
            <a:off x="4295817" y="4574283"/>
            <a:ext cx="2015295" cy="369332"/>
          </a:xfrm>
          <a:prstGeom prst="rect">
            <a:avLst/>
          </a:prstGeom>
        </p:spPr>
        <p:txBody>
          <a:bodyPr wrap="none">
            <a:spAutoFit/>
          </a:bodyPr>
          <a:lstStyle/>
          <a:p>
            <a:r>
              <a:rPr lang="en-US" altLang="zh-CN">
                <a:solidFill>
                  <a:schemeClr val="bg1"/>
                </a:solidFill>
              </a:rPr>
              <a:t>pip install cocos2d</a:t>
            </a:r>
            <a:endParaRPr lang="zh-CN" altLang="en-US">
              <a:solidFill>
                <a:schemeClr val="bg1"/>
              </a:solidFill>
            </a:endParaRPr>
          </a:p>
        </p:txBody>
      </p:sp>
      <p:pic>
        <p:nvPicPr>
          <p:cNvPr id="4098" name="Picture 2" descr="https://timgsa.baidu.com/timg?image&amp;quality=80&amp;size=b9999_10000&amp;sec=1545328665119&amp;di=88176b7b8ff6bfde4801cccb719a4d5c&amp;imgtype=0&amp;src=http%3A%2F%2Fn.sinaimg.cn%2Fsinacn%2Fw640h321%2F20180204%2F2e21-fyrhcqy4888118.jpg">
            <a:extLst>
              <a:ext uri="{FF2B5EF4-FFF2-40B4-BE49-F238E27FC236}">
                <a16:creationId xmlns:a16="http://schemas.microsoft.com/office/drawing/2014/main" id="{81724E3B-8FA2-4445-A1B3-F802428DE4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0872" y="687905"/>
            <a:ext cx="3094881" cy="1552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7433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79B6546-88C8-4EB2-BC21-9F32D82E5875}"/>
              </a:ext>
            </a:extLst>
          </p:cNvPr>
          <p:cNvSpPr/>
          <p:nvPr/>
        </p:nvSpPr>
        <p:spPr>
          <a:xfrm>
            <a:off x="4952427" y="257161"/>
            <a:ext cx="1800493" cy="369332"/>
          </a:xfrm>
          <a:prstGeom prst="rect">
            <a:avLst/>
          </a:prstGeom>
        </p:spPr>
        <p:txBody>
          <a:bodyPr wrap="none">
            <a:spAutoFit/>
          </a:bodyPr>
          <a:lstStyle/>
          <a:p>
            <a:r>
              <a:rPr lang="en-US" altLang="zh-CN">
                <a:solidFill>
                  <a:schemeClr val="bg1"/>
                </a:solidFill>
                <a:latin typeface="宋体" panose="02010600030101010101" pitchFamily="2" charset="-122"/>
              </a:rPr>
              <a:t>• </a:t>
            </a:r>
            <a:r>
              <a:rPr lang="zh-CN" altLang="en-US">
                <a:solidFill>
                  <a:schemeClr val="bg1"/>
                </a:solidFill>
              </a:rPr>
              <a:t>更多第三方库</a:t>
            </a:r>
          </a:p>
        </p:txBody>
      </p:sp>
      <p:sp>
        <p:nvSpPr>
          <p:cNvPr id="3" name="矩形 2">
            <a:extLst>
              <a:ext uri="{FF2B5EF4-FFF2-40B4-BE49-F238E27FC236}">
                <a16:creationId xmlns:a16="http://schemas.microsoft.com/office/drawing/2014/main" id="{B33EBFAA-3090-44F7-BE76-AE617F74447A}"/>
              </a:ext>
            </a:extLst>
          </p:cNvPr>
          <p:cNvSpPr/>
          <p:nvPr/>
        </p:nvSpPr>
        <p:spPr>
          <a:xfrm>
            <a:off x="1358822" y="1574601"/>
            <a:ext cx="712054" cy="369332"/>
          </a:xfrm>
          <a:prstGeom prst="rect">
            <a:avLst/>
          </a:prstGeom>
        </p:spPr>
        <p:txBody>
          <a:bodyPr wrap="none">
            <a:spAutoFit/>
          </a:bodyPr>
          <a:lstStyle/>
          <a:p>
            <a:r>
              <a:rPr lang="en-US" altLang="zh-CN">
                <a:solidFill>
                  <a:schemeClr val="bg1"/>
                </a:solidFill>
                <a:latin typeface="宋体" panose="02010600030101010101" pitchFamily="2" charset="-122"/>
              </a:rPr>
              <a:t>• </a:t>
            </a:r>
            <a:r>
              <a:rPr lang="en-US" altLang="zh-CN">
                <a:solidFill>
                  <a:schemeClr val="bg1"/>
                </a:solidFill>
              </a:rPr>
              <a:t>PIL</a:t>
            </a:r>
            <a:endParaRPr lang="zh-CN" altLang="en-US">
              <a:solidFill>
                <a:schemeClr val="bg1"/>
              </a:solidFill>
            </a:endParaRPr>
          </a:p>
        </p:txBody>
      </p:sp>
      <p:sp>
        <p:nvSpPr>
          <p:cNvPr id="4" name="矩形 3">
            <a:extLst>
              <a:ext uri="{FF2B5EF4-FFF2-40B4-BE49-F238E27FC236}">
                <a16:creationId xmlns:a16="http://schemas.microsoft.com/office/drawing/2014/main" id="{0788F504-F484-4B85-8B68-8E13A56C4F39}"/>
              </a:ext>
            </a:extLst>
          </p:cNvPr>
          <p:cNvSpPr/>
          <p:nvPr/>
        </p:nvSpPr>
        <p:spPr>
          <a:xfrm>
            <a:off x="1358821" y="2557765"/>
            <a:ext cx="1069524" cy="369332"/>
          </a:xfrm>
          <a:prstGeom prst="rect">
            <a:avLst/>
          </a:prstGeom>
        </p:spPr>
        <p:txBody>
          <a:bodyPr wrap="none">
            <a:spAutoFit/>
          </a:bodyPr>
          <a:lstStyle/>
          <a:p>
            <a:r>
              <a:rPr lang="en-US" altLang="zh-CN">
                <a:solidFill>
                  <a:schemeClr val="bg1"/>
                </a:solidFill>
                <a:latin typeface="宋体" panose="02010600030101010101" pitchFamily="2" charset="-122"/>
              </a:rPr>
              <a:t>• </a:t>
            </a:r>
            <a:r>
              <a:rPr lang="en-US" altLang="zh-CN">
                <a:solidFill>
                  <a:schemeClr val="bg1"/>
                </a:solidFill>
              </a:rPr>
              <a:t>SymPy</a:t>
            </a:r>
            <a:endParaRPr lang="zh-CN" altLang="en-US">
              <a:solidFill>
                <a:schemeClr val="bg1"/>
              </a:solidFill>
            </a:endParaRPr>
          </a:p>
        </p:txBody>
      </p:sp>
      <p:sp>
        <p:nvSpPr>
          <p:cNvPr id="5" name="矩形 4">
            <a:extLst>
              <a:ext uri="{FF2B5EF4-FFF2-40B4-BE49-F238E27FC236}">
                <a16:creationId xmlns:a16="http://schemas.microsoft.com/office/drawing/2014/main" id="{25E36AC3-6857-4A2A-B56B-4BF9BC8F95D7}"/>
              </a:ext>
            </a:extLst>
          </p:cNvPr>
          <p:cNvSpPr/>
          <p:nvPr/>
        </p:nvSpPr>
        <p:spPr>
          <a:xfrm>
            <a:off x="1398896" y="3822183"/>
            <a:ext cx="939681" cy="369332"/>
          </a:xfrm>
          <a:prstGeom prst="rect">
            <a:avLst/>
          </a:prstGeom>
        </p:spPr>
        <p:txBody>
          <a:bodyPr wrap="none">
            <a:spAutoFit/>
          </a:bodyPr>
          <a:lstStyle/>
          <a:p>
            <a:r>
              <a:rPr lang="en-US" altLang="zh-CN">
                <a:solidFill>
                  <a:schemeClr val="bg1"/>
                </a:solidFill>
                <a:latin typeface="宋体" panose="02010600030101010101" pitchFamily="2" charset="-122"/>
              </a:rPr>
              <a:t>• </a:t>
            </a:r>
            <a:r>
              <a:rPr lang="en-US" altLang="zh-CN">
                <a:solidFill>
                  <a:schemeClr val="bg1"/>
                </a:solidFill>
              </a:rPr>
              <a:t>NLTK</a:t>
            </a:r>
            <a:endParaRPr lang="zh-CN" altLang="en-US">
              <a:solidFill>
                <a:schemeClr val="bg1"/>
              </a:solidFill>
            </a:endParaRPr>
          </a:p>
        </p:txBody>
      </p:sp>
      <p:sp>
        <p:nvSpPr>
          <p:cNvPr id="6" name="矩形 5">
            <a:extLst>
              <a:ext uri="{FF2B5EF4-FFF2-40B4-BE49-F238E27FC236}">
                <a16:creationId xmlns:a16="http://schemas.microsoft.com/office/drawing/2014/main" id="{91364F8D-337E-4D0F-9BB2-7DB5715A93BF}"/>
              </a:ext>
            </a:extLst>
          </p:cNvPr>
          <p:cNvSpPr/>
          <p:nvPr/>
        </p:nvSpPr>
        <p:spPr>
          <a:xfrm>
            <a:off x="1350967" y="4745513"/>
            <a:ext cx="1346844" cy="369332"/>
          </a:xfrm>
          <a:prstGeom prst="rect">
            <a:avLst/>
          </a:prstGeom>
        </p:spPr>
        <p:txBody>
          <a:bodyPr wrap="none">
            <a:spAutoFit/>
          </a:bodyPr>
          <a:lstStyle/>
          <a:p>
            <a:r>
              <a:rPr lang="en-US" altLang="zh-CN">
                <a:solidFill>
                  <a:schemeClr val="bg1"/>
                </a:solidFill>
                <a:latin typeface="宋体" panose="02010600030101010101" pitchFamily="2" charset="-122"/>
              </a:rPr>
              <a:t>• </a:t>
            </a:r>
            <a:r>
              <a:rPr lang="en-US" altLang="zh-CN">
                <a:solidFill>
                  <a:schemeClr val="bg1"/>
                </a:solidFill>
              </a:rPr>
              <a:t>WeRoBot</a:t>
            </a:r>
            <a:endParaRPr lang="zh-CN" altLang="en-US">
              <a:solidFill>
                <a:schemeClr val="bg1"/>
              </a:solidFill>
            </a:endParaRPr>
          </a:p>
        </p:txBody>
      </p:sp>
      <p:sp>
        <p:nvSpPr>
          <p:cNvPr id="7" name="矩形 6">
            <a:extLst>
              <a:ext uri="{FF2B5EF4-FFF2-40B4-BE49-F238E27FC236}">
                <a16:creationId xmlns:a16="http://schemas.microsoft.com/office/drawing/2014/main" id="{8F8A37EF-F303-42D6-B1B5-00D3819DA617}"/>
              </a:ext>
            </a:extLst>
          </p:cNvPr>
          <p:cNvSpPr/>
          <p:nvPr/>
        </p:nvSpPr>
        <p:spPr>
          <a:xfrm>
            <a:off x="1398896" y="5771477"/>
            <a:ext cx="1031051" cy="369332"/>
          </a:xfrm>
          <a:prstGeom prst="rect">
            <a:avLst/>
          </a:prstGeom>
        </p:spPr>
        <p:txBody>
          <a:bodyPr wrap="none">
            <a:spAutoFit/>
          </a:bodyPr>
          <a:lstStyle/>
          <a:p>
            <a:r>
              <a:rPr lang="en-US" altLang="zh-CN">
                <a:solidFill>
                  <a:schemeClr val="bg1"/>
                </a:solidFill>
                <a:latin typeface="宋体" panose="02010600030101010101" pitchFamily="2" charset="-122"/>
              </a:rPr>
              <a:t>• </a:t>
            </a:r>
            <a:r>
              <a:rPr lang="en-US" altLang="zh-CN">
                <a:solidFill>
                  <a:schemeClr val="bg1"/>
                </a:solidFill>
              </a:rPr>
              <a:t>MyQR</a:t>
            </a:r>
            <a:endParaRPr lang="zh-CN" altLang="en-US">
              <a:solidFill>
                <a:schemeClr val="bg1"/>
              </a:solidFill>
            </a:endParaRPr>
          </a:p>
        </p:txBody>
      </p:sp>
      <p:sp>
        <p:nvSpPr>
          <p:cNvPr id="8" name="文本框 7">
            <a:extLst>
              <a:ext uri="{FF2B5EF4-FFF2-40B4-BE49-F238E27FC236}">
                <a16:creationId xmlns:a16="http://schemas.microsoft.com/office/drawing/2014/main" id="{1B595244-5FDD-437E-AFE8-0FE239444364}"/>
              </a:ext>
            </a:extLst>
          </p:cNvPr>
          <p:cNvSpPr txBox="1"/>
          <p:nvPr/>
        </p:nvSpPr>
        <p:spPr>
          <a:xfrm>
            <a:off x="2665995" y="928270"/>
            <a:ext cx="7391202" cy="646331"/>
          </a:xfrm>
          <a:prstGeom prst="rect">
            <a:avLst/>
          </a:prstGeom>
          <a:noFill/>
        </p:spPr>
        <p:txBody>
          <a:bodyPr wrap="square" rtlCol="0">
            <a:spAutoFit/>
          </a:bodyPr>
          <a:lstStyle/>
          <a:p>
            <a:r>
              <a:rPr lang="en-US" altLang="zh-CN">
                <a:solidFill>
                  <a:schemeClr val="bg1"/>
                </a:solidFill>
              </a:rPr>
              <a:t>Python</a:t>
            </a:r>
            <a:r>
              <a:rPr lang="zh-CN" altLang="en-US">
                <a:solidFill>
                  <a:schemeClr val="bg1"/>
                </a:solidFill>
              </a:rPr>
              <a:t>语言有十几万个第三方库，覆盖信息技术几乎所有领域。即使在每个方向，也会有大量的专业人员开发多个第三方库来给出具体设计。</a:t>
            </a:r>
          </a:p>
        </p:txBody>
      </p:sp>
      <p:sp>
        <p:nvSpPr>
          <p:cNvPr id="9" name="文本框 8">
            <a:extLst>
              <a:ext uri="{FF2B5EF4-FFF2-40B4-BE49-F238E27FC236}">
                <a16:creationId xmlns:a16="http://schemas.microsoft.com/office/drawing/2014/main" id="{B76B90D7-24F5-4CAF-906F-FBABBEFBDC53}"/>
              </a:ext>
            </a:extLst>
          </p:cNvPr>
          <p:cNvSpPr txBox="1"/>
          <p:nvPr/>
        </p:nvSpPr>
        <p:spPr>
          <a:xfrm>
            <a:off x="1714849" y="1936974"/>
            <a:ext cx="9732396" cy="646331"/>
          </a:xfrm>
          <a:prstGeom prst="rect">
            <a:avLst/>
          </a:prstGeom>
          <a:noFill/>
        </p:spPr>
        <p:txBody>
          <a:bodyPr wrap="square" rtlCol="0">
            <a:spAutoFit/>
          </a:bodyPr>
          <a:lstStyle/>
          <a:p>
            <a:r>
              <a:rPr lang="zh-CN" altLang="en-US">
                <a:solidFill>
                  <a:schemeClr val="bg1"/>
                </a:solidFill>
              </a:rPr>
              <a:t>是图像处理方面的重要第三方库，支持图像存储、处理和显示，能够处理几乎所有的图片格式， 可以完成对图像的缩放、剪裁、叠加以及向图像添加线条、图像和文字等操作。</a:t>
            </a:r>
          </a:p>
        </p:txBody>
      </p:sp>
      <p:sp>
        <p:nvSpPr>
          <p:cNvPr id="10" name="文本框 9">
            <a:extLst>
              <a:ext uri="{FF2B5EF4-FFF2-40B4-BE49-F238E27FC236}">
                <a16:creationId xmlns:a16="http://schemas.microsoft.com/office/drawing/2014/main" id="{918322EE-EB6F-4F8E-9CA4-A1FE34C6DB38}"/>
              </a:ext>
            </a:extLst>
          </p:cNvPr>
          <p:cNvSpPr txBox="1"/>
          <p:nvPr/>
        </p:nvSpPr>
        <p:spPr>
          <a:xfrm>
            <a:off x="1714849" y="2967335"/>
            <a:ext cx="9517711" cy="923330"/>
          </a:xfrm>
          <a:prstGeom prst="rect">
            <a:avLst/>
          </a:prstGeom>
          <a:noFill/>
        </p:spPr>
        <p:txBody>
          <a:bodyPr wrap="square" rtlCol="0">
            <a:spAutoFit/>
          </a:bodyPr>
          <a:lstStyle/>
          <a:p>
            <a:r>
              <a:rPr lang="zh-CN" altLang="en-US">
                <a:solidFill>
                  <a:schemeClr val="bg1"/>
                </a:solidFill>
              </a:rPr>
              <a:t>是一个符号计算的库，是一个全功能的计算机代数系统。代码简洁、易于理解，支持符号计算、高精度计算、模式匹配、绘制、解方程、微积分、组合数学、离散数学、几何学、概率与统计、物理学等领域的计算和应用。</a:t>
            </a:r>
          </a:p>
        </p:txBody>
      </p:sp>
      <p:sp>
        <p:nvSpPr>
          <p:cNvPr id="11" name="文本框 10">
            <a:extLst>
              <a:ext uri="{FF2B5EF4-FFF2-40B4-BE49-F238E27FC236}">
                <a16:creationId xmlns:a16="http://schemas.microsoft.com/office/drawing/2014/main" id="{41BC10B2-87FA-4D89-9166-F48674331FEF}"/>
              </a:ext>
            </a:extLst>
          </p:cNvPr>
          <p:cNvSpPr txBox="1"/>
          <p:nvPr/>
        </p:nvSpPr>
        <p:spPr>
          <a:xfrm>
            <a:off x="1714849" y="4144847"/>
            <a:ext cx="9427684" cy="646331"/>
          </a:xfrm>
          <a:prstGeom prst="rect">
            <a:avLst/>
          </a:prstGeom>
          <a:noFill/>
        </p:spPr>
        <p:txBody>
          <a:bodyPr wrap="square" rtlCol="0">
            <a:spAutoFit/>
          </a:bodyPr>
          <a:lstStyle/>
          <a:p>
            <a:r>
              <a:rPr lang="zh-CN" altLang="en-US">
                <a:solidFill>
                  <a:schemeClr val="bg1"/>
                </a:solidFill>
              </a:rPr>
              <a:t>自然语言处理库，支持多种语言，尤其对中文支持良好，可以进行预料处理、文本统计、内容理解、情感分析等多种应用。</a:t>
            </a:r>
          </a:p>
        </p:txBody>
      </p:sp>
      <p:sp>
        <p:nvSpPr>
          <p:cNvPr id="12" name="文本框 11">
            <a:extLst>
              <a:ext uri="{FF2B5EF4-FFF2-40B4-BE49-F238E27FC236}">
                <a16:creationId xmlns:a16="http://schemas.microsoft.com/office/drawing/2014/main" id="{BB0943CA-1056-4753-8DAE-3EC84426A58E}"/>
              </a:ext>
            </a:extLst>
          </p:cNvPr>
          <p:cNvSpPr txBox="1"/>
          <p:nvPr/>
        </p:nvSpPr>
        <p:spPr>
          <a:xfrm>
            <a:off x="1714849" y="5062751"/>
            <a:ext cx="9202029" cy="646330"/>
          </a:xfrm>
          <a:prstGeom prst="rect">
            <a:avLst/>
          </a:prstGeom>
          <a:noFill/>
        </p:spPr>
        <p:txBody>
          <a:bodyPr wrap="square" rtlCol="0">
            <a:spAutoFit/>
          </a:bodyPr>
          <a:lstStyle/>
          <a:p>
            <a:r>
              <a:rPr lang="zh-CN" altLang="en-US">
                <a:solidFill>
                  <a:schemeClr val="bg1"/>
                </a:solidFill>
              </a:rPr>
              <a:t>是一个微信公众号开发框架，可以解析微信服务器发来的消息，并将消息转换成</a:t>
            </a:r>
            <a:r>
              <a:rPr lang="en-US" altLang="zh-CN">
                <a:solidFill>
                  <a:schemeClr val="bg1"/>
                </a:solidFill>
              </a:rPr>
              <a:t>Message</a:t>
            </a:r>
            <a:r>
              <a:rPr lang="zh-CN" altLang="en-US">
                <a:solidFill>
                  <a:schemeClr val="bg1"/>
                </a:solidFill>
              </a:rPr>
              <a:t>或者</a:t>
            </a:r>
            <a:r>
              <a:rPr lang="en-US" altLang="zh-CN">
                <a:solidFill>
                  <a:schemeClr val="bg1"/>
                </a:solidFill>
              </a:rPr>
              <a:t>Event</a:t>
            </a:r>
            <a:r>
              <a:rPr lang="zh-CN" altLang="en-US">
                <a:solidFill>
                  <a:schemeClr val="bg1"/>
                </a:solidFill>
              </a:rPr>
              <a:t>类型。</a:t>
            </a:r>
          </a:p>
        </p:txBody>
      </p:sp>
      <p:sp>
        <p:nvSpPr>
          <p:cNvPr id="13" name="文本框 12">
            <a:extLst>
              <a:ext uri="{FF2B5EF4-FFF2-40B4-BE49-F238E27FC236}">
                <a16:creationId xmlns:a16="http://schemas.microsoft.com/office/drawing/2014/main" id="{6E43AFC4-F09F-49AF-A7C4-7E9C6E128A95}"/>
              </a:ext>
            </a:extLst>
          </p:cNvPr>
          <p:cNvSpPr txBox="1"/>
          <p:nvPr/>
        </p:nvSpPr>
        <p:spPr>
          <a:xfrm>
            <a:off x="1714849" y="6135739"/>
            <a:ext cx="8342348" cy="369332"/>
          </a:xfrm>
          <a:prstGeom prst="rect">
            <a:avLst/>
          </a:prstGeom>
          <a:noFill/>
        </p:spPr>
        <p:txBody>
          <a:bodyPr wrap="none" rtlCol="0">
            <a:spAutoFit/>
          </a:bodyPr>
          <a:lstStyle/>
          <a:p>
            <a:r>
              <a:rPr lang="zh-CN" altLang="en-US">
                <a:solidFill>
                  <a:schemeClr val="bg1"/>
                </a:solidFill>
              </a:rPr>
              <a:t>是一个能够产生基本二维码、艺术二维码和动态效果二维码的</a:t>
            </a:r>
            <a:r>
              <a:rPr lang="en-US" altLang="zh-CN">
                <a:solidFill>
                  <a:schemeClr val="bg1"/>
                </a:solidFill>
              </a:rPr>
              <a:t>Python</a:t>
            </a:r>
            <a:r>
              <a:rPr lang="zh-CN" altLang="en-US">
                <a:solidFill>
                  <a:schemeClr val="bg1"/>
                </a:solidFill>
              </a:rPr>
              <a:t>第三方库。</a:t>
            </a:r>
          </a:p>
        </p:txBody>
      </p:sp>
    </p:spTree>
    <p:extLst>
      <p:ext uri="{BB962C8B-B14F-4D97-AF65-F5344CB8AC3E}">
        <p14:creationId xmlns:p14="http://schemas.microsoft.com/office/powerpoint/2010/main" val="1967754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F464D90-E48C-4257-B51F-0FE3B5F941D0}"/>
              </a:ext>
            </a:extLst>
          </p:cNvPr>
          <p:cNvSpPr txBox="1"/>
          <p:nvPr/>
        </p:nvSpPr>
        <p:spPr>
          <a:xfrm>
            <a:off x="3766976" y="529537"/>
            <a:ext cx="4493538" cy="830997"/>
          </a:xfrm>
          <a:prstGeom prst="rect">
            <a:avLst/>
          </a:prstGeom>
          <a:noFill/>
        </p:spPr>
        <p:txBody>
          <a:bodyPr wrap="none" rtlCol="0">
            <a:spAutoFit/>
          </a:bodyPr>
          <a:lstStyle/>
          <a:p>
            <a:r>
              <a:rPr lang="zh-CN" altLang="en-US" sz="4800">
                <a:solidFill>
                  <a:schemeClr val="bg1"/>
                </a:solidFill>
              </a:rPr>
              <a:t>第三方库的安装</a:t>
            </a:r>
          </a:p>
        </p:txBody>
      </p:sp>
      <p:sp>
        <p:nvSpPr>
          <p:cNvPr id="3" name="文本框 2">
            <a:extLst>
              <a:ext uri="{FF2B5EF4-FFF2-40B4-BE49-F238E27FC236}">
                <a16:creationId xmlns:a16="http://schemas.microsoft.com/office/drawing/2014/main" id="{948C0B1E-3368-47C4-93D3-5F3707875CE1}"/>
              </a:ext>
            </a:extLst>
          </p:cNvPr>
          <p:cNvSpPr txBox="1"/>
          <p:nvPr/>
        </p:nvSpPr>
        <p:spPr>
          <a:xfrm>
            <a:off x="1148439" y="3894333"/>
            <a:ext cx="5339923" cy="369332"/>
          </a:xfrm>
          <a:prstGeom prst="rect">
            <a:avLst/>
          </a:prstGeom>
          <a:noFill/>
        </p:spPr>
        <p:txBody>
          <a:bodyPr wrap="none" rtlCol="0">
            <a:spAutoFit/>
          </a:bodyPr>
          <a:lstStyle/>
          <a:p>
            <a:r>
              <a:rPr lang="zh-CN" altLang="en-US">
                <a:solidFill>
                  <a:schemeClr val="bg1"/>
                </a:solidFill>
              </a:rPr>
              <a:t>查看</a:t>
            </a:r>
            <a:r>
              <a:rPr lang="en-US" altLang="zh-CN">
                <a:solidFill>
                  <a:schemeClr val="bg1"/>
                </a:solidFill>
              </a:rPr>
              <a:t>pip</a:t>
            </a:r>
            <a:r>
              <a:rPr lang="zh-CN" altLang="en-US">
                <a:solidFill>
                  <a:schemeClr val="bg1"/>
                </a:solidFill>
              </a:rPr>
              <a:t>是否安装：在命令提示符</a:t>
            </a:r>
            <a:r>
              <a:rPr lang="en-US" altLang="zh-CN">
                <a:solidFill>
                  <a:schemeClr val="bg1"/>
                </a:solidFill>
              </a:rPr>
              <a:t>(CMD)</a:t>
            </a:r>
            <a:r>
              <a:rPr lang="zh-CN" altLang="en-US">
                <a:solidFill>
                  <a:schemeClr val="bg1"/>
                </a:solidFill>
              </a:rPr>
              <a:t>中输入</a:t>
            </a:r>
            <a:r>
              <a:rPr lang="en-US" altLang="zh-CN">
                <a:solidFill>
                  <a:schemeClr val="bg1"/>
                </a:solidFill>
              </a:rPr>
              <a:t>pip</a:t>
            </a:r>
          </a:p>
        </p:txBody>
      </p:sp>
      <p:sp>
        <p:nvSpPr>
          <p:cNvPr id="4" name="矩形 3">
            <a:extLst>
              <a:ext uri="{FF2B5EF4-FFF2-40B4-BE49-F238E27FC236}">
                <a16:creationId xmlns:a16="http://schemas.microsoft.com/office/drawing/2014/main" id="{541FF249-7301-46E5-8D29-D467CE3F722C}"/>
              </a:ext>
            </a:extLst>
          </p:cNvPr>
          <p:cNvSpPr/>
          <p:nvPr/>
        </p:nvSpPr>
        <p:spPr>
          <a:xfrm>
            <a:off x="7360858" y="1963721"/>
            <a:ext cx="4351394" cy="523220"/>
          </a:xfrm>
          <a:prstGeom prst="rect">
            <a:avLst/>
          </a:prstGeom>
        </p:spPr>
        <p:txBody>
          <a:bodyPr wrap="square">
            <a:spAutoFit/>
          </a:bodyPr>
          <a:lstStyle/>
          <a:p>
            <a:r>
              <a:rPr lang="en-US" altLang="zh-CN" sz="1400">
                <a:solidFill>
                  <a:schemeClr val="bg1"/>
                </a:solidFill>
              </a:rPr>
              <a:t>pip </a:t>
            </a:r>
            <a:r>
              <a:rPr lang="zh-CN" altLang="en-US" sz="1400">
                <a:solidFill>
                  <a:schemeClr val="bg1"/>
                </a:solidFill>
              </a:rPr>
              <a:t>是一个现代的，通用的 </a:t>
            </a:r>
            <a:r>
              <a:rPr lang="en-US" altLang="zh-CN" sz="1400">
                <a:solidFill>
                  <a:schemeClr val="bg1"/>
                </a:solidFill>
              </a:rPr>
              <a:t>Python </a:t>
            </a:r>
            <a:r>
              <a:rPr lang="zh-CN" altLang="en-US" sz="1400">
                <a:solidFill>
                  <a:schemeClr val="bg1"/>
                </a:solidFill>
              </a:rPr>
              <a:t>包管理工具。提供了对 </a:t>
            </a:r>
            <a:r>
              <a:rPr lang="en-US" altLang="zh-CN" sz="1400">
                <a:solidFill>
                  <a:schemeClr val="bg1"/>
                </a:solidFill>
              </a:rPr>
              <a:t>Python </a:t>
            </a:r>
            <a:r>
              <a:rPr lang="zh-CN" altLang="en-US" sz="1400">
                <a:solidFill>
                  <a:schemeClr val="bg1"/>
                </a:solidFill>
              </a:rPr>
              <a:t>包的查找、下载、安装、卸载的功能。</a:t>
            </a:r>
          </a:p>
        </p:txBody>
      </p:sp>
      <p:sp>
        <p:nvSpPr>
          <p:cNvPr id="5" name="左大括号 4">
            <a:extLst>
              <a:ext uri="{FF2B5EF4-FFF2-40B4-BE49-F238E27FC236}">
                <a16:creationId xmlns:a16="http://schemas.microsoft.com/office/drawing/2014/main" id="{57D946E6-CE7F-4A10-A7A3-CA9A518DE980}"/>
              </a:ext>
            </a:extLst>
          </p:cNvPr>
          <p:cNvSpPr/>
          <p:nvPr/>
        </p:nvSpPr>
        <p:spPr>
          <a:xfrm>
            <a:off x="2577292" y="2069484"/>
            <a:ext cx="230660" cy="1278584"/>
          </a:xfrm>
          <a:prstGeom prst="leftBrace">
            <a:avLst>
              <a:gd name="adj1" fmla="val 69047"/>
              <a:gd name="adj2" fmla="val 50000"/>
            </a:avLst>
          </a:prstGeom>
          <a:ln>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bg1"/>
              </a:solidFill>
            </a:endParaRPr>
          </a:p>
        </p:txBody>
      </p:sp>
      <p:sp>
        <p:nvSpPr>
          <p:cNvPr id="6" name="文本框 5">
            <a:extLst>
              <a:ext uri="{FF2B5EF4-FFF2-40B4-BE49-F238E27FC236}">
                <a16:creationId xmlns:a16="http://schemas.microsoft.com/office/drawing/2014/main" id="{85C18CE2-76CD-442E-AF0D-A3BFB0F35ED4}"/>
              </a:ext>
            </a:extLst>
          </p:cNvPr>
          <p:cNvSpPr txBox="1"/>
          <p:nvPr/>
        </p:nvSpPr>
        <p:spPr>
          <a:xfrm>
            <a:off x="1148439" y="2326831"/>
            <a:ext cx="1367481" cy="646331"/>
          </a:xfrm>
          <a:prstGeom prst="rect">
            <a:avLst/>
          </a:prstGeom>
          <a:noFill/>
        </p:spPr>
        <p:txBody>
          <a:bodyPr wrap="square" rtlCol="0">
            <a:spAutoFit/>
          </a:bodyPr>
          <a:lstStyle/>
          <a:p>
            <a:r>
              <a:rPr lang="zh-CN" altLang="en-US">
                <a:solidFill>
                  <a:schemeClr val="bg1"/>
                </a:solidFill>
              </a:rPr>
              <a:t>第三方库安装的方法</a:t>
            </a:r>
          </a:p>
        </p:txBody>
      </p:sp>
      <p:sp>
        <p:nvSpPr>
          <p:cNvPr id="7" name="文本框 6">
            <a:extLst>
              <a:ext uri="{FF2B5EF4-FFF2-40B4-BE49-F238E27FC236}">
                <a16:creationId xmlns:a16="http://schemas.microsoft.com/office/drawing/2014/main" id="{9479EA8E-F97C-4A6A-B83D-FB6331BECBB6}"/>
              </a:ext>
            </a:extLst>
          </p:cNvPr>
          <p:cNvSpPr txBox="1"/>
          <p:nvPr/>
        </p:nvSpPr>
        <p:spPr>
          <a:xfrm>
            <a:off x="2848587" y="1957499"/>
            <a:ext cx="4104009" cy="369332"/>
          </a:xfrm>
          <a:prstGeom prst="rect">
            <a:avLst/>
          </a:prstGeom>
          <a:noFill/>
        </p:spPr>
        <p:txBody>
          <a:bodyPr wrap="none" rtlCol="0">
            <a:spAutoFit/>
          </a:bodyPr>
          <a:lstStyle/>
          <a:p>
            <a:r>
              <a:rPr lang="zh-CN" altLang="en-US">
                <a:solidFill>
                  <a:schemeClr val="bg1"/>
                </a:solidFill>
              </a:rPr>
              <a:t>安装包管理工具：</a:t>
            </a:r>
            <a:r>
              <a:rPr lang="en-US" altLang="zh-CN">
                <a:solidFill>
                  <a:schemeClr val="bg1"/>
                </a:solidFill>
              </a:rPr>
              <a:t>easy_install</a:t>
            </a:r>
            <a:r>
              <a:rPr lang="zh-CN" altLang="en-US">
                <a:solidFill>
                  <a:schemeClr val="bg1"/>
                </a:solidFill>
              </a:rPr>
              <a:t>、</a:t>
            </a:r>
            <a:r>
              <a:rPr lang="en-US" altLang="zh-CN">
                <a:solidFill>
                  <a:schemeClr val="bg1"/>
                </a:solidFill>
              </a:rPr>
              <a:t>pip(</a:t>
            </a:r>
            <a:r>
              <a:rPr lang="en-US" altLang="zh-CN">
                <a:solidFill>
                  <a:schemeClr val="bg1"/>
                </a:solidFill>
                <a:latin typeface="宋体" panose="02010600030101010101" pitchFamily="2" charset="-122"/>
              </a:rPr>
              <a:t>√</a:t>
            </a:r>
            <a:r>
              <a:rPr lang="en-US" altLang="zh-CN">
                <a:solidFill>
                  <a:schemeClr val="bg1"/>
                </a:solidFill>
              </a:rPr>
              <a:t> )</a:t>
            </a:r>
          </a:p>
        </p:txBody>
      </p:sp>
      <p:sp>
        <p:nvSpPr>
          <p:cNvPr id="8" name="文本框 7">
            <a:extLst>
              <a:ext uri="{FF2B5EF4-FFF2-40B4-BE49-F238E27FC236}">
                <a16:creationId xmlns:a16="http://schemas.microsoft.com/office/drawing/2014/main" id="{F2A42A57-305E-419F-AA1D-7ED27197C1EB}"/>
              </a:ext>
            </a:extLst>
          </p:cNvPr>
          <p:cNvSpPr txBox="1"/>
          <p:nvPr/>
        </p:nvSpPr>
        <p:spPr>
          <a:xfrm>
            <a:off x="2848587" y="2547345"/>
            <a:ext cx="1338828" cy="369332"/>
          </a:xfrm>
          <a:prstGeom prst="rect">
            <a:avLst/>
          </a:prstGeom>
          <a:noFill/>
        </p:spPr>
        <p:txBody>
          <a:bodyPr wrap="none" rtlCol="0">
            <a:spAutoFit/>
          </a:bodyPr>
          <a:lstStyle/>
          <a:p>
            <a:r>
              <a:rPr lang="zh-CN" altLang="en-US">
                <a:solidFill>
                  <a:schemeClr val="bg1"/>
                </a:solidFill>
              </a:rPr>
              <a:t>源文件安装</a:t>
            </a:r>
          </a:p>
        </p:txBody>
      </p:sp>
      <p:sp>
        <p:nvSpPr>
          <p:cNvPr id="9" name="矩形 8">
            <a:extLst>
              <a:ext uri="{FF2B5EF4-FFF2-40B4-BE49-F238E27FC236}">
                <a16:creationId xmlns:a16="http://schemas.microsoft.com/office/drawing/2014/main" id="{B85D833B-1D28-4E06-BAFC-2744A55EC11F}"/>
              </a:ext>
            </a:extLst>
          </p:cNvPr>
          <p:cNvSpPr/>
          <p:nvPr/>
        </p:nvSpPr>
        <p:spPr>
          <a:xfrm>
            <a:off x="7116332" y="3884612"/>
            <a:ext cx="2308645" cy="369332"/>
          </a:xfrm>
          <a:prstGeom prst="rect">
            <a:avLst/>
          </a:prstGeom>
        </p:spPr>
        <p:txBody>
          <a:bodyPr wrap="none">
            <a:spAutoFit/>
          </a:bodyPr>
          <a:lstStyle/>
          <a:p>
            <a:r>
              <a:rPr lang="en-US" altLang="zh-CN">
                <a:solidFill>
                  <a:schemeClr val="bg1"/>
                </a:solidFill>
              </a:rPr>
              <a:t>win7</a:t>
            </a:r>
            <a:r>
              <a:rPr lang="zh-CN" altLang="en-US">
                <a:solidFill>
                  <a:schemeClr val="bg1"/>
                </a:solidFill>
              </a:rPr>
              <a:t>打开</a:t>
            </a:r>
            <a:r>
              <a:rPr lang="zh-CN" altLang="en-US">
                <a:solidFill>
                  <a:schemeClr val="bg1"/>
                </a:solidFill>
                <a:hlinkClick r:id="rId2"/>
              </a:rPr>
              <a:t>命令提示符</a:t>
            </a:r>
            <a:endParaRPr lang="zh-CN" altLang="en-US">
              <a:solidFill>
                <a:schemeClr val="bg1"/>
              </a:solidFill>
            </a:endParaRPr>
          </a:p>
        </p:txBody>
      </p:sp>
      <p:sp>
        <p:nvSpPr>
          <p:cNvPr id="10" name="文本框 9">
            <a:extLst>
              <a:ext uri="{FF2B5EF4-FFF2-40B4-BE49-F238E27FC236}">
                <a16:creationId xmlns:a16="http://schemas.microsoft.com/office/drawing/2014/main" id="{8DB4E665-F315-4C69-AD65-84B91E10A0A5}"/>
              </a:ext>
            </a:extLst>
          </p:cNvPr>
          <p:cNvSpPr txBox="1"/>
          <p:nvPr/>
        </p:nvSpPr>
        <p:spPr>
          <a:xfrm>
            <a:off x="1488302" y="4668845"/>
            <a:ext cx="4339650" cy="1477328"/>
          </a:xfrm>
          <a:prstGeom prst="rect">
            <a:avLst/>
          </a:prstGeom>
          <a:noFill/>
        </p:spPr>
        <p:txBody>
          <a:bodyPr wrap="none" rtlCol="0">
            <a:spAutoFit/>
          </a:bodyPr>
          <a:lstStyle/>
          <a:p>
            <a:r>
              <a:rPr lang="zh-CN" altLang="en-US">
                <a:solidFill>
                  <a:schemeClr val="bg1"/>
                </a:solidFill>
              </a:rPr>
              <a:t>安装一个库的命令格式：</a:t>
            </a:r>
            <a:endParaRPr lang="en-US" altLang="zh-CN">
              <a:solidFill>
                <a:schemeClr val="bg1"/>
              </a:solidFill>
            </a:endParaRPr>
          </a:p>
          <a:p>
            <a:r>
              <a:rPr lang="en-US" altLang="zh-CN">
                <a:solidFill>
                  <a:schemeClr val="bg1"/>
                </a:solidFill>
              </a:rPr>
              <a:t>pip install &lt;</a:t>
            </a:r>
            <a:r>
              <a:rPr lang="zh-CN" altLang="en-US">
                <a:solidFill>
                  <a:schemeClr val="bg1"/>
                </a:solidFill>
              </a:rPr>
              <a:t>拟安装库名</a:t>
            </a:r>
            <a:r>
              <a:rPr lang="en-US" altLang="zh-CN">
                <a:solidFill>
                  <a:schemeClr val="bg1"/>
                </a:solidFill>
              </a:rPr>
              <a:t>&gt;	</a:t>
            </a:r>
          </a:p>
          <a:p>
            <a:endParaRPr lang="en-US" altLang="zh-CN">
              <a:solidFill>
                <a:schemeClr val="bg1"/>
              </a:solidFill>
            </a:endParaRPr>
          </a:p>
          <a:p>
            <a:r>
              <a:rPr lang="zh-CN" altLang="en-US">
                <a:solidFill>
                  <a:schemeClr val="bg1"/>
                </a:solidFill>
              </a:rPr>
              <a:t>卸载一个已经安装第三方库的命令格式：</a:t>
            </a:r>
            <a:endParaRPr lang="en-US" altLang="zh-CN">
              <a:solidFill>
                <a:schemeClr val="bg1"/>
              </a:solidFill>
            </a:endParaRPr>
          </a:p>
          <a:p>
            <a:r>
              <a:rPr lang="en-US" altLang="zh-CN">
                <a:solidFill>
                  <a:schemeClr val="bg1"/>
                </a:solidFill>
              </a:rPr>
              <a:t>pip uninstall &lt;</a:t>
            </a:r>
            <a:r>
              <a:rPr lang="zh-CN" altLang="en-US">
                <a:solidFill>
                  <a:schemeClr val="bg1"/>
                </a:solidFill>
              </a:rPr>
              <a:t>拟卸载库名</a:t>
            </a:r>
            <a:r>
              <a:rPr lang="en-US" altLang="zh-CN">
                <a:solidFill>
                  <a:schemeClr val="bg1"/>
                </a:solidFill>
              </a:rPr>
              <a:t>&gt;	</a:t>
            </a:r>
          </a:p>
        </p:txBody>
      </p:sp>
      <p:sp>
        <p:nvSpPr>
          <p:cNvPr id="12" name="矩形 11">
            <a:extLst>
              <a:ext uri="{FF2B5EF4-FFF2-40B4-BE49-F238E27FC236}">
                <a16:creationId xmlns:a16="http://schemas.microsoft.com/office/drawing/2014/main" id="{2F2B5AAF-D96B-4C4A-92EB-4256BCD12B80}"/>
              </a:ext>
            </a:extLst>
          </p:cNvPr>
          <p:cNvSpPr/>
          <p:nvPr/>
        </p:nvSpPr>
        <p:spPr>
          <a:xfrm>
            <a:off x="6113224" y="4672973"/>
            <a:ext cx="4981923" cy="1477328"/>
          </a:xfrm>
          <a:prstGeom prst="rect">
            <a:avLst/>
          </a:prstGeom>
        </p:spPr>
        <p:txBody>
          <a:bodyPr wrap="square">
            <a:spAutoFit/>
          </a:bodyPr>
          <a:lstStyle/>
          <a:p>
            <a:r>
              <a:rPr lang="zh-CN" altLang="en-US">
                <a:solidFill>
                  <a:schemeClr val="bg1"/>
                </a:solidFill>
              </a:rPr>
              <a:t>列出当前系统已经安装第三方库的命令格式：</a:t>
            </a:r>
            <a:endParaRPr lang="en-US" altLang="zh-CN">
              <a:solidFill>
                <a:schemeClr val="bg1"/>
              </a:solidFill>
            </a:endParaRPr>
          </a:p>
          <a:p>
            <a:r>
              <a:rPr lang="en-US" altLang="zh-CN">
                <a:solidFill>
                  <a:schemeClr val="bg1"/>
                </a:solidFill>
              </a:rPr>
              <a:t>pip list</a:t>
            </a:r>
          </a:p>
          <a:p>
            <a:endParaRPr lang="en-US" altLang="zh-CN">
              <a:solidFill>
                <a:schemeClr val="bg1"/>
              </a:solidFill>
            </a:endParaRPr>
          </a:p>
          <a:p>
            <a:r>
              <a:rPr lang="zh-CN" altLang="en-US">
                <a:solidFill>
                  <a:schemeClr val="bg1"/>
                </a:solidFill>
              </a:rPr>
              <a:t>列出某个已经安装库详细信息的命令格式：</a:t>
            </a:r>
            <a:endParaRPr lang="en-US" altLang="zh-CN">
              <a:solidFill>
                <a:schemeClr val="bg1"/>
              </a:solidFill>
            </a:endParaRPr>
          </a:p>
          <a:p>
            <a:r>
              <a:rPr lang="en-US" altLang="zh-CN">
                <a:solidFill>
                  <a:schemeClr val="bg1"/>
                </a:solidFill>
              </a:rPr>
              <a:t>pip show &lt;</a:t>
            </a:r>
            <a:r>
              <a:rPr lang="zh-CN" altLang="en-US">
                <a:solidFill>
                  <a:schemeClr val="bg1"/>
                </a:solidFill>
              </a:rPr>
              <a:t>拟查询库名</a:t>
            </a:r>
            <a:r>
              <a:rPr lang="en-US" altLang="zh-CN">
                <a:solidFill>
                  <a:schemeClr val="bg1"/>
                </a:solidFill>
              </a:rPr>
              <a:t>&gt;	</a:t>
            </a:r>
          </a:p>
        </p:txBody>
      </p:sp>
      <p:sp>
        <p:nvSpPr>
          <p:cNvPr id="13" name="文本框 12">
            <a:extLst>
              <a:ext uri="{FF2B5EF4-FFF2-40B4-BE49-F238E27FC236}">
                <a16:creationId xmlns:a16="http://schemas.microsoft.com/office/drawing/2014/main" id="{9FCC77CF-B64D-4E06-975C-29126EE7BC98}"/>
              </a:ext>
            </a:extLst>
          </p:cNvPr>
          <p:cNvSpPr txBox="1"/>
          <p:nvPr/>
        </p:nvSpPr>
        <p:spPr>
          <a:xfrm>
            <a:off x="2807952" y="3149623"/>
            <a:ext cx="2422458" cy="369332"/>
          </a:xfrm>
          <a:prstGeom prst="rect">
            <a:avLst/>
          </a:prstGeom>
          <a:noFill/>
        </p:spPr>
        <p:txBody>
          <a:bodyPr wrap="none" rtlCol="0">
            <a:spAutoFit/>
          </a:bodyPr>
          <a:lstStyle/>
          <a:p>
            <a:r>
              <a:rPr lang="en-US" altLang="zh-CN">
                <a:solidFill>
                  <a:schemeClr val="bg1"/>
                </a:solidFill>
              </a:rPr>
              <a:t>Pycharm</a:t>
            </a:r>
            <a:r>
              <a:rPr lang="zh-CN" altLang="en-US">
                <a:solidFill>
                  <a:schemeClr val="bg1"/>
                </a:solidFill>
              </a:rPr>
              <a:t>安装第三方库</a:t>
            </a:r>
          </a:p>
        </p:txBody>
      </p:sp>
    </p:spTree>
    <p:extLst>
      <p:ext uri="{BB962C8B-B14F-4D97-AF65-F5344CB8AC3E}">
        <p14:creationId xmlns:p14="http://schemas.microsoft.com/office/powerpoint/2010/main" val="3089497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AC761C7-F3FB-4C2E-A247-5C6D335298F7}"/>
              </a:ext>
            </a:extLst>
          </p:cNvPr>
          <p:cNvPicPr>
            <a:picLocks noChangeAspect="1"/>
          </p:cNvPicPr>
          <p:nvPr/>
        </p:nvPicPr>
        <p:blipFill>
          <a:blip r:embed="rId2"/>
          <a:stretch>
            <a:fillRect/>
          </a:stretch>
        </p:blipFill>
        <p:spPr>
          <a:xfrm>
            <a:off x="869728" y="1830040"/>
            <a:ext cx="6695256" cy="4660786"/>
          </a:xfrm>
          <a:prstGeom prst="rect">
            <a:avLst/>
          </a:prstGeom>
        </p:spPr>
      </p:pic>
      <p:sp>
        <p:nvSpPr>
          <p:cNvPr id="5" name="文本框 4">
            <a:extLst>
              <a:ext uri="{FF2B5EF4-FFF2-40B4-BE49-F238E27FC236}">
                <a16:creationId xmlns:a16="http://schemas.microsoft.com/office/drawing/2014/main" id="{D3C40B51-B3A1-44F4-A091-A8F841AE76FC}"/>
              </a:ext>
            </a:extLst>
          </p:cNvPr>
          <p:cNvSpPr txBox="1"/>
          <p:nvPr/>
        </p:nvSpPr>
        <p:spPr>
          <a:xfrm>
            <a:off x="7674708" y="2662702"/>
            <a:ext cx="3821724" cy="646331"/>
          </a:xfrm>
          <a:prstGeom prst="rect">
            <a:avLst/>
          </a:prstGeom>
          <a:noFill/>
        </p:spPr>
        <p:txBody>
          <a:bodyPr wrap="square" rtlCol="0">
            <a:spAutoFit/>
          </a:bodyPr>
          <a:lstStyle/>
          <a:p>
            <a:r>
              <a:rPr lang="zh-CN" altLang="en-US">
                <a:solidFill>
                  <a:schemeClr val="bg1"/>
                </a:solidFill>
              </a:rPr>
              <a:t>新建一个项目时，项目解释器如果选择不同，需要重新安装第三方库</a:t>
            </a:r>
          </a:p>
        </p:txBody>
      </p:sp>
    </p:spTree>
    <p:extLst>
      <p:ext uri="{BB962C8B-B14F-4D97-AF65-F5344CB8AC3E}">
        <p14:creationId xmlns:p14="http://schemas.microsoft.com/office/powerpoint/2010/main" val="2578493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028C48C-D66E-48C3-BBD4-C41B839EE299}"/>
              </a:ext>
            </a:extLst>
          </p:cNvPr>
          <p:cNvSpPr/>
          <p:nvPr/>
        </p:nvSpPr>
        <p:spPr>
          <a:xfrm>
            <a:off x="2028091" y="3645878"/>
            <a:ext cx="6494585" cy="1477328"/>
          </a:xfrm>
          <a:prstGeom prst="rect">
            <a:avLst/>
          </a:prstGeom>
        </p:spPr>
        <p:txBody>
          <a:bodyPr wrap="square">
            <a:spAutoFit/>
          </a:bodyPr>
          <a:lstStyle/>
          <a:p>
            <a:r>
              <a:rPr lang="en-US" altLang="zh-CN">
                <a:solidFill>
                  <a:schemeClr val="bg1"/>
                </a:solidFill>
              </a:rPr>
              <a:t>https://pypi.tuna.tsinghua.edu.cn/simple/  </a:t>
            </a:r>
            <a:r>
              <a:rPr lang="zh-CN" altLang="en-US">
                <a:solidFill>
                  <a:schemeClr val="bg1"/>
                </a:solidFill>
              </a:rPr>
              <a:t>清华大学镜像</a:t>
            </a:r>
          </a:p>
          <a:p>
            <a:endParaRPr lang="zh-CN" altLang="en-US">
              <a:solidFill>
                <a:schemeClr val="bg1"/>
              </a:solidFill>
            </a:endParaRPr>
          </a:p>
          <a:p>
            <a:r>
              <a:rPr lang="en-US" altLang="zh-CN">
                <a:solidFill>
                  <a:schemeClr val="bg1"/>
                </a:solidFill>
              </a:rPr>
              <a:t>http://pypi.douban.com/simple/    </a:t>
            </a:r>
            <a:r>
              <a:rPr lang="zh-CN" altLang="en-US">
                <a:solidFill>
                  <a:schemeClr val="bg1"/>
                </a:solidFill>
              </a:rPr>
              <a:t>豆瓣镜像</a:t>
            </a:r>
          </a:p>
          <a:p>
            <a:endParaRPr lang="zh-CN" altLang="en-US">
              <a:solidFill>
                <a:schemeClr val="bg1"/>
              </a:solidFill>
            </a:endParaRPr>
          </a:p>
          <a:p>
            <a:r>
              <a:rPr lang="en-US" altLang="zh-CN">
                <a:solidFill>
                  <a:schemeClr val="bg1"/>
                </a:solidFill>
              </a:rPr>
              <a:t>http://mirrors.aliyun.com/pypi/simple/ </a:t>
            </a:r>
            <a:r>
              <a:rPr lang="zh-CN" altLang="en-US">
                <a:solidFill>
                  <a:schemeClr val="bg1"/>
                </a:solidFill>
              </a:rPr>
              <a:t>阿里镜像</a:t>
            </a:r>
          </a:p>
        </p:txBody>
      </p:sp>
      <p:sp>
        <p:nvSpPr>
          <p:cNvPr id="5" name="矩形 4">
            <a:extLst>
              <a:ext uri="{FF2B5EF4-FFF2-40B4-BE49-F238E27FC236}">
                <a16:creationId xmlns:a16="http://schemas.microsoft.com/office/drawing/2014/main" id="{545181A0-4154-4BE2-A975-FAC008F06C1A}"/>
              </a:ext>
            </a:extLst>
          </p:cNvPr>
          <p:cNvSpPr/>
          <p:nvPr/>
        </p:nvSpPr>
        <p:spPr>
          <a:xfrm>
            <a:off x="2028091" y="1871003"/>
            <a:ext cx="7811478" cy="646331"/>
          </a:xfrm>
          <a:prstGeom prst="rect">
            <a:avLst/>
          </a:prstGeom>
        </p:spPr>
        <p:txBody>
          <a:bodyPr wrap="square">
            <a:spAutoFit/>
          </a:bodyPr>
          <a:lstStyle/>
          <a:p>
            <a:r>
              <a:rPr lang="zh-CN" altLang="en-US">
                <a:solidFill>
                  <a:schemeClr val="bg1"/>
                </a:solidFill>
              </a:rPr>
              <a:t>第三方库默认下载地址为：</a:t>
            </a:r>
            <a:r>
              <a:rPr lang="en-US" altLang="zh-CN">
                <a:solidFill>
                  <a:schemeClr val="bg1"/>
                </a:solidFill>
                <a:hlinkClick r:id="rId2"/>
              </a:rPr>
              <a:t>https://pypi.python.org/simple</a:t>
            </a:r>
            <a:endParaRPr lang="en-US" altLang="zh-CN">
              <a:solidFill>
                <a:schemeClr val="bg1"/>
              </a:solidFill>
            </a:endParaRPr>
          </a:p>
          <a:p>
            <a:r>
              <a:rPr lang="zh-CN" altLang="en-US">
                <a:solidFill>
                  <a:schemeClr val="bg1"/>
                </a:solidFill>
              </a:rPr>
              <a:t>国外服务器地址下载可能会比较慢</a:t>
            </a:r>
          </a:p>
        </p:txBody>
      </p:sp>
      <p:sp>
        <p:nvSpPr>
          <p:cNvPr id="6" name="文本框 5">
            <a:extLst>
              <a:ext uri="{FF2B5EF4-FFF2-40B4-BE49-F238E27FC236}">
                <a16:creationId xmlns:a16="http://schemas.microsoft.com/office/drawing/2014/main" id="{6016EA7C-4BF3-4A04-A903-674379C10438}"/>
              </a:ext>
            </a:extLst>
          </p:cNvPr>
          <p:cNvSpPr txBox="1"/>
          <p:nvPr/>
        </p:nvSpPr>
        <p:spPr>
          <a:xfrm>
            <a:off x="2028091" y="2851388"/>
            <a:ext cx="4108817" cy="369332"/>
          </a:xfrm>
          <a:prstGeom prst="rect">
            <a:avLst/>
          </a:prstGeom>
          <a:noFill/>
        </p:spPr>
        <p:txBody>
          <a:bodyPr wrap="none" rtlCol="0">
            <a:spAutoFit/>
          </a:bodyPr>
          <a:lstStyle/>
          <a:p>
            <a:r>
              <a:rPr lang="zh-CN" altLang="en-US">
                <a:solidFill>
                  <a:schemeClr val="bg1"/>
                </a:solidFill>
              </a:rPr>
              <a:t>如果下载慢，可以选择国内镜像地址：</a:t>
            </a:r>
          </a:p>
        </p:txBody>
      </p:sp>
    </p:spTree>
    <p:extLst>
      <p:ext uri="{BB962C8B-B14F-4D97-AF65-F5344CB8AC3E}">
        <p14:creationId xmlns:p14="http://schemas.microsoft.com/office/powerpoint/2010/main" val="1380312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DA48378-A20D-499B-8D1B-EF441145600D}"/>
              </a:ext>
            </a:extLst>
          </p:cNvPr>
          <p:cNvPicPr>
            <a:picLocks noChangeAspect="1"/>
          </p:cNvPicPr>
          <p:nvPr/>
        </p:nvPicPr>
        <p:blipFill>
          <a:blip r:embed="rId2"/>
          <a:stretch>
            <a:fillRect/>
          </a:stretch>
        </p:blipFill>
        <p:spPr>
          <a:xfrm>
            <a:off x="564357" y="1611036"/>
            <a:ext cx="7414903" cy="4671465"/>
          </a:xfrm>
          <a:prstGeom prst="rect">
            <a:avLst/>
          </a:prstGeom>
        </p:spPr>
      </p:pic>
      <p:sp>
        <p:nvSpPr>
          <p:cNvPr id="3" name="文本框 2">
            <a:extLst>
              <a:ext uri="{FF2B5EF4-FFF2-40B4-BE49-F238E27FC236}">
                <a16:creationId xmlns:a16="http://schemas.microsoft.com/office/drawing/2014/main" id="{21CC38F6-389D-4C82-BFFA-12209F98C31C}"/>
              </a:ext>
            </a:extLst>
          </p:cNvPr>
          <p:cNvSpPr txBox="1"/>
          <p:nvPr/>
        </p:nvSpPr>
        <p:spPr>
          <a:xfrm>
            <a:off x="6878778" y="4822924"/>
            <a:ext cx="4801314" cy="369332"/>
          </a:xfrm>
          <a:prstGeom prst="rect">
            <a:avLst/>
          </a:prstGeom>
          <a:noFill/>
        </p:spPr>
        <p:txBody>
          <a:bodyPr wrap="none" rtlCol="0">
            <a:spAutoFit/>
          </a:bodyPr>
          <a:lstStyle/>
          <a:p>
            <a:r>
              <a:rPr lang="zh-CN" altLang="en-US">
                <a:solidFill>
                  <a:schemeClr val="bg1"/>
                </a:solidFill>
              </a:rPr>
              <a:t>选择已经存在的解释器，就可以不用重新安装</a:t>
            </a:r>
          </a:p>
        </p:txBody>
      </p:sp>
      <p:sp>
        <p:nvSpPr>
          <p:cNvPr id="4" name="矩形 3">
            <a:extLst>
              <a:ext uri="{FF2B5EF4-FFF2-40B4-BE49-F238E27FC236}">
                <a16:creationId xmlns:a16="http://schemas.microsoft.com/office/drawing/2014/main" id="{CE9EC724-0F3D-4676-984D-D3808026FFB8}"/>
              </a:ext>
            </a:extLst>
          </p:cNvPr>
          <p:cNvSpPr/>
          <p:nvPr/>
        </p:nvSpPr>
        <p:spPr>
          <a:xfrm>
            <a:off x="2266462" y="2641600"/>
            <a:ext cx="5619261" cy="130516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 name="矩形 5">
            <a:extLst>
              <a:ext uri="{FF2B5EF4-FFF2-40B4-BE49-F238E27FC236}">
                <a16:creationId xmlns:a16="http://schemas.microsoft.com/office/drawing/2014/main" id="{EDB2F0CB-2883-4A72-9135-7E4B5EB7915F}"/>
              </a:ext>
            </a:extLst>
          </p:cNvPr>
          <p:cNvSpPr/>
          <p:nvPr/>
        </p:nvSpPr>
        <p:spPr>
          <a:xfrm>
            <a:off x="8170984" y="1855374"/>
            <a:ext cx="3509108" cy="923330"/>
          </a:xfrm>
          <a:prstGeom prst="rect">
            <a:avLst/>
          </a:prstGeom>
        </p:spPr>
        <p:txBody>
          <a:bodyPr wrap="square">
            <a:spAutoFit/>
          </a:bodyPr>
          <a:lstStyle/>
          <a:p>
            <a:r>
              <a:rPr lang="zh-CN" altLang="en-US">
                <a:solidFill>
                  <a:schemeClr val="bg1"/>
                </a:solidFill>
              </a:rPr>
              <a:t>创建一个虚拟的</a:t>
            </a:r>
            <a:r>
              <a:rPr lang="en-US" altLang="zh-CN">
                <a:solidFill>
                  <a:schemeClr val="bg1"/>
                </a:solidFill>
              </a:rPr>
              <a:t>python</a:t>
            </a:r>
            <a:r>
              <a:rPr lang="zh-CN" altLang="en-US">
                <a:solidFill>
                  <a:schemeClr val="bg1"/>
                </a:solidFill>
              </a:rPr>
              <a:t>环境。这里所有的类库依赖都可以直接脱离系统安装的</a:t>
            </a:r>
            <a:r>
              <a:rPr lang="en-US" altLang="zh-CN">
                <a:solidFill>
                  <a:schemeClr val="bg1"/>
                </a:solidFill>
              </a:rPr>
              <a:t>python</a:t>
            </a:r>
            <a:r>
              <a:rPr lang="zh-CN" altLang="en-US">
                <a:solidFill>
                  <a:schemeClr val="bg1"/>
                </a:solidFill>
              </a:rPr>
              <a:t>独立运行。</a:t>
            </a:r>
          </a:p>
        </p:txBody>
      </p:sp>
      <p:sp>
        <p:nvSpPr>
          <p:cNvPr id="8" name="矩形 7">
            <a:extLst>
              <a:ext uri="{FF2B5EF4-FFF2-40B4-BE49-F238E27FC236}">
                <a16:creationId xmlns:a16="http://schemas.microsoft.com/office/drawing/2014/main" id="{64CD85FE-95BC-4126-9264-8F9FBB6FAAC2}"/>
              </a:ext>
            </a:extLst>
          </p:cNvPr>
          <p:cNvSpPr/>
          <p:nvPr/>
        </p:nvSpPr>
        <p:spPr>
          <a:xfrm>
            <a:off x="8170984" y="4274682"/>
            <a:ext cx="3456659" cy="369332"/>
          </a:xfrm>
          <a:prstGeom prst="rect">
            <a:avLst/>
          </a:prstGeom>
        </p:spPr>
        <p:txBody>
          <a:bodyPr wrap="square">
            <a:spAutoFit/>
          </a:bodyPr>
          <a:lstStyle/>
          <a:p>
            <a:r>
              <a:rPr lang="zh-CN" altLang="en-US">
                <a:solidFill>
                  <a:schemeClr val="bg1"/>
                </a:solidFill>
              </a:rPr>
              <a:t>关联已经存在的</a:t>
            </a:r>
            <a:r>
              <a:rPr lang="en-US" altLang="zh-CN">
                <a:solidFill>
                  <a:schemeClr val="bg1"/>
                </a:solidFill>
              </a:rPr>
              <a:t>python</a:t>
            </a:r>
            <a:r>
              <a:rPr lang="zh-CN" altLang="en-US">
                <a:solidFill>
                  <a:schemeClr val="bg1"/>
                </a:solidFill>
              </a:rPr>
              <a:t>解释器</a:t>
            </a:r>
          </a:p>
        </p:txBody>
      </p:sp>
      <p:sp>
        <p:nvSpPr>
          <p:cNvPr id="10" name="矩形 9">
            <a:extLst>
              <a:ext uri="{FF2B5EF4-FFF2-40B4-BE49-F238E27FC236}">
                <a16:creationId xmlns:a16="http://schemas.microsoft.com/office/drawing/2014/main" id="{2F8CAC90-AEA4-4CA7-A152-D6D20A130C72}"/>
              </a:ext>
            </a:extLst>
          </p:cNvPr>
          <p:cNvSpPr/>
          <p:nvPr/>
        </p:nvSpPr>
        <p:spPr>
          <a:xfrm>
            <a:off x="672122" y="5458313"/>
            <a:ext cx="6830647" cy="1200329"/>
          </a:xfrm>
          <a:prstGeom prst="rect">
            <a:avLst/>
          </a:prstGeom>
        </p:spPr>
        <p:txBody>
          <a:bodyPr wrap="square">
            <a:spAutoFit/>
          </a:bodyPr>
          <a:lstStyle/>
          <a:p>
            <a:r>
              <a:rPr lang="zh-CN" altLang="en-US">
                <a:solidFill>
                  <a:schemeClr val="bg1"/>
                </a:solidFill>
              </a:rPr>
              <a:t>优点：</a:t>
            </a:r>
            <a:endParaRPr lang="en-US" altLang="zh-CN">
              <a:solidFill>
                <a:schemeClr val="bg1"/>
              </a:solidFill>
            </a:endParaRPr>
          </a:p>
          <a:p>
            <a:r>
              <a:rPr lang="en-US" altLang="zh-CN">
                <a:solidFill>
                  <a:schemeClr val="bg1"/>
                </a:solidFill>
                <a:latin typeface="宋体" panose="02010600030101010101" pitchFamily="2" charset="-122"/>
                <a:ea typeface="宋体" panose="02010600030101010101" pitchFamily="2" charset="-122"/>
              </a:rPr>
              <a:t>•</a:t>
            </a:r>
            <a:r>
              <a:rPr lang="en-US" altLang="zh-CN">
                <a:solidFill>
                  <a:schemeClr val="bg1"/>
                </a:solidFill>
              </a:rPr>
              <a:t>python</a:t>
            </a:r>
            <a:r>
              <a:rPr lang="zh-CN" altLang="en-US">
                <a:solidFill>
                  <a:schemeClr val="bg1"/>
                </a:solidFill>
              </a:rPr>
              <a:t>项目可以独立部署</a:t>
            </a:r>
          </a:p>
          <a:p>
            <a:r>
              <a:rPr lang="en-US" altLang="zh-CN">
                <a:solidFill>
                  <a:schemeClr val="bg1"/>
                </a:solidFill>
                <a:latin typeface="宋体" panose="02010600030101010101" pitchFamily="2" charset="-122"/>
                <a:ea typeface="宋体" panose="02010600030101010101" pitchFamily="2" charset="-122"/>
              </a:rPr>
              <a:t>•</a:t>
            </a:r>
            <a:r>
              <a:rPr lang="zh-CN" altLang="en-US">
                <a:solidFill>
                  <a:schemeClr val="bg1"/>
                </a:solidFill>
              </a:rPr>
              <a:t>防止一台服务器部署多个项目之间存在类库的版本依赖问题发生</a:t>
            </a:r>
          </a:p>
          <a:p>
            <a:r>
              <a:rPr lang="en-US" altLang="zh-CN">
                <a:solidFill>
                  <a:schemeClr val="bg1"/>
                </a:solidFill>
                <a:latin typeface="宋体" panose="02010600030101010101" pitchFamily="2" charset="-122"/>
                <a:ea typeface="宋体" panose="02010600030101010101" pitchFamily="2" charset="-122"/>
              </a:rPr>
              <a:t>•</a:t>
            </a:r>
            <a:r>
              <a:rPr lang="zh-CN" altLang="en-US">
                <a:solidFill>
                  <a:schemeClr val="bg1"/>
                </a:solidFill>
              </a:rPr>
              <a:t>充分发挥项目的灵活性</a:t>
            </a:r>
          </a:p>
        </p:txBody>
      </p:sp>
    </p:spTree>
    <p:extLst>
      <p:ext uri="{BB962C8B-B14F-4D97-AF65-F5344CB8AC3E}">
        <p14:creationId xmlns:p14="http://schemas.microsoft.com/office/powerpoint/2010/main" val="882510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13CE505-EC51-4492-9016-F1E3DBA22320}"/>
              </a:ext>
            </a:extLst>
          </p:cNvPr>
          <p:cNvSpPr/>
          <p:nvPr/>
        </p:nvSpPr>
        <p:spPr>
          <a:xfrm>
            <a:off x="866083" y="1485345"/>
            <a:ext cx="10798657" cy="369332"/>
          </a:xfrm>
          <a:prstGeom prst="rect">
            <a:avLst/>
          </a:prstGeom>
        </p:spPr>
        <p:txBody>
          <a:bodyPr wrap="square">
            <a:spAutoFit/>
          </a:bodyPr>
          <a:lstStyle/>
          <a:p>
            <a:r>
              <a:rPr lang="zh-CN" altLang="en-US">
                <a:solidFill>
                  <a:schemeClr val="bg1"/>
                </a:solidFill>
              </a:rPr>
              <a:t>由于中文文本中的单词不是通过空格或者标点符号分割，中文及类似语言存在一个重要的“分词”问题。</a:t>
            </a:r>
          </a:p>
        </p:txBody>
      </p:sp>
      <p:sp>
        <p:nvSpPr>
          <p:cNvPr id="5" name="矩形 4">
            <a:extLst>
              <a:ext uri="{FF2B5EF4-FFF2-40B4-BE49-F238E27FC236}">
                <a16:creationId xmlns:a16="http://schemas.microsoft.com/office/drawing/2014/main" id="{23F1938C-C61B-4310-82EA-4E15D9AA511F}"/>
              </a:ext>
            </a:extLst>
          </p:cNvPr>
          <p:cNvSpPr/>
          <p:nvPr/>
        </p:nvSpPr>
        <p:spPr>
          <a:xfrm>
            <a:off x="931350" y="2755973"/>
            <a:ext cx="9481856" cy="523220"/>
          </a:xfrm>
          <a:prstGeom prst="rect">
            <a:avLst/>
          </a:prstGeom>
        </p:spPr>
        <p:txBody>
          <a:bodyPr wrap="square">
            <a:spAutoFit/>
          </a:bodyPr>
          <a:lstStyle/>
          <a:p>
            <a:r>
              <a:rPr lang="zh-CN" altLang="en-US" sz="1400">
                <a:solidFill>
                  <a:schemeClr val="bg1"/>
                </a:solidFill>
                <a:latin typeface="微软雅黑" panose="020B0503020204020204" pitchFamily="34" charset="-122"/>
                <a:ea typeface="微软雅黑" panose="020B0503020204020204" pitchFamily="34" charset="-122"/>
              </a:rPr>
              <a:t>利用一个中文词库，将待分的内容与分词词库进行比对，通过图结构和动态规划方法找到最大概率的词组。除了分词，</a:t>
            </a:r>
            <a:r>
              <a:rPr lang="en-US" altLang="zh-CN" sz="1400">
                <a:solidFill>
                  <a:schemeClr val="bg1"/>
                </a:solidFill>
                <a:latin typeface="微软雅黑" panose="020B0503020204020204" pitchFamily="34" charset="-122"/>
                <a:ea typeface="微软雅黑" panose="020B0503020204020204" pitchFamily="34" charset="-122"/>
              </a:rPr>
              <a:t>jieba</a:t>
            </a:r>
            <a:r>
              <a:rPr lang="zh-CN" altLang="en-US" sz="1400">
                <a:solidFill>
                  <a:schemeClr val="bg1"/>
                </a:solidFill>
                <a:latin typeface="微软雅黑" panose="020B0503020204020204" pitchFamily="34" charset="-122"/>
                <a:ea typeface="微软雅黑" panose="020B0503020204020204" pitchFamily="34" charset="-122"/>
              </a:rPr>
              <a:t>还提供增加自定义中文单词的功能</a:t>
            </a:r>
          </a:p>
        </p:txBody>
      </p:sp>
      <p:sp>
        <p:nvSpPr>
          <p:cNvPr id="12" name="Oval 6">
            <a:extLst>
              <a:ext uri="{FF2B5EF4-FFF2-40B4-BE49-F238E27FC236}">
                <a16:creationId xmlns:a16="http://schemas.microsoft.com/office/drawing/2014/main" id="{00232ABC-9B36-4890-9358-F59DFF0B8DFD}"/>
              </a:ext>
            </a:extLst>
          </p:cNvPr>
          <p:cNvSpPr>
            <a:spLocks noChangeArrowheads="1"/>
          </p:cNvSpPr>
          <p:nvPr/>
        </p:nvSpPr>
        <p:spPr bwMode="auto">
          <a:xfrm>
            <a:off x="4385500" y="439248"/>
            <a:ext cx="185264" cy="182642"/>
          </a:xfrm>
          <a:prstGeom prst="ellipse">
            <a:avLst/>
          </a:prstGeom>
          <a:solidFill>
            <a:srgbClr val="FBE22D">
              <a:alpha val="80000"/>
            </a:srgbClr>
          </a:solidFill>
          <a:ln>
            <a:noFill/>
          </a:ln>
        </p:spPr>
        <p:txBody>
          <a:bodyPr/>
          <a:lstStyle/>
          <a:p>
            <a:endParaRPr lang="zh-CN" altLang="en-US"/>
          </a:p>
        </p:txBody>
      </p:sp>
      <p:sp>
        <p:nvSpPr>
          <p:cNvPr id="13" name="Oval 3">
            <a:extLst>
              <a:ext uri="{FF2B5EF4-FFF2-40B4-BE49-F238E27FC236}">
                <a16:creationId xmlns:a16="http://schemas.microsoft.com/office/drawing/2014/main" id="{FBF3556D-4EB0-4333-A78B-46252838CC81}"/>
              </a:ext>
            </a:extLst>
          </p:cNvPr>
          <p:cNvSpPr>
            <a:spLocks noChangeArrowheads="1"/>
          </p:cNvSpPr>
          <p:nvPr/>
        </p:nvSpPr>
        <p:spPr bwMode="auto">
          <a:xfrm>
            <a:off x="3420891" y="577990"/>
            <a:ext cx="263828" cy="260897"/>
          </a:xfrm>
          <a:prstGeom prst="ellipse">
            <a:avLst/>
          </a:prstGeom>
          <a:solidFill>
            <a:srgbClr val="A9D25A">
              <a:alpha val="80000"/>
            </a:srgbClr>
          </a:solidFill>
          <a:ln>
            <a:noFill/>
          </a:ln>
        </p:spPr>
        <p:txBody>
          <a:bodyPr/>
          <a:lstStyle/>
          <a:p>
            <a:endParaRPr lang="zh-CN" altLang="en-US"/>
          </a:p>
        </p:txBody>
      </p:sp>
      <p:sp>
        <p:nvSpPr>
          <p:cNvPr id="14" name="Oval 4">
            <a:extLst>
              <a:ext uri="{FF2B5EF4-FFF2-40B4-BE49-F238E27FC236}">
                <a16:creationId xmlns:a16="http://schemas.microsoft.com/office/drawing/2014/main" id="{A9A34229-7645-4618-A94F-2ACCA80405BF}"/>
              </a:ext>
            </a:extLst>
          </p:cNvPr>
          <p:cNvSpPr>
            <a:spLocks noChangeArrowheads="1"/>
          </p:cNvSpPr>
          <p:nvPr/>
        </p:nvSpPr>
        <p:spPr bwMode="auto">
          <a:xfrm>
            <a:off x="3684719" y="749470"/>
            <a:ext cx="263828" cy="260897"/>
          </a:xfrm>
          <a:prstGeom prst="ellipse">
            <a:avLst/>
          </a:prstGeom>
          <a:solidFill>
            <a:srgbClr val="98D2E3">
              <a:alpha val="80000"/>
            </a:srgbClr>
          </a:solidFill>
          <a:ln>
            <a:noFill/>
          </a:ln>
        </p:spPr>
        <p:txBody>
          <a:bodyPr/>
          <a:lstStyle/>
          <a:p>
            <a:endParaRPr lang="zh-CN" altLang="en-US"/>
          </a:p>
        </p:txBody>
      </p:sp>
      <p:sp>
        <p:nvSpPr>
          <p:cNvPr id="15" name="Oval 5">
            <a:extLst>
              <a:ext uri="{FF2B5EF4-FFF2-40B4-BE49-F238E27FC236}">
                <a16:creationId xmlns:a16="http://schemas.microsoft.com/office/drawing/2014/main" id="{CB592024-85B1-4E18-89D5-9AA3E789E131}"/>
              </a:ext>
            </a:extLst>
          </p:cNvPr>
          <p:cNvSpPr>
            <a:spLocks noChangeArrowheads="1"/>
          </p:cNvSpPr>
          <p:nvPr/>
        </p:nvSpPr>
        <p:spPr bwMode="auto">
          <a:xfrm>
            <a:off x="3863441" y="560861"/>
            <a:ext cx="458394" cy="450850"/>
          </a:xfrm>
          <a:prstGeom prst="ellipse">
            <a:avLst/>
          </a:prstGeom>
          <a:solidFill>
            <a:srgbClr val="EA5514">
              <a:alpha val="80000"/>
            </a:srgbClr>
          </a:solidFill>
          <a:ln>
            <a:noFill/>
          </a:ln>
        </p:spPr>
        <p:txBody>
          <a:bodyPr/>
          <a:lstStyle/>
          <a:p>
            <a:endParaRPr lang="zh-CN" altLang="en-US"/>
          </a:p>
        </p:txBody>
      </p:sp>
      <p:sp>
        <p:nvSpPr>
          <p:cNvPr id="16" name="Rectangle 39">
            <a:extLst>
              <a:ext uri="{FF2B5EF4-FFF2-40B4-BE49-F238E27FC236}">
                <a16:creationId xmlns:a16="http://schemas.microsoft.com/office/drawing/2014/main" id="{A6A5BC52-56A2-4AC7-9B1C-86C7CEBA53D4}"/>
              </a:ext>
            </a:extLst>
          </p:cNvPr>
          <p:cNvSpPr>
            <a:spLocks noChangeArrowheads="1"/>
          </p:cNvSpPr>
          <p:nvPr/>
        </p:nvSpPr>
        <p:spPr bwMode="auto">
          <a:xfrm>
            <a:off x="3929076" y="663176"/>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01</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7" name="矩形 16">
            <a:extLst>
              <a:ext uri="{FF2B5EF4-FFF2-40B4-BE49-F238E27FC236}">
                <a16:creationId xmlns:a16="http://schemas.microsoft.com/office/drawing/2014/main" id="{9F3969DB-872A-4CE3-83B6-C7AEFE3C99DD}"/>
              </a:ext>
            </a:extLst>
          </p:cNvPr>
          <p:cNvSpPr/>
          <p:nvPr/>
        </p:nvSpPr>
        <p:spPr>
          <a:xfrm>
            <a:off x="4905298" y="457082"/>
            <a:ext cx="2350900" cy="584775"/>
          </a:xfrm>
          <a:prstGeom prst="rect">
            <a:avLst/>
          </a:prstGeom>
        </p:spPr>
        <p:txBody>
          <a:bodyPr wrap="none">
            <a:spAutoFit/>
          </a:bodyPr>
          <a:lstStyle/>
          <a:p>
            <a:r>
              <a:rPr lang="en-US" altLang="zh-CN" sz="3200">
                <a:solidFill>
                  <a:schemeClr val="bg1"/>
                </a:solidFill>
                <a:latin typeface="字魂35号-经典雅黑" panose="02000000000000000000" pitchFamily="2" charset="-122"/>
                <a:ea typeface="字魂35号-经典雅黑" panose="02000000000000000000" pitchFamily="2" charset="-122"/>
              </a:rPr>
              <a:t>jieba</a:t>
            </a:r>
            <a:r>
              <a:rPr lang="zh-CN" altLang="en-US" sz="3200">
                <a:solidFill>
                  <a:schemeClr val="bg1"/>
                </a:solidFill>
                <a:latin typeface="字魂35号-经典雅黑" panose="02000000000000000000" pitchFamily="2" charset="-122"/>
                <a:ea typeface="字魂35号-经典雅黑" panose="02000000000000000000" pitchFamily="2" charset="-122"/>
              </a:rPr>
              <a:t>库概述</a:t>
            </a:r>
          </a:p>
        </p:txBody>
      </p:sp>
      <p:sp>
        <p:nvSpPr>
          <p:cNvPr id="20" name="Rectangle: Rounded Corners 17">
            <a:extLst>
              <a:ext uri="{FF2B5EF4-FFF2-40B4-BE49-F238E27FC236}">
                <a16:creationId xmlns:a16="http://schemas.microsoft.com/office/drawing/2014/main" id="{89B2D4B0-F769-4CDC-821D-B599E4537EE6}"/>
              </a:ext>
            </a:extLst>
          </p:cNvPr>
          <p:cNvSpPr/>
          <p:nvPr/>
        </p:nvSpPr>
        <p:spPr>
          <a:xfrm>
            <a:off x="733576" y="2236315"/>
            <a:ext cx="1746014" cy="38400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Autofit/>
          </a:bodyPr>
          <a:lstStyle/>
          <a:p>
            <a:pPr algn="ctr"/>
            <a:r>
              <a:rPr lang="zh-CN" altLang="en-US" b="1">
                <a:solidFill>
                  <a:schemeClr val="bg1"/>
                </a:solidFill>
                <a:latin typeface="字魂35号-经典雅黑" panose="02000000000000000000" pitchFamily="2" charset="-122"/>
                <a:ea typeface="字魂35号-经典雅黑" panose="02000000000000000000" pitchFamily="2" charset="-122"/>
                <a:sym typeface="FZHei-B01S" panose="02010601030101010101" pitchFamily="2" charset="-122"/>
              </a:rPr>
              <a:t>分词原理</a:t>
            </a:r>
          </a:p>
        </p:txBody>
      </p:sp>
      <p:sp>
        <p:nvSpPr>
          <p:cNvPr id="23" name="Rectangle: Rounded Corners 17">
            <a:extLst>
              <a:ext uri="{FF2B5EF4-FFF2-40B4-BE49-F238E27FC236}">
                <a16:creationId xmlns:a16="http://schemas.microsoft.com/office/drawing/2014/main" id="{4BCDA81B-9414-4D26-8FD3-A247132EEEC6}"/>
              </a:ext>
            </a:extLst>
          </p:cNvPr>
          <p:cNvSpPr/>
          <p:nvPr/>
        </p:nvSpPr>
        <p:spPr>
          <a:xfrm>
            <a:off x="775506" y="3528080"/>
            <a:ext cx="1704084" cy="369333"/>
          </a:xfrm>
          <a:prstGeom prst="roundRect">
            <a:avLst>
              <a:gd name="adj" fmla="val 50000"/>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Autofit/>
          </a:bodyPr>
          <a:lstStyle/>
          <a:p>
            <a:pPr algn="ctr"/>
            <a:r>
              <a:rPr lang="zh-CN" altLang="en-US" b="1">
                <a:solidFill>
                  <a:schemeClr val="bg1"/>
                </a:solidFill>
                <a:latin typeface="字魂35号-经典雅黑" panose="02000000000000000000" pitchFamily="2" charset="-122"/>
                <a:ea typeface="字魂35号-经典雅黑" panose="02000000000000000000" pitchFamily="2" charset="-122"/>
                <a:sym typeface="FZHei-B01S" panose="02010601030101010101" pitchFamily="2" charset="-122"/>
              </a:rPr>
              <a:t>三种分词模式</a:t>
            </a:r>
          </a:p>
        </p:txBody>
      </p:sp>
      <p:grpSp>
        <p:nvGrpSpPr>
          <p:cNvPr id="71" name="组合 70">
            <a:extLst>
              <a:ext uri="{FF2B5EF4-FFF2-40B4-BE49-F238E27FC236}">
                <a16:creationId xmlns:a16="http://schemas.microsoft.com/office/drawing/2014/main" id="{48BE2C83-63F3-46A8-A5C9-44D714B5FA30}"/>
              </a:ext>
            </a:extLst>
          </p:cNvPr>
          <p:cNvGrpSpPr/>
          <p:nvPr/>
        </p:nvGrpSpPr>
        <p:grpSpPr>
          <a:xfrm>
            <a:off x="2356020" y="3712746"/>
            <a:ext cx="7009298" cy="2907833"/>
            <a:chOff x="1546155" y="1232979"/>
            <a:chExt cx="9075486" cy="4272472"/>
          </a:xfrm>
        </p:grpSpPr>
        <p:grpSp>
          <p:nvGrpSpPr>
            <p:cNvPr id="45" name="Group 53">
              <a:extLst>
                <a:ext uri="{FF2B5EF4-FFF2-40B4-BE49-F238E27FC236}">
                  <a16:creationId xmlns:a16="http://schemas.microsoft.com/office/drawing/2014/main" id="{C5BFA099-2E67-4F67-B8E9-0E44F1CD6FD6}"/>
                </a:ext>
              </a:extLst>
            </p:cNvPr>
            <p:cNvGrpSpPr/>
            <p:nvPr/>
          </p:nvGrpSpPr>
          <p:grpSpPr>
            <a:xfrm>
              <a:off x="1838391" y="3574346"/>
              <a:ext cx="2521691" cy="1403398"/>
              <a:chOff x="1838391" y="3574345"/>
              <a:chExt cx="2521690" cy="1403397"/>
            </a:xfrm>
          </p:grpSpPr>
          <p:sp>
            <p:nvSpPr>
              <p:cNvPr id="46" name="TextBox 51">
                <a:extLst>
                  <a:ext uri="{FF2B5EF4-FFF2-40B4-BE49-F238E27FC236}">
                    <a16:creationId xmlns:a16="http://schemas.microsoft.com/office/drawing/2014/main" id="{C2473C34-4095-422A-B8C8-302581E68C4A}"/>
                  </a:ext>
                </a:extLst>
              </p:cNvPr>
              <p:cNvSpPr txBox="1"/>
              <p:nvPr/>
            </p:nvSpPr>
            <p:spPr>
              <a:xfrm>
                <a:off x="2265693" y="3574345"/>
                <a:ext cx="1567444" cy="587880"/>
              </a:xfrm>
              <a:prstGeom prst="rect">
                <a:avLst/>
              </a:prstGeom>
              <a:noFill/>
            </p:spPr>
            <p:txBody>
              <a:bodyPr wrap="none" rtlCol="0">
                <a:spAutoFit/>
              </a:bodyPr>
              <a:lstStyle/>
              <a:p>
                <a:pPr algn="ctr"/>
                <a:r>
                  <a:rPr lang="zh-CN" altLang="en-US" sz="2000">
                    <a:solidFill>
                      <a:schemeClr val="accent1">
                        <a:lumMod val="60000"/>
                        <a:lumOff val="40000"/>
                      </a:schemeClr>
                    </a:solidFill>
                    <a:latin typeface="微软雅黑" panose="020B0503020204020204" pitchFamily="34" charset="-122"/>
                    <a:ea typeface="微软雅黑" panose="020B0503020204020204" pitchFamily="34" charset="-122"/>
                  </a:rPr>
                  <a:t>精确模式</a:t>
                </a:r>
                <a:endParaRPr lang="en-GB" sz="2000" b="1" dirty="0">
                  <a:solidFill>
                    <a:schemeClr val="accent1">
                      <a:lumMod val="60000"/>
                      <a:lumOff val="40000"/>
                    </a:schemeClr>
                  </a:solidFill>
                  <a:latin typeface="Clear Sans" panose="020B0503030202020304" pitchFamily="34" charset="0"/>
                  <a:cs typeface="Clear Sans" panose="020B0503030202020304" pitchFamily="34" charset="0"/>
                </a:endParaRPr>
              </a:p>
            </p:txBody>
          </p:sp>
          <p:sp>
            <p:nvSpPr>
              <p:cNvPr id="47" name="Rectangle 52">
                <a:extLst>
                  <a:ext uri="{FF2B5EF4-FFF2-40B4-BE49-F238E27FC236}">
                    <a16:creationId xmlns:a16="http://schemas.microsoft.com/office/drawing/2014/main" id="{84016A83-2EF2-4FB0-90CE-4DE96C621C09}"/>
                  </a:ext>
                </a:extLst>
              </p:cNvPr>
              <p:cNvSpPr/>
              <p:nvPr/>
            </p:nvSpPr>
            <p:spPr>
              <a:xfrm>
                <a:off x="1838391" y="4208977"/>
                <a:ext cx="2521690" cy="768765"/>
              </a:xfrm>
              <a:prstGeom prst="rect">
                <a:avLst/>
              </a:prstGeom>
            </p:spPr>
            <p:txBody>
              <a:bodyPr wrap="square">
                <a:spAutoFit/>
              </a:bodyPr>
              <a:lstStyle/>
              <a:p>
                <a:pPr algn="ctr">
                  <a:defRPr/>
                </a:pPr>
                <a:r>
                  <a:rPr lang="zh-CN" altLang="en-US" sz="1400">
                    <a:solidFill>
                      <a:schemeClr val="bg1"/>
                    </a:solidFill>
                    <a:latin typeface="Lato Light" panose="020F0302020204030203" pitchFamily="34" charset="0"/>
                    <a:cs typeface="Clear Sans Light" panose="020B0303030202020304" pitchFamily="34" charset="0"/>
                  </a:rPr>
                  <a:t>将句子最精确地切开，适合文本分析；</a:t>
                </a:r>
              </a:p>
            </p:txBody>
          </p:sp>
        </p:grpSp>
        <p:grpSp>
          <p:nvGrpSpPr>
            <p:cNvPr id="48" name="Group 54">
              <a:extLst>
                <a:ext uri="{FF2B5EF4-FFF2-40B4-BE49-F238E27FC236}">
                  <a16:creationId xmlns:a16="http://schemas.microsoft.com/office/drawing/2014/main" id="{321E5102-75EE-433F-8C5C-FF109768BF90}"/>
                </a:ext>
              </a:extLst>
            </p:cNvPr>
            <p:cNvGrpSpPr/>
            <p:nvPr/>
          </p:nvGrpSpPr>
          <p:grpSpPr>
            <a:xfrm>
              <a:off x="7791987" y="3598787"/>
              <a:ext cx="2829654" cy="1673198"/>
              <a:chOff x="1791477" y="3598784"/>
              <a:chExt cx="2829653" cy="1673196"/>
            </a:xfrm>
          </p:grpSpPr>
          <p:sp>
            <p:nvSpPr>
              <p:cNvPr id="49" name="TextBox 55">
                <a:extLst>
                  <a:ext uri="{FF2B5EF4-FFF2-40B4-BE49-F238E27FC236}">
                    <a16:creationId xmlns:a16="http://schemas.microsoft.com/office/drawing/2014/main" id="{F7541E07-43C2-44A9-B4BD-DCCBA497C285}"/>
                  </a:ext>
                </a:extLst>
              </p:cNvPr>
              <p:cNvSpPr txBox="1"/>
              <p:nvPr/>
            </p:nvSpPr>
            <p:spPr>
              <a:xfrm>
                <a:off x="1934494" y="3598784"/>
                <a:ext cx="2231613" cy="587880"/>
              </a:xfrm>
              <a:prstGeom prst="rect">
                <a:avLst/>
              </a:prstGeom>
              <a:noFill/>
            </p:spPr>
            <p:txBody>
              <a:bodyPr wrap="none" rtlCol="0">
                <a:spAutoFit/>
              </a:bodyPr>
              <a:lstStyle/>
              <a:p>
                <a:pPr algn="ctr"/>
                <a:r>
                  <a:rPr lang="zh-CN" altLang="en-US" sz="2000" b="1">
                    <a:solidFill>
                      <a:schemeClr val="accent1">
                        <a:lumMod val="60000"/>
                        <a:lumOff val="40000"/>
                      </a:schemeClr>
                    </a:solidFill>
                    <a:latin typeface="Clear Sans" panose="020B0503030202020304" pitchFamily="34" charset="0"/>
                    <a:cs typeface="Clear Sans" panose="020B0503030202020304" pitchFamily="34" charset="0"/>
                  </a:rPr>
                  <a:t>搜索引擎模式</a:t>
                </a:r>
                <a:endParaRPr lang="en-GB" sz="2000" b="1" dirty="0">
                  <a:solidFill>
                    <a:schemeClr val="accent1">
                      <a:lumMod val="60000"/>
                      <a:lumOff val="40000"/>
                    </a:schemeClr>
                  </a:solidFill>
                  <a:latin typeface="Clear Sans" panose="020B0503030202020304" pitchFamily="34" charset="0"/>
                  <a:cs typeface="Clear Sans" panose="020B0503030202020304" pitchFamily="34" charset="0"/>
                </a:endParaRPr>
              </a:p>
            </p:txBody>
          </p:sp>
          <p:sp>
            <p:nvSpPr>
              <p:cNvPr id="50" name="Rectangle 56">
                <a:extLst>
                  <a:ext uri="{FF2B5EF4-FFF2-40B4-BE49-F238E27FC236}">
                    <a16:creationId xmlns:a16="http://schemas.microsoft.com/office/drawing/2014/main" id="{5B4F6BF2-D672-44BE-B9F7-89DA14B034BE}"/>
                  </a:ext>
                </a:extLst>
              </p:cNvPr>
              <p:cNvSpPr/>
              <p:nvPr/>
            </p:nvSpPr>
            <p:spPr>
              <a:xfrm>
                <a:off x="1791477" y="4186664"/>
                <a:ext cx="2829653" cy="1085316"/>
              </a:xfrm>
              <a:prstGeom prst="rect">
                <a:avLst/>
              </a:prstGeom>
            </p:spPr>
            <p:txBody>
              <a:bodyPr wrap="square">
                <a:spAutoFit/>
              </a:bodyPr>
              <a:lstStyle/>
              <a:p>
                <a:pPr algn="ctr">
                  <a:defRPr/>
                </a:pPr>
                <a:r>
                  <a:rPr lang="zh-CN" altLang="en-US" sz="1400">
                    <a:solidFill>
                      <a:schemeClr val="bg1"/>
                    </a:solidFill>
                    <a:latin typeface="Lato Light" panose="020F0302020204030203" pitchFamily="34" charset="0"/>
                    <a:cs typeface="Clear Sans Light" panose="020B0303030202020304" pitchFamily="34" charset="0"/>
                  </a:rPr>
                  <a:t>在精确模式基础上，对长词再次切分，提高召回率，适合用于搜索引擎分词</a:t>
                </a:r>
                <a:endParaRPr lang="en-US" altLang="zh-CN" sz="1400" dirty="0">
                  <a:solidFill>
                    <a:schemeClr val="bg1"/>
                  </a:solidFill>
                  <a:latin typeface="Lato Light" panose="020F0302020204030203" pitchFamily="34" charset="0"/>
                  <a:cs typeface="Clear Sans Light" panose="020B0303030202020304" pitchFamily="34" charset="0"/>
                </a:endParaRPr>
              </a:p>
            </p:txBody>
          </p:sp>
        </p:grpSp>
        <p:grpSp>
          <p:nvGrpSpPr>
            <p:cNvPr id="51" name="Group 57">
              <a:extLst>
                <a:ext uri="{FF2B5EF4-FFF2-40B4-BE49-F238E27FC236}">
                  <a16:creationId xmlns:a16="http://schemas.microsoft.com/office/drawing/2014/main" id="{DA08C8F1-E4B8-4A5A-9990-AED0EB85DD1A}"/>
                </a:ext>
              </a:extLst>
            </p:cNvPr>
            <p:cNvGrpSpPr/>
            <p:nvPr/>
          </p:nvGrpSpPr>
          <p:grpSpPr>
            <a:xfrm>
              <a:off x="4727162" y="1291606"/>
              <a:ext cx="2831445" cy="1770689"/>
              <a:chOff x="1682702" y="2719608"/>
              <a:chExt cx="2831444" cy="1770687"/>
            </a:xfrm>
          </p:grpSpPr>
          <p:sp>
            <p:nvSpPr>
              <p:cNvPr id="52" name="TextBox 58">
                <a:extLst>
                  <a:ext uri="{FF2B5EF4-FFF2-40B4-BE49-F238E27FC236}">
                    <a16:creationId xmlns:a16="http://schemas.microsoft.com/office/drawing/2014/main" id="{7E771358-13F4-481C-8B5A-BD460B37CE1A}"/>
                  </a:ext>
                </a:extLst>
              </p:cNvPr>
              <p:cNvSpPr txBox="1"/>
              <p:nvPr/>
            </p:nvSpPr>
            <p:spPr>
              <a:xfrm>
                <a:off x="2593363" y="2719608"/>
                <a:ext cx="1235358" cy="587880"/>
              </a:xfrm>
              <a:prstGeom prst="rect">
                <a:avLst/>
              </a:prstGeom>
              <a:noFill/>
            </p:spPr>
            <p:txBody>
              <a:bodyPr wrap="none" rtlCol="0">
                <a:spAutoFit/>
              </a:bodyPr>
              <a:lstStyle/>
              <a:p>
                <a:pPr algn="ctr"/>
                <a:r>
                  <a:rPr lang="zh-CN" altLang="en-US" sz="2000" b="1">
                    <a:solidFill>
                      <a:schemeClr val="accent2"/>
                    </a:solidFill>
                    <a:latin typeface="Clear Sans" panose="020B0503030202020304" pitchFamily="34" charset="0"/>
                    <a:cs typeface="Clear Sans" panose="020B0503030202020304" pitchFamily="34" charset="0"/>
                  </a:rPr>
                  <a:t>全模式</a:t>
                </a:r>
                <a:endParaRPr lang="en-GB" sz="2000" b="1" dirty="0">
                  <a:solidFill>
                    <a:schemeClr val="accent2"/>
                  </a:solidFill>
                  <a:latin typeface="Clear Sans" panose="020B0503030202020304" pitchFamily="34" charset="0"/>
                  <a:cs typeface="Clear Sans" panose="020B0503030202020304" pitchFamily="34" charset="0"/>
                </a:endParaRPr>
              </a:p>
            </p:txBody>
          </p:sp>
          <p:sp>
            <p:nvSpPr>
              <p:cNvPr id="53" name="Rectangle 59">
                <a:extLst>
                  <a:ext uri="{FF2B5EF4-FFF2-40B4-BE49-F238E27FC236}">
                    <a16:creationId xmlns:a16="http://schemas.microsoft.com/office/drawing/2014/main" id="{83825A2C-3556-4364-A81A-495FCDDEC9E3}"/>
                  </a:ext>
                </a:extLst>
              </p:cNvPr>
              <p:cNvSpPr/>
              <p:nvPr/>
            </p:nvSpPr>
            <p:spPr>
              <a:xfrm>
                <a:off x="1682702" y="3404979"/>
                <a:ext cx="2831444" cy="1085316"/>
              </a:xfrm>
              <a:prstGeom prst="rect">
                <a:avLst/>
              </a:prstGeom>
            </p:spPr>
            <p:txBody>
              <a:bodyPr wrap="square">
                <a:spAutoFit/>
              </a:bodyPr>
              <a:lstStyle/>
              <a:p>
                <a:pPr algn="ctr">
                  <a:defRPr/>
                </a:pPr>
                <a:r>
                  <a:rPr lang="zh-CN" altLang="en-US" sz="1400">
                    <a:solidFill>
                      <a:schemeClr val="bg1"/>
                    </a:solidFill>
                    <a:latin typeface="Lato Light" panose="020F0302020204030203" pitchFamily="34" charset="0"/>
                    <a:cs typeface="Clear Sans Light" panose="020B0303030202020304" pitchFamily="34" charset="0"/>
                  </a:rPr>
                  <a:t>把句子中所有可以成词的词语都扫描出来，速度非常快，但是不能解决歧义</a:t>
                </a:r>
              </a:p>
            </p:txBody>
          </p:sp>
        </p:grpSp>
        <p:grpSp>
          <p:nvGrpSpPr>
            <p:cNvPr id="54" name="Group 1">
              <a:extLst>
                <a:ext uri="{FF2B5EF4-FFF2-40B4-BE49-F238E27FC236}">
                  <a16:creationId xmlns:a16="http://schemas.microsoft.com/office/drawing/2014/main" id="{852CB6C8-18EA-4545-8A11-AE8D665AAF81}"/>
                </a:ext>
              </a:extLst>
            </p:cNvPr>
            <p:cNvGrpSpPr/>
            <p:nvPr/>
          </p:nvGrpSpPr>
          <p:grpSpPr>
            <a:xfrm>
              <a:off x="1546155" y="1232979"/>
              <a:ext cx="3035648" cy="2139531"/>
              <a:chOff x="1546154" y="1232979"/>
              <a:chExt cx="3035648" cy="2139530"/>
            </a:xfrm>
          </p:grpSpPr>
          <p:grpSp>
            <p:nvGrpSpPr>
              <p:cNvPr id="55" name="Group 12">
                <a:extLst>
                  <a:ext uri="{FF2B5EF4-FFF2-40B4-BE49-F238E27FC236}">
                    <a16:creationId xmlns:a16="http://schemas.microsoft.com/office/drawing/2014/main" id="{017C5288-96F3-4B35-81DB-BE9E67A9A9CE}"/>
                  </a:ext>
                </a:extLst>
              </p:cNvPr>
              <p:cNvGrpSpPr/>
              <p:nvPr/>
            </p:nvGrpSpPr>
            <p:grpSpPr>
              <a:xfrm>
                <a:off x="1546154" y="1232979"/>
                <a:ext cx="3035648" cy="2139530"/>
                <a:chOff x="860354" y="1042479"/>
                <a:chExt cx="3466373" cy="2443106"/>
              </a:xfrm>
            </p:grpSpPr>
            <p:sp>
              <p:nvSpPr>
                <p:cNvPr id="57" name="Freeform 5">
                  <a:extLst>
                    <a:ext uri="{FF2B5EF4-FFF2-40B4-BE49-F238E27FC236}">
                      <a16:creationId xmlns:a16="http://schemas.microsoft.com/office/drawing/2014/main" id="{1005C852-FA57-4F8E-AC02-999840C1CED1}"/>
                    </a:ext>
                  </a:extLst>
                </p:cNvPr>
                <p:cNvSpPr/>
                <p:nvPr/>
              </p:nvSpPr>
              <p:spPr bwMode="auto">
                <a:xfrm>
                  <a:off x="1095577" y="1954510"/>
                  <a:ext cx="2995928" cy="1531075"/>
                </a:xfrm>
                <a:custGeom>
                  <a:avLst/>
                  <a:gdLst>
                    <a:gd name="T0" fmla="*/ 0 w 1000"/>
                    <a:gd name="T1" fmla="*/ 509 h 509"/>
                    <a:gd name="T2" fmla="*/ 500 w 1000"/>
                    <a:gd name="T3" fmla="*/ 508 h 509"/>
                    <a:gd name="T4" fmla="*/ 1000 w 1000"/>
                    <a:gd name="T5" fmla="*/ 509 h 509"/>
                    <a:gd name="T6" fmla="*/ 500 w 1000"/>
                    <a:gd name="T7" fmla="*/ 5 h 509"/>
                    <a:gd name="T8" fmla="*/ 500 w 1000"/>
                    <a:gd name="T9" fmla="*/ 5 h 509"/>
                    <a:gd name="T10" fmla="*/ 0 w 1000"/>
                    <a:gd name="T11" fmla="*/ 509 h 509"/>
                  </a:gdLst>
                  <a:ahLst/>
                  <a:cxnLst>
                    <a:cxn ang="0">
                      <a:pos x="T0" y="T1"/>
                    </a:cxn>
                    <a:cxn ang="0">
                      <a:pos x="T2" y="T3"/>
                    </a:cxn>
                    <a:cxn ang="0">
                      <a:pos x="T4" y="T5"/>
                    </a:cxn>
                    <a:cxn ang="0">
                      <a:pos x="T6" y="T7"/>
                    </a:cxn>
                    <a:cxn ang="0">
                      <a:pos x="T8" y="T9"/>
                    </a:cxn>
                    <a:cxn ang="0">
                      <a:pos x="T10" y="T11"/>
                    </a:cxn>
                  </a:cxnLst>
                  <a:rect l="0" t="0" r="r" b="b"/>
                  <a:pathLst>
                    <a:path w="1000" h="509">
                      <a:moveTo>
                        <a:pt x="0" y="509"/>
                      </a:moveTo>
                      <a:cubicBezTo>
                        <a:pt x="500" y="508"/>
                        <a:pt x="500" y="508"/>
                        <a:pt x="500" y="508"/>
                      </a:cubicBezTo>
                      <a:cubicBezTo>
                        <a:pt x="1000" y="509"/>
                        <a:pt x="1000" y="509"/>
                        <a:pt x="1000" y="509"/>
                      </a:cubicBezTo>
                      <a:cubicBezTo>
                        <a:pt x="959" y="151"/>
                        <a:pt x="729" y="0"/>
                        <a:pt x="500" y="5"/>
                      </a:cubicBezTo>
                      <a:cubicBezTo>
                        <a:pt x="500" y="5"/>
                        <a:pt x="500" y="5"/>
                        <a:pt x="500" y="5"/>
                      </a:cubicBezTo>
                      <a:cubicBezTo>
                        <a:pt x="270" y="0"/>
                        <a:pt x="41" y="151"/>
                        <a:pt x="0" y="509"/>
                      </a:cubicBezTo>
                      <a:close/>
                    </a:path>
                  </a:pathLst>
                </a:custGeom>
                <a:solidFill>
                  <a:schemeClr val="accent2"/>
                </a:solidFill>
                <a:ln>
                  <a:solidFill>
                    <a:schemeClr val="accent2"/>
                  </a:solidFill>
                </a:ln>
              </p:spPr>
              <p:txBody>
                <a:bodyPr vert="horz" wrap="square" lIns="121920" tIns="60960" rIns="121920" bIns="60960" numCol="1" anchor="t" anchorCtr="0" compatLnSpc="1"/>
                <a:lstStyle/>
                <a:p>
                  <a:endParaRPr lang="en-US" sz="2400"/>
                </a:p>
              </p:txBody>
            </p:sp>
            <p:sp>
              <p:nvSpPr>
                <p:cNvPr id="58" name="Freeform 5">
                  <a:extLst>
                    <a:ext uri="{FF2B5EF4-FFF2-40B4-BE49-F238E27FC236}">
                      <a16:creationId xmlns:a16="http://schemas.microsoft.com/office/drawing/2014/main" id="{E8E506B6-6F17-4CE2-9831-0AA3D383D2A5}"/>
                    </a:ext>
                  </a:extLst>
                </p:cNvPr>
                <p:cNvSpPr/>
                <p:nvPr/>
              </p:nvSpPr>
              <p:spPr bwMode="auto">
                <a:xfrm>
                  <a:off x="860354" y="1042479"/>
                  <a:ext cx="3466373" cy="2439344"/>
                </a:xfrm>
                <a:custGeom>
                  <a:avLst/>
                  <a:gdLst>
                    <a:gd name="T0" fmla="*/ 6 w 1216"/>
                    <a:gd name="T1" fmla="*/ 854 h 854"/>
                    <a:gd name="T2" fmla="*/ 1216 w 1216"/>
                    <a:gd name="T3" fmla="*/ 854 h 854"/>
                  </a:gdLst>
                  <a:ahLst/>
                  <a:cxnLst>
                    <a:cxn ang="0">
                      <a:pos x="T0" y="T1"/>
                    </a:cxn>
                    <a:cxn ang="0">
                      <a:pos x="T2" y="T3"/>
                    </a:cxn>
                  </a:cxnLst>
                  <a:rect l="0" t="0" r="r" b="b"/>
                  <a:pathLst>
                    <a:path w="1216" h="854">
                      <a:moveTo>
                        <a:pt x="6" y="854"/>
                      </a:moveTo>
                      <a:cubicBezTo>
                        <a:pt x="0" y="63"/>
                        <a:pt x="1183" y="0"/>
                        <a:pt x="1216" y="854"/>
                      </a:cubicBezTo>
                    </a:path>
                  </a:pathLst>
                </a:custGeom>
                <a:noFill/>
                <a:ln w="114300" cap="flat">
                  <a:solidFill>
                    <a:schemeClr val="accent2"/>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endParaRPr lang="en-US" sz="2400"/>
                </a:p>
              </p:txBody>
            </p:sp>
          </p:grpSp>
          <p:sp>
            <p:nvSpPr>
              <p:cNvPr id="56" name="Shape 3659">
                <a:extLst>
                  <a:ext uri="{FF2B5EF4-FFF2-40B4-BE49-F238E27FC236}">
                    <a16:creationId xmlns:a16="http://schemas.microsoft.com/office/drawing/2014/main" id="{BD29510F-4638-446D-87E2-AAB9AA980681}"/>
                  </a:ext>
                </a:extLst>
              </p:cNvPr>
              <p:cNvSpPr/>
              <p:nvPr/>
            </p:nvSpPr>
            <p:spPr>
              <a:xfrm>
                <a:off x="2730320" y="2484896"/>
                <a:ext cx="637079" cy="597287"/>
              </a:xfrm>
              <a:custGeom>
                <a:avLst/>
                <a:gdLst/>
                <a:ahLst/>
                <a:cxnLst>
                  <a:cxn ang="0">
                    <a:pos x="wd2" y="hd2"/>
                  </a:cxn>
                  <a:cxn ang="5400000">
                    <a:pos x="wd2" y="hd2"/>
                  </a:cxn>
                  <a:cxn ang="10800000">
                    <a:pos x="wd2" y="hd2"/>
                  </a:cxn>
                  <a:cxn ang="16200000">
                    <a:pos x="wd2" y="hd2"/>
                  </a:cxn>
                </a:cxnLst>
                <a:rect l="0" t="0" r="r" b="b"/>
                <a:pathLst>
                  <a:path w="20993" h="21440" extrusionOk="0">
                    <a:moveTo>
                      <a:pt x="20097" y="14373"/>
                    </a:moveTo>
                    <a:lnTo>
                      <a:pt x="15990" y="12571"/>
                    </a:lnTo>
                    <a:lnTo>
                      <a:pt x="16463" y="14008"/>
                    </a:lnTo>
                    <a:cubicBezTo>
                      <a:pt x="16439" y="15532"/>
                      <a:pt x="13726" y="16745"/>
                      <a:pt x="10496" y="16745"/>
                    </a:cubicBezTo>
                    <a:cubicBezTo>
                      <a:pt x="7268" y="16745"/>
                      <a:pt x="4553" y="15532"/>
                      <a:pt x="4529" y="14008"/>
                    </a:cubicBezTo>
                    <a:lnTo>
                      <a:pt x="5002" y="12571"/>
                    </a:lnTo>
                    <a:lnTo>
                      <a:pt x="895" y="14373"/>
                    </a:lnTo>
                    <a:cubicBezTo>
                      <a:pt x="-255" y="14878"/>
                      <a:pt x="-304" y="15814"/>
                      <a:pt x="789" y="16451"/>
                    </a:cubicBezTo>
                    <a:lnTo>
                      <a:pt x="8511" y="20962"/>
                    </a:lnTo>
                    <a:cubicBezTo>
                      <a:pt x="9602" y="21600"/>
                      <a:pt x="11390" y="21600"/>
                      <a:pt x="12481" y="20962"/>
                    </a:cubicBezTo>
                    <a:lnTo>
                      <a:pt x="20205" y="16451"/>
                    </a:lnTo>
                    <a:cubicBezTo>
                      <a:pt x="21296" y="15814"/>
                      <a:pt x="21247" y="14878"/>
                      <a:pt x="20097" y="14373"/>
                    </a:cubicBezTo>
                    <a:close/>
                    <a:moveTo>
                      <a:pt x="10496" y="5209"/>
                    </a:moveTo>
                    <a:cubicBezTo>
                      <a:pt x="11724" y="5209"/>
                      <a:pt x="12866" y="4796"/>
                      <a:pt x="13199" y="4152"/>
                    </a:cubicBezTo>
                    <a:cubicBezTo>
                      <a:pt x="12739" y="2744"/>
                      <a:pt x="12343" y="1535"/>
                      <a:pt x="12094" y="773"/>
                    </a:cubicBezTo>
                    <a:cubicBezTo>
                      <a:pt x="11927" y="264"/>
                      <a:pt x="11175" y="0"/>
                      <a:pt x="10496" y="0"/>
                    </a:cubicBezTo>
                    <a:cubicBezTo>
                      <a:pt x="9817" y="0"/>
                      <a:pt x="9065" y="264"/>
                      <a:pt x="8898" y="773"/>
                    </a:cubicBezTo>
                    <a:cubicBezTo>
                      <a:pt x="8649" y="1535"/>
                      <a:pt x="8253" y="2744"/>
                      <a:pt x="7792" y="4152"/>
                    </a:cubicBezTo>
                    <a:cubicBezTo>
                      <a:pt x="8126" y="4796"/>
                      <a:pt x="9268" y="5209"/>
                      <a:pt x="10496" y="5209"/>
                    </a:cubicBezTo>
                    <a:close/>
                    <a:moveTo>
                      <a:pt x="10496" y="13197"/>
                    </a:moveTo>
                    <a:cubicBezTo>
                      <a:pt x="13109" y="13197"/>
                      <a:pt x="15296" y="12229"/>
                      <a:pt x="15429" y="10966"/>
                    </a:cubicBezTo>
                    <a:cubicBezTo>
                      <a:pt x="15041" y="9779"/>
                      <a:pt x="14617" y="8484"/>
                      <a:pt x="14201" y="7211"/>
                    </a:cubicBezTo>
                    <a:cubicBezTo>
                      <a:pt x="13911" y="8118"/>
                      <a:pt x="12316" y="8759"/>
                      <a:pt x="10496" y="8759"/>
                    </a:cubicBezTo>
                    <a:cubicBezTo>
                      <a:pt x="8678" y="8759"/>
                      <a:pt x="7081" y="8118"/>
                      <a:pt x="6791" y="7211"/>
                    </a:cubicBezTo>
                    <a:cubicBezTo>
                      <a:pt x="6375" y="8484"/>
                      <a:pt x="5951" y="9779"/>
                      <a:pt x="5563" y="10966"/>
                    </a:cubicBezTo>
                    <a:cubicBezTo>
                      <a:pt x="5696" y="12229"/>
                      <a:pt x="7883" y="13197"/>
                      <a:pt x="10496" y="13197"/>
                    </a:cubicBezTo>
                    <a:close/>
                  </a:path>
                </a:pathLst>
              </a:custGeom>
              <a:solidFill>
                <a:schemeClr val="bg1"/>
              </a:solidFill>
              <a:ln w="12700" cap="flat">
                <a:solidFill>
                  <a:schemeClr val="accent2"/>
                </a:solid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sz="3200"/>
              </a:p>
            </p:txBody>
          </p:sp>
        </p:grpSp>
        <p:grpSp>
          <p:nvGrpSpPr>
            <p:cNvPr id="59" name="Group 9">
              <a:extLst>
                <a:ext uri="{FF2B5EF4-FFF2-40B4-BE49-F238E27FC236}">
                  <a16:creationId xmlns:a16="http://schemas.microsoft.com/office/drawing/2014/main" id="{68FB102A-D165-4B6F-ADF7-1A596A22365E}"/>
                </a:ext>
              </a:extLst>
            </p:cNvPr>
            <p:cNvGrpSpPr/>
            <p:nvPr/>
          </p:nvGrpSpPr>
          <p:grpSpPr>
            <a:xfrm>
              <a:off x="4566075" y="3369215"/>
              <a:ext cx="3035648" cy="2136236"/>
              <a:chOff x="4566074" y="3369215"/>
              <a:chExt cx="3035648" cy="2136236"/>
            </a:xfrm>
          </p:grpSpPr>
          <p:sp>
            <p:nvSpPr>
              <p:cNvPr id="60" name="Freeform 5">
                <a:extLst>
                  <a:ext uri="{FF2B5EF4-FFF2-40B4-BE49-F238E27FC236}">
                    <a16:creationId xmlns:a16="http://schemas.microsoft.com/office/drawing/2014/main" id="{658ED5F7-7226-4514-8722-4E93E56DA326}"/>
                  </a:ext>
                </a:extLst>
              </p:cNvPr>
              <p:cNvSpPr/>
              <p:nvPr/>
            </p:nvSpPr>
            <p:spPr bwMode="auto">
              <a:xfrm flipV="1">
                <a:off x="4566074" y="3369215"/>
                <a:ext cx="3035648" cy="2136236"/>
              </a:xfrm>
              <a:custGeom>
                <a:avLst/>
                <a:gdLst>
                  <a:gd name="T0" fmla="*/ 6 w 1216"/>
                  <a:gd name="T1" fmla="*/ 854 h 854"/>
                  <a:gd name="T2" fmla="*/ 1216 w 1216"/>
                  <a:gd name="T3" fmla="*/ 854 h 854"/>
                </a:gdLst>
                <a:ahLst/>
                <a:cxnLst>
                  <a:cxn ang="0">
                    <a:pos x="T0" y="T1"/>
                  </a:cxn>
                  <a:cxn ang="0">
                    <a:pos x="T2" y="T3"/>
                  </a:cxn>
                </a:cxnLst>
                <a:rect l="0" t="0" r="r" b="b"/>
                <a:pathLst>
                  <a:path w="1216" h="854">
                    <a:moveTo>
                      <a:pt x="6" y="854"/>
                    </a:moveTo>
                    <a:cubicBezTo>
                      <a:pt x="0" y="63"/>
                      <a:pt x="1183" y="0"/>
                      <a:pt x="1216" y="854"/>
                    </a:cubicBezTo>
                  </a:path>
                </a:pathLst>
              </a:custGeom>
              <a:noFill/>
              <a:ln w="1143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endParaRPr lang="en-US" sz="2400"/>
              </a:p>
            </p:txBody>
          </p:sp>
          <p:grpSp>
            <p:nvGrpSpPr>
              <p:cNvPr id="61" name="Group 2">
                <a:extLst>
                  <a:ext uri="{FF2B5EF4-FFF2-40B4-BE49-F238E27FC236}">
                    <a16:creationId xmlns:a16="http://schemas.microsoft.com/office/drawing/2014/main" id="{87235342-6D88-47ED-912E-1D79B16AC8D4}"/>
                  </a:ext>
                </a:extLst>
              </p:cNvPr>
              <p:cNvGrpSpPr/>
              <p:nvPr/>
            </p:nvGrpSpPr>
            <p:grpSpPr>
              <a:xfrm>
                <a:off x="4772068" y="3380337"/>
                <a:ext cx="2623660" cy="1340827"/>
                <a:chOff x="4772068" y="3380337"/>
                <a:chExt cx="2623660" cy="1340827"/>
              </a:xfrm>
            </p:grpSpPr>
            <p:sp>
              <p:nvSpPr>
                <p:cNvPr id="62" name="Freeform 5">
                  <a:extLst>
                    <a:ext uri="{FF2B5EF4-FFF2-40B4-BE49-F238E27FC236}">
                      <a16:creationId xmlns:a16="http://schemas.microsoft.com/office/drawing/2014/main" id="{144C49AE-9B1C-4BD9-AA5B-545819F2F190}"/>
                    </a:ext>
                  </a:extLst>
                </p:cNvPr>
                <p:cNvSpPr/>
                <p:nvPr/>
              </p:nvSpPr>
              <p:spPr bwMode="auto">
                <a:xfrm flipV="1">
                  <a:off x="4772068" y="3380337"/>
                  <a:ext cx="2623660" cy="1340827"/>
                </a:xfrm>
                <a:custGeom>
                  <a:avLst/>
                  <a:gdLst>
                    <a:gd name="T0" fmla="*/ 0 w 1000"/>
                    <a:gd name="T1" fmla="*/ 509 h 509"/>
                    <a:gd name="T2" fmla="*/ 500 w 1000"/>
                    <a:gd name="T3" fmla="*/ 508 h 509"/>
                    <a:gd name="T4" fmla="*/ 1000 w 1000"/>
                    <a:gd name="T5" fmla="*/ 509 h 509"/>
                    <a:gd name="T6" fmla="*/ 500 w 1000"/>
                    <a:gd name="T7" fmla="*/ 5 h 509"/>
                    <a:gd name="T8" fmla="*/ 500 w 1000"/>
                    <a:gd name="T9" fmla="*/ 5 h 509"/>
                    <a:gd name="T10" fmla="*/ 0 w 1000"/>
                    <a:gd name="T11" fmla="*/ 509 h 509"/>
                  </a:gdLst>
                  <a:ahLst/>
                  <a:cxnLst>
                    <a:cxn ang="0">
                      <a:pos x="T0" y="T1"/>
                    </a:cxn>
                    <a:cxn ang="0">
                      <a:pos x="T2" y="T3"/>
                    </a:cxn>
                    <a:cxn ang="0">
                      <a:pos x="T4" y="T5"/>
                    </a:cxn>
                    <a:cxn ang="0">
                      <a:pos x="T6" y="T7"/>
                    </a:cxn>
                    <a:cxn ang="0">
                      <a:pos x="T8" y="T9"/>
                    </a:cxn>
                    <a:cxn ang="0">
                      <a:pos x="T10" y="T11"/>
                    </a:cxn>
                  </a:cxnLst>
                  <a:rect l="0" t="0" r="r" b="b"/>
                  <a:pathLst>
                    <a:path w="1000" h="509">
                      <a:moveTo>
                        <a:pt x="0" y="509"/>
                      </a:moveTo>
                      <a:cubicBezTo>
                        <a:pt x="500" y="508"/>
                        <a:pt x="500" y="508"/>
                        <a:pt x="500" y="508"/>
                      </a:cubicBezTo>
                      <a:cubicBezTo>
                        <a:pt x="1000" y="509"/>
                        <a:pt x="1000" y="509"/>
                        <a:pt x="1000" y="509"/>
                      </a:cubicBezTo>
                      <a:cubicBezTo>
                        <a:pt x="959" y="151"/>
                        <a:pt x="729" y="0"/>
                        <a:pt x="500" y="5"/>
                      </a:cubicBezTo>
                      <a:cubicBezTo>
                        <a:pt x="500" y="5"/>
                        <a:pt x="500" y="5"/>
                        <a:pt x="500" y="5"/>
                      </a:cubicBezTo>
                      <a:cubicBezTo>
                        <a:pt x="270" y="0"/>
                        <a:pt x="41" y="151"/>
                        <a:pt x="0" y="509"/>
                      </a:cubicBezTo>
                      <a:close/>
                    </a:path>
                  </a:pathLst>
                </a:custGeom>
                <a:solidFill>
                  <a:schemeClr val="accent1"/>
                </a:solidFill>
                <a:ln>
                  <a:noFill/>
                </a:ln>
              </p:spPr>
              <p:txBody>
                <a:bodyPr vert="horz" wrap="square" lIns="121920" tIns="60960" rIns="121920" bIns="60960" numCol="1" anchor="t" anchorCtr="0" compatLnSpc="1"/>
                <a:lstStyle/>
                <a:p>
                  <a:endParaRPr lang="en-US" sz="2400"/>
                </a:p>
              </p:txBody>
            </p:sp>
            <p:sp>
              <p:nvSpPr>
                <p:cNvPr id="63" name="Freeform 21">
                  <a:extLst>
                    <a:ext uri="{FF2B5EF4-FFF2-40B4-BE49-F238E27FC236}">
                      <a16:creationId xmlns:a16="http://schemas.microsoft.com/office/drawing/2014/main" id="{ED863A82-E418-4956-80D8-634DBA7CFD4A}"/>
                    </a:ext>
                  </a:extLst>
                </p:cNvPr>
                <p:cNvSpPr>
                  <a:spLocks noEditPoints="1"/>
                </p:cNvSpPr>
                <p:nvPr/>
              </p:nvSpPr>
              <p:spPr bwMode="auto">
                <a:xfrm>
                  <a:off x="5825240" y="3636643"/>
                  <a:ext cx="517315" cy="590880"/>
                </a:xfrm>
                <a:custGeom>
                  <a:avLst/>
                  <a:gdLst>
                    <a:gd name="T0" fmla="*/ 432 w 504"/>
                    <a:gd name="T1" fmla="*/ 541 h 577"/>
                    <a:gd name="T2" fmla="*/ 407 w 504"/>
                    <a:gd name="T3" fmla="*/ 541 h 577"/>
                    <a:gd name="T4" fmla="*/ 504 w 504"/>
                    <a:gd name="T5" fmla="*/ 361 h 577"/>
                    <a:gd name="T6" fmla="*/ 341 w 504"/>
                    <a:gd name="T7" fmla="*/ 152 h 577"/>
                    <a:gd name="T8" fmla="*/ 382 w 504"/>
                    <a:gd name="T9" fmla="*/ 75 h 577"/>
                    <a:gd name="T10" fmla="*/ 374 w 504"/>
                    <a:gd name="T11" fmla="*/ 50 h 577"/>
                    <a:gd name="T12" fmla="*/ 277 w 504"/>
                    <a:gd name="T13" fmla="*/ 3 h 577"/>
                    <a:gd name="T14" fmla="*/ 263 w 504"/>
                    <a:gd name="T15" fmla="*/ 2 h 577"/>
                    <a:gd name="T16" fmla="*/ 252 w 504"/>
                    <a:gd name="T17" fmla="*/ 12 h 577"/>
                    <a:gd name="T18" fmla="*/ 137 w 504"/>
                    <a:gd name="T19" fmla="*/ 230 h 577"/>
                    <a:gd name="T20" fmla="*/ 153 w 504"/>
                    <a:gd name="T21" fmla="*/ 280 h 577"/>
                    <a:gd name="T22" fmla="*/ 137 w 504"/>
                    <a:gd name="T23" fmla="*/ 313 h 577"/>
                    <a:gd name="T24" fmla="*/ 202 w 504"/>
                    <a:gd name="T25" fmla="*/ 344 h 577"/>
                    <a:gd name="T26" fmla="*/ 217 w 504"/>
                    <a:gd name="T27" fmla="*/ 312 h 577"/>
                    <a:gd name="T28" fmla="*/ 217 w 504"/>
                    <a:gd name="T29" fmla="*/ 312 h 577"/>
                    <a:gd name="T30" fmla="*/ 267 w 504"/>
                    <a:gd name="T31" fmla="*/ 293 h 577"/>
                    <a:gd name="T32" fmla="*/ 306 w 504"/>
                    <a:gd name="T33" fmla="*/ 219 h 577"/>
                    <a:gd name="T34" fmla="*/ 432 w 504"/>
                    <a:gd name="T35" fmla="*/ 361 h 577"/>
                    <a:gd name="T36" fmla="*/ 288 w 504"/>
                    <a:gd name="T37" fmla="*/ 505 h 577"/>
                    <a:gd name="T38" fmla="*/ 180 w 504"/>
                    <a:gd name="T39" fmla="*/ 469 h 577"/>
                    <a:gd name="T40" fmla="*/ 180 w 504"/>
                    <a:gd name="T41" fmla="*/ 451 h 577"/>
                    <a:gd name="T42" fmla="*/ 198 w 504"/>
                    <a:gd name="T43" fmla="*/ 433 h 577"/>
                    <a:gd name="T44" fmla="*/ 288 w 504"/>
                    <a:gd name="T45" fmla="*/ 433 h 577"/>
                    <a:gd name="T46" fmla="*/ 288 w 504"/>
                    <a:gd name="T47" fmla="*/ 397 h 577"/>
                    <a:gd name="T48" fmla="*/ 149 w 504"/>
                    <a:gd name="T49" fmla="*/ 397 h 577"/>
                    <a:gd name="T50" fmla="*/ 75 w 504"/>
                    <a:gd name="T51" fmla="*/ 397 h 577"/>
                    <a:gd name="T52" fmla="*/ 0 w 504"/>
                    <a:gd name="T53" fmla="*/ 397 h 577"/>
                    <a:gd name="T54" fmla="*/ 0 w 504"/>
                    <a:gd name="T55" fmla="*/ 433 h 577"/>
                    <a:gd name="T56" fmla="*/ 85 w 504"/>
                    <a:gd name="T57" fmla="*/ 433 h 577"/>
                    <a:gd name="T58" fmla="*/ 90 w 504"/>
                    <a:gd name="T59" fmla="*/ 433 h 577"/>
                    <a:gd name="T60" fmla="*/ 108 w 504"/>
                    <a:gd name="T61" fmla="*/ 451 h 577"/>
                    <a:gd name="T62" fmla="*/ 108 w 504"/>
                    <a:gd name="T63" fmla="*/ 469 h 577"/>
                    <a:gd name="T64" fmla="*/ 108 w 504"/>
                    <a:gd name="T65" fmla="*/ 541 h 577"/>
                    <a:gd name="T66" fmla="*/ 36 w 504"/>
                    <a:gd name="T67" fmla="*/ 577 h 577"/>
                    <a:gd name="T68" fmla="*/ 504 w 504"/>
                    <a:gd name="T69" fmla="*/ 577 h 577"/>
                    <a:gd name="T70" fmla="*/ 432 w 504"/>
                    <a:gd name="T71" fmla="*/ 541 h 577"/>
                    <a:gd name="T72" fmla="*/ 306 w 504"/>
                    <a:gd name="T73" fmla="*/ 49 h 577"/>
                    <a:gd name="T74" fmla="*/ 294 w 504"/>
                    <a:gd name="T75" fmla="*/ 61 h 577"/>
                    <a:gd name="T76" fmla="*/ 212 w 504"/>
                    <a:gd name="T77" fmla="*/ 217 h 577"/>
                    <a:gd name="T78" fmla="*/ 180 w 504"/>
                    <a:gd name="T79" fmla="*/ 202 h 577"/>
                    <a:gd name="T80" fmla="*/ 182 w 504"/>
                    <a:gd name="T81" fmla="*/ 195 h 577"/>
                    <a:gd name="T82" fmla="*/ 261 w 504"/>
                    <a:gd name="T83" fmla="*/ 48 h 577"/>
                    <a:gd name="T84" fmla="*/ 272 w 504"/>
                    <a:gd name="T85" fmla="*/ 38 h 577"/>
                    <a:gd name="T86" fmla="*/ 286 w 504"/>
                    <a:gd name="T87" fmla="*/ 39 h 577"/>
                    <a:gd name="T88" fmla="*/ 306 w 504"/>
                    <a:gd name="T89" fmla="*/ 49 h 577"/>
                    <a:gd name="T90" fmla="*/ 306 w 504"/>
                    <a:gd name="T91" fmla="*/ 49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04" h="577">
                      <a:moveTo>
                        <a:pt x="432" y="541"/>
                      </a:moveTo>
                      <a:cubicBezTo>
                        <a:pt x="407" y="541"/>
                        <a:pt x="407" y="541"/>
                        <a:pt x="407" y="541"/>
                      </a:cubicBezTo>
                      <a:cubicBezTo>
                        <a:pt x="466" y="502"/>
                        <a:pt x="504" y="436"/>
                        <a:pt x="504" y="361"/>
                      </a:cubicBezTo>
                      <a:cubicBezTo>
                        <a:pt x="504" y="260"/>
                        <a:pt x="435" y="175"/>
                        <a:pt x="341" y="152"/>
                      </a:cubicBezTo>
                      <a:cubicBezTo>
                        <a:pt x="382" y="75"/>
                        <a:pt x="382" y="75"/>
                        <a:pt x="382" y="75"/>
                      </a:cubicBezTo>
                      <a:cubicBezTo>
                        <a:pt x="386" y="65"/>
                        <a:pt x="383" y="54"/>
                        <a:pt x="374" y="50"/>
                      </a:cubicBezTo>
                      <a:cubicBezTo>
                        <a:pt x="277" y="3"/>
                        <a:pt x="277" y="3"/>
                        <a:pt x="277" y="3"/>
                      </a:cubicBezTo>
                      <a:cubicBezTo>
                        <a:pt x="272" y="1"/>
                        <a:pt x="267" y="0"/>
                        <a:pt x="263" y="2"/>
                      </a:cubicBezTo>
                      <a:cubicBezTo>
                        <a:pt x="258" y="4"/>
                        <a:pt x="254" y="7"/>
                        <a:pt x="252" y="12"/>
                      </a:cubicBezTo>
                      <a:cubicBezTo>
                        <a:pt x="137" y="230"/>
                        <a:pt x="137" y="230"/>
                        <a:pt x="137" y="230"/>
                      </a:cubicBezTo>
                      <a:cubicBezTo>
                        <a:pt x="128" y="249"/>
                        <a:pt x="135" y="272"/>
                        <a:pt x="153" y="280"/>
                      </a:cubicBezTo>
                      <a:cubicBezTo>
                        <a:pt x="137" y="313"/>
                        <a:pt x="137" y="313"/>
                        <a:pt x="137" y="313"/>
                      </a:cubicBezTo>
                      <a:cubicBezTo>
                        <a:pt x="202" y="344"/>
                        <a:pt x="202" y="344"/>
                        <a:pt x="202" y="344"/>
                      </a:cubicBezTo>
                      <a:cubicBezTo>
                        <a:pt x="217" y="312"/>
                        <a:pt x="217" y="312"/>
                        <a:pt x="217" y="312"/>
                      </a:cubicBezTo>
                      <a:cubicBezTo>
                        <a:pt x="217" y="312"/>
                        <a:pt x="217" y="312"/>
                        <a:pt x="217" y="312"/>
                      </a:cubicBezTo>
                      <a:cubicBezTo>
                        <a:pt x="235" y="320"/>
                        <a:pt x="257" y="312"/>
                        <a:pt x="267" y="293"/>
                      </a:cubicBezTo>
                      <a:cubicBezTo>
                        <a:pt x="306" y="219"/>
                        <a:pt x="306" y="219"/>
                        <a:pt x="306" y="219"/>
                      </a:cubicBezTo>
                      <a:cubicBezTo>
                        <a:pt x="377" y="228"/>
                        <a:pt x="432" y="288"/>
                        <a:pt x="432" y="361"/>
                      </a:cubicBezTo>
                      <a:cubicBezTo>
                        <a:pt x="432" y="440"/>
                        <a:pt x="367" y="505"/>
                        <a:pt x="288" y="505"/>
                      </a:cubicBezTo>
                      <a:cubicBezTo>
                        <a:pt x="252" y="505"/>
                        <a:pt x="205" y="491"/>
                        <a:pt x="180" y="469"/>
                      </a:cubicBezTo>
                      <a:cubicBezTo>
                        <a:pt x="180" y="451"/>
                        <a:pt x="180" y="451"/>
                        <a:pt x="180" y="451"/>
                      </a:cubicBezTo>
                      <a:cubicBezTo>
                        <a:pt x="180" y="441"/>
                        <a:pt x="188" y="433"/>
                        <a:pt x="198" y="433"/>
                      </a:cubicBezTo>
                      <a:cubicBezTo>
                        <a:pt x="288" y="433"/>
                        <a:pt x="288" y="433"/>
                        <a:pt x="288" y="433"/>
                      </a:cubicBezTo>
                      <a:cubicBezTo>
                        <a:pt x="288" y="397"/>
                        <a:pt x="288" y="397"/>
                        <a:pt x="288" y="397"/>
                      </a:cubicBezTo>
                      <a:cubicBezTo>
                        <a:pt x="149" y="397"/>
                        <a:pt x="149" y="397"/>
                        <a:pt x="149" y="397"/>
                      </a:cubicBezTo>
                      <a:cubicBezTo>
                        <a:pt x="75" y="397"/>
                        <a:pt x="75" y="397"/>
                        <a:pt x="75" y="397"/>
                      </a:cubicBezTo>
                      <a:cubicBezTo>
                        <a:pt x="0" y="397"/>
                        <a:pt x="0" y="397"/>
                        <a:pt x="0" y="397"/>
                      </a:cubicBezTo>
                      <a:cubicBezTo>
                        <a:pt x="0" y="433"/>
                        <a:pt x="0" y="433"/>
                        <a:pt x="0" y="433"/>
                      </a:cubicBezTo>
                      <a:cubicBezTo>
                        <a:pt x="85" y="433"/>
                        <a:pt x="85" y="433"/>
                        <a:pt x="85" y="433"/>
                      </a:cubicBezTo>
                      <a:cubicBezTo>
                        <a:pt x="90" y="433"/>
                        <a:pt x="90" y="433"/>
                        <a:pt x="90" y="433"/>
                      </a:cubicBezTo>
                      <a:cubicBezTo>
                        <a:pt x="100" y="433"/>
                        <a:pt x="108" y="441"/>
                        <a:pt x="108" y="451"/>
                      </a:cubicBezTo>
                      <a:cubicBezTo>
                        <a:pt x="108" y="469"/>
                        <a:pt x="108" y="469"/>
                        <a:pt x="108" y="469"/>
                      </a:cubicBezTo>
                      <a:cubicBezTo>
                        <a:pt x="108" y="541"/>
                        <a:pt x="108" y="541"/>
                        <a:pt x="108" y="541"/>
                      </a:cubicBezTo>
                      <a:cubicBezTo>
                        <a:pt x="68" y="541"/>
                        <a:pt x="36" y="537"/>
                        <a:pt x="36" y="577"/>
                      </a:cubicBezTo>
                      <a:cubicBezTo>
                        <a:pt x="504" y="577"/>
                        <a:pt x="504" y="577"/>
                        <a:pt x="504" y="577"/>
                      </a:cubicBezTo>
                      <a:cubicBezTo>
                        <a:pt x="504" y="537"/>
                        <a:pt x="472" y="541"/>
                        <a:pt x="432" y="541"/>
                      </a:cubicBezTo>
                      <a:close/>
                      <a:moveTo>
                        <a:pt x="306" y="49"/>
                      </a:moveTo>
                      <a:cubicBezTo>
                        <a:pt x="301" y="51"/>
                        <a:pt x="297" y="55"/>
                        <a:pt x="294" y="61"/>
                      </a:cubicBezTo>
                      <a:cubicBezTo>
                        <a:pt x="212" y="217"/>
                        <a:pt x="212" y="217"/>
                        <a:pt x="212" y="217"/>
                      </a:cubicBezTo>
                      <a:cubicBezTo>
                        <a:pt x="180" y="202"/>
                        <a:pt x="180" y="202"/>
                        <a:pt x="180" y="202"/>
                      </a:cubicBezTo>
                      <a:cubicBezTo>
                        <a:pt x="181" y="199"/>
                        <a:pt x="181" y="197"/>
                        <a:pt x="182" y="195"/>
                      </a:cubicBezTo>
                      <a:cubicBezTo>
                        <a:pt x="261" y="48"/>
                        <a:pt x="261" y="48"/>
                        <a:pt x="261" y="48"/>
                      </a:cubicBezTo>
                      <a:cubicBezTo>
                        <a:pt x="263" y="43"/>
                        <a:pt x="267" y="40"/>
                        <a:pt x="272" y="38"/>
                      </a:cubicBezTo>
                      <a:cubicBezTo>
                        <a:pt x="276" y="36"/>
                        <a:pt x="281" y="37"/>
                        <a:pt x="286" y="39"/>
                      </a:cubicBezTo>
                      <a:cubicBezTo>
                        <a:pt x="306" y="49"/>
                        <a:pt x="306" y="49"/>
                        <a:pt x="306" y="49"/>
                      </a:cubicBezTo>
                      <a:cubicBezTo>
                        <a:pt x="306" y="49"/>
                        <a:pt x="306" y="49"/>
                        <a:pt x="306" y="49"/>
                      </a:cubicBezTo>
                      <a:close/>
                    </a:path>
                  </a:pathLst>
                </a:custGeom>
                <a:solidFill>
                  <a:schemeClr val="bg1"/>
                </a:solidFill>
                <a:ln>
                  <a:noFill/>
                </a:ln>
              </p:spPr>
              <p:txBody>
                <a:bodyPr vert="horz" wrap="square" lIns="91440" tIns="45720" rIns="91440" bIns="45720" numCol="1" anchor="t" anchorCtr="0" compatLnSpc="1"/>
                <a:lstStyle/>
                <a:p>
                  <a:endParaRPr lang="id-ID" sz="1400"/>
                </a:p>
              </p:txBody>
            </p:sp>
          </p:grpSp>
        </p:grpSp>
        <p:grpSp>
          <p:nvGrpSpPr>
            <p:cNvPr id="64" name="Group 7">
              <a:extLst>
                <a:ext uri="{FF2B5EF4-FFF2-40B4-BE49-F238E27FC236}">
                  <a16:creationId xmlns:a16="http://schemas.microsoft.com/office/drawing/2014/main" id="{258CC650-5A63-4980-919A-7AFD12C387BA}"/>
                </a:ext>
              </a:extLst>
            </p:cNvPr>
            <p:cNvGrpSpPr/>
            <p:nvPr/>
          </p:nvGrpSpPr>
          <p:grpSpPr>
            <a:xfrm>
              <a:off x="7585993" y="1253831"/>
              <a:ext cx="3035648" cy="2136236"/>
              <a:chOff x="7585993" y="1253830"/>
              <a:chExt cx="3035648" cy="2136236"/>
            </a:xfrm>
          </p:grpSpPr>
          <p:sp>
            <p:nvSpPr>
              <p:cNvPr id="65" name="Freeform 5">
                <a:extLst>
                  <a:ext uri="{FF2B5EF4-FFF2-40B4-BE49-F238E27FC236}">
                    <a16:creationId xmlns:a16="http://schemas.microsoft.com/office/drawing/2014/main" id="{64300AE9-8663-4B7F-A62B-4B6FD64510DF}"/>
                  </a:ext>
                </a:extLst>
              </p:cNvPr>
              <p:cNvSpPr/>
              <p:nvPr/>
            </p:nvSpPr>
            <p:spPr bwMode="auto">
              <a:xfrm>
                <a:off x="7585993" y="1253830"/>
                <a:ext cx="3035648" cy="2136236"/>
              </a:xfrm>
              <a:custGeom>
                <a:avLst/>
                <a:gdLst>
                  <a:gd name="T0" fmla="*/ 6 w 1216"/>
                  <a:gd name="T1" fmla="*/ 854 h 854"/>
                  <a:gd name="T2" fmla="*/ 1216 w 1216"/>
                  <a:gd name="T3" fmla="*/ 854 h 854"/>
                </a:gdLst>
                <a:ahLst/>
                <a:cxnLst>
                  <a:cxn ang="0">
                    <a:pos x="T0" y="T1"/>
                  </a:cxn>
                  <a:cxn ang="0">
                    <a:pos x="T2" y="T3"/>
                  </a:cxn>
                </a:cxnLst>
                <a:rect l="0" t="0" r="r" b="b"/>
                <a:pathLst>
                  <a:path w="1216" h="854">
                    <a:moveTo>
                      <a:pt x="6" y="854"/>
                    </a:moveTo>
                    <a:cubicBezTo>
                      <a:pt x="0" y="63"/>
                      <a:pt x="1183" y="0"/>
                      <a:pt x="1216" y="854"/>
                    </a:cubicBezTo>
                  </a:path>
                </a:pathLst>
              </a:custGeom>
              <a:solidFill>
                <a:srgbClr val="FFFFFF"/>
              </a:solidFill>
              <a:ln w="114300" cap="flat">
                <a:solidFill>
                  <a:schemeClr val="accent2"/>
                </a:solidFill>
                <a:prstDash val="solid"/>
                <a:miter lim="800000"/>
              </a:ln>
              <a:extLst/>
            </p:spPr>
            <p:txBody>
              <a:bodyPr vert="horz" wrap="square" lIns="121920" tIns="60960" rIns="121920" bIns="60960" numCol="1" anchor="t" anchorCtr="0" compatLnSpc="1"/>
              <a:lstStyle/>
              <a:p>
                <a:endParaRPr lang="en-US" sz="2400"/>
              </a:p>
            </p:txBody>
          </p:sp>
          <p:grpSp>
            <p:nvGrpSpPr>
              <p:cNvPr id="66" name="Group 3">
                <a:extLst>
                  <a:ext uri="{FF2B5EF4-FFF2-40B4-BE49-F238E27FC236}">
                    <a16:creationId xmlns:a16="http://schemas.microsoft.com/office/drawing/2014/main" id="{2851C174-AE8F-45C0-A3DF-D1665BA68CB0}"/>
                  </a:ext>
                </a:extLst>
              </p:cNvPr>
              <p:cNvGrpSpPr/>
              <p:nvPr/>
            </p:nvGrpSpPr>
            <p:grpSpPr>
              <a:xfrm>
                <a:off x="7791987" y="2016869"/>
                <a:ext cx="2623660" cy="1340827"/>
                <a:chOff x="7791987" y="2016869"/>
                <a:chExt cx="2623660" cy="1340827"/>
              </a:xfrm>
            </p:grpSpPr>
            <p:sp>
              <p:nvSpPr>
                <p:cNvPr id="67" name="Freeform 5">
                  <a:extLst>
                    <a:ext uri="{FF2B5EF4-FFF2-40B4-BE49-F238E27FC236}">
                      <a16:creationId xmlns:a16="http://schemas.microsoft.com/office/drawing/2014/main" id="{0518FD9C-2DF6-452B-9D14-96C757C45992}"/>
                    </a:ext>
                  </a:extLst>
                </p:cNvPr>
                <p:cNvSpPr/>
                <p:nvPr/>
              </p:nvSpPr>
              <p:spPr bwMode="auto">
                <a:xfrm>
                  <a:off x="7791987" y="2016869"/>
                  <a:ext cx="2623660" cy="1340827"/>
                </a:xfrm>
                <a:custGeom>
                  <a:avLst/>
                  <a:gdLst>
                    <a:gd name="T0" fmla="*/ 0 w 1000"/>
                    <a:gd name="T1" fmla="*/ 509 h 509"/>
                    <a:gd name="T2" fmla="*/ 500 w 1000"/>
                    <a:gd name="T3" fmla="*/ 508 h 509"/>
                    <a:gd name="T4" fmla="*/ 1000 w 1000"/>
                    <a:gd name="T5" fmla="*/ 509 h 509"/>
                    <a:gd name="T6" fmla="*/ 500 w 1000"/>
                    <a:gd name="T7" fmla="*/ 5 h 509"/>
                    <a:gd name="T8" fmla="*/ 500 w 1000"/>
                    <a:gd name="T9" fmla="*/ 5 h 509"/>
                    <a:gd name="T10" fmla="*/ 0 w 1000"/>
                    <a:gd name="T11" fmla="*/ 509 h 509"/>
                  </a:gdLst>
                  <a:ahLst/>
                  <a:cxnLst>
                    <a:cxn ang="0">
                      <a:pos x="T0" y="T1"/>
                    </a:cxn>
                    <a:cxn ang="0">
                      <a:pos x="T2" y="T3"/>
                    </a:cxn>
                    <a:cxn ang="0">
                      <a:pos x="T4" y="T5"/>
                    </a:cxn>
                    <a:cxn ang="0">
                      <a:pos x="T6" y="T7"/>
                    </a:cxn>
                    <a:cxn ang="0">
                      <a:pos x="T8" y="T9"/>
                    </a:cxn>
                    <a:cxn ang="0">
                      <a:pos x="T10" y="T11"/>
                    </a:cxn>
                  </a:cxnLst>
                  <a:rect l="0" t="0" r="r" b="b"/>
                  <a:pathLst>
                    <a:path w="1000" h="509">
                      <a:moveTo>
                        <a:pt x="0" y="509"/>
                      </a:moveTo>
                      <a:cubicBezTo>
                        <a:pt x="500" y="508"/>
                        <a:pt x="500" y="508"/>
                        <a:pt x="500" y="508"/>
                      </a:cubicBezTo>
                      <a:cubicBezTo>
                        <a:pt x="1000" y="509"/>
                        <a:pt x="1000" y="509"/>
                        <a:pt x="1000" y="509"/>
                      </a:cubicBezTo>
                      <a:cubicBezTo>
                        <a:pt x="959" y="151"/>
                        <a:pt x="729" y="0"/>
                        <a:pt x="500" y="5"/>
                      </a:cubicBezTo>
                      <a:cubicBezTo>
                        <a:pt x="500" y="5"/>
                        <a:pt x="500" y="5"/>
                        <a:pt x="500" y="5"/>
                      </a:cubicBezTo>
                      <a:cubicBezTo>
                        <a:pt x="270" y="0"/>
                        <a:pt x="41" y="151"/>
                        <a:pt x="0" y="509"/>
                      </a:cubicBezTo>
                      <a:close/>
                    </a:path>
                  </a:pathLst>
                </a:custGeom>
                <a:solidFill>
                  <a:schemeClr val="accent2"/>
                </a:solidFill>
                <a:ln>
                  <a:noFill/>
                </a:ln>
              </p:spPr>
              <p:txBody>
                <a:bodyPr vert="horz" wrap="square" lIns="121920" tIns="60960" rIns="121920" bIns="60960" numCol="1" anchor="t" anchorCtr="0" compatLnSpc="1"/>
                <a:lstStyle/>
                <a:p>
                  <a:endParaRPr lang="en-US" sz="2400"/>
                </a:p>
              </p:txBody>
            </p:sp>
            <p:grpSp>
              <p:nvGrpSpPr>
                <p:cNvPr id="68" name="Group 486">
                  <a:extLst>
                    <a:ext uri="{FF2B5EF4-FFF2-40B4-BE49-F238E27FC236}">
                      <a16:creationId xmlns:a16="http://schemas.microsoft.com/office/drawing/2014/main" id="{D1707F5A-BD6C-4087-8255-309270C1AF00}"/>
                    </a:ext>
                  </a:extLst>
                </p:cNvPr>
                <p:cNvGrpSpPr/>
                <p:nvPr/>
              </p:nvGrpSpPr>
              <p:grpSpPr bwMode="auto">
                <a:xfrm>
                  <a:off x="8843075" y="2551897"/>
                  <a:ext cx="575272" cy="494305"/>
                  <a:chOff x="0" y="0"/>
                  <a:chExt cx="576" cy="495"/>
                </a:xfrm>
                <a:solidFill>
                  <a:schemeClr val="bg1"/>
                </a:solidFill>
              </p:grpSpPr>
              <p:sp>
                <p:nvSpPr>
                  <p:cNvPr id="69" name="AutoShape 484">
                    <a:extLst>
                      <a:ext uri="{FF2B5EF4-FFF2-40B4-BE49-F238E27FC236}">
                        <a16:creationId xmlns:a16="http://schemas.microsoft.com/office/drawing/2014/main" id="{C0A59AE0-F81B-467B-AE68-38AC078EFE2B}"/>
                      </a:ext>
                    </a:extLst>
                  </p:cNvPr>
                  <p:cNvSpPr/>
                  <p:nvPr/>
                </p:nvSpPr>
                <p:spPr bwMode="auto">
                  <a:xfrm>
                    <a:off x="0" y="0"/>
                    <a:ext cx="495" cy="49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8899" y="18001"/>
                        </a:moveTo>
                        <a:cubicBezTo>
                          <a:pt x="18899" y="18497"/>
                          <a:pt x="18494" y="18901"/>
                          <a:pt x="17999" y="18901"/>
                        </a:cubicBezTo>
                        <a:lnTo>
                          <a:pt x="3601" y="18901"/>
                        </a:lnTo>
                        <a:cubicBezTo>
                          <a:pt x="3105" y="18901"/>
                          <a:pt x="2701" y="18497"/>
                          <a:pt x="2701" y="18001"/>
                        </a:cubicBezTo>
                        <a:lnTo>
                          <a:pt x="2701" y="3598"/>
                        </a:lnTo>
                        <a:cubicBezTo>
                          <a:pt x="2701" y="3102"/>
                          <a:pt x="3105" y="2699"/>
                          <a:pt x="3601" y="2699"/>
                        </a:cubicBezTo>
                        <a:lnTo>
                          <a:pt x="16077" y="2699"/>
                        </a:lnTo>
                        <a:lnTo>
                          <a:pt x="18707" y="70"/>
                        </a:lnTo>
                        <a:cubicBezTo>
                          <a:pt x="18478" y="25"/>
                          <a:pt x="18241" y="0"/>
                          <a:pt x="17999" y="0"/>
                        </a:cubicBezTo>
                        <a:lnTo>
                          <a:pt x="3601" y="0"/>
                        </a:lnTo>
                        <a:cubicBezTo>
                          <a:pt x="1612" y="0"/>
                          <a:pt x="0" y="1611"/>
                          <a:pt x="0" y="3598"/>
                        </a:cubicBezTo>
                        <a:lnTo>
                          <a:pt x="0" y="18001"/>
                        </a:lnTo>
                        <a:cubicBezTo>
                          <a:pt x="0" y="19989"/>
                          <a:pt x="1612" y="21600"/>
                          <a:pt x="3601" y="21600"/>
                        </a:cubicBezTo>
                        <a:lnTo>
                          <a:pt x="17999" y="21600"/>
                        </a:lnTo>
                        <a:cubicBezTo>
                          <a:pt x="19988" y="21600"/>
                          <a:pt x="21600" y="19989"/>
                          <a:pt x="21600" y="18001"/>
                        </a:cubicBezTo>
                        <a:lnTo>
                          <a:pt x="21600" y="10014"/>
                        </a:lnTo>
                        <a:lnTo>
                          <a:pt x="18899" y="12712"/>
                        </a:lnTo>
                        <a:lnTo>
                          <a:pt x="18899" y="18001"/>
                        </a:lnTo>
                        <a:close/>
                        <a:moveTo>
                          <a:pt x="18899" y="18001"/>
                        </a:moveTo>
                      </a:path>
                    </a:pathLst>
                  </a:custGeom>
                  <a:grpFill/>
                  <a:ln>
                    <a:noFill/>
                  </a:ln>
                </p:spPr>
                <p:txBody>
                  <a:bodyPr lIns="0" tIns="0" rIns="0" bIns="0"/>
                  <a:lstStyle/>
                  <a:p>
                    <a:endParaRPr lang="en-US" sz="2400">
                      <a:solidFill>
                        <a:schemeClr val="bg2"/>
                      </a:solidFill>
                    </a:endParaRPr>
                  </a:p>
                </p:txBody>
              </p:sp>
              <p:sp>
                <p:nvSpPr>
                  <p:cNvPr id="70" name="AutoShape 485">
                    <a:extLst>
                      <a:ext uri="{FF2B5EF4-FFF2-40B4-BE49-F238E27FC236}">
                        <a16:creationId xmlns:a16="http://schemas.microsoft.com/office/drawing/2014/main" id="{66BB231F-9C75-49D4-B363-1BB4D6C1240A}"/>
                      </a:ext>
                    </a:extLst>
                  </p:cNvPr>
                  <p:cNvSpPr/>
                  <p:nvPr/>
                </p:nvSpPr>
                <p:spPr bwMode="auto">
                  <a:xfrm>
                    <a:off x="208" y="0"/>
                    <a:ext cx="368" cy="36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600" h="21600">
                        <a:moveTo>
                          <a:pt x="2496" y="13916"/>
                        </a:moveTo>
                        <a:lnTo>
                          <a:pt x="2496" y="13917"/>
                        </a:lnTo>
                        <a:lnTo>
                          <a:pt x="2495" y="13919"/>
                        </a:lnTo>
                        <a:lnTo>
                          <a:pt x="2496" y="13919"/>
                        </a:lnTo>
                        <a:lnTo>
                          <a:pt x="0" y="21600"/>
                        </a:lnTo>
                        <a:lnTo>
                          <a:pt x="7681" y="19104"/>
                        </a:lnTo>
                        <a:lnTo>
                          <a:pt x="7684" y="19103"/>
                        </a:lnTo>
                        <a:lnTo>
                          <a:pt x="7683" y="19102"/>
                        </a:lnTo>
                        <a:lnTo>
                          <a:pt x="21600" y="5186"/>
                        </a:lnTo>
                        <a:lnTo>
                          <a:pt x="16414" y="0"/>
                        </a:lnTo>
                        <a:lnTo>
                          <a:pt x="2498" y="13916"/>
                        </a:lnTo>
                        <a:lnTo>
                          <a:pt x="2496" y="13916"/>
                        </a:lnTo>
                        <a:close/>
                        <a:moveTo>
                          <a:pt x="7041" y="18061"/>
                        </a:moveTo>
                        <a:lnTo>
                          <a:pt x="1855" y="19745"/>
                        </a:lnTo>
                        <a:lnTo>
                          <a:pt x="3540" y="14559"/>
                        </a:lnTo>
                        <a:lnTo>
                          <a:pt x="7041" y="18061"/>
                        </a:lnTo>
                        <a:close/>
                        <a:moveTo>
                          <a:pt x="7041" y="18061"/>
                        </a:moveTo>
                      </a:path>
                    </a:pathLst>
                  </a:custGeom>
                  <a:grpFill/>
                  <a:ln>
                    <a:noFill/>
                  </a:ln>
                </p:spPr>
                <p:txBody>
                  <a:bodyPr lIns="0" tIns="0" rIns="0" bIns="0"/>
                  <a:lstStyle/>
                  <a:p>
                    <a:endParaRPr lang="en-US" sz="2400">
                      <a:solidFill>
                        <a:schemeClr val="bg2"/>
                      </a:solidFill>
                    </a:endParaRPr>
                  </a:p>
                </p:txBody>
              </p:sp>
            </p:grpSp>
          </p:grpSp>
        </p:grpSp>
      </p:grpSp>
      <p:sp>
        <p:nvSpPr>
          <p:cNvPr id="72" name="矩形 71">
            <a:extLst>
              <a:ext uri="{FF2B5EF4-FFF2-40B4-BE49-F238E27FC236}">
                <a16:creationId xmlns:a16="http://schemas.microsoft.com/office/drawing/2014/main" id="{8FAB1FDA-A762-4DE6-BB3C-54A1645D7EEA}"/>
              </a:ext>
            </a:extLst>
          </p:cNvPr>
          <p:cNvSpPr/>
          <p:nvPr/>
        </p:nvSpPr>
        <p:spPr>
          <a:xfrm>
            <a:off x="2838462" y="6193674"/>
            <a:ext cx="1095172" cy="307777"/>
          </a:xfrm>
          <a:prstGeom prst="rect">
            <a:avLst/>
          </a:prstGeom>
        </p:spPr>
        <p:txBody>
          <a:bodyPr wrap="none">
            <a:spAutoFit/>
          </a:bodyPr>
          <a:lstStyle/>
          <a:p>
            <a:r>
              <a:rPr lang="en-US" altLang="zh-CN" sz="1400">
                <a:solidFill>
                  <a:schemeClr val="bg1"/>
                </a:solidFill>
                <a:latin typeface="PalatinoLinotype-Roman"/>
              </a:rPr>
              <a:t>jieba.lcut(s)</a:t>
            </a:r>
            <a:endParaRPr lang="zh-CN" altLang="en-US" sz="1400">
              <a:solidFill>
                <a:schemeClr val="bg1"/>
              </a:solidFill>
            </a:endParaRPr>
          </a:p>
        </p:txBody>
      </p:sp>
      <p:sp>
        <p:nvSpPr>
          <p:cNvPr id="74" name="矩形 73">
            <a:extLst>
              <a:ext uri="{FF2B5EF4-FFF2-40B4-BE49-F238E27FC236}">
                <a16:creationId xmlns:a16="http://schemas.microsoft.com/office/drawing/2014/main" id="{3276DC4D-24EA-4AAA-80F6-A85E96586390}"/>
              </a:ext>
            </a:extLst>
          </p:cNvPr>
          <p:cNvSpPr/>
          <p:nvPr/>
        </p:nvSpPr>
        <p:spPr>
          <a:xfrm>
            <a:off x="4833777" y="4858886"/>
            <a:ext cx="2186817" cy="307777"/>
          </a:xfrm>
          <a:prstGeom prst="rect">
            <a:avLst/>
          </a:prstGeom>
        </p:spPr>
        <p:txBody>
          <a:bodyPr wrap="none">
            <a:spAutoFit/>
          </a:bodyPr>
          <a:lstStyle/>
          <a:p>
            <a:r>
              <a:rPr lang="en-US" altLang="zh-CN" sz="1400">
                <a:solidFill>
                  <a:schemeClr val="bg1"/>
                </a:solidFill>
              </a:rPr>
              <a:t>jieba.lcut(s, cut_all = True)</a:t>
            </a:r>
            <a:endParaRPr lang="zh-CN" altLang="en-US" sz="1400">
              <a:solidFill>
                <a:schemeClr val="bg1"/>
              </a:solidFill>
            </a:endParaRPr>
          </a:p>
        </p:txBody>
      </p:sp>
      <p:sp>
        <p:nvSpPr>
          <p:cNvPr id="77" name="矩形 76">
            <a:extLst>
              <a:ext uri="{FF2B5EF4-FFF2-40B4-BE49-F238E27FC236}">
                <a16:creationId xmlns:a16="http://schemas.microsoft.com/office/drawing/2014/main" id="{1FEBE3A1-5FB1-47C0-AFD8-E2DFF6EF5248}"/>
              </a:ext>
            </a:extLst>
          </p:cNvPr>
          <p:cNvSpPr/>
          <p:nvPr/>
        </p:nvSpPr>
        <p:spPr>
          <a:xfrm>
            <a:off x="7227100" y="6425088"/>
            <a:ext cx="1911101" cy="307777"/>
          </a:xfrm>
          <a:prstGeom prst="rect">
            <a:avLst/>
          </a:prstGeom>
        </p:spPr>
        <p:txBody>
          <a:bodyPr wrap="none">
            <a:spAutoFit/>
          </a:bodyPr>
          <a:lstStyle/>
          <a:p>
            <a:r>
              <a:rPr lang="en-US" altLang="zh-CN" sz="1400">
                <a:solidFill>
                  <a:schemeClr val="bg1"/>
                </a:solidFill>
              </a:rPr>
              <a:t>jieba.lcut_for_search(s)</a:t>
            </a:r>
            <a:endParaRPr lang="zh-CN" altLang="en-US" sz="1400">
              <a:solidFill>
                <a:schemeClr val="bg1"/>
              </a:solidFill>
            </a:endParaRPr>
          </a:p>
        </p:txBody>
      </p:sp>
    </p:spTree>
    <p:extLst>
      <p:ext uri="{BB962C8B-B14F-4D97-AF65-F5344CB8AC3E}">
        <p14:creationId xmlns:p14="http://schemas.microsoft.com/office/powerpoint/2010/main" val="3884142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300" fill="hold"/>
                                        <p:tgtEl>
                                          <p:spTgt spid="15"/>
                                        </p:tgtEl>
                                        <p:attrNameLst>
                                          <p:attrName>ppt_w</p:attrName>
                                        </p:attrNameLst>
                                      </p:cBhvr>
                                      <p:tavLst>
                                        <p:tav tm="0">
                                          <p:val>
                                            <p:fltVal val="0"/>
                                          </p:val>
                                        </p:tav>
                                        <p:tav tm="100000">
                                          <p:val>
                                            <p:strVal val="#ppt_w"/>
                                          </p:val>
                                        </p:tav>
                                      </p:tavLst>
                                    </p:anim>
                                    <p:anim calcmode="lin" valueType="num">
                                      <p:cBhvr>
                                        <p:cTn id="8" dur="300" fill="hold"/>
                                        <p:tgtEl>
                                          <p:spTgt spid="15"/>
                                        </p:tgtEl>
                                        <p:attrNameLst>
                                          <p:attrName>ppt_h</p:attrName>
                                        </p:attrNameLst>
                                      </p:cBhvr>
                                      <p:tavLst>
                                        <p:tav tm="0">
                                          <p:val>
                                            <p:fltVal val="0"/>
                                          </p:val>
                                        </p:tav>
                                        <p:tav tm="100000">
                                          <p:val>
                                            <p:strVal val="#ppt_h"/>
                                          </p:val>
                                        </p:tav>
                                      </p:tavLst>
                                    </p:anim>
                                    <p:animEffect transition="in" filter="fade">
                                      <p:cBhvr>
                                        <p:cTn id="9" dur="300"/>
                                        <p:tgtEl>
                                          <p:spTgt spid="15"/>
                                        </p:tgtEl>
                                      </p:cBhvr>
                                    </p:animEffect>
                                  </p:childTnLst>
                                </p:cTn>
                              </p:par>
                              <p:par>
                                <p:cTn id="10" presetID="6" presetClass="emph" presetSubtype="0" autoRev="1" fill="hold" grpId="1" nodeType="withEffect">
                                  <p:stCondLst>
                                    <p:cond delay="300"/>
                                  </p:stCondLst>
                                  <p:childTnLst>
                                    <p:animScale>
                                      <p:cBhvr>
                                        <p:cTn id="11" dur="150" fill="hold"/>
                                        <p:tgtEl>
                                          <p:spTgt spid="15"/>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14"/>
                                        </p:tgtEl>
                                        <p:attrNameLst>
                                          <p:attrName>style.visibility</p:attrName>
                                        </p:attrNameLst>
                                      </p:cBhvr>
                                      <p:to>
                                        <p:strVal val="visible"/>
                                      </p:to>
                                    </p:set>
                                    <p:anim calcmode="lin" valueType="num">
                                      <p:cBhvr>
                                        <p:cTn id="14" dur="300" fill="hold"/>
                                        <p:tgtEl>
                                          <p:spTgt spid="14"/>
                                        </p:tgtEl>
                                        <p:attrNameLst>
                                          <p:attrName>ppt_w</p:attrName>
                                        </p:attrNameLst>
                                      </p:cBhvr>
                                      <p:tavLst>
                                        <p:tav tm="0">
                                          <p:val>
                                            <p:fltVal val="0"/>
                                          </p:val>
                                        </p:tav>
                                        <p:tav tm="100000">
                                          <p:val>
                                            <p:strVal val="#ppt_w"/>
                                          </p:val>
                                        </p:tav>
                                      </p:tavLst>
                                    </p:anim>
                                    <p:anim calcmode="lin" valueType="num">
                                      <p:cBhvr>
                                        <p:cTn id="15" dur="300" fill="hold"/>
                                        <p:tgtEl>
                                          <p:spTgt spid="14"/>
                                        </p:tgtEl>
                                        <p:attrNameLst>
                                          <p:attrName>ppt_h</p:attrName>
                                        </p:attrNameLst>
                                      </p:cBhvr>
                                      <p:tavLst>
                                        <p:tav tm="0">
                                          <p:val>
                                            <p:fltVal val="0"/>
                                          </p:val>
                                        </p:tav>
                                        <p:tav tm="100000">
                                          <p:val>
                                            <p:strVal val="#ppt_h"/>
                                          </p:val>
                                        </p:tav>
                                      </p:tavLst>
                                    </p:anim>
                                    <p:animEffect transition="in" filter="fade">
                                      <p:cBhvr>
                                        <p:cTn id="16" dur="300"/>
                                        <p:tgtEl>
                                          <p:spTgt spid="14"/>
                                        </p:tgtEl>
                                      </p:cBhvr>
                                    </p:animEffect>
                                  </p:childTnLst>
                                </p:cTn>
                              </p:par>
                              <p:par>
                                <p:cTn id="17" presetID="6" presetClass="emph" presetSubtype="0" autoRev="1" fill="hold" grpId="1" nodeType="withEffect">
                                  <p:stCondLst>
                                    <p:cond delay="600"/>
                                  </p:stCondLst>
                                  <p:childTnLst>
                                    <p:animScale>
                                      <p:cBhvr>
                                        <p:cTn id="18" dur="150" fill="hold"/>
                                        <p:tgtEl>
                                          <p:spTgt spid="14"/>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13"/>
                                        </p:tgtEl>
                                        <p:attrNameLst>
                                          <p:attrName>style.visibility</p:attrName>
                                        </p:attrNameLst>
                                      </p:cBhvr>
                                      <p:to>
                                        <p:strVal val="visible"/>
                                      </p:to>
                                    </p:set>
                                    <p:anim calcmode="lin" valueType="num">
                                      <p:cBhvr>
                                        <p:cTn id="21" dur="300" fill="hold"/>
                                        <p:tgtEl>
                                          <p:spTgt spid="13"/>
                                        </p:tgtEl>
                                        <p:attrNameLst>
                                          <p:attrName>ppt_w</p:attrName>
                                        </p:attrNameLst>
                                      </p:cBhvr>
                                      <p:tavLst>
                                        <p:tav tm="0">
                                          <p:val>
                                            <p:fltVal val="0"/>
                                          </p:val>
                                        </p:tav>
                                        <p:tav tm="100000">
                                          <p:val>
                                            <p:strVal val="#ppt_w"/>
                                          </p:val>
                                        </p:tav>
                                      </p:tavLst>
                                    </p:anim>
                                    <p:anim calcmode="lin" valueType="num">
                                      <p:cBhvr>
                                        <p:cTn id="22" dur="300" fill="hold"/>
                                        <p:tgtEl>
                                          <p:spTgt spid="13"/>
                                        </p:tgtEl>
                                        <p:attrNameLst>
                                          <p:attrName>ppt_h</p:attrName>
                                        </p:attrNameLst>
                                      </p:cBhvr>
                                      <p:tavLst>
                                        <p:tav tm="0">
                                          <p:val>
                                            <p:fltVal val="0"/>
                                          </p:val>
                                        </p:tav>
                                        <p:tav tm="100000">
                                          <p:val>
                                            <p:strVal val="#ppt_h"/>
                                          </p:val>
                                        </p:tav>
                                      </p:tavLst>
                                    </p:anim>
                                    <p:animEffect transition="in" filter="fade">
                                      <p:cBhvr>
                                        <p:cTn id="23" dur="300"/>
                                        <p:tgtEl>
                                          <p:spTgt spid="13"/>
                                        </p:tgtEl>
                                      </p:cBhvr>
                                    </p:animEffect>
                                  </p:childTnLst>
                                </p:cTn>
                              </p:par>
                              <p:par>
                                <p:cTn id="24" presetID="6" presetClass="emph" presetSubtype="0" autoRev="1" fill="hold" grpId="1" nodeType="withEffect">
                                  <p:stCondLst>
                                    <p:cond delay="900"/>
                                  </p:stCondLst>
                                  <p:childTnLst>
                                    <p:animScale>
                                      <p:cBhvr>
                                        <p:cTn id="25" dur="150" fill="hold"/>
                                        <p:tgtEl>
                                          <p:spTgt spid="13"/>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12"/>
                                        </p:tgtEl>
                                        <p:attrNameLst>
                                          <p:attrName>style.visibility</p:attrName>
                                        </p:attrNameLst>
                                      </p:cBhvr>
                                      <p:to>
                                        <p:strVal val="visible"/>
                                      </p:to>
                                    </p:set>
                                    <p:anim calcmode="lin" valueType="num">
                                      <p:cBhvr>
                                        <p:cTn id="28" dur="300" fill="hold"/>
                                        <p:tgtEl>
                                          <p:spTgt spid="12"/>
                                        </p:tgtEl>
                                        <p:attrNameLst>
                                          <p:attrName>ppt_w</p:attrName>
                                        </p:attrNameLst>
                                      </p:cBhvr>
                                      <p:tavLst>
                                        <p:tav tm="0">
                                          <p:val>
                                            <p:fltVal val="0"/>
                                          </p:val>
                                        </p:tav>
                                        <p:tav tm="100000">
                                          <p:val>
                                            <p:strVal val="#ppt_w"/>
                                          </p:val>
                                        </p:tav>
                                      </p:tavLst>
                                    </p:anim>
                                    <p:anim calcmode="lin" valueType="num">
                                      <p:cBhvr>
                                        <p:cTn id="29" dur="300" fill="hold"/>
                                        <p:tgtEl>
                                          <p:spTgt spid="12"/>
                                        </p:tgtEl>
                                        <p:attrNameLst>
                                          <p:attrName>ppt_h</p:attrName>
                                        </p:attrNameLst>
                                      </p:cBhvr>
                                      <p:tavLst>
                                        <p:tav tm="0">
                                          <p:val>
                                            <p:fltVal val="0"/>
                                          </p:val>
                                        </p:tav>
                                        <p:tav tm="100000">
                                          <p:val>
                                            <p:strVal val="#ppt_h"/>
                                          </p:val>
                                        </p:tav>
                                      </p:tavLst>
                                    </p:anim>
                                    <p:animEffect transition="in" filter="fade">
                                      <p:cBhvr>
                                        <p:cTn id="30" dur="300"/>
                                        <p:tgtEl>
                                          <p:spTgt spid="12"/>
                                        </p:tgtEl>
                                      </p:cBhvr>
                                    </p:animEffect>
                                  </p:childTnLst>
                                </p:cTn>
                              </p:par>
                              <p:par>
                                <p:cTn id="31" presetID="6" presetClass="emph" presetSubtype="0" autoRev="1" fill="hold" grpId="1" nodeType="withEffect">
                                  <p:stCondLst>
                                    <p:cond delay="1200"/>
                                  </p:stCondLst>
                                  <p:childTnLst>
                                    <p:animScale>
                                      <p:cBhvr>
                                        <p:cTn id="32" dur="150" fill="hold"/>
                                        <p:tgtEl>
                                          <p:spTgt spid="12"/>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16"/>
                                        </p:tgtEl>
                                        <p:attrNameLst>
                                          <p:attrName>style.visibility</p:attrName>
                                        </p:attrNameLst>
                                      </p:cBhvr>
                                      <p:to>
                                        <p:strVal val="visible"/>
                                      </p:to>
                                    </p:set>
                                    <p:anim calcmode="lin" valueType="num">
                                      <p:cBhvr>
                                        <p:cTn id="35" dur="300" fill="hold"/>
                                        <p:tgtEl>
                                          <p:spTgt spid="16"/>
                                        </p:tgtEl>
                                        <p:attrNameLst>
                                          <p:attrName>ppt_w</p:attrName>
                                        </p:attrNameLst>
                                      </p:cBhvr>
                                      <p:tavLst>
                                        <p:tav tm="0">
                                          <p:val>
                                            <p:fltVal val="0"/>
                                          </p:val>
                                        </p:tav>
                                        <p:tav tm="100000">
                                          <p:val>
                                            <p:strVal val="#ppt_w"/>
                                          </p:val>
                                        </p:tav>
                                      </p:tavLst>
                                    </p:anim>
                                    <p:anim calcmode="lin" valueType="num">
                                      <p:cBhvr>
                                        <p:cTn id="36" dur="300" fill="hold"/>
                                        <p:tgtEl>
                                          <p:spTgt spid="16"/>
                                        </p:tgtEl>
                                        <p:attrNameLst>
                                          <p:attrName>ppt_h</p:attrName>
                                        </p:attrNameLst>
                                      </p:cBhvr>
                                      <p:tavLst>
                                        <p:tav tm="0">
                                          <p:val>
                                            <p:fltVal val="0"/>
                                          </p:val>
                                        </p:tav>
                                        <p:tav tm="100000">
                                          <p:val>
                                            <p:strVal val="#ppt_h"/>
                                          </p:val>
                                        </p:tav>
                                      </p:tavLst>
                                    </p:anim>
                                    <p:animEffect transition="in" filter="fade">
                                      <p:cBhvr>
                                        <p:cTn id="37" dur="300"/>
                                        <p:tgtEl>
                                          <p:spTgt spid="16"/>
                                        </p:tgtEl>
                                      </p:cBhvr>
                                    </p:animEffect>
                                  </p:childTnLst>
                                </p:cTn>
                              </p:par>
                              <p:par>
                                <p:cTn id="38" presetID="6" presetClass="emph" presetSubtype="0" autoRev="1" fill="hold" grpId="1" nodeType="withEffect">
                                  <p:stCondLst>
                                    <p:cond delay="800"/>
                                  </p:stCondLst>
                                  <p:childTnLst>
                                    <p:animScale>
                                      <p:cBhvr>
                                        <p:cTn id="39" dur="150" fill="hold"/>
                                        <p:tgtEl>
                                          <p:spTgt spid="16"/>
                                        </p:tgtEl>
                                      </p:cBhvr>
                                      <p:by x="110000" y="110000"/>
                                    </p:animScale>
                                  </p:childTnLst>
                                </p:cTn>
                              </p:par>
                              <p:par>
                                <p:cTn id="40" presetID="22" presetClass="entr" presetSubtype="8"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left)">
                                      <p:cBhvr>
                                        <p:cTn id="42" dur="500"/>
                                        <p:tgtEl>
                                          <p:spTgt spid="20"/>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wipe(left)">
                                      <p:cBhvr>
                                        <p:cTn id="4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3" grpId="1" animBg="1"/>
      <p:bldP spid="14" grpId="0" animBg="1"/>
      <p:bldP spid="14" grpId="1" animBg="1"/>
      <p:bldP spid="15" grpId="0" animBg="1"/>
      <p:bldP spid="15" grpId="1" animBg="1"/>
      <p:bldP spid="16" grpId="0"/>
      <p:bldP spid="16" grpId="1"/>
      <p:bldP spid="20" grpId="0" animBg="1"/>
      <p:bldP spid="2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558B798-B629-4434-A435-D3D9AF0FE265}"/>
              </a:ext>
            </a:extLst>
          </p:cNvPr>
          <p:cNvSpPr/>
          <p:nvPr/>
        </p:nvSpPr>
        <p:spPr>
          <a:xfrm>
            <a:off x="1304204" y="4479942"/>
            <a:ext cx="2834690" cy="1384995"/>
          </a:xfrm>
          <a:prstGeom prst="rect">
            <a:avLst/>
          </a:prstGeom>
        </p:spPr>
        <p:txBody>
          <a:bodyPr wrap="square">
            <a:spAutoFit/>
          </a:bodyPr>
          <a:lstStyle/>
          <a:p>
            <a:r>
              <a:rPr lang="zh-CN" altLang="en-US" sz="1400">
                <a:solidFill>
                  <a:schemeClr val="bg1"/>
                </a:solidFill>
                <a:latin typeface="微软雅黑" panose="020B0503020204020204" pitchFamily="34" charset="-122"/>
                <a:ea typeface="微软雅黑" panose="020B0503020204020204" pitchFamily="34" charset="-122"/>
              </a:rPr>
              <a:t>以词语为基本单元，根据其在文本中出现的频率设计不同大小以形成视觉上不同效果，形成“关键词云层”或“关键词渲染”，从而使读者只要“一瞥”即可领略文本的主旨。</a:t>
            </a:r>
          </a:p>
        </p:txBody>
      </p:sp>
      <p:sp>
        <p:nvSpPr>
          <p:cNvPr id="5" name="矩形 4">
            <a:extLst>
              <a:ext uri="{FF2B5EF4-FFF2-40B4-BE49-F238E27FC236}">
                <a16:creationId xmlns:a16="http://schemas.microsoft.com/office/drawing/2014/main" id="{525ACA82-316F-4860-B89F-953C71A04551}"/>
              </a:ext>
            </a:extLst>
          </p:cNvPr>
          <p:cNvSpPr/>
          <p:nvPr/>
        </p:nvSpPr>
        <p:spPr>
          <a:xfrm>
            <a:off x="4570764" y="4479941"/>
            <a:ext cx="3061640" cy="1384995"/>
          </a:xfrm>
          <a:prstGeom prst="rect">
            <a:avLst/>
          </a:prstGeom>
        </p:spPr>
        <p:txBody>
          <a:bodyPr wrap="square">
            <a:spAutoFit/>
          </a:bodyPr>
          <a:lstStyle/>
          <a:p>
            <a:r>
              <a:rPr lang="zh-CN" altLang="en-US" sz="1400">
                <a:solidFill>
                  <a:schemeClr val="bg1"/>
                </a:solidFill>
                <a:latin typeface="微软雅黑" panose="020B0503020204020204" pitchFamily="34" charset="-122"/>
                <a:ea typeface="微软雅黑" panose="020B0503020204020204" pitchFamily="34" charset="-122"/>
              </a:rPr>
              <a:t>在生成词云时，</a:t>
            </a:r>
            <a:r>
              <a:rPr lang="en-US" altLang="zh-CN" sz="1400">
                <a:solidFill>
                  <a:schemeClr val="bg1"/>
                </a:solidFill>
                <a:latin typeface="微软雅黑" panose="020B0503020204020204" pitchFamily="34" charset="-122"/>
                <a:ea typeface="微软雅黑" panose="020B0503020204020204" pitchFamily="34" charset="-122"/>
              </a:rPr>
              <a:t>wordcloud</a:t>
            </a:r>
            <a:r>
              <a:rPr lang="zh-CN" altLang="en-US" sz="1400">
                <a:solidFill>
                  <a:schemeClr val="bg1"/>
                </a:solidFill>
                <a:latin typeface="微软雅黑" panose="020B0503020204020204" pitchFamily="34" charset="-122"/>
                <a:ea typeface="微软雅黑" panose="020B0503020204020204" pitchFamily="34" charset="-122"/>
              </a:rPr>
              <a:t>默认会以空格或标点为分隔符对目标文本进行分词处理。对于中文文本，分词处理需要由用户来完成。一般步骤是先将文本分词处理，然后以空格拼接，再调用</a:t>
            </a:r>
            <a:r>
              <a:rPr lang="en-US" altLang="zh-CN" sz="1400">
                <a:solidFill>
                  <a:schemeClr val="bg1"/>
                </a:solidFill>
                <a:latin typeface="微软雅黑" panose="020B0503020204020204" pitchFamily="34" charset="-122"/>
                <a:ea typeface="微软雅黑" panose="020B0503020204020204" pitchFamily="34" charset="-122"/>
              </a:rPr>
              <a:t>wordcloud</a:t>
            </a:r>
            <a:r>
              <a:rPr lang="zh-CN" altLang="en-US" sz="1400">
                <a:solidFill>
                  <a:schemeClr val="bg1"/>
                </a:solidFill>
                <a:latin typeface="微软雅黑" panose="020B0503020204020204" pitchFamily="34" charset="-122"/>
                <a:ea typeface="微软雅黑" panose="020B0503020204020204" pitchFamily="34" charset="-122"/>
              </a:rPr>
              <a:t>库函数。</a:t>
            </a:r>
          </a:p>
        </p:txBody>
      </p:sp>
      <p:sp>
        <p:nvSpPr>
          <p:cNvPr id="6" name="矩形 5">
            <a:extLst>
              <a:ext uri="{FF2B5EF4-FFF2-40B4-BE49-F238E27FC236}">
                <a16:creationId xmlns:a16="http://schemas.microsoft.com/office/drawing/2014/main" id="{72C3BD85-D93C-4A24-9262-E063758C18D1}"/>
              </a:ext>
            </a:extLst>
          </p:cNvPr>
          <p:cNvSpPr/>
          <p:nvPr/>
        </p:nvSpPr>
        <p:spPr>
          <a:xfrm>
            <a:off x="8159287" y="4479941"/>
            <a:ext cx="3207051" cy="1169551"/>
          </a:xfrm>
          <a:prstGeom prst="rect">
            <a:avLst/>
          </a:prstGeom>
        </p:spPr>
        <p:txBody>
          <a:bodyPr wrap="square">
            <a:spAutoFit/>
          </a:bodyPr>
          <a:lstStyle/>
          <a:p>
            <a:r>
              <a:rPr lang="en-US" altLang="zh-CN" sz="1400">
                <a:solidFill>
                  <a:schemeClr val="bg1"/>
                </a:solidFill>
                <a:latin typeface="微软雅黑" panose="020B0503020204020204" pitchFamily="34" charset="-122"/>
                <a:ea typeface="微软雅黑" panose="020B0503020204020204" pitchFamily="34" charset="-122"/>
              </a:rPr>
              <a:t>wordcloud</a:t>
            </a:r>
            <a:r>
              <a:rPr lang="zh-CN" altLang="en-US" sz="1400">
                <a:solidFill>
                  <a:schemeClr val="bg1"/>
                </a:solidFill>
                <a:latin typeface="微软雅黑" panose="020B0503020204020204" pitchFamily="34" charset="-122"/>
                <a:ea typeface="微软雅黑" panose="020B0503020204020204" pitchFamily="34" charset="-122"/>
              </a:rPr>
              <a:t>库的核心是</a:t>
            </a:r>
            <a:r>
              <a:rPr lang="en-US" altLang="zh-CN" sz="1400">
                <a:solidFill>
                  <a:schemeClr val="bg1"/>
                </a:solidFill>
                <a:latin typeface="微软雅黑" panose="020B0503020204020204" pitchFamily="34" charset="-122"/>
                <a:ea typeface="微软雅黑" panose="020B0503020204020204" pitchFamily="34" charset="-122"/>
              </a:rPr>
              <a:t>WordCloud</a:t>
            </a:r>
            <a:r>
              <a:rPr lang="zh-CN" altLang="en-US" sz="1400">
                <a:solidFill>
                  <a:schemeClr val="bg1"/>
                </a:solidFill>
                <a:latin typeface="微软雅黑" panose="020B0503020204020204" pitchFamily="34" charset="-122"/>
                <a:ea typeface="微软雅黑" panose="020B0503020204020204" pitchFamily="34" charset="-122"/>
              </a:rPr>
              <a:t>类，所有的功能都封装在</a:t>
            </a:r>
            <a:r>
              <a:rPr lang="en-US" altLang="zh-CN" sz="1400">
                <a:solidFill>
                  <a:schemeClr val="bg1"/>
                </a:solidFill>
                <a:latin typeface="微软雅黑" panose="020B0503020204020204" pitchFamily="34" charset="-122"/>
                <a:ea typeface="微软雅黑" panose="020B0503020204020204" pitchFamily="34" charset="-122"/>
              </a:rPr>
              <a:t>WordCloud</a:t>
            </a:r>
            <a:r>
              <a:rPr lang="zh-CN" altLang="en-US" sz="1400">
                <a:solidFill>
                  <a:schemeClr val="bg1"/>
                </a:solidFill>
                <a:latin typeface="微软雅黑" panose="020B0503020204020204" pitchFamily="34" charset="-122"/>
                <a:ea typeface="微软雅黑" panose="020B0503020204020204" pitchFamily="34" charset="-122"/>
              </a:rPr>
              <a:t>类中。使用时需要实例化一个</a:t>
            </a:r>
            <a:r>
              <a:rPr lang="en-US" altLang="zh-CN" sz="1400">
                <a:solidFill>
                  <a:schemeClr val="bg1"/>
                </a:solidFill>
                <a:latin typeface="微软雅黑" panose="020B0503020204020204" pitchFamily="34" charset="-122"/>
                <a:ea typeface="微软雅黑" panose="020B0503020204020204" pitchFamily="34" charset="-122"/>
              </a:rPr>
              <a:t>WordColoud</a:t>
            </a:r>
            <a:r>
              <a:rPr lang="zh-CN" altLang="en-US" sz="1400">
                <a:solidFill>
                  <a:schemeClr val="bg1"/>
                </a:solidFill>
                <a:latin typeface="微软雅黑" panose="020B0503020204020204" pitchFamily="34" charset="-122"/>
                <a:ea typeface="微软雅黑" panose="020B0503020204020204" pitchFamily="34" charset="-122"/>
              </a:rPr>
              <a:t>类的对象，并调用其</a:t>
            </a:r>
            <a:r>
              <a:rPr lang="en-US" altLang="zh-CN" sz="1400">
                <a:solidFill>
                  <a:schemeClr val="bg1"/>
                </a:solidFill>
                <a:latin typeface="微软雅黑" panose="020B0503020204020204" pitchFamily="34" charset="-122"/>
                <a:ea typeface="微软雅黑" panose="020B0503020204020204" pitchFamily="34" charset="-122"/>
              </a:rPr>
              <a:t>generate(text)</a:t>
            </a:r>
            <a:r>
              <a:rPr lang="zh-CN" altLang="en-US" sz="1400">
                <a:solidFill>
                  <a:schemeClr val="bg1"/>
                </a:solidFill>
                <a:latin typeface="微软雅黑" panose="020B0503020204020204" pitchFamily="34" charset="-122"/>
                <a:ea typeface="微软雅黑" panose="020B0503020204020204" pitchFamily="34" charset="-122"/>
              </a:rPr>
              <a:t>方法将</a:t>
            </a:r>
            <a:r>
              <a:rPr lang="en-US" altLang="zh-CN" sz="1400">
                <a:solidFill>
                  <a:schemeClr val="bg1"/>
                </a:solidFill>
                <a:latin typeface="微软雅黑" panose="020B0503020204020204" pitchFamily="34" charset="-122"/>
                <a:ea typeface="微软雅黑" panose="020B0503020204020204" pitchFamily="34" charset="-122"/>
              </a:rPr>
              <a:t>text</a:t>
            </a:r>
            <a:r>
              <a:rPr lang="zh-CN" altLang="en-US" sz="1400">
                <a:solidFill>
                  <a:schemeClr val="bg1"/>
                </a:solidFill>
                <a:latin typeface="微软雅黑" panose="020B0503020204020204" pitchFamily="34" charset="-122"/>
                <a:ea typeface="微软雅黑" panose="020B0503020204020204" pitchFamily="34" charset="-122"/>
              </a:rPr>
              <a:t>文本转化为词云。</a:t>
            </a:r>
          </a:p>
        </p:txBody>
      </p:sp>
      <p:sp>
        <p:nvSpPr>
          <p:cNvPr id="7" name="Oval 6">
            <a:extLst>
              <a:ext uri="{FF2B5EF4-FFF2-40B4-BE49-F238E27FC236}">
                <a16:creationId xmlns:a16="http://schemas.microsoft.com/office/drawing/2014/main" id="{3AE51FE9-70D3-4CF2-A50A-9675DC70D415}"/>
              </a:ext>
            </a:extLst>
          </p:cNvPr>
          <p:cNvSpPr>
            <a:spLocks noChangeArrowheads="1"/>
          </p:cNvSpPr>
          <p:nvPr/>
        </p:nvSpPr>
        <p:spPr bwMode="auto">
          <a:xfrm>
            <a:off x="4385500" y="439248"/>
            <a:ext cx="185264" cy="182642"/>
          </a:xfrm>
          <a:prstGeom prst="ellipse">
            <a:avLst/>
          </a:prstGeom>
          <a:solidFill>
            <a:srgbClr val="FBE22D">
              <a:alpha val="80000"/>
            </a:srgbClr>
          </a:solidFill>
          <a:ln>
            <a:noFill/>
          </a:ln>
        </p:spPr>
        <p:txBody>
          <a:bodyPr/>
          <a:lstStyle/>
          <a:p>
            <a:endParaRPr lang="zh-CN" altLang="en-US"/>
          </a:p>
        </p:txBody>
      </p:sp>
      <p:sp>
        <p:nvSpPr>
          <p:cNvPr id="8" name="Oval 3">
            <a:extLst>
              <a:ext uri="{FF2B5EF4-FFF2-40B4-BE49-F238E27FC236}">
                <a16:creationId xmlns:a16="http://schemas.microsoft.com/office/drawing/2014/main" id="{ACFF2CA9-C991-4582-A74D-034DED0C60F4}"/>
              </a:ext>
            </a:extLst>
          </p:cNvPr>
          <p:cNvSpPr>
            <a:spLocks noChangeArrowheads="1"/>
          </p:cNvSpPr>
          <p:nvPr/>
        </p:nvSpPr>
        <p:spPr bwMode="auto">
          <a:xfrm>
            <a:off x="3420891" y="577990"/>
            <a:ext cx="263828" cy="260897"/>
          </a:xfrm>
          <a:prstGeom prst="ellipse">
            <a:avLst/>
          </a:prstGeom>
          <a:solidFill>
            <a:srgbClr val="A9D25A">
              <a:alpha val="80000"/>
            </a:srgbClr>
          </a:solidFill>
          <a:ln>
            <a:noFill/>
          </a:ln>
        </p:spPr>
        <p:txBody>
          <a:bodyPr/>
          <a:lstStyle/>
          <a:p>
            <a:endParaRPr lang="zh-CN" altLang="en-US"/>
          </a:p>
        </p:txBody>
      </p:sp>
      <p:sp>
        <p:nvSpPr>
          <p:cNvPr id="9" name="Oval 4">
            <a:extLst>
              <a:ext uri="{FF2B5EF4-FFF2-40B4-BE49-F238E27FC236}">
                <a16:creationId xmlns:a16="http://schemas.microsoft.com/office/drawing/2014/main" id="{B860CCAE-5CE8-40CC-84A9-B53949B7D216}"/>
              </a:ext>
            </a:extLst>
          </p:cNvPr>
          <p:cNvSpPr>
            <a:spLocks noChangeArrowheads="1"/>
          </p:cNvSpPr>
          <p:nvPr/>
        </p:nvSpPr>
        <p:spPr bwMode="auto">
          <a:xfrm>
            <a:off x="3684719" y="749470"/>
            <a:ext cx="263828" cy="260897"/>
          </a:xfrm>
          <a:prstGeom prst="ellipse">
            <a:avLst/>
          </a:prstGeom>
          <a:solidFill>
            <a:srgbClr val="98D2E3">
              <a:alpha val="80000"/>
            </a:srgbClr>
          </a:solidFill>
          <a:ln>
            <a:noFill/>
          </a:ln>
        </p:spPr>
        <p:txBody>
          <a:bodyPr/>
          <a:lstStyle/>
          <a:p>
            <a:endParaRPr lang="zh-CN" altLang="en-US"/>
          </a:p>
        </p:txBody>
      </p:sp>
      <p:sp>
        <p:nvSpPr>
          <p:cNvPr id="10" name="Oval 5">
            <a:extLst>
              <a:ext uri="{FF2B5EF4-FFF2-40B4-BE49-F238E27FC236}">
                <a16:creationId xmlns:a16="http://schemas.microsoft.com/office/drawing/2014/main" id="{F5FBB738-2A94-4A4F-9095-F37E7C7BA74A}"/>
              </a:ext>
            </a:extLst>
          </p:cNvPr>
          <p:cNvSpPr>
            <a:spLocks noChangeArrowheads="1"/>
          </p:cNvSpPr>
          <p:nvPr/>
        </p:nvSpPr>
        <p:spPr bwMode="auto">
          <a:xfrm>
            <a:off x="3863441" y="560861"/>
            <a:ext cx="458394" cy="450850"/>
          </a:xfrm>
          <a:prstGeom prst="ellipse">
            <a:avLst/>
          </a:prstGeom>
          <a:solidFill>
            <a:srgbClr val="EA5514">
              <a:alpha val="80000"/>
            </a:srgbClr>
          </a:solidFill>
          <a:ln>
            <a:noFill/>
          </a:ln>
        </p:spPr>
        <p:txBody>
          <a:bodyPr/>
          <a:lstStyle/>
          <a:p>
            <a:endParaRPr lang="zh-CN" altLang="en-US"/>
          </a:p>
        </p:txBody>
      </p:sp>
      <p:sp>
        <p:nvSpPr>
          <p:cNvPr id="11" name="Rectangle 39">
            <a:extLst>
              <a:ext uri="{FF2B5EF4-FFF2-40B4-BE49-F238E27FC236}">
                <a16:creationId xmlns:a16="http://schemas.microsoft.com/office/drawing/2014/main" id="{0D095163-585A-4AA5-8875-E5738E3080E3}"/>
              </a:ext>
            </a:extLst>
          </p:cNvPr>
          <p:cNvSpPr>
            <a:spLocks noChangeArrowheads="1"/>
          </p:cNvSpPr>
          <p:nvPr/>
        </p:nvSpPr>
        <p:spPr bwMode="auto">
          <a:xfrm>
            <a:off x="3929076" y="663176"/>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Impact" pitchFamily="34" charset="0"/>
                <a:ea typeface="宋体" pitchFamily="2" charset="-122"/>
                <a:cs typeface="宋体" pitchFamily="2" charset="-122"/>
              </a:rPr>
              <a:t>02</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2" name="矩形 11">
            <a:extLst>
              <a:ext uri="{FF2B5EF4-FFF2-40B4-BE49-F238E27FC236}">
                <a16:creationId xmlns:a16="http://schemas.microsoft.com/office/drawing/2014/main" id="{C83C53E5-7088-4A8C-860A-B7EA2E6EC49B}"/>
              </a:ext>
            </a:extLst>
          </p:cNvPr>
          <p:cNvSpPr/>
          <p:nvPr/>
        </p:nvSpPr>
        <p:spPr>
          <a:xfrm>
            <a:off x="4905298" y="457082"/>
            <a:ext cx="3505447" cy="584775"/>
          </a:xfrm>
          <a:prstGeom prst="rect">
            <a:avLst/>
          </a:prstGeom>
        </p:spPr>
        <p:txBody>
          <a:bodyPr wrap="none">
            <a:spAutoFit/>
          </a:bodyPr>
          <a:lstStyle/>
          <a:p>
            <a:r>
              <a:rPr lang="en-US" altLang="zh-CN" sz="3200">
                <a:solidFill>
                  <a:schemeClr val="bg1"/>
                </a:solidFill>
                <a:latin typeface="字魂35号-经典雅黑" panose="02000000000000000000" pitchFamily="2" charset="-122"/>
                <a:ea typeface="字魂35号-经典雅黑" panose="02000000000000000000" pitchFamily="2" charset="-122"/>
              </a:rPr>
              <a:t>wordcloud</a:t>
            </a:r>
            <a:r>
              <a:rPr lang="zh-CN" altLang="en-US" sz="3200">
                <a:solidFill>
                  <a:schemeClr val="bg1"/>
                </a:solidFill>
                <a:latin typeface="字魂35号-经典雅黑" panose="02000000000000000000" pitchFamily="2" charset="-122"/>
                <a:ea typeface="字魂35号-经典雅黑" panose="02000000000000000000" pitchFamily="2" charset="-122"/>
              </a:rPr>
              <a:t>库概述</a:t>
            </a:r>
          </a:p>
        </p:txBody>
      </p:sp>
      <p:sp>
        <p:nvSpPr>
          <p:cNvPr id="15" name="椭圆 14">
            <a:extLst>
              <a:ext uri="{FF2B5EF4-FFF2-40B4-BE49-F238E27FC236}">
                <a16:creationId xmlns:a16="http://schemas.microsoft.com/office/drawing/2014/main" id="{6BB8A51E-56E6-4CF4-9382-CEB9E80178A0}"/>
              </a:ext>
            </a:extLst>
          </p:cNvPr>
          <p:cNvSpPr/>
          <p:nvPr/>
        </p:nvSpPr>
        <p:spPr>
          <a:xfrm>
            <a:off x="1743878" y="2170679"/>
            <a:ext cx="1940841" cy="1940771"/>
          </a:xfrm>
          <a:prstGeom prst="ellipse">
            <a:avLst/>
          </a:prstGeom>
          <a:blipFill dpi="0" rotWithShape="1">
            <a:blip r:embed="rId2" cstate="print">
              <a:extLst>
                <a:ext uri="{28A0092B-C50C-407E-A947-70E740481C1C}">
                  <a14:useLocalDpi xmlns:a14="http://schemas.microsoft.com/office/drawing/2010/main" val="0"/>
                </a:ext>
              </a:extLst>
            </a:blip>
            <a:srcRect/>
            <a:stretch>
              <a:fillRect/>
            </a:stretch>
          </a:blipFill>
          <a:ln w="25400" cap="flat" cmpd="sng" algn="ctr">
            <a:noFill/>
            <a:prstDash val="solid"/>
          </a:ln>
          <a:effectLst/>
        </p:spPr>
        <p:txBody>
          <a:bodyPr lIns="98565" tIns="49282" rIns="98565" bIns="49282" rtlCol="0" anchor="ctr"/>
          <a:lstStyle/>
          <a:p>
            <a:pPr algn="ctr" defTabSz="914400">
              <a:defRPr/>
            </a:pPr>
            <a:endParaRPr lang="zh-CN" altLang="en-US" sz="1800" kern="0">
              <a:solidFill>
                <a:schemeClr val="bg1"/>
              </a:solidFill>
              <a:latin typeface="Calibri"/>
              <a:ea typeface="宋体"/>
            </a:endParaRPr>
          </a:p>
        </p:txBody>
      </p:sp>
      <p:sp>
        <p:nvSpPr>
          <p:cNvPr id="16" name="椭圆 15">
            <a:extLst>
              <a:ext uri="{FF2B5EF4-FFF2-40B4-BE49-F238E27FC236}">
                <a16:creationId xmlns:a16="http://schemas.microsoft.com/office/drawing/2014/main" id="{98B36BF7-7AC7-4DD7-B13E-C78B856693B7}"/>
              </a:ext>
            </a:extLst>
          </p:cNvPr>
          <p:cNvSpPr/>
          <p:nvPr/>
        </p:nvSpPr>
        <p:spPr>
          <a:xfrm>
            <a:off x="1627268" y="2054072"/>
            <a:ext cx="2174063" cy="2173985"/>
          </a:xfrm>
          <a:prstGeom prst="ellipse">
            <a:avLst/>
          </a:prstGeom>
          <a:noFill/>
          <a:ln w="25400" cap="flat" cmpd="sng" algn="ctr">
            <a:solidFill>
              <a:schemeClr val="accent1"/>
            </a:solidFill>
            <a:prstDash val="sysDot"/>
          </a:ln>
          <a:effectLst/>
        </p:spPr>
        <p:txBody>
          <a:bodyPr lIns="98565" tIns="49282" rIns="98565" bIns="49282" rtlCol="0" anchor="ctr"/>
          <a:lstStyle/>
          <a:p>
            <a:pPr algn="ctr" defTabSz="914400">
              <a:defRPr/>
            </a:pPr>
            <a:endParaRPr lang="zh-CN" altLang="en-US" sz="1800" kern="0">
              <a:solidFill>
                <a:schemeClr val="bg1"/>
              </a:solidFill>
              <a:latin typeface="Calibri"/>
              <a:ea typeface="宋体"/>
            </a:endParaRPr>
          </a:p>
        </p:txBody>
      </p:sp>
      <p:sp>
        <p:nvSpPr>
          <p:cNvPr id="17" name="矩形 16">
            <a:extLst>
              <a:ext uri="{FF2B5EF4-FFF2-40B4-BE49-F238E27FC236}">
                <a16:creationId xmlns:a16="http://schemas.microsoft.com/office/drawing/2014/main" id="{EAC888A2-4B91-4251-84D1-1EE25742DDDB}"/>
              </a:ext>
            </a:extLst>
          </p:cNvPr>
          <p:cNvSpPr/>
          <p:nvPr/>
        </p:nvSpPr>
        <p:spPr>
          <a:xfrm>
            <a:off x="1782928" y="2914015"/>
            <a:ext cx="1987855" cy="499636"/>
          </a:xfrm>
          <a:prstGeom prst="rect">
            <a:avLst/>
          </a:prstGeom>
        </p:spPr>
        <p:txBody>
          <a:bodyPr wrap="square" lIns="98565" tIns="49282" rIns="98565" bIns="49282">
            <a:spAutoFit/>
          </a:bodyPr>
          <a:lstStyle/>
          <a:p>
            <a:r>
              <a:rPr lang="zh-CN" altLang="en-US" sz="2600">
                <a:solidFill>
                  <a:schemeClr val="bg1"/>
                </a:solidFill>
                <a:latin typeface="微软雅黑" panose="020B0503020204020204" pitchFamily="34" charset="-122"/>
                <a:ea typeface="微软雅黑" panose="020B0503020204020204" pitchFamily="34" charset="-122"/>
              </a:rPr>
              <a:t>什么是词云</a:t>
            </a:r>
            <a:endParaRPr lang="zh-CN" altLang="en-US" sz="2600"/>
          </a:p>
        </p:txBody>
      </p:sp>
      <p:sp>
        <p:nvSpPr>
          <p:cNvPr id="18" name="椭圆 17">
            <a:extLst>
              <a:ext uri="{FF2B5EF4-FFF2-40B4-BE49-F238E27FC236}">
                <a16:creationId xmlns:a16="http://schemas.microsoft.com/office/drawing/2014/main" id="{E9143828-168E-4D49-8393-7F2D2F325938}"/>
              </a:ext>
            </a:extLst>
          </p:cNvPr>
          <p:cNvSpPr/>
          <p:nvPr/>
        </p:nvSpPr>
        <p:spPr>
          <a:xfrm>
            <a:off x="5189296" y="2164457"/>
            <a:ext cx="1940841" cy="1940771"/>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w="25400" cap="flat" cmpd="sng" algn="ctr">
            <a:noFill/>
            <a:prstDash val="solid"/>
          </a:ln>
          <a:effectLst/>
        </p:spPr>
        <p:txBody>
          <a:bodyPr lIns="98565" tIns="49282" rIns="98565" bIns="49282" rtlCol="0" anchor="ctr"/>
          <a:lstStyle/>
          <a:p>
            <a:pPr algn="ctr" defTabSz="914400">
              <a:defRPr/>
            </a:pPr>
            <a:endParaRPr lang="zh-CN" altLang="en-US" sz="1800" kern="0">
              <a:solidFill>
                <a:schemeClr val="bg1"/>
              </a:solidFill>
              <a:latin typeface="Calibri"/>
              <a:ea typeface="宋体"/>
            </a:endParaRPr>
          </a:p>
        </p:txBody>
      </p:sp>
      <p:sp>
        <p:nvSpPr>
          <p:cNvPr id="19" name="椭圆 18">
            <a:extLst>
              <a:ext uri="{FF2B5EF4-FFF2-40B4-BE49-F238E27FC236}">
                <a16:creationId xmlns:a16="http://schemas.microsoft.com/office/drawing/2014/main" id="{FCD707A5-39CE-4F97-866C-D6C813395DDE}"/>
              </a:ext>
            </a:extLst>
          </p:cNvPr>
          <p:cNvSpPr/>
          <p:nvPr/>
        </p:nvSpPr>
        <p:spPr>
          <a:xfrm>
            <a:off x="5072685" y="2047850"/>
            <a:ext cx="2174063" cy="2173985"/>
          </a:xfrm>
          <a:prstGeom prst="ellipse">
            <a:avLst/>
          </a:prstGeom>
          <a:noFill/>
          <a:ln w="25400" cap="flat" cmpd="sng" algn="ctr">
            <a:solidFill>
              <a:srgbClr val="FFC000"/>
            </a:solidFill>
            <a:prstDash val="sysDot"/>
          </a:ln>
          <a:effectLst/>
        </p:spPr>
        <p:txBody>
          <a:bodyPr lIns="98565" tIns="49282" rIns="98565" bIns="49282" rtlCol="0" anchor="ctr"/>
          <a:lstStyle/>
          <a:p>
            <a:pPr algn="ctr" defTabSz="914400">
              <a:defRPr/>
            </a:pPr>
            <a:endParaRPr lang="zh-CN" altLang="en-US" sz="1800" kern="0">
              <a:solidFill>
                <a:schemeClr val="bg1"/>
              </a:solidFill>
              <a:latin typeface="Calibri"/>
              <a:ea typeface="宋体"/>
            </a:endParaRPr>
          </a:p>
        </p:txBody>
      </p:sp>
      <p:sp>
        <p:nvSpPr>
          <p:cNvPr id="20" name="矩形 19">
            <a:extLst>
              <a:ext uri="{FF2B5EF4-FFF2-40B4-BE49-F238E27FC236}">
                <a16:creationId xmlns:a16="http://schemas.microsoft.com/office/drawing/2014/main" id="{D19859CD-1242-44BB-A370-D297E6358F93}"/>
              </a:ext>
            </a:extLst>
          </p:cNvPr>
          <p:cNvSpPr/>
          <p:nvPr/>
        </p:nvSpPr>
        <p:spPr>
          <a:xfrm>
            <a:off x="5197142" y="2885024"/>
            <a:ext cx="1932995" cy="499636"/>
          </a:xfrm>
          <a:prstGeom prst="rect">
            <a:avLst/>
          </a:prstGeom>
        </p:spPr>
        <p:txBody>
          <a:bodyPr wrap="square" lIns="98565" tIns="49282" rIns="98565" bIns="49282">
            <a:spAutoFit/>
          </a:bodyPr>
          <a:lstStyle/>
          <a:p>
            <a:pPr algn="ctr"/>
            <a:r>
              <a:rPr lang="zh-CN" altLang="en-US" sz="2600" b="1">
                <a:solidFill>
                  <a:schemeClr val="bg1"/>
                </a:solidFill>
                <a:latin typeface="微软雅黑" pitchFamily="34" charset="-122"/>
              </a:rPr>
              <a:t>词云的原理</a:t>
            </a:r>
          </a:p>
        </p:txBody>
      </p:sp>
      <p:sp>
        <p:nvSpPr>
          <p:cNvPr id="21" name="椭圆 20">
            <a:extLst>
              <a:ext uri="{FF2B5EF4-FFF2-40B4-BE49-F238E27FC236}">
                <a16:creationId xmlns:a16="http://schemas.microsoft.com/office/drawing/2014/main" id="{460522DB-60BD-417C-958A-DA3B1FEC13DB}"/>
              </a:ext>
            </a:extLst>
          </p:cNvPr>
          <p:cNvSpPr/>
          <p:nvPr/>
        </p:nvSpPr>
        <p:spPr>
          <a:xfrm>
            <a:off x="8623891" y="2164457"/>
            <a:ext cx="1940841" cy="1940771"/>
          </a:xfrm>
          <a:prstGeom prst="ellipse">
            <a:avLst/>
          </a:prstGeom>
          <a:blipFill dpi="0" rotWithShape="1">
            <a:blip r:embed="rId4" cstate="print">
              <a:extLst>
                <a:ext uri="{28A0092B-C50C-407E-A947-70E740481C1C}">
                  <a14:useLocalDpi xmlns:a14="http://schemas.microsoft.com/office/drawing/2010/main" val="0"/>
                </a:ext>
              </a:extLst>
            </a:blip>
            <a:srcRect/>
            <a:stretch>
              <a:fillRect/>
            </a:stretch>
          </a:blipFill>
          <a:ln w="25400" cap="flat" cmpd="sng" algn="ctr">
            <a:noFill/>
            <a:prstDash val="solid"/>
          </a:ln>
          <a:effectLst/>
        </p:spPr>
        <p:txBody>
          <a:bodyPr lIns="98565" tIns="49282" rIns="98565" bIns="49282" rtlCol="0" anchor="ctr"/>
          <a:lstStyle/>
          <a:p>
            <a:pPr algn="ctr" defTabSz="914400">
              <a:defRPr/>
            </a:pPr>
            <a:endParaRPr lang="zh-CN" altLang="en-US" sz="1800" kern="0">
              <a:solidFill>
                <a:schemeClr val="bg1"/>
              </a:solidFill>
              <a:latin typeface="Calibri"/>
              <a:ea typeface="宋体"/>
            </a:endParaRPr>
          </a:p>
        </p:txBody>
      </p:sp>
      <p:sp>
        <p:nvSpPr>
          <p:cNvPr id="22" name="椭圆 21">
            <a:extLst>
              <a:ext uri="{FF2B5EF4-FFF2-40B4-BE49-F238E27FC236}">
                <a16:creationId xmlns:a16="http://schemas.microsoft.com/office/drawing/2014/main" id="{62A7726D-0154-419D-B09D-F5DA0046EB9D}"/>
              </a:ext>
            </a:extLst>
          </p:cNvPr>
          <p:cNvSpPr/>
          <p:nvPr/>
        </p:nvSpPr>
        <p:spPr>
          <a:xfrm>
            <a:off x="8507280" y="2047850"/>
            <a:ext cx="2174063" cy="2173985"/>
          </a:xfrm>
          <a:prstGeom prst="ellipse">
            <a:avLst/>
          </a:prstGeom>
          <a:noFill/>
          <a:ln w="25400" cap="flat" cmpd="sng" algn="ctr">
            <a:solidFill>
              <a:srgbClr val="00B0F0"/>
            </a:solidFill>
            <a:prstDash val="sysDot"/>
          </a:ln>
          <a:effectLst/>
        </p:spPr>
        <p:txBody>
          <a:bodyPr lIns="98565" tIns="49282" rIns="98565" bIns="49282" rtlCol="0" anchor="ctr"/>
          <a:lstStyle/>
          <a:p>
            <a:pPr algn="ctr" defTabSz="914400">
              <a:defRPr/>
            </a:pPr>
            <a:endParaRPr lang="zh-CN" altLang="en-US" sz="1800" kern="0">
              <a:solidFill>
                <a:schemeClr val="bg1"/>
              </a:solidFill>
              <a:latin typeface="Calibri"/>
              <a:ea typeface="宋体"/>
            </a:endParaRPr>
          </a:p>
        </p:txBody>
      </p:sp>
      <p:sp>
        <p:nvSpPr>
          <p:cNvPr id="23" name="矩形 22">
            <a:extLst>
              <a:ext uri="{FF2B5EF4-FFF2-40B4-BE49-F238E27FC236}">
                <a16:creationId xmlns:a16="http://schemas.microsoft.com/office/drawing/2014/main" id="{5910E7FF-009E-408B-A58F-88A2A0BE366E}"/>
              </a:ext>
            </a:extLst>
          </p:cNvPr>
          <p:cNvSpPr/>
          <p:nvPr/>
        </p:nvSpPr>
        <p:spPr>
          <a:xfrm>
            <a:off x="8756196" y="2895360"/>
            <a:ext cx="1691926" cy="499636"/>
          </a:xfrm>
          <a:prstGeom prst="rect">
            <a:avLst/>
          </a:prstGeom>
        </p:spPr>
        <p:txBody>
          <a:bodyPr wrap="square" lIns="98565" tIns="49282" rIns="98565" bIns="49282">
            <a:spAutoFit/>
          </a:bodyPr>
          <a:lstStyle/>
          <a:p>
            <a:pPr algn="ctr" defTabSz="914400"/>
            <a:r>
              <a:rPr lang="zh-CN" altLang="en-US" sz="2600" b="1">
                <a:solidFill>
                  <a:schemeClr val="bg1"/>
                </a:solidFill>
                <a:latin typeface="微软雅黑" pitchFamily="34" charset="-122"/>
              </a:rPr>
              <a:t>核心函数</a:t>
            </a:r>
            <a:endParaRPr lang="en-US" altLang="zh-CN" sz="1300" dirty="0">
              <a:solidFill>
                <a:schemeClr val="bg1"/>
              </a:solidFill>
              <a:latin typeface="微软雅黑" pitchFamily="34" charset="-122"/>
            </a:endParaRPr>
          </a:p>
        </p:txBody>
      </p:sp>
    </p:spTree>
    <p:extLst>
      <p:ext uri="{BB962C8B-B14F-4D97-AF65-F5344CB8AC3E}">
        <p14:creationId xmlns:p14="http://schemas.microsoft.com/office/powerpoint/2010/main" val="4051658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300" fill="hold"/>
                                        <p:tgtEl>
                                          <p:spTgt spid="10"/>
                                        </p:tgtEl>
                                        <p:attrNameLst>
                                          <p:attrName>ppt_w</p:attrName>
                                        </p:attrNameLst>
                                      </p:cBhvr>
                                      <p:tavLst>
                                        <p:tav tm="0">
                                          <p:val>
                                            <p:fltVal val="0"/>
                                          </p:val>
                                        </p:tav>
                                        <p:tav tm="100000">
                                          <p:val>
                                            <p:strVal val="#ppt_w"/>
                                          </p:val>
                                        </p:tav>
                                      </p:tavLst>
                                    </p:anim>
                                    <p:anim calcmode="lin" valueType="num">
                                      <p:cBhvr>
                                        <p:cTn id="8" dur="300" fill="hold"/>
                                        <p:tgtEl>
                                          <p:spTgt spid="10"/>
                                        </p:tgtEl>
                                        <p:attrNameLst>
                                          <p:attrName>ppt_h</p:attrName>
                                        </p:attrNameLst>
                                      </p:cBhvr>
                                      <p:tavLst>
                                        <p:tav tm="0">
                                          <p:val>
                                            <p:fltVal val="0"/>
                                          </p:val>
                                        </p:tav>
                                        <p:tav tm="100000">
                                          <p:val>
                                            <p:strVal val="#ppt_h"/>
                                          </p:val>
                                        </p:tav>
                                      </p:tavLst>
                                    </p:anim>
                                    <p:animEffect transition="in" filter="fade">
                                      <p:cBhvr>
                                        <p:cTn id="9" dur="300"/>
                                        <p:tgtEl>
                                          <p:spTgt spid="10"/>
                                        </p:tgtEl>
                                      </p:cBhvr>
                                    </p:animEffect>
                                  </p:childTnLst>
                                </p:cTn>
                              </p:par>
                              <p:par>
                                <p:cTn id="10" presetID="6" presetClass="emph" presetSubtype="0" autoRev="1" fill="hold" grpId="1" nodeType="withEffect">
                                  <p:stCondLst>
                                    <p:cond delay="300"/>
                                  </p:stCondLst>
                                  <p:childTnLst>
                                    <p:animScale>
                                      <p:cBhvr>
                                        <p:cTn id="11" dur="150" fill="hold"/>
                                        <p:tgtEl>
                                          <p:spTgt spid="10"/>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9"/>
                                        </p:tgtEl>
                                        <p:attrNameLst>
                                          <p:attrName>style.visibility</p:attrName>
                                        </p:attrNameLst>
                                      </p:cBhvr>
                                      <p:to>
                                        <p:strVal val="visible"/>
                                      </p:to>
                                    </p:set>
                                    <p:anim calcmode="lin" valueType="num">
                                      <p:cBhvr>
                                        <p:cTn id="14" dur="300" fill="hold"/>
                                        <p:tgtEl>
                                          <p:spTgt spid="9"/>
                                        </p:tgtEl>
                                        <p:attrNameLst>
                                          <p:attrName>ppt_w</p:attrName>
                                        </p:attrNameLst>
                                      </p:cBhvr>
                                      <p:tavLst>
                                        <p:tav tm="0">
                                          <p:val>
                                            <p:fltVal val="0"/>
                                          </p:val>
                                        </p:tav>
                                        <p:tav tm="100000">
                                          <p:val>
                                            <p:strVal val="#ppt_w"/>
                                          </p:val>
                                        </p:tav>
                                      </p:tavLst>
                                    </p:anim>
                                    <p:anim calcmode="lin" valueType="num">
                                      <p:cBhvr>
                                        <p:cTn id="15" dur="300" fill="hold"/>
                                        <p:tgtEl>
                                          <p:spTgt spid="9"/>
                                        </p:tgtEl>
                                        <p:attrNameLst>
                                          <p:attrName>ppt_h</p:attrName>
                                        </p:attrNameLst>
                                      </p:cBhvr>
                                      <p:tavLst>
                                        <p:tav tm="0">
                                          <p:val>
                                            <p:fltVal val="0"/>
                                          </p:val>
                                        </p:tav>
                                        <p:tav tm="100000">
                                          <p:val>
                                            <p:strVal val="#ppt_h"/>
                                          </p:val>
                                        </p:tav>
                                      </p:tavLst>
                                    </p:anim>
                                    <p:animEffect transition="in" filter="fade">
                                      <p:cBhvr>
                                        <p:cTn id="16" dur="300"/>
                                        <p:tgtEl>
                                          <p:spTgt spid="9"/>
                                        </p:tgtEl>
                                      </p:cBhvr>
                                    </p:animEffect>
                                  </p:childTnLst>
                                </p:cTn>
                              </p:par>
                              <p:par>
                                <p:cTn id="17" presetID="6" presetClass="emph" presetSubtype="0" autoRev="1" fill="hold" grpId="1" nodeType="withEffect">
                                  <p:stCondLst>
                                    <p:cond delay="600"/>
                                  </p:stCondLst>
                                  <p:childTnLst>
                                    <p:animScale>
                                      <p:cBhvr>
                                        <p:cTn id="18" dur="150" fill="hold"/>
                                        <p:tgtEl>
                                          <p:spTgt spid="9"/>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900"/>
                                  </p:stCondLst>
                                  <p:childTnLst>
                                    <p:animScale>
                                      <p:cBhvr>
                                        <p:cTn id="25" dur="150" fill="hold"/>
                                        <p:tgtEl>
                                          <p:spTgt spid="8"/>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7"/>
                                        </p:tgtEl>
                                        <p:attrNameLst>
                                          <p:attrName>style.visibility</p:attrName>
                                        </p:attrNameLst>
                                      </p:cBhvr>
                                      <p:to>
                                        <p:strVal val="visible"/>
                                      </p:to>
                                    </p:set>
                                    <p:anim calcmode="lin" valueType="num">
                                      <p:cBhvr>
                                        <p:cTn id="28" dur="300" fill="hold"/>
                                        <p:tgtEl>
                                          <p:spTgt spid="7"/>
                                        </p:tgtEl>
                                        <p:attrNameLst>
                                          <p:attrName>ppt_w</p:attrName>
                                        </p:attrNameLst>
                                      </p:cBhvr>
                                      <p:tavLst>
                                        <p:tav tm="0">
                                          <p:val>
                                            <p:fltVal val="0"/>
                                          </p:val>
                                        </p:tav>
                                        <p:tav tm="100000">
                                          <p:val>
                                            <p:strVal val="#ppt_w"/>
                                          </p:val>
                                        </p:tav>
                                      </p:tavLst>
                                    </p:anim>
                                    <p:anim calcmode="lin" valueType="num">
                                      <p:cBhvr>
                                        <p:cTn id="29" dur="300" fill="hold"/>
                                        <p:tgtEl>
                                          <p:spTgt spid="7"/>
                                        </p:tgtEl>
                                        <p:attrNameLst>
                                          <p:attrName>ppt_h</p:attrName>
                                        </p:attrNameLst>
                                      </p:cBhvr>
                                      <p:tavLst>
                                        <p:tav tm="0">
                                          <p:val>
                                            <p:fltVal val="0"/>
                                          </p:val>
                                        </p:tav>
                                        <p:tav tm="100000">
                                          <p:val>
                                            <p:strVal val="#ppt_h"/>
                                          </p:val>
                                        </p:tav>
                                      </p:tavLst>
                                    </p:anim>
                                    <p:animEffect transition="in" filter="fade">
                                      <p:cBhvr>
                                        <p:cTn id="30" dur="300"/>
                                        <p:tgtEl>
                                          <p:spTgt spid="7"/>
                                        </p:tgtEl>
                                      </p:cBhvr>
                                    </p:animEffect>
                                  </p:childTnLst>
                                </p:cTn>
                              </p:par>
                              <p:par>
                                <p:cTn id="31" presetID="6" presetClass="emph" presetSubtype="0" autoRev="1" fill="hold" grpId="1" nodeType="withEffect">
                                  <p:stCondLst>
                                    <p:cond delay="1200"/>
                                  </p:stCondLst>
                                  <p:childTnLst>
                                    <p:animScale>
                                      <p:cBhvr>
                                        <p:cTn id="32" dur="150" fill="hold"/>
                                        <p:tgtEl>
                                          <p:spTgt spid="7"/>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11"/>
                                        </p:tgtEl>
                                        <p:attrNameLst>
                                          <p:attrName>style.visibility</p:attrName>
                                        </p:attrNameLst>
                                      </p:cBhvr>
                                      <p:to>
                                        <p:strVal val="visible"/>
                                      </p:to>
                                    </p:set>
                                    <p:anim calcmode="lin" valueType="num">
                                      <p:cBhvr>
                                        <p:cTn id="35" dur="300" fill="hold"/>
                                        <p:tgtEl>
                                          <p:spTgt spid="11"/>
                                        </p:tgtEl>
                                        <p:attrNameLst>
                                          <p:attrName>ppt_w</p:attrName>
                                        </p:attrNameLst>
                                      </p:cBhvr>
                                      <p:tavLst>
                                        <p:tav tm="0">
                                          <p:val>
                                            <p:fltVal val="0"/>
                                          </p:val>
                                        </p:tav>
                                        <p:tav tm="100000">
                                          <p:val>
                                            <p:strVal val="#ppt_w"/>
                                          </p:val>
                                        </p:tav>
                                      </p:tavLst>
                                    </p:anim>
                                    <p:anim calcmode="lin" valueType="num">
                                      <p:cBhvr>
                                        <p:cTn id="36" dur="300" fill="hold"/>
                                        <p:tgtEl>
                                          <p:spTgt spid="11"/>
                                        </p:tgtEl>
                                        <p:attrNameLst>
                                          <p:attrName>ppt_h</p:attrName>
                                        </p:attrNameLst>
                                      </p:cBhvr>
                                      <p:tavLst>
                                        <p:tav tm="0">
                                          <p:val>
                                            <p:fltVal val="0"/>
                                          </p:val>
                                        </p:tav>
                                        <p:tav tm="100000">
                                          <p:val>
                                            <p:strVal val="#ppt_h"/>
                                          </p:val>
                                        </p:tav>
                                      </p:tavLst>
                                    </p:anim>
                                    <p:animEffect transition="in" filter="fade">
                                      <p:cBhvr>
                                        <p:cTn id="37" dur="300"/>
                                        <p:tgtEl>
                                          <p:spTgt spid="11"/>
                                        </p:tgtEl>
                                      </p:cBhvr>
                                    </p:animEffect>
                                  </p:childTnLst>
                                </p:cTn>
                              </p:par>
                              <p:par>
                                <p:cTn id="38" presetID="6" presetClass="emph" presetSubtype="0" autoRev="1" fill="hold" grpId="1" nodeType="withEffect">
                                  <p:stCondLst>
                                    <p:cond delay="800"/>
                                  </p:stCondLst>
                                  <p:childTnLst>
                                    <p:animScale>
                                      <p:cBhvr>
                                        <p:cTn id="39" dur="150" fill="hold"/>
                                        <p:tgtEl>
                                          <p:spTgt spid="11"/>
                                        </p:tgtEl>
                                      </p:cBhvr>
                                      <p:by x="110000" y="110000"/>
                                    </p:animScale>
                                  </p:childTnLst>
                                </p:cTn>
                              </p:par>
                            </p:childTnLst>
                          </p:cTn>
                        </p:par>
                        <p:par>
                          <p:cTn id="40" fill="hold">
                            <p:stCondLst>
                              <p:cond delay="1500"/>
                            </p:stCondLst>
                            <p:childTnLst>
                              <p:par>
                                <p:cTn id="41" presetID="21" presetClass="entr" presetSubtype="1"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heel(1)">
                                      <p:cBhvr>
                                        <p:cTn id="43" dur="750"/>
                                        <p:tgtEl>
                                          <p:spTgt spid="16"/>
                                        </p:tgtEl>
                                      </p:cBhvr>
                                    </p:animEffect>
                                  </p:childTnLst>
                                </p:cTn>
                              </p:par>
                            </p:childTnLst>
                          </p:cTn>
                        </p:par>
                        <p:par>
                          <p:cTn id="44" fill="hold">
                            <p:stCondLst>
                              <p:cond delay="2250"/>
                            </p:stCondLst>
                            <p:childTnLst>
                              <p:par>
                                <p:cTn id="45" presetID="53" presetClass="entr" presetSubtype="16"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p:cTn id="47" dur="500" fill="hold"/>
                                        <p:tgtEl>
                                          <p:spTgt spid="15"/>
                                        </p:tgtEl>
                                        <p:attrNameLst>
                                          <p:attrName>ppt_w</p:attrName>
                                        </p:attrNameLst>
                                      </p:cBhvr>
                                      <p:tavLst>
                                        <p:tav tm="0">
                                          <p:val>
                                            <p:fltVal val="0"/>
                                          </p:val>
                                        </p:tav>
                                        <p:tav tm="100000">
                                          <p:val>
                                            <p:strVal val="#ppt_w"/>
                                          </p:val>
                                        </p:tav>
                                      </p:tavLst>
                                    </p:anim>
                                    <p:anim calcmode="lin" valueType="num">
                                      <p:cBhvr>
                                        <p:cTn id="48" dur="500" fill="hold"/>
                                        <p:tgtEl>
                                          <p:spTgt spid="15"/>
                                        </p:tgtEl>
                                        <p:attrNameLst>
                                          <p:attrName>ppt_h</p:attrName>
                                        </p:attrNameLst>
                                      </p:cBhvr>
                                      <p:tavLst>
                                        <p:tav tm="0">
                                          <p:val>
                                            <p:fltVal val="0"/>
                                          </p:val>
                                        </p:tav>
                                        <p:tav tm="100000">
                                          <p:val>
                                            <p:strVal val="#ppt_h"/>
                                          </p:val>
                                        </p:tav>
                                      </p:tavLst>
                                    </p:anim>
                                    <p:animEffect transition="in" filter="fade">
                                      <p:cBhvr>
                                        <p:cTn id="49" dur="500"/>
                                        <p:tgtEl>
                                          <p:spTgt spid="15"/>
                                        </p:tgtEl>
                                      </p:cBhvr>
                                    </p:animEffect>
                                  </p:childTnLst>
                                </p:cTn>
                              </p:par>
                            </p:childTnLst>
                          </p:cTn>
                        </p:par>
                        <p:par>
                          <p:cTn id="50" fill="hold">
                            <p:stCondLst>
                              <p:cond delay="2750"/>
                            </p:stCondLst>
                            <p:childTnLst>
                              <p:par>
                                <p:cTn id="51" presetID="22" presetClass="entr" presetSubtype="4" fill="hold" grpId="0" nodeType="after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ipe(down)">
                                      <p:cBhvr>
                                        <p:cTn id="53" dur="500"/>
                                        <p:tgtEl>
                                          <p:spTgt spid="17"/>
                                        </p:tgtEl>
                                      </p:cBhvr>
                                    </p:animEffect>
                                  </p:childTnLst>
                                </p:cTn>
                              </p:par>
                            </p:childTnLst>
                          </p:cTn>
                        </p:par>
                        <p:par>
                          <p:cTn id="54" fill="hold">
                            <p:stCondLst>
                              <p:cond delay="3250"/>
                            </p:stCondLst>
                            <p:childTnLst>
                              <p:par>
                                <p:cTn id="55" presetID="21" presetClass="entr" presetSubtype="1" fill="hold" grpId="0" nodeType="after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wheel(1)">
                                      <p:cBhvr>
                                        <p:cTn id="57" dur="750"/>
                                        <p:tgtEl>
                                          <p:spTgt spid="19"/>
                                        </p:tgtEl>
                                      </p:cBhvr>
                                    </p:animEffect>
                                  </p:childTnLst>
                                </p:cTn>
                              </p:par>
                            </p:childTnLst>
                          </p:cTn>
                        </p:par>
                        <p:par>
                          <p:cTn id="58" fill="hold">
                            <p:stCondLst>
                              <p:cond delay="4000"/>
                            </p:stCondLst>
                            <p:childTnLst>
                              <p:par>
                                <p:cTn id="59" presetID="53" presetClass="entr" presetSubtype="16" fill="hold" grpId="0" nodeType="after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p:cTn id="61" dur="500" fill="hold"/>
                                        <p:tgtEl>
                                          <p:spTgt spid="18"/>
                                        </p:tgtEl>
                                        <p:attrNameLst>
                                          <p:attrName>ppt_w</p:attrName>
                                        </p:attrNameLst>
                                      </p:cBhvr>
                                      <p:tavLst>
                                        <p:tav tm="0">
                                          <p:val>
                                            <p:fltVal val="0"/>
                                          </p:val>
                                        </p:tav>
                                        <p:tav tm="100000">
                                          <p:val>
                                            <p:strVal val="#ppt_w"/>
                                          </p:val>
                                        </p:tav>
                                      </p:tavLst>
                                    </p:anim>
                                    <p:anim calcmode="lin" valueType="num">
                                      <p:cBhvr>
                                        <p:cTn id="62" dur="500" fill="hold"/>
                                        <p:tgtEl>
                                          <p:spTgt spid="18"/>
                                        </p:tgtEl>
                                        <p:attrNameLst>
                                          <p:attrName>ppt_h</p:attrName>
                                        </p:attrNameLst>
                                      </p:cBhvr>
                                      <p:tavLst>
                                        <p:tav tm="0">
                                          <p:val>
                                            <p:fltVal val="0"/>
                                          </p:val>
                                        </p:tav>
                                        <p:tav tm="100000">
                                          <p:val>
                                            <p:strVal val="#ppt_h"/>
                                          </p:val>
                                        </p:tav>
                                      </p:tavLst>
                                    </p:anim>
                                    <p:animEffect transition="in" filter="fade">
                                      <p:cBhvr>
                                        <p:cTn id="63" dur="500"/>
                                        <p:tgtEl>
                                          <p:spTgt spid="18"/>
                                        </p:tgtEl>
                                      </p:cBhvr>
                                    </p:animEffect>
                                  </p:childTnLst>
                                </p:cTn>
                              </p:par>
                            </p:childTnLst>
                          </p:cTn>
                        </p:par>
                        <p:par>
                          <p:cTn id="64" fill="hold">
                            <p:stCondLst>
                              <p:cond delay="4500"/>
                            </p:stCondLst>
                            <p:childTnLst>
                              <p:par>
                                <p:cTn id="65" presetID="22" presetClass="entr" presetSubtype="4" fill="hold" grpId="0" nodeType="after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wipe(down)">
                                      <p:cBhvr>
                                        <p:cTn id="67" dur="500"/>
                                        <p:tgtEl>
                                          <p:spTgt spid="20"/>
                                        </p:tgtEl>
                                      </p:cBhvr>
                                    </p:animEffect>
                                  </p:childTnLst>
                                </p:cTn>
                              </p:par>
                            </p:childTnLst>
                          </p:cTn>
                        </p:par>
                        <p:par>
                          <p:cTn id="68" fill="hold">
                            <p:stCondLst>
                              <p:cond delay="5000"/>
                            </p:stCondLst>
                            <p:childTnLst>
                              <p:par>
                                <p:cTn id="69" presetID="21" presetClass="entr" presetSubtype="1" fill="hold" grpId="0" nodeType="after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wheel(1)">
                                      <p:cBhvr>
                                        <p:cTn id="71" dur="750"/>
                                        <p:tgtEl>
                                          <p:spTgt spid="22"/>
                                        </p:tgtEl>
                                      </p:cBhvr>
                                    </p:animEffect>
                                  </p:childTnLst>
                                </p:cTn>
                              </p:par>
                            </p:childTnLst>
                          </p:cTn>
                        </p:par>
                        <p:par>
                          <p:cTn id="72" fill="hold">
                            <p:stCondLst>
                              <p:cond delay="5750"/>
                            </p:stCondLst>
                            <p:childTnLst>
                              <p:par>
                                <p:cTn id="73" presetID="53" presetClass="entr" presetSubtype="16" fill="hold" grpId="0" nodeType="after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p:cTn id="75" dur="500" fill="hold"/>
                                        <p:tgtEl>
                                          <p:spTgt spid="21"/>
                                        </p:tgtEl>
                                        <p:attrNameLst>
                                          <p:attrName>ppt_w</p:attrName>
                                        </p:attrNameLst>
                                      </p:cBhvr>
                                      <p:tavLst>
                                        <p:tav tm="0">
                                          <p:val>
                                            <p:fltVal val="0"/>
                                          </p:val>
                                        </p:tav>
                                        <p:tav tm="100000">
                                          <p:val>
                                            <p:strVal val="#ppt_w"/>
                                          </p:val>
                                        </p:tav>
                                      </p:tavLst>
                                    </p:anim>
                                    <p:anim calcmode="lin" valueType="num">
                                      <p:cBhvr>
                                        <p:cTn id="76" dur="500" fill="hold"/>
                                        <p:tgtEl>
                                          <p:spTgt spid="21"/>
                                        </p:tgtEl>
                                        <p:attrNameLst>
                                          <p:attrName>ppt_h</p:attrName>
                                        </p:attrNameLst>
                                      </p:cBhvr>
                                      <p:tavLst>
                                        <p:tav tm="0">
                                          <p:val>
                                            <p:fltVal val="0"/>
                                          </p:val>
                                        </p:tav>
                                        <p:tav tm="100000">
                                          <p:val>
                                            <p:strVal val="#ppt_h"/>
                                          </p:val>
                                        </p:tav>
                                      </p:tavLst>
                                    </p:anim>
                                    <p:animEffect transition="in" filter="fade">
                                      <p:cBhvr>
                                        <p:cTn id="77" dur="500"/>
                                        <p:tgtEl>
                                          <p:spTgt spid="21"/>
                                        </p:tgtEl>
                                      </p:cBhvr>
                                    </p:animEffect>
                                  </p:childTnLst>
                                </p:cTn>
                              </p:par>
                            </p:childTnLst>
                          </p:cTn>
                        </p:par>
                        <p:par>
                          <p:cTn id="78" fill="hold">
                            <p:stCondLst>
                              <p:cond delay="6250"/>
                            </p:stCondLst>
                            <p:childTnLst>
                              <p:par>
                                <p:cTn id="79" presetID="22" presetClass="entr" presetSubtype="4" fill="hold" grpId="0" nodeType="afterEffect">
                                  <p:stCondLst>
                                    <p:cond delay="0"/>
                                  </p:stCondLst>
                                  <p:childTnLst>
                                    <p:set>
                                      <p:cBhvr>
                                        <p:cTn id="80" dur="1" fill="hold">
                                          <p:stCondLst>
                                            <p:cond delay="0"/>
                                          </p:stCondLst>
                                        </p:cTn>
                                        <p:tgtEl>
                                          <p:spTgt spid="23"/>
                                        </p:tgtEl>
                                        <p:attrNameLst>
                                          <p:attrName>style.visibility</p:attrName>
                                        </p:attrNameLst>
                                      </p:cBhvr>
                                      <p:to>
                                        <p:strVal val="visible"/>
                                      </p:to>
                                    </p:set>
                                    <p:animEffect transition="in" filter="wipe(down)">
                                      <p:cBhvr>
                                        <p:cTn id="8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1" grpId="0"/>
      <p:bldP spid="11" grpId="1"/>
      <p:bldP spid="15" grpId="0" animBg="1"/>
      <p:bldP spid="16" grpId="0" animBg="1"/>
      <p:bldP spid="17" grpId="0"/>
      <p:bldP spid="18" grpId="0" animBg="1"/>
      <p:bldP spid="19" grpId="0" animBg="1"/>
      <p:bldP spid="20" grpId="0"/>
      <p:bldP spid="21" grpId="0" animBg="1"/>
      <p:bldP spid="22" grpId="0" animBg="1"/>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graphicFrame>
        <p:nvGraphicFramePr>
          <p:cNvPr id="3" name="表格 2">
            <a:extLst>
              <a:ext uri="{FF2B5EF4-FFF2-40B4-BE49-F238E27FC236}">
                <a16:creationId xmlns:a16="http://schemas.microsoft.com/office/drawing/2014/main" id="{97838321-BD0A-4238-9404-B6ABEFEBD4DA}"/>
              </a:ext>
            </a:extLst>
          </p:cNvPr>
          <p:cNvGraphicFramePr>
            <a:graphicFrameLocks noGrp="1"/>
          </p:cNvGraphicFramePr>
          <p:nvPr>
            <p:extLst>
              <p:ext uri="{D42A27DB-BD31-4B8C-83A1-F6EECF244321}">
                <p14:modId xmlns:p14="http://schemas.microsoft.com/office/powerpoint/2010/main" val="613448082"/>
              </p:ext>
            </p:extLst>
          </p:nvPr>
        </p:nvGraphicFramePr>
        <p:xfrm>
          <a:off x="1304045" y="2045249"/>
          <a:ext cx="5343890" cy="3017520"/>
        </p:xfrm>
        <a:graphic>
          <a:graphicData uri="http://schemas.openxmlformats.org/drawingml/2006/table">
            <a:tbl>
              <a:tblPr firstRow="1" bandRow="1">
                <a:tableStyleId>{5C22544A-7EE6-4342-B048-85BDC9FD1C3A}</a:tableStyleId>
              </a:tblPr>
              <a:tblGrid>
                <a:gridCol w="1413073">
                  <a:extLst>
                    <a:ext uri="{9D8B030D-6E8A-4147-A177-3AD203B41FA5}">
                      <a16:colId xmlns:a16="http://schemas.microsoft.com/office/drawing/2014/main" val="491224211"/>
                    </a:ext>
                  </a:extLst>
                </a:gridCol>
                <a:gridCol w="3930817">
                  <a:extLst>
                    <a:ext uri="{9D8B030D-6E8A-4147-A177-3AD203B41FA5}">
                      <a16:colId xmlns:a16="http://schemas.microsoft.com/office/drawing/2014/main" val="214784142"/>
                    </a:ext>
                  </a:extLst>
                </a:gridCol>
              </a:tblGrid>
              <a:tr h="257493">
                <a:tc>
                  <a:txBody>
                    <a:bodyPr/>
                    <a:lstStyle/>
                    <a:p>
                      <a:pPr algn="ctr"/>
                      <a:r>
                        <a:rPr lang="zh-CN" altLang="en-US" sz="1200" b="0" i="0" u="none" strike="noStrike" kern="1200" baseline="0">
                          <a:solidFill>
                            <a:schemeClr val="lt1"/>
                          </a:solidFill>
                          <a:latin typeface="+mn-lt"/>
                          <a:ea typeface="+mn-ea"/>
                          <a:cs typeface="+mn-cs"/>
                        </a:rPr>
                        <a:t>参数</a:t>
                      </a:r>
                      <a:endParaRPr lang="zh-CN" altLang="en-US" sz="1200"/>
                    </a:p>
                  </a:txBody>
                  <a:tcPr/>
                </a:tc>
                <a:tc>
                  <a:txBody>
                    <a:bodyPr/>
                    <a:lstStyle/>
                    <a:p>
                      <a:pPr algn="ctr"/>
                      <a:r>
                        <a:rPr lang="zh-CN" altLang="en-US" sz="1200" b="0" i="0" u="none" strike="noStrike" kern="1200" baseline="0">
                          <a:solidFill>
                            <a:schemeClr val="lt1"/>
                          </a:solidFill>
                          <a:latin typeface="+mn-lt"/>
                          <a:ea typeface="+mn-ea"/>
                          <a:cs typeface="+mn-cs"/>
                        </a:rPr>
                        <a:t>功能</a:t>
                      </a:r>
                      <a:endParaRPr lang="zh-CN" altLang="en-US" sz="1200"/>
                    </a:p>
                  </a:txBody>
                  <a:tcPr/>
                </a:tc>
                <a:extLst>
                  <a:ext uri="{0D108BD9-81ED-4DB2-BD59-A6C34878D82A}">
                    <a16:rowId xmlns:a16="http://schemas.microsoft.com/office/drawing/2014/main" val="3672167917"/>
                  </a:ext>
                </a:extLst>
              </a:tr>
              <a:tr h="257493">
                <a:tc>
                  <a:txBody>
                    <a:bodyPr/>
                    <a:lstStyle/>
                    <a:p>
                      <a:pPr algn="ctr"/>
                      <a:r>
                        <a:rPr lang="en-US" altLang="zh-CN" sz="1200" b="0" i="0" u="none" strike="noStrike" kern="1200" baseline="0">
                          <a:solidFill>
                            <a:schemeClr val="dk1"/>
                          </a:solidFill>
                          <a:latin typeface="+mn-lt"/>
                          <a:ea typeface="+mn-ea"/>
                          <a:cs typeface="+mn-cs"/>
                        </a:rPr>
                        <a:t>font_path</a:t>
                      </a:r>
                      <a:endParaRPr lang="zh-CN" altLang="en-US" sz="1200"/>
                    </a:p>
                  </a:txBody>
                  <a:tcPr/>
                </a:tc>
                <a:tc>
                  <a:txBody>
                    <a:bodyPr/>
                    <a:lstStyle/>
                    <a:p>
                      <a:pPr algn="ctr"/>
                      <a:r>
                        <a:rPr lang="zh-CN" altLang="en-US" sz="1200" b="0" i="0" u="none" strike="noStrike" kern="1200" baseline="0">
                          <a:solidFill>
                            <a:schemeClr val="dk1"/>
                          </a:solidFill>
                          <a:latin typeface="+mn-lt"/>
                          <a:ea typeface="+mn-ea"/>
                          <a:cs typeface="+mn-cs"/>
                        </a:rPr>
                        <a:t>指定字体文件的完整路径，默认</a:t>
                      </a:r>
                      <a:r>
                        <a:rPr lang="en-US" altLang="zh-CN" sz="1200" b="0" i="0" u="none" strike="noStrike" kern="1200" baseline="0">
                          <a:solidFill>
                            <a:schemeClr val="dk1"/>
                          </a:solidFill>
                          <a:latin typeface="+mn-lt"/>
                          <a:ea typeface="+mn-ea"/>
                          <a:cs typeface="+mn-cs"/>
                        </a:rPr>
                        <a:t>None</a:t>
                      </a:r>
                      <a:endParaRPr lang="zh-CN" altLang="en-US" sz="1200"/>
                    </a:p>
                  </a:txBody>
                  <a:tcPr/>
                </a:tc>
                <a:extLst>
                  <a:ext uri="{0D108BD9-81ED-4DB2-BD59-A6C34878D82A}">
                    <a16:rowId xmlns:a16="http://schemas.microsoft.com/office/drawing/2014/main" val="636615852"/>
                  </a:ext>
                </a:extLst>
              </a:tr>
              <a:tr h="257493">
                <a:tc>
                  <a:txBody>
                    <a:bodyPr/>
                    <a:lstStyle/>
                    <a:p>
                      <a:pPr algn="ctr"/>
                      <a:r>
                        <a:rPr lang="en-US" altLang="zh-CN" sz="1200" b="0" i="0" u="none" strike="noStrike" kern="1200" baseline="0">
                          <a:solidFill>
                            <a:schemeClr val="dk1"/>
                          </a:solidFill>
                          <a:latin typeface="+mn-lt"/>
                          <a:ea typeface="+mn-ea"/>
                          <a:cs typeface="+mn-cs"/>
                        </a:rPr>
                        <a:t>width</a:t>
                      </a:r>
                      <a:endParaRPr lang="zh-CN" altLang="en-US" sz="1200"/>
                    </a:p>
                  </a:txBody>
                  <a:tcPr/>
                </a:tc>
                <a:tc>
                  <a:txBody>
                    <a:bodyPr/>
                    <a:lstStyle/>
                    <a:p>
                      <a:pPr algn="ctr"/>
                      <a:r>
                        <a:rPr lang="zh-CN" altLang="en-US" sz="1200" b="0" i="0" u="none" strike="noStrike" kern="1200" baseline="0">
                          <a:solidFill>
                            <a:schemeClr val="dk1"/>
                          </a:solidFill>
                          <a:latin typeface="+mn-lt"/>
                          <a:ea typeface="+mn-ea"/>
                          <a:cs typeface="+mn-cs"/>
                        </a:rPr>
                        <a:t>生成图片宽度，默认</a:t>
                      </a:r>
                      <a:r>
                        <a:rPr lang="en-US" altLang="zh-CN" sz="1200" b="0" i="0" u="none" strike="noStrike" kern="1200" baseline="0">
                          <a:solidFill>
                            <a:schemeClr val="dk1"/>
                          </a:solidFill>
                          <a:latin typeface="+mn-lt"/>
                          <a:ea typeface="+mn-ea"/>
                          <a:cs typeface="+mn-cs"/>
                        </a:rPr>
                        <a:t>400</a:t>
                      </a:r>
                      <a:r>
                        <a:rPr lang="zh-CN" altLang="en-US" sz="1200" b="0" i="0" u="none" strike="noStrike" kern="1200" baseline="0">
                          <a:solidFill>
                            <a:schemeClr val="dk1"/>
                          </a:solidFill>
                          <a:latin typeface="+mn-lt"/>
                          <a:ea typeface="+mn-ea"/>
                          <a:cs typeface="+mn-cs"/>
                        </a:rPr>
                        <a:t>像素</a:t>
                      </a:r>
                      <a:endParaRPr lang="zh-CN" altLang="en-US" sz="1200"/>
                    </a:p>
                  </a:txBody>
                  <a:tcPr/>
                </a:tc>
                <a:extLst>
                  <a:ext uri="{0D108BD9-81ED-4DB2-BD59-A6C34878D82A}">
                    <a16:rowId xmlns:a16="http://schemas.microsoft.com/office/drawing/2014/main" val="2476473986"/>
                  </a:ext>
                </a:extLst>
              </a:tr>
              <a:tr h="257493">
                <a:tc>
                  <a:txBody>
                    <a:bodyPr/>
                    <a:lstStyle/>
                    <a:p>
                      <a:pPr algn="ctr"/>
                      <a:r>
                        <a:rPr lang="en-US" altLang="zh-CN" sz="1200" b="0" i="0" u="none" strike="noStrike" kern="1200" baseline="0">
                          <a:solidFill>
                            <a:schemeClr val="dk1"/>
                          </a:solidFill>
                          <a:latin typeface="+mn-lt"/>
                          <a:ea typeface="+mn-ea"/>
                          <a:cs typeface="+mn-cs"/>
                        </a:rPr>
                        <a:t>height</a:t>
                      </a:r>
                      <a:endParaRPr lang="zh-CN" altLang="en-US" sz="1200"/>
                    </a:p>
                  </a:txBody>
                  <a:tcPr/>
                </a:tc>
                <a:tc>
                  <a:txBody>
                    <a:bodyPr/>
                    <a:lstStyle/>
                    <a:p>
                      <a:pPr algn="ctr"/>
                      <a:r>
                        <a:rPr lang="zh-CN" altLang="en-US" sz="1200" b="0" i="0" u="none" strike="noStrike" kern="1200" baseline="0">
                          <a:solidFill>
                            <a:schemeClr val="dk1"/>
                          </a:solidFill>
                          <a:latin typeface="+mn-lt"/>
                          <a:ea typeface="+mn-ea"/>
                          <a:cs typeface="+mn-cs"/>
                        </a:rPr>
                        <a:t>生成图片高度，默认</a:t>
                      </a:r>
                      <a:r>
                        <a:rPr lang="en-US" altLang="zh-CN" sz="1200" b="0" i="0" u="none" strike="noStrike" kern="1200" baseline="0">
                          <a:solidFill>
                            <a:schemeClr val="dk1"/>
                          </a:solidFill>
                          <a:latin typeface="+mn-lt"/>
                          <a:ea typeface="+mn-ea"/>
                          <a:cs typeface="+mn-cs"/>
                        </a:rPr>
                        <a:t>200</a:t>
                      </a:r>
                      <a:r>
                        <a:rPr lang="zh-CN" altLang="en-US" sz="1200" b="0" i="0" u="none" strike="noStrike" kern="1200" baseline="0">
                          <a:solidFill>
                            <a:schemeClr val="dk1"/>
                          </a:solidFill>
                          <a:latin typeface="+mn-lt"/>
                          <a:ea typeface="+mn-ea"/>
                          <a:cs typeface="+mn-cs"/>
                        </a:rPr>
                        <a:t>像素</a:t>
                      </a:r>
                      <a:endParaRPr lang="zh-CN" altLang="en-US" sz="1200"/>
                    </a:p>
                  </a:txBody>
                  <a:tcPr/>
                </a:tc>
                <a:extLst>
                  <a:ext uri="{0D108BD9-81ED-4DB2-BD59-A6C34878D82A}">
                    <a16:rowId xmlns:a16="http://schemas.microsoft.com/office/drawing/2014/main" val="1864226822"/>
                  </a:ext>
                </a:extLst>
              </a:tr>
              <a:tr h="257493">
                <a:tc>
                  <a:txBody>
                    <a:bodyPr/>
                    <a:lstStyle/>
                    <a:p>
                      <a:pPr algn="ctr"/>
                      <a:r>
                        <a:rPr lang="en-US" altLang="zh-CN" sz="1200" b="0" i="0" u="none" strike="noStrike" kern="1200" baseline="0">
                          <a:solidFill>
                            <a:schemeClr val="dk1"/>
                          </a:solidFill>
                          <a:latin typeface="+mn-lt"/>
                          <a:ea typeface="+mn-ea"/>
                          <a:cs typeface="+mn-cs"/>
                        </a:rPr>
                        <a:t>mask</a:t>
                      </a:r>
                      <a:endParaRPr lang="zh-CN" altLang="en-US" sz="1200"/>
                    </a:p>
                  </a:txBody>
                  <a:tcPr/>
                </a:tc>
                <a:tc>
                  <a:txBody>
                    <a:bodyPr/>
                    <a:lstStyle/>
                    <a:p>
                      <a:pPr algn="ctr"/>
                      <a:r>
                        <a:rPr lang="zh-CN" altLang="en-US" sz="1200" b="0" i="0" u="none" strike="noStrike" kern="1200" baseline="0">
                          <a:solidFill>
                            <a:schemeClr val="dk1"/>
                          </a:solidFill>
                          <a:latin typeface="+mn-lt"/>
                          <a:ea typeface="+mn-ea"/>
                          <a:cs typeface="+mn-cs"/>
                        </a:rPr>
                        <a:t>词云形状，默认</a:t>
                      </a:r>
                      <a:r>
                        <a:rPr lang="en-US" altLang="zh-CN" sz="1200" b="0" i="0" u="none" strike="noStrike" kern="1200" baseline="0">
                          <a:solidFill>
                            <a:schemeClr val="dk1"/>
                          </a:solidFill>
                          <a:latin typeface="+mn-lt"/>
                          <a:ea typeface="+mn-ea"/>
                          <a:cs typeface="+mn-cs"/>
                        </a:rPr>
                        <a:t>None</a:t>
                      </a:r>
                      <a:r>
                        <a:rPr lang="zh-CN" altLang="en-US" sz="1200" b="0" i="0" u="none" strike="noStrike" kern="1200" baseline="0">
                          <a:solidFill>
                            <a:schemeClr val="dk1"/>
                          </a:solidFill>
                          <a:latin typeface="+mn-lt"/>
                          <a:ea typeface="+mn-ea"/>
                          <a:cs typeface="+mn-cs"/>
                        </a:rPr>
                        <a:t>，即，方形图</a:t>
                      </a:r>
                      <a:endParaRPr lang="zh-CN" altLang="en-US" sz="1200"/>
                    </a:p>
                  </a:txBody>
                  <a:tcPr/>
                </a:tc>
                <a:extLst>
                  <a:ext uri="{0D108BD9-81ED-4DB2-BD59-A6C34878D82A}">
                    <a16:rowId xmlns:a16="http://schemas.microsoft.com/office/drawing/2014/main" val="2207628540"/>
                  </a:ext>
                </a:extLst>
              </a:tr>
              <a:tr h="257493">
                <a:tc>
                  <a:txBody>
                    <a:bodyPr/>
                    <a:lstStyle/>
                    <a:p>
                      <a:pPr algn="ctr"/>
                      <a:r>
                        <a:rPr lang="en-US" altLang="zh-CN" sz="1200" b="0" i="0" u="none" strike="noStrike" kern="1200" baseline="0">
                          <a:solidFill>
                            <a:schemeClr val="dk1"/>
                          </a:solidFill>
                          <a:latin typeface="+mn-lt"/>
                          <a:ea typeface="+mn-ea"/>
                          <a:cs typeface="+mn-cs"/>
                        </a:rPr>
                        <a:t>min_font_size</a:t>
                      </a:r>
                      <a:endParaRPr lang="zh-CN" altLang="en-US" sz="1200"/>
                    </a:p>
                  </a:txBody>
                  <a:tcPr/>
                </a:tc>
                <a:tc>
                  <a:txBody>
                    <a:bodyPr/>
                    <a:lstStyle/>
                    <a:p>
                      <a:pPr algn="ctr"/>
                      <a:r>
                        <a:rPr lang="zh-CN" altLang="en-US" sz="1200" b="0" i="0" u="none" strike="noStrike" kern="1200" baseline="0">
                          <a:solidFill>
                            <a:schemeClr val="dk1"/>
                          </a:solidFill>
                          <a:latin typeface="+mn-lt"/>
                          <a:ea typeface="+mn-ea"/>
                          <a:cs typeface="+mn-cs"/>
                        </a:rPr>
                        <a:t>词云中最小的字体字号，默认</a:t>
                      </a:r>
                      <a:r>
                        <a:rPr lang="en-US" altLang="zh-CN" sz="1200" b="0" i="0" u="none" strike="noStrike" kern="1200" baseline="0">
                          <a:solidFill>
                            <a:schemeClr val="dk1"/>
                          </a:solidFill>
                          <a:latin typeface="+mn-lt"/>
                          <a:ea typeface="+mn-ea"/>
                          <a:cs typeface="+mn-cs"/>
                        </a:rPr>
                        <a:t>4</a:t>
                      </a:r>
                      <a:r>
                        <a:rPr lang="zh-CN" altLang="en-US" sz="1200" b="0" i="0" u="none" strike="noStrike" kern="1200" baseline="0">
                          <a:solidFill>
                            <a:schemeClr val="dk1"/>
                          </a:solidFill>
                          <a:latin typeface="+mn-lt"/>
                          <a:ea typeface="+mn-ea"/>
                          <a:cs typeface="+mn-cs"/>
                        </a:rPr>
                        <a:t>号</a:t>
                      </a:r>
                      <a:endParaRPr lang="zh-CN" altLang="en-US" sz="1200"/>
                    </a:p>
                  </a:txBody>
                  <a:tcPr/>
                </a:tc>
                <a:extLst>
                  <a:ext uri="{0D108BD9-81ED-4DB2-BD59-A6C34878D82A}">
                    <a16:rowId xmlns:a16="http://schemas.microsoft.com/office/drawing/2014/main" val="2586147961"/>
                  </a:ext>
                </a:extLst>
              </a:tr>
              <a:tr h="257493">
                <a:tc>
                  <a:txBody>
                    <a:bodyPr/>
                    <a:lstStyle/>
                    <a:p>
                      <a:pPr algn="ctr"/>
                      <a:r>
                        <a:rPr lang="en-US" altLang="zh-CN" sz="1200" b="0" i="0" u="none" strike="noStrike" kern="1200" baseline="0">
                          <a:solidFill>
                            <a:schemeClr val="dk1"/>
                          </a:solidFill>
                          <a:latin typeface="+mn-lt"/>
                          <a:ea typeface="+mn-ea"/>
                          <a:cs typeface="+mn-cs"/>
                        </a:rPr>
                        <a:t>font_step</a:t>
                      </a:r>
                      <a:endParaRPr lang="zh-CN" altLang="en-US" sz="1200"/>
                    </a:p>
                  </a:txBody>
                  <a:tcPr/>
                </a:tc>
                <a:tc>
                  <a:txBody>
                    <a:bodyPr/>
                    <a:lstStyle/>
                    <a:p>
                      <a:pPr algn="ctr"/>
                      <a:r>
                        <a:rPr lang="zh-CN" altLang="en-US" sz="1200" b="0" i="0" u="none" strike="noStrike" kern="1200" baseline="0">
                          <a:solidFill>
                            <a:schemeClr val="dk1"/>
                          </a:solidFill>
                          <a:latin typeface="+mn-lt"/>
                          <a:ea typeface="+mn-ea"/>
                          <a:cs typeface="+mn-cs"/>
                        </a:rPr>
                        <a:t>字号步进间隔，默认</a:t>
                      </a:r>
                      <a:r>
                        <a:rPr lang="en-US" altLang="zh-CN" sz="1200" b="0" i="0" u="none" strike="noStrike" kern="1200" baseline="0">
                          <a:solidFill>
                            <a:schemeClr val="dk1"/>
                          </a:solidFill>
                          <a:latin typeface="+mn-lt"/>
                          <a:ea typeface="+mn-ea"/>
                          <a:cs typeface="+mn-cs"/>
                        </a:rPr>
                        <a:t>1</a:t>
                      </a:r>
                      <a:endParaRPr lang="zh-CN" altLang="en-US" sz="1200"/>
                    </a:p>
                  </a:txBody>
                  <a:tcPr/>
                </a:tc>
                <a:extLst>
                  <a:ext uri="{0D108BD9-81ED-4DB2-BD59-A6C34878D82A}">
                    <a16:rowId xmlns:a16="http://schemas.microsoft.com/office/drawing/2014/main" val="1009258267"/>
                  </a:ext>
                </a:extLst>
              </a:tr>
              <a:tr h="257493">
                <a:tc>
                  <a:txBody>
                    <a:bodyPr/>
                    <a:lstStyle/>
                    <a:p>
                      <a:pPr algn="ctr"/>
                      <a:r>
                        <a:rPr lang="en-US" altLang="zh-CN" sz="1200" b="0" i="0" u="none" strike="noStrike" kern="1200" baseline="0">
                          <a:solidFill>
                            <a:schemeClr val="dk1"/>
                          </a:solidFill>
                          <a:latin typeface="+mn-lt"/>
                          <a:ea typeface="+mn-ea"/>
                          <a:cs typeface="+mn-cs"/>
                        </a:rPr>
                        <a:t>min_font_size</a:t>
                      </a:r>
                      <a:endParaRPr lang="zh-CN" altLang="en-US" sz="1200"/>
                    </a:p>
                  </a:txBody>
                  <a:tcPr/>
                </a:tc>
                <a:tc>
                  <a:txBody>
                    <a:bodyPr/>
                    <a:lstStyle/>
                    <a:p>
                      <a:pPr algn="ctr"/>
                      <a:r>
                        <a:rPr lang="zh-CN" altLang="en-US" sz="1200" b="0" i="0" u="none" strike="noStrike" kern="1200" baseline="0">
                          <a:solidFill>
                            <a:schemeClr val="dk1"/>
                          </a:solidFill>
                          <a:latin typeface="+mn-lt"/>
                          <a:ea typeface="+mn-ea"/>
                          <a:cs typeface="+mn-cs"/>
                        </a:rPr>
                        <a:t>词云中最大的字体字号，默认</a:t>
                      </a:r>
                      <a:r>
                        <a:rPr lang="en-US" altLang="zh-CN" sz="1200" b="0" i="0" u="none" strike="noStrike" kern="1200" baseline="0">
                          <a:solidFill>
                            <a:schemeClr val="dk1"/>
                          </a:solidFill>
                          <a:latin typeface="+mn-lt"/>
                          <a:ea typeface="+mn-ea"/>
                          <a:cs typeface="+mn-cs"/>
                        </a:rPr>
                        <a:t>None</a:t>
                      </a:r>
                      <a:r>
                        <a:rPr lang="zh-CN" altLang="en-US" sz="1200" b="0" i="0" u="none" strike="noStrike" kern="1200" baseline="0">
                          <a:solidFill>
                            <a:schemeClr val="dk1"/>
                          </a:solidFill>
                          <a:latin typeface="+mn-lt"/>
                          <a:ea typeface="+mn-ea"/>
                          <a:cs typeface="+mn-cs"/>
                        </a:rPr>
                        <a:t>，根据高度自动调节</a:t>
                      </a:r>
                      <a:endParaRPr lang="zh-CN" altLang="en-US" sz="1200"/>
                    </a:p>
                  </a:txBody>
                  <a:tcPr/>
                </a:tc>
                <a:extLst>
                  <a:ext uri="{0D108BD9-81ED-4DB2-BD59-A6C34878D82A}">
                    <a16:rowId xmlns:a16="http://schemas.microsoft.com/office/drawing/2014/main" val="3167833918"/>
                  </a:ext>
                </a:extLst>
              </a:tr>
              <a:tr h="257493">
                <a:tc>
                  <a:txBody>
                    <a:bodyPr/>
                    <a:lstStyle/>
                    <a:p>
                      <a:pPr algn="ctr"/>
                      <a:r>
                        <a:rPr lang="en-US" altLang="zh-CN" sz="1200" b="0" i="0" u="none" strike="noStrike" kern="1200" baseline="0">
                          <a:solidFill>
                            <a:schemeClr val="dk1"/>
                          </a:solidFill>
                          <a:latin typeface="+mn-lt"/>
                          <a:ea typeface="+mn-ea"/>
                          <a:cs typeface="+mn-cs"/>
                        </a:rPr>
                        <a:t>max_words</a:t>
                      </a:r>
                      <a:endParaRPr lang="zh-CN" altLang="en-US" sz="1200"/>
                    </a:p>
                  </a:txBody>
                  <a:tcPr/>
                </a:tc>
                <a:tc>
                  <a:txBody>
                    <a:bodyPr/>
                    <a:lstStyle/>
                    <a:p>
                      <a:pPr algn="ctr"/>
                      <a:r>
                        <a:rPr lang="zh-CN" altLang="en-US" sz="1200" b="0" i="0" u="none" strike="noStrike" kern="1200" baseline="0">
                          <a:solidFill>
                            <a:schemeClr val="dk1"/>
                          </a:solidFill>
                          <a:latin typeface="+mn-lt"/>
                          <a:ea typeface="+mn-ea"/>
                          <a:cs typeface="+mn-cs"/>
                        </a:rPr>
                        <a:t>词云图中最大词数，默认</a:t>
                      </a:r>
                      <a:r>
                        <a:rPr lang="en-US" altLang="zh-CN" sz="1200" b="0" i="0" u="none" strike="noStrike" kern="1200" baseline="0">
                          <a:solidFill>
                            <a:schemeClr val="dk1"/>
                          </a:solidFill>
                          <a:latin typeface="+mn-lt"/>
                          <a:ea typeface="+mn-ea"/>
                          <a:cs typeface="+mn-cs"/>
                        </a:rPr>
                        <a:t>200</a:t>
                      </a:r>
                      <a:endParaRPr lang="zh-CN" altLang="en-US" sz="1200"/>
                    </a:p>
                  </a:txBody>
                  <a:tcPr/>
                </a:tc>
                <a:extLst>
                  <a:ext uri="{0D108BD9-81ED-4DB2-BD59-A6C34878D82A}">
                    <a16:rowId xmlns:a16="http://schemas.microsoft.com/office/drawing/2014/main" val="303738587"/>
                  </a:ext>
                </a:extLst>
              </a:tr>
              <a:tr h="257493">
                <a:tc>
                  <a:txBody>
                    <a:bodyPr/>
                    <a:lstStyle/>
                    <a:p>
                      <a:pPr algn="ctr"/>
                      <a:r>
                        <a:rPr lang="en-US" altLang="zh-CN" sz="1200" b="0" i="0" u="none" strike="noStrike" kern="1200" baseline="0">
                          <a:solidFill>
                            <a:schemeClr val="dk1"/>
                          </a:solidFill>
                          <a:latin typeface="+mn-lt"/>
                          <a:ea typeface="+mn-ea"/>
                          <a:cs typeface="+mn-cs"/>
                        </a:rPr>
                        <a:t>stopwords</a:t>
                      </a:r>
                      <a:endParaRPr lang="zh-CN" altLang="en-US" sz="1200"/>
                    </a:p>
                  </a:txBody>
                  <a:tcPr/>
                </a:tc>
                <a:tc>
                  <a:txBody>
                    <a:bodyPr/>
                    <a:lstStyle/>
                    <a:p>
                      <a:pPr algn="ctr"/>
                      <a:r>
                        <a:rPr lang="zh-CN" altLang="en-US" sz="1200" b="0" i="0" u="none" strike="noStrike" kern="1200" baseline="0">
                          <a:solidFill>
                            <a:schemeClr val="dk1"/>
                          </a:solidFill>
                          <a:latin typeface="+mn-lt"/>
                          <a:ea typeface="+mn-ea"/>
                          <a:cs typeface="+mn-cs"/>
                        </a:rPr>
                        <a:t>被排除词列表，排除词不在词云中显示</a:t>
                      </a:r>
                      <a:endParaRPr lang="zh-CN" altLang="en-US" sz="1200"/>
                    </a:p>
                  </a:txBody>
                  <a:tcPr/>
                </a:tc>
                <a:extLst>
                  <a:ext uri="{0D108BD9-81ED-4DB2-BD59-A6C34878D82A}">
                    <a16:rowId xmlns:a16="http://schemas.microsoft.com/office/drawing/2014/main" val="3742500029"/>
                  </a:ext>
                </a:extLst>
              </a:tr>
              <a:tr h="257493">
                <a:tc>
                  <a:txBody>
                    <a:bodyPr/>
                    <a:lstStyle/>
                    <a:p>
                      <a:pPr algn="ctr"/>
                      <a:r>
                        <a:rPr lang="en-US" altLang="zh-CN" sz="1200" b="0" i="0" u="none" strike="noStrike" kern="1200" baseline="0">
                          <a:solidFill>
                            <a:schemeClr val="dk1"/>
                          </a:solidFill>
                          <a:latin typeface="+mn-lt"/>
                          <a:ea typeface="+mn-ea"/>
                          <a:cs typeface="+mn-cs"/>
                        </a:rPr>
                        <a:t>background_color</a:t>
                      </a:r>
                      <a:endParaRPr lang="zh-CN" altLang="en-US" sz="1200"/>
                    </a:p>
                  </a:txBody>
                  <a:tcPr/>
                </a:tc>
                <a:tc>
                  <a:txBody>
                    <a:bodyPr/>
                    <a:lstStyle/>
                    <a:p>
                      <a:pPr algn="ctr"/>
                      <a:r>
                        <a:rPr lang="zh-CN" altLang="en-US" sz="1200" b="0" i="0" u="none" strike="noStrike" kern="1200" baseline="0">
                          <a:solidFill>
                            <a:schemeClr val="dk1"/>
                          </a:solidFill>
                          <a:latin typeface="+mn-lt"/>
                          <a:ea typeface="+mn-ea"/>
                          <a:cs typeface="+mn-cs"/>
                        </a:rPr>
                        <a:t>图片背景颜色，默认黑色</a:t>
                      </a:r>
                      <a:endParaRPr lang="zh-CN" altLang="en-US" sz="1200"/>
                    </a:p>
                  </a:txBody>
                  <a:tcPr/>
                </a:tc>
                <a:extLst>
                  <a:ext uri="{0D108BD9-81ED-4DB2-BD59-A6C34878D82A}">
                    <a16:rowId xmlns:a16="http://schemas.microsoft.com/office/drawing/2014/main" val="3411509067"/>
                  </a:ext>
                </a:extLst>
              </a:tr>
            </a:tbl>
          </a:graphicData>
        </a:graphic>
      </p:graphicFrame>
      <p:sp>
        <p:nvSpPr>
          <p:cNvPr id="8" name="Rectangle: Rounded Corners 6">
            <a:extLst>
              <a:ext uri="{FF2B5EF4-FFF2-40B4-BE49-F238E27FC236}">
                <a16:creationId xmlns:a16="http://schemas.microsoft.com/office/drawing/2014/main" id="{CA44E310-0F12-4F34-A7A8-F9F9E9B0C742}"/>
              </a:ext>
            </a:extLst>
          </p:cNvPr>
          <p:cNvSpPr/>
          <p:nvPr/>
        </p:nvSpPr>
        <p:spPr>
          <a:xfrm>
            <a:off x="1981831" y="1225126"/>
            <a:ext cx="3628137" cy="32336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fontScale="85000" lnSpcReduction="20000"/>
          </a:bodyPr>
          <a:lstStyle/>
          <a:p>
            <a:pPr algn="ctr"/>
            <a:r>
              <a:rPr lang="en-US" altLang="zh-CN" b="1">
                <a:latin typeface="字魂35号-经典雅黑" panose="02000000000000000000" pitchFamily="2" charset="-122"/>
                <a:ea typeface="字魂35号-经典雅黑" panose="02000000000000000000" pitchFamily="2" charset="-122"/>
                <a:sym typeface="FZHei-B01S" panose="02010601030101010101" pitchFamily="2" charset="-122"/>
              </a:rPr>
              <a:t>WordCloud</a:t>
            </a:r>
            <a:r>
              <a:rPr lang="zh-CN" altLang="en-US" b="1">
                <a:latin typeface="字魂35号-经典雅黑" panose="02000000000000000000" pitchFamily="2" charset="-122"/>
                <a:ea typeface="字魂35号-经典雅黑" panose="02000000000000000000" pitchFamily="2" charset="-122"/>
                <a:sym typeface="FZHei-B01S" panose="02010601030101010101" pitchFamily="2" charset="-122"/>
              </a:rPr>
              <a:t>对象创建的常用参数</a:t>
            </a:r>
          </a:p>
        </p:txBody>
      </p:sp>
      <p:sp>
        <p:nvSpPr>
          <p:cNvPr id="11" name="矩形 10">
            <a:extLst>
              <a:ext uri="{FF2B5EF4-FFF2-40B4-BE49-F238E27FC236}">
                <a16:creationId xmlns:a16="http://schemas.microsoft.com/office/drawing/2014/main" id="{2B1785C5-076D-40E5-B957-7F4A870BBEDD}"/>
              </a:ext>
            </a:extLst>
          </p:cNvPr>
          <p:cNvSpPr/>
          <p:nvPr/>
        </p:nvSpPr>
        <p:spPr>
          <a:xfrm>
            <a:off x="7780402" y="2509800"/>
            <a:ext cx="3550972" cy="369332"/>
          </a:xfrm>
          <a:prstGeom prst="rect">
            <a:avLst/>
          </a:prstGeom>
        </p:spPr>
        <p:txBody>
          <a:bodyPr wrap="none">
            <a:spAutoFit/>
          </a:bodyPr>
          <a:lstStyle/>
          <a:p>
            <a:r>
              <a:rPr lang="en-US" altLang="zh-CN">
                <a:solidFill>
                  <a:schemeClr val="bg1"/>
                </a:solidFill>
                <a:latin typeface="TimesNewRomanPSMT"/>
              </a:rPr>
              <a:t>generate(text):</a:t>
            </a:r>
            <a:r>
              <a:rPr lang="zh-CN" altLang="en-US">
                <a:solidFill>
                  <a:schemeClr val="bg1"/>
                </a:solidFill>
                <a:latin typeface="TimesNewRomanPSMT"/>
              </a:rPr>
              <a:t> </a:t>
            </a:r>
            <a:r>
              <a:rPr lang="zh-CN" altLang="en-US">
                <a:solidFill>
                  <a:schemeClr val="bg1"/>
                </a:solidFill>
                <a:latin typeface="宋体" panose="02010600030101010101" pitchFamily="2" charset="-122"/>
                <a:ea typeface="宋体" panose="02010600030101010101" pitchFamily="2" charset="-122"/>
              </a:rPr>
              <a:t>由</a:t>
            </a:r>
            <a:r>
              <a:rPr lang="en-US" altLang="zh-CN">
                <a:solidFill>
                  <a:schemeClr val="bg1"/>
                </a:solidFill>
                <a:latin typeface="TimesNewRomanPSMT"/>
                <a:ea typeface="宋体" panose="02010600030101010101" pitchFamily="2" charset="-122"/>
              </a:rPr>
              <a:t>text</a:t>
            </a:r>
            <a:r>
              <a:rPr lang="zh-CN" altLang="en-US">
                <a:solidFill>
                  <a:schemeClr val="bg1"/>
                </a:solidFill>
                <a:latin typeface="宋体" panose="02010600030101010101" pitchFamily="2" charset="-122"/>
                <a:ea typeface="宋体" panose="02010600030101010101" pitchFamily="2" charset="-122"/>
              </a:rPr>
              <a:t>文本生成词云</a:t>
            </a:r>
            <a:endParaRPr lang="zh-CN" altLang="en-US">
              <a:solidFill>
                <a:schemeClr val="bg1"/>
              </a:solidFill>
            </a:endParaRPr>
          </a:p>
        </p:txBody>
      </p:sp>
      <p:sp>
        <p:nvSpPr>
          <p:cNvPr id="13" name="矩形 12">
            <a:extLst>
              <a:ext uri="{FF2B5EF4-FFF2-40B4-BE49-F238E27FC236}">
                <a16:creationId xmlns:a16="http://schemas.microsoft.com/office/drawing/2014/main" id="{F7B5F2F5-B3CC-4062-B7FB-F71C8C48A13A}"/>
              </a:ext>
            </a:extLst>
          </p:cNvPr>
          <p:cNvSpPr/>
          <p:nvPr/>
        </p:nvSpPr>
        <p:spPr>
          <a:xfrm>
            <a:off x="7636476" y="3230844"/>
            <a:ext cx="3959934" cy="646331"/>
          </a:xfrm>
          <a:prstGeom prst="rect">
            <a:avLst/>
          </a:prstGeom>
        </p:spPr>
        <p:txBody>
          <a:bodyPr wrap="square">
            <a:spAutoFit/>
          </a:bodyPr>
          <a:lstStyle/>
          <a:p>
            <a:r>
              <a:rPr lang="en-US" altLang="zh-CN">
                <a:solidFill>
                  <a:schemeClr val="bg1"/>
                </a:solidFill>
                <a:latin typeface="TimesNewRomanPSMT"/>
              </a:rPr>
              <a:t>to_file(filename) : </a:t>
            </a:r>
            <a:r>
              <a:rPr lang="zh-CN" altLang="en-US">
                <a:solidFill>
                  <a:schemeClr val="bg1"/>
                </a:solidFill>
                <a:latin typeface="宋体" panose="02010600030101010101" pitchFamily="2" charset="-122"/>
                <a:ea typeface="宋体" panose="02010600030101010101" pitchFamily="2" charset="-122"/>
              </a:rPr>
              <a:t>将词云图保存为名为</a:t>
            </a:r>
            <a:r>
              <a:rPr lang="en-US" altLang="zh-CN">
                <a:solidFill>
                  <a:schemeClr val="bg1"/>
                </a:solidFill>
                <a:latin typeface="TimesNewRomanPSMT"/>
                <a:ea typeface="宋体" panose="02010600030101010101" pitchFamily="2" charset="-122"/>
              </a:rPr>
              <a:t>filename</a:t>
            </a:r>
            <a:r>
              <a:rPr lang="zh-CN" altLang="en-US">
                <a:solidFill>
                  <a:schemeClr val="bg1"/>
                </a:solidFill>
                <a:latin typeface="宋体" panose="02010600030101010101" pitchFamily="2" charset="-122"/>
                <a:ea typeface="宋体" panose="02010600030101010101" pitchFamily="2" charset="-122"/>
              </a:rPr>
              <a:t>的文件</a:t>
            </a:r>
            <a:endParaRPr lang="zh-CN" altLang="en-US">
              <a:solidFill>
                <a:schemeClr val="bg1"/>
              </a:solidFill>
            </a:endParaRPr>
          </a:p>
        </p:txBody>
      </p:sp>
      <p:sp>
        <p:nvSpPr>
          <p:cNvPr id="15" name="Rectangle: Rounded Corners 6">
            <a:extLst>
              <a:ext uri="{FF2B5EF4-FFF2-40B4-BE49-F238E27FC236}">
                <a16:creationId xmlns:a16="http://schemas.microsoft.com/office/drawing/2014/main" id="{8C25A92D-2BEB-4B71-BCD3-CBF91D62AA87}"/>
              </a:ext>
            </a:extLst>
          </p:cNvPr>
          <p:cNvSpPr/>
          <p:nvPr/>
        </p:nvSpPr>
        <p:spPr>
          <a:xfrm>
            <a:off x="7636476" y="1225126"/>
            <a:ext cx="3628137" cy="32336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fontScale="85000" lnSpcReduction="20000"/>
          </a:bodyPr>
          <a:lstStyle/>
          <a:p>
            <a:pPr algn="ctr"/>
            <a:r>
              <a:rPr lang="en-US" altLang="zh-CN" b="1">
                <a:latin typeface="字魂35号-经典雅黑" panose="02000000000000000000" pitchFamily="2" charset="-122"/>
                <a:ea typeface="字魂35号-经典雅黑" panose="02000000000000000000" pitchFamily="2" charset="-122"/>
                <a:sym typeface="FZHei-B01S" panose="02010601030101010101" pitchFamily="2" charset="-122"/>
              </a:rPr>
              <a:t>WordCloud</a:t>
            </a:r>
            <a:r>
              <a:rPr lang="zh-CN" altLang="en-US" b="1">
                <a:latin typeface="字魂35号-经典雅黑" panose="02000000000000000000" pitchFamily="2" charset="-122"/>
                <a:ea typeface="字魂35号-经典雅黑" panose="02000000000000000000" pitchFamily="2" charset="-122"/>
                <a:sym typeface="FZHei-B01S" panose="02010601030101010101" pitchFamily="2" charset="-122"/>
              </a:rPr>
              <a:t>类的常用方法</a:t>
            </a:r>
          </a:p>
        </p:txBody>
      </p:sp>
    </p:spTree>
    <p:extLst>
      <p:ext uri="{BB962C8B-B14F-4D97-AF65-F5344CB8AC3E}">
        <p14:creationId xmlns:p14="http://schemas.microsoft.com/office/powerpoint/2010/main" val="600029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F947F4D-CA51-452C-8A9B-F08AFB2D7E2D}"/>
              </a:ext>
            </a:extLst>
          </p:cNvPr>
          <p:cNvSpPr txBox="1"/>
          <p:nvPr/>
        </p:nvSpPr>
        <p:spPr>
          <a:xfrm>
            <a:off x="6096000" y="601472"/>
            <a:ext cx="1260281" cy="584775"/>
          </a:xfrm>
          <a:prstGeom prst="rect">
            <a:avLst/>
          </a:prstGeom>
          <a:noFill/>
        </p:spPr>
        <p:txBody>
          <a:bodyPr wrap="none" rtlCol="0">
            <a:spAutoFit/>
          </a:bodyPr>
          <a:lstStyle/>
          <a:p>
            <a:r>
              <a:rPr lang="en-US" altLang="zh-CN" sz="3200">
                <a:solidFill>
                  <a:schemeClr val="bg1"/>
                </a:solidFill>
              </a:rPr>
              <a:t>PyQt5</a:t>
            </a:r>
            <a:endParaRPr lang="zh-CN" altLang="en-US" sz="3200">
              <a:solidFill>
                <a:schemeClr val="bg1"/>
              </a:solidFill>
            </a:endParaRPr>
          </a:p>
        </p:txBody>
      </p:sp>
      <p:sp>
        <p:nvSpPr>
          <p:cNvPr id="3" name="文本框 2">
            <a:extLst>
              <a:ext uri="{FF2B5EF4-FFF2-40B4-BE49-F238E27FC236}">
                <a16:creationId xmlns:a16="http://schemas.microsoft.com/office/drawing/2014/main" id="{E341E64E-CF06-40E4-A10E-295A3FDDE02C}"/>
              </a:ext>
            </a:extLst>
          </p:cNvPr>
          <p:cNvSpPr txBox="1"/>
          <p:nvPr/>
        </p:nvSpPr>
        <p:spPr>
          <a:xfrm>
            <a:off x="1427027" y="2468126"/>
            <a:ext cx="5168403" cy="369332"/>
          </a:xfrm>
          <a:prstGeom prst="rect">
            <a:avLst/>
          </a:prstGeom>
          <a:noFill/>
        </p:spPr>
        <p:txBody>
          <a:bodyPr wrap="none" rtlCol="0">
            <a:spAutoFit/>
          </a:bodyPr>
          <a:lstStyle/>
          <a:p>
            <a:r>
              <a:rPr lang="zh-CN" altLang="en-US">
                <a:solidFill>
                  <a:schemeClr val="bg1"/>
                </a:solidFill>
              </a:rPr>
              <a:t>是一个用于创建</a:t>
            </a:r>
            <a:r>
              <a:rPr lang="en-US" altLang="zh-CN">
                <a:solidFill>
                  <a:schemeClr val="bg1"/>
                </a:solidFill>
              </a:rPr>
              <a:t>GUI</a:t>
            </a:r>
            <a:r>
              <a:rPr lang="zh-CN" altLang="en-US">
                <a:solidFill>
                  <a:schemeClr val="bg1"/>
                </a:solidFill>
              </a:rPr>
              <a:t>应用程序的跨平台的工具包。</a:t>
            </a:r>
          </a:p>
        </p:txBody>
      </p:sp>
      <p:sp>
        <p:nvSpPr>
          <p:cNvPr id="4" name="文本框 3">
            <a:extLst>
              <a:ext uri="{FF2B5EF4-FFF2-40B4-BE49-F238E27FC236}">
                <a16:creationId xmlns:a16="http://schemas.microsoft.com/office/drawing/2014/main" id="{31D35FC1-A919-41F8-82DA-0E8128B812A4}"/>
              </a:ext>
            </a:extLst>
          </p:cNvPr>
          <p:cNvSpPr txBox="1"/>
          <p:nvPr/>
        </p:nvSpPr>
        <p:spPr>
          <a:xfrm>
            <a:off x="1427027" y="3032006"/>
            <a:ext cx="2167581" cy="369332"/>
          </a:xfrm>
          <a:prstGeom prst="rect">
            <a:avLst/>
          </a:prstGeom>
          <a:noFill/>
        </p:spPr>
        <p:txBody>
          <a:bodyPr wrap="none" rtlCol="0">
            <a:spAutoFit/>
          </a:bodyPr>
          <a:lstStyle/>
          <a:p>
            <a:r>
              <a:rPr lang="en-US" altLang="zh-CN">
                <a:solidFill>
                  <a:schemeClr val="bg1"/>
                </a:solidFill>
              </a:rPr>
              <a:t>GUI</a:t>
            </a:r>
            <a:r>
              <a:rPr lang="zh-CN" altLang="en-US">
                <a:solidFill>
                  <a:schemeClr val="bg1"/>
                </a:solidFill>
              </a:rPr>
              <a:t>：图形用户界面</a:t>
            </a:r>
          </a:p>
        </p:txBody>
      </p:sp>
      <p:sp>
        <p:nvSpPr>
          <p:cNvPr id="5" name="矩形: 圆角 4">
            <a:extLst>
              <a:ext uri="{FF2B5EF4-FFF2-40B4-BE49-F238E27FC236}">
                <a16:creationId xmlns:a16="http://schemas.microsoft.com/office/drawing/2014/main" id="{E2A04603-0904-4215-9DB3-D53E59714962}"/>
              </a:ext>
            </a:extLst>
          </p:cNvPr>
          <p:cNvSpPr/>
          <p:nvPr/>
        </p:nvSpPr>
        <p:spPr>
          <a:xfrm>
            <a:off x="7111215" y="1422915"/>
            <a:ext cx="1694523" cy="23012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用户软件界面</a:t>
            </a:r>
          </a:p>
        </p:txBody>
      </p:sp>
      <p:sp>
        <p:nvSpPr>
          <p:cNvPr id="6" name="矩形 5">
            <a:extLst>
              <a:ext uri="{FF2B5EF4-FFF2-40B4-BE49-F238E27FC236}">
                <a16:creationId xmlns:a16="http://schemas.microsoft.com/office/drawing/2014/main" id="{60CB8905-51B0-4B5D-9845-BAD30498820A}"/>
              </a:ext>
            </a:extLst>
          </p:cNvPr>
          <p:cNvSpPr/>
          <p:nvPr/>
        </p:nvSpPr>
        <p:spPr>
          <a:xfrm>
            <a:off x="10327997" y="1422915"/>
            <a:ext cx="1279018" cy="590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淘宝服务器</a:t>
            </a:r>
          </a:p>
        </p:txBody>
      </p:sp>
      <p:sp>
        <p:nvSpPr>
          <p:cNvPr id="7" name="矩形 6">
            <a:extLst>
              <a:ext uri="{FF2B5EF4-FFF2-40B4-BE49-F238E27FC236}">
                <a16:creationId xmlns:a16="http://schemas.microsoft.com/office/drawing/2014/main" id="{742DDA03-B909-46C9-9F52-8CBDBBB1F8EA}"/>
              </a:ext>
            </a:extLst>
          </p:cNvPr>
          <p:cNvSpPr/>
          <p:nvPr/>
        </p:nvSpPr>
        <p:spPr>
          <a:xfrm>
            <a:off x="10327997" y="2278379"/>
            <a:ext cx="1279018" cy="590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支付宝服务器</a:t>
            </a:r>
          </a:p>
        </p:txBody>
      </p:sp>
      <p:sp>
        <p:nvSpPr>
          <p:cNvPr id="8" name="矩形 7">
            <a:extLst>
              <a:ext uri="{FF2B5EF4-FFF2-40B4-BE49-F238E27FC236}">
                <a16:creationId xmlns:a16="http://schemas.microsoft.com/office/drawing/2014/main" id="{4A7799BE-E3C6-4098-92EC-57FD075AD41C}"/>
              </a:ext>
            </a:extLst>
          </p:cNvPr>
          <p:cNvSpPr/>
          <p:nvPr/>
        </p:nvSpPr>
        <p:spPr>
          <a:xfrm>
            <a:off x="10327997" y="3133844"/>
            <a:ext cx="1279018" cy="590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银行服务器</a:t>
            </a:r>
          </a:p>
        </p:txBody>
      </p:sp>
      <p:cxnSp>
        <p:nvCxnSpPr>
          <p:cNvPr id="10" name="直接箭头连接符 9">
            <a:extLst>
              <a:ext uri="{FF2B5EF4-FFF2-40B4-BE49-F238E27FC236}">
                <a16:creationId xmlns:a16="http://schemas.microsoft.com/office/drawing/2014/main" id="{0D344882-5606-4536-8805-5CB21B369402}"/>
              </a:ext>
            </a:extLst>
          </p:cNvPr>
          <p:cNvCxnSpPr>
            <a:stCxn id="5" idx="3"/>
            <a:endCxn id="6" idx="1"/>
          </p:cNvCxnSpPr>
          <p:nvPr/>
        </p:nvCxnSpPr>
        <p:spPr>
          <a:xfrm flipV="1">
            <a:off x="8805738" y="1718071"/>
            <a:ext cx="1522259" cy="855464"/>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A6AADCCC-BCF5-4828-962E-A9D5600AE293}"/>
              </a:ext>
            </a:extLst>
          </p:cNvPr>
          <p:cNvCxnSpPr>
            <a:cxnSpLocks/>
            <a:stCxn id="5" idx="3"/>
            <a:endCxn id="7" idx="1"/>
          </p:cNvCxnSpPr>
          <p:nvPr/>
        </p:nvCxnSpPr>
        <p:spPr>
          <a:xfrm>
            <a:off x="8805738" y="2573535"/>
            <a:ext cx="1522259" cy="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B10E7A79-401E-43F6-82B7-58EC8B5434A2}"/>
              </a:ext>
            </a:extLst>
          </p:cNvPr>
          <p:cNvCxnSpPr>
            <a:cxnSpLocks/>
            <a:stCxn id="7" idx="2"/>
            <a:endCxn id="8" idx="0"/>
          </p:cNvCxnSpPr>
          <p:nvPr/>
        </p:nvCxnSpPr>
        <p:spPr>
          <a:xfrm>
            <a:off x="10967506" y="2868690"/>
            <a:ext cx="0" cy="265154"/>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CE8C3D51-410C-436B-A942-0CEBACE50AFD}"/>
              </a:ext>
            </a:extLst>
          </p:cNvPr>
          <p:cNvCxnSpPr>
            <a:cxnSpLocks/>
          </p:cNvCxnSpPr>
          <p:nvPr/>
        </p:nvCxnSpPr>
        <p:spPr>
          <a:xfrm flipH="1">
            <a:off x="8757135" y="1612661"/>
            <a:ext cx="1570863" cy="879594"/>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051374EE-EF4D-4B00-98E1-7B1A4A8F739F}"/>
              </a:ext>
            </a:extLst>
          </p:cNvPr>
          <p:cNvCxnSpPr>
            <a:cxnSpLocks/>
          </p:cNvCxnSpPr>
          <p:nvPr/>
        </p:nvCxnSpPr>
        <p:spPr>
          <a:xfrm flipH="1">
            <a:off x="8781437" y="2664975"/>
            <a:ext cx="1546560" cy="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BD8A6CE4-A9F3-4A42-A3A0-95C8145FA2AE}"/>
              </a:ext>
            </a:extLst>
          </p:cNvPr>
          <p:cNvCxnSpPr>
            <a:cxnSpLocks/>
          </p:cNvCxnSpPr>
          <p:nvPr/>
        </p:nvCxnSpPr>
        <p:spPr>
          <a:xfrm flipV="1">
            <a:off x="11135146" y="2875776"/>
            <a:ext cx="0" cy="250982"/>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A500722F-1A02-4959-A846-BE07627841F9}"/>
              </a:ext>
            </a:extLst>
          </p:cNvPr>
          <p:cNvCxnSpPr>
            <a:cxnSpLocks/>
          </p:cNvCxnSpPr>
          <p:nvPr/>
        </p:nvCxnSpPr>
        <p:spPr>
          <a:xfrm>
            <a:off x="10891306" y="2020311"/>
            <a:ext cx="0" cy="265154"/>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F78066BA-FDB8-4D79-AEE8-0433938664AC}"/>
              </a:ext>
            </a:extLst>
          </p:cNvPr>
          <p:cNvCxnSpPr>
            <a:cxnSpLocks/>
          </p:cNvCxnSpPr>
          <p:nvPr/>
        </p:nvCxnSpPr>
        <p:spPr>
          <a:xfrm flipV="1">
            <a:off x="11069106" y="2020312"/>
            <a:ext cx="0" cy="250982"/>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35736B1C-591F-49E4-A01F-885FD3999E19}"/>
              </a:ext>
            </a:extLst>
          </p:cNvPr>
          <p:cNvSpPr/>
          <p:nvPr/>
        </p:nvSpPr>
        <p:spPr>
          <a:xfrm>
            <a:off x="1337195" y="3912457"/>
            <a:ext cx="5040456" cy="923330"/>
          </a:xfrm>
          <a:prstGeom prst="rect">
            <a:avLst/>
          </a:prstGeom>
        </p:spPr>
        <p:txBody>
          <a:bodyPr wrap="square">
            <a:spAutoFit/>
          </a:bodyPr>
          <a:lstStyle/>
          <a:p>
            <a:r>
              <a:rPr lang="en-US" altLang="zh-CN">
                <a:solidFill>
                  <a:schemeClr val="bg1"/>
                </a:solidFill>
                <a:latin typeface="Helvetica Neue"/>
              </a:rPr>
              <a:t>PyQt5</a:t>
            </a:r>
            <a:r>
              <a:rPr lang="zh-CN" altLang="en-US">
                <a:solidFill>
                  <a:schemeClr val="bg1"/>
                </a:solidFill>
                <a:latin typeface="Helvetica Neue"/>
              </a:rPr>
              <a:t>是由一系列</a:t>
            </a:r>
            <a:r>
              <a:rPr lang="en-US" altLang="zh-CN">
                <a:solidFill>
                  <a:schemeClr val="bg1"/>
                </a:solidFill>
                <a:latin typeface="Helvetica Neue"/>
              </a:rPr>
              <a:t>Python</a:t>
            </a:r>
            <a:r>
              <a:rPr lang="zh-CN" altLang="en-US">
                <a:solidFill>
                  <a:schemeClr val="bg1"/>
                </a:solidFill>
                <a:latin typeface="Helvetica Neue"/>
              </a:rPr>
              <a:t>模块组成。超过</a:t>
            </a:r>
            <a:r>
              <a:rPr lang="en-US" altLang="zh-CN">
                <a:solidFill>
                  <a:schemeClr val="bg1"/>
                </a:solidFill>
                <a:latin typeface="Helvetica Neue"/>
              </a:rPr>
              <a:t>620</a:t>
            </a:r>
            <a:r>
              <a:rPr lang="zh-CN" altLang="en-US">
                <a:solidFill>
                  <a:schemeClr val="bg1"/>
                </a:solidFill>
                <a:latin typeface="Helvetica Neue"/>
              </a:rPr>
              <a:t>个类，</a:t>
            </a:r>
            <a:r>
              <a:rPr lang="en-US" altLang="zh-CN">
                <a:solidFill>
                  <a:schemeClr val="bg1"/>
                </a:solidFill>
                <a:latin typeface="Helvetica Neue"/>
              </a:rPr>
              <a:t>6000</a:t>
            </a:r>
            <a:r>
              <a:rPr lang="zh-CN" altLang="en-US">
                <a:solidFill>
                  <a:schemeClr val="bg1"/>
                </a:solidFill>
                <a:latin typeface="Helvetica Neue"/>
              </a:rPr>
              <a:t>函数和方法。能在诸如</a:t>
            </a:r>
            <a:r>
              <a:rPr lang="en-US" altLang="zh-CN">
                <a:solidFill>
                  <a:schemeClr val="bg1"/>
                </a:solidFill>
                <a:latin typeface="Helvetica Neue"/>
              </a:rPr>
              <a:t>Unix</a:t>
            </a:r>
            <a:r>
              <a:rPr lang="zh-CN" altLang="en-US">
                <a:solidFill>
                  <a:schemeClr val="bg1"/>
                </a:solidFill>
                <a:latin typeface="Helvetica Neue"/>
              </a:rPr>
              <a:t>、</a:t>
            </a:r>
            <a:r>
              <a:rPr lang="en-US" altLang="zh-CN">
                <a:solidFill>
                  <a:schemeClr val="bg1"/>
                </a:solidFill>
                <a:latin typeface="Helvetica Neue"/>
              </a:rPr>
              <a:t>Windows</a:t>
            </a:r>
            <a:r>
              <a:rPr lang="zh-CN" altLang="en-US">
                <a:solidFill>
                  <a:schemeClr val="bg1"/>
                </a:solidFill>
                <a:latin typeface="Helvetica Neue"/>
              </a:rPr>
              <a:t>和</a:t>
            </a:r>
            <a:r>
              <a:rPr lang="en-US" altLang="zh-CN">
                <a:solidFill>
                  <a:schemeClr val="bg1"/>
                </a:solidFill>
                <a:latin typeface="Helvetica Neue"/>
              </a:rPr>
              <a:t>Mac OS</a:t>
            </a:r>
            <a:r>
              <a:rPr lang="zh-CN" altLang="en-US">
                <a:solidFill>
                  <a:schemeClr val="bg1"/>
                </a:solidFill>
                <a:latin typeface="Helvetica Neue"/>
              </a:rPr>
              <a:t>等主流操作系统上运行。</a:t>
            </a:r>
            <a:endParaRPr lang="zh-CN" altLang="en-US">
              <a:solidFill>
                <a:schemeClr val="bg1"/>
              </a:solidFill>
            </a:endParaRPr>
          </a:p>
        </p:txBody>
      </p:sp>
      <p:sp>
        <p:nvSpPr>
          <p:cNvPr id="30" name="文本框 29">
            <a:extLst>
              <a:ext uri="{FF2B5EF4-FFF2-40B4-BE49-F238E27FC236}">
                <a16:creationId xmlns:a16="http://schemas.microsoft.com/office/drawing/2014/main" id="{D75D81EC-73BA-4893-AF7C-B571E7F75792}"/>
              </a:ext>
            </a:extLst>
          </p:cNvPr>
          <p:cNvSpPr txBox="1"/>
          <p:nvPr/>
        </p:nvSpPr>
        <p:spPr>
          <a:xfrm>
            <a:off x="1288121" y="5239455"/>
            <a:ext cx="4514824" cy="646331"/>
          </a:xfrm>
          <a:prstGeom prst="rect">
            <a:avLst/>
          </a:prstGeom>
          <a:noFill/>
        </p:spPr>
        <p:txBody>
          <a:bodyPr wrap="square" rtlCol="0">
            <a:spAutoFit/>
          </a:bodyPr>
          <a:lstStyle/>
          <a:p>
            <a:r>
              <a:rPr lang="en-US" altLang="zh-CN">
                <a:solidFill>
                  <a:schemeClr val="bg1"/>
                </a:solidFill>
              </a:rPr>
              <a:t>《</a:t>
            </a:r>
            <a:r>
              <a:rPr lang="zh-CN" altLang="en-US">
                <a:solidFill>
                  <a:schemeClr val="bg1"/>
                </a:solidFill>
              </a:rPr>
              <a:t>财富</a:t>
            </a:r>
            <a:r>
              <a:rPr lang="en-US" altLang="zh-CN">
                <a:solidFill>
                  <a:schemeClr val="bg1"/>
                </a:solidFill>
              </a:rPr>
              <a:t>》</a:t>
            </a:r>
            <a:r>
              <a:rPr lang="zh-CN" altLang="en-US">
                <a:solidFill>
                  <a:schemeClr val="bg1"/>
                </a:solidFill>
              </a:rPr>
              <a:t>全球</a:t>
            </a:r>
            <a:r>
              <a:rPr lang="en-US" altLang="zh-CN">
                <a:solidFill>
                  <a:schemeClr val="bg1"/>
                </a:solidFill>
              </a:rPr>
              <a:t>500</a:t>
            </a:r>
            <a:r>
              <a:rPr lang="zh-CN" altLang="en-US">
                <a:solidFill>
                  <a:schemeClr val="bg1"/>
                </a:solidFill>
              </a:rPr>
              <a:t>强企业中的前</a:t>
            </a:r>
            <a:r>
              <a:rPr lang="en-US" altLang="zh-CN">
                <a:solidFill>
                  <a:schemeClr val="bg1"/>
                </a:solidFill>
              </a:rPr>
              <a:t>10</a:t>
            </a:r>
            <a:r>
              <a:rPr lang="zh-CN" altLang="en-US">
                <a:solidFill>
                  <a:schemeClr val="bg1"/>
                </a:solidFill>
              </a:rPr>
              <a:t>家企业，有</a:t>
            </a:r>
            <a:r>
              <a:rPr lang="en-US" altLang="zh-CN">
                <a:solidFill>
                  <a:schemeClr val="bg1"/>
                </a:solidFill>
              </a:rPr>
              <a:t>8</a:t>
            </a:r>
            <a:r>
              <a:rPr lang="zh-CN" altLang="en-US">
                <a:solidFill>
                  <a:schemeClr val="bg1"/>
                </a:solidFill>
              </a:rPr>
              <a:t>家在使用</a:t>
            </a:r>
            <a:r>
              <a:rPr lang="en-US" altLang="zh-CN">
                <a:solidFill>
                  <a:schemeClr val="bg1"/>
                </a:solidFill>
              </a:rPr>
              <a:t>Qt</a:t>
            </a:r>
            <a:r>
              <a:rPr lang="zh-CN" altLang="en-US">
                <a:solidFill>
                  <a:schemeClr val="bg1"/>
                </a:solidFill>
              </a:rPr>
              <a:t>开发软件。</a:t>
            </a:r>
          </a:p>
        </p:txBody>
      </p:sp>
      <p:sp>
        <p:nvSpPr>
          <p:cNvPr id="31" name="Oval 6">
            <a:extLst>
              <a:ext uri="{FF2B5EF4-FFF2-40B4-BE49-F238E27FC236}">
                <a16:creationId xmlns:a16="http://schemas.microsoft.com/office/drawing/2014/main" id="{13D2AAE9-9E2C-4D56-A75C-E812AA0454E0}"/>
              </a:ext>
            </a:extLst>
          </p:cNvPr>
          <p:cNvSpPr>
            <a:spLocks noChangeArrowheads="1"/>
          </p:cNvSpPr>
          <p:nvPr/>
        </p:nvSpPr>
        <p:spPr bwMode="auto">
          <a:xfrm>
            <a:off x="5373217" y="523445"/>
            <a:ext cx="185264" cy="182642"/>
          </a:xfrm>
          <a:prstGeom prst="ellipse">
            <a:avLst/>
          </a:prstGeom>
          <a:solidFill>
            <a:srgbClr val="FBE22D">
              <a:alpha val="80000"/>
            </a:srgbClr>
          </a:solidFill>
          <a:ln>
            <a:noFill/>
          </a:ln>
        </p:spPr>
        <p:txBody>
          <a:bodyPr/>
          <a:lstStyle/>
          <a:p>
            <a:endParaRPr lang="zh-CN" altLang="en-US"/>
          </a:p>
        </p:txBody>
      </p:sp>
      <p:sp>
        <p:nvSpPr>
          <p:cNvPr id="32" name="Oval 3">
            <a:extLst>
              <a:ext uri="{FF2B5EF4-FFF2-40B4-BE49-F238E27FC236}">
                <a16:creationId xmlns:a16="http://schemas.microsoft.com/office/drawing/2014/main" id="{73E73C10-DB96-4627-B19B-6A1E19B63681}"/>
              </a:ext>
            </a:extLst>
          </p:cNvPr>
          <p:cNvSpPr>
            <a:spLocks noChangeArrowheads="1"/>
          </p:cNvSpPr>
          <p:nvPr/>
        </p:nvSpPr>
        <p:spPr bwMode="auto">
          <a:xfrm>
            <a:off x="4408608" y="662187"/>
            <a:ext cx="263828" cy="260897"/>
          </a:xfrm>
          <a:prstGeom prst="ellipse">
            <a:avLst/>
          </a:prstGeom>
          <a:solidFill>
            <a:srgbClr val="A9D25A">
              <a:alpha val="80000"/>
            </a:srgbClr>
          </a:solidFill>
          <a:ln>
            <a:noFill/>
          </a:ln>
        </p:spPr>
        <p:txBody>
          <a:bodyPr/>
          <a:lstStyle/>
          <a:p>
            <a:endParaRPr lang="zh-CN" altLang="en-US"/>
          </a:p>
        </p:txBody>
      </p:sp>
      <p:sp>
        <p:nvSpPr>
          <p:cNvPr id="33" name="Oval 4">
            <a:extLst>
              <a:ext uri="{FF2B5EF4-FFF2-40B4-BE49-F238E27FC236}">
                <a16:creationId xmlns:a16="http://schemas.microsoft.com/office/drawing/2014/main" id="{A4D51DC1-91D3-4A55-947E-344C16CAEBD1}"/>
              </a:ext>
            </a:extLst>
          </p:cNvPr>
          <p:cNvSpPr>
            <a:spLocks noChangeArrowheads="1"/>
          </p:cNvSpPr>
          <p:nvPr/>
        </p:nvSpPr>
        <p:spPr bwMode="auto">
          <a:xfrm>
            <a:off x="4672436" y="833667"/>
            <a:ext cx="263828" cy="260897"/>
          </a:xfrm>
          <a:prstGeom prst="ellipse">
            <a:avLst/>
          </a:prstGeom>
          <a:solidFill>
            <a:srgbClr val="98D2E3">
              <a:alpha val="80000"/>
            </a:srgbClr>
          </a:solidFill>
          <a:ln>
            <a:noFill/>
          </a:ln>
        </p:spPr>
        <p:txBody>
          <a:bodyPr/>
          <a:lstStyle/>
          <a:p>
            <a:endParaRPr lang="zh-CN" altLang="en-US"/>
          </a:p>
        </p:txBody>
      </p:sp>
      <p:sp>
        <p:nvSpPr>
          <p:cNvPr id="34" name="Oval 5">
            <a:extLst>
              <a:ext uri="{FF2B5EF4-FFF2-40B4-BE49-F238E27FC236}">
                <a16:creationId xmlns:a16="http://schemas.microsoft.com/office/drawing/2014/main" id="{8AA46F38-0D30-4DEE-84B6-FECB47CC0D0E}"/>
              </a:ext>
            </a:extLst>
          </p:cNvPr>
          <p:cNvSpPr>
            <a:spLocks noChangeArrowheads="1"/>
          </p:cNvSpPr>
          <p:nvPr/>
        </p:nvSpPr>
        <p:spPr bwMode="auto">
          <a:xfrm>
            <a:off x="4851158" y="645058"/>
            <a:ext cx="458394" cy="450850"/>
          </a:xfrm>
          <a:prstGeom prst="ellipse">
            <a:avLst/>
          </a:prstGeom>
          <a:solidFill>
            <a:srgbClr val="EA5514">
              <a:alpha val="80000"/>
            </a:srgbClr>
          </a:solidFill>
          <a:ln>
            <a:noFill/>
          </a:ln>
        </p:spPr>
        <p:txBody>
          <a:bodyPr/>
          <a:lstStyle/>
          <a:p>
            <a:endParaRPr lang="zh-CN" altLang="en-US"/>
          </a:p>
        </p:txBody>
      </p:sp>
      <p:sp>
        <p:nvSpPr>
          <p:cNvPr id="35" name="Rectangle 39">
            <a:extLst>
              <a:ext uri="{FF2B5EF4-FFF2-40B4-BE49-F238E27FC236}">
                <a16:creationId xmlns:a16="http://schemas.microsoft.com/office/drawing/2014/main" id="{1AC68393-F49F-44FF-B211-14CF1757CFA8}"/>
              </a:ext>
            </a:extLst>
          </p:cNvPr>
          <p:cNvSpPr>
            <a:spLocks noChangeArrowheads="1"/>
          </p:cNvSpPr>
          <p:nvPr/>
        </p:nvSpPr>
        <p:spPr bwMode="auto">
          <a:xfrm>
            <a:off x="4916793" y="747373"/>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Impact" pitchFamily="34" charset="0"/>
                <a:ea typeface="宋体" pitchFamily="2" charset="-122"/>
                <a:cs typeface="宋体" pitchFamily="2" charset="-122"/>
              </a:rPr>
              <a:t>03</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36" name="Rectangle: Rounded Corners 8">
            <a:extLst>
              <a:ext uri="{FF2B5EF4-FFF2-40B4-BE49-F238E27FC236}">
                <a16:creationId xmlns:a16="http://schemas.microsoft.com/office/drawing/2014/main" id="{42D69171-D356-47BA-9933-CECD2DC2AD05}"/>
              </a:ext>
            </a:extLst>
          </p:cNvPr>
          <p:cNvSpPr/>
          <p:nvPr/>
        </p:nvSpPr>
        <p:spPr>
          <a:xfrm>
            <a:off x="482716" y="1740416"/>
            <a:ext cx="2167581" cy="428533"/>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fontScale="92500" lnSpcReduction="10000"/>
          </a:bodyPr>
          <a:lstStyle/>
          <a:p>
            <a:pPr algn="ctr"/>
            <a:r>
              <a:rPr lang="zh-CN" altLang="en-US" sz="2133" b="1">
                <a:latin typeface="字魂35号-经典雅黑" panose="02000000000000000000" pitchFamily="2" charset="-122"/>
                <a:ea typeface="字魂35号-经典雅黑" panose="02000000000000000000" pitchFamily="2" charset="-122"/>
                <a:sym typeface="FZHei-B01S" panose="02010601030101010101" pitchFamily="2" charset="-122"/>
              </a:rPr>
              <a:t>什么是</a:t>
            </a:r>
            <a:r>
              <a:rPr lang="en-US" altLang="zh-CN" sz="2133" b="1">
                <a:latin typeface="字魂35号-经典雅黑" panose="02000000000000000000" pitchFamily="2" charset="-122"/>
                <a:ea typeface="字魂35号-经典雅黑" panose="02000000000000000000" pitchFamily="2" charset="-122"/>
                <a:sym typeface="FZHei-B01S" panose="02010601030101010101" pitchFamily="2" charset="-122"/>
              </a:rPr>
              <a:t>PyQt5</a:t>
            </a:r>
            <a:endParaRPr lang="zh-CN" altLang="en-US" sz="2133" b="1" dirty="0">
              <a:latin typeface="字魂35号-经典雅黑" panose="02000000000000000000" pitchFamily="2" charset="-122"/>
              <a:ea typeface="字魂35号-经典雅黑" panose="02000000000000000000" pitchFamily="2" charset="-122"/>
              <a:sym typeface="FZHei-B01S" panose="02010601030101010101" pitchFamily="2" charset="-122"/>
            </a:endParaRPr>
          </a:p>
        </p:txBody>
      </p:sp>
      <p:pic>
        <p:nvPicPr>
          <p:cNvPr id="1026" name="Picture 2" descr="https://timgsa.baidu.com/timg?image&amp;quality=80&amp;size=b9999_10000&amp;sec=1557759373159&amp;di=f791f2ba892d1cd5761d7a7ac745ab6a&amp;imgtype=0&amp;src=http%3A%2F%2Fyesky2.img.xzstatic.com%2Fnews%2F201812%2Fb2e5d11ea555b880a84ed5790cf204ce.png">
            <a:extLst>
              <a:ext uri="{FF2B5EF4-FFF2-40B4-BE49-F238E27FC236}">
                <a16:creationId xmlns:a16="http://schemas.microsoft.com/office/drawing/2014/main" id="{6E046A4C-194C-404B-8850-F6AAC5D688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1215" y="3960823"/>
            <a:ext cx="1694523" cy="2656361"/>
          </a:xfrm>
          <a:prstGeom prst="rect">
            <a:avLst/>
          </a:prstGeom>
          <a:noFill/>
          <a:extLst>
            <a:ext uri="{909E8E84-426E-40DD-AFC4-6F175D3DCCD1}">
              <a14:hiddenFill xmlns:a14="http://schemas.microsoft.com/office/drawing/2010/main">
                <a:solidFill>
                  <a:srgbClr val="FFFFFF"/>
                </a:solidFill>
              </a14:hiddenFill>
            </a:ext>
          </a:extLst>
        </p:spPr>
      </p:pic>
      <p:grpSp>
        <p:nvGrpSpPr>
          <p:cNvPr id="38" name="Group 55">
            <a:extLst>
              <a:ext uri="{FF2B5EF4-FFF2-40B4-BE49-F238E27FC236}">
                <a16:creationId xmlns:a16="http://schemas.microsoft.com/office/drawing/2014/main" id="{DA621985-EDEE-4392-A266-8C47B8A0BA17}"/>
              </a:ext>
            </a:extLst>
          </p:cNvPr>
          <p:cNvGrpSpPr/>
          <p:nvPr/>
        </p:nvGrpSpPr>
        <p:grpSpPr bwMode="auto">
          <a:xfrm>
            <a:off x="737897" y="5382161"/>
            <a:ext cx="366885" cy="360917"/>
            <a:chOff x="7141104" y="1923522"/>
            <a:chExt cx="488950" cy="481013"/>
          </a:xfrm>
          <a:solidFill>
            <a:schemeClr val="accent3"/>
          </a:solidFill>
        </p:grpSpPr>
        <p:sp>
          <p:nvSpPr>
            <p:cNvPr id="39" name="Freeform 58">
              <a:extLst>
                <a:ext uri="{FF2B5EF4-FFF2-40B4-BE49-F238E27FC236}">
                  <a16:creationId xmlns:a16="http://schemas.microsoft.com/office/drawing/2014/main" id="{7984A96C-546C-4B86-9408-FBA2EE405E28}"/>
                </a:ext>
              </a:extLst>
            </p:cNvPr>
            <p:cNvSpPr>
              <a:spLocks/>
            </p:cNvSpPr>
            <p:nvPr/>
          </p:nvSpPr>
          <p:spPr bwMode="auto">
            <a:xfrm>
              <a:off x="7407804" y="1983847"/>
              <a:ext cx="157162" cy="157163"/>
            </a:xfrm>
            <a:custGeom>
              <a:avLst/>
              <a:gdLst>
                <a:gd name="T0" fmla="*/ 38 w 42"/>
                <a:gd name="T1" fmla="*/ 40 h 42"/>
                <a:gd name="T2" fmla="*/ 38 w 42"/>
                <a:gd name="T3" fmla="*/ 40 h 42"/>
                <a:gd name="T4" fmla="*/ 40 w 42"/>
                <a:gd name="T5" fmla="*/ 42 h 42"/>
                <a:gd name="T6" fmla="*/ 42 w 42"/>
                <a:gd name="T7" fmla="*/ 40 h 42"/>
                <a:gd name="T8" fmla="*/ 42 w 42"/>
                <a:gd name="T9" fmla="*/ 40 h 42"/>
                <a:gd name="T10" fmla="*/ 2 w 42"/>
                <a:gd name="T11" fmla="*/ 0 h 42"/>
                <a:gd name="T12" fmla="*/ 2 w 42"/>
                <a:gd name="T13" fmla="*/ 0 h 42"/>
                <a:gd name="T14" fmla="*/ 0 w 42"/>
                <a:gd name="T15" fmla="*/ 2 h 42"/>
                <a:gd name="T16" fmla="*/ 2 w 42"/>
                <a:gd name="T17" fmla="*/ 4 h 42"/>
                <a:gd name="T18" fmla="*/ 2 w 42"/>
                <a:gd name="T19" fmla="*/ 4 h 42"/>
                <a:gd name="T20" fmla="*/ 38 w 42"/>
                <a:gd name="T21" fmla="*/ 4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2">
                  <a:moveTo>
                    <a:pt x="38" y="40"/>
                  </a:moveTo>
                  <a:cubicBezTo>
                    <a:pt x="38" y="40"/>
                    <a:pt x="38" y="40"/>
                    <a:pt x="38" y="40"/>
                  </a:cubicBezTo>
                  <a:cubicBezTo>
                    <a:pt x="38" y="41"/>
                    <a:pt x="39" y="42"/>
                    <a:pt x="40" y="42"/>
                  </a:cubicBezTo>
                  <a:cubicBezTo>
                    <a:pt x="41" y="42"/>
                    <a:pt x="42" y="41"/>
                    <a:pt x="42" y="40"/>
                  </a:cubicBezTo>
                  <a:cubicBezTo>
                    <a:pt x="42" y="40"/>
                    <a:pt x="42" y="40"/>
                    <a:pt x="42" y="40"/>
                  </a:cubicBezTo>
                  <a:cubicBezTo>
                    <a:pt x="42" y="18"/>
                    <a:pt x="24" y="0"/>
                    <a:pt x="2" y="0"/>
                  </a:cubicBezTo>
                  <a:cubicBezTo>
                    <a:pt x="2" y="0"/>
                    <a:pt x="2" y="0"/>
                    <a:pt x="2" y="0"/>
                  </a:cubicBezTo>
                  <a:cubicBezTo>
                    <a:pt x="1" y="0"/>
                    <a:pt x="0" y="1"/>
                    <a:pt x="0" y="2"/>
                  </a:cubicBezTo>
                  <a:cubicBezTo>
                    <a:pt x="0" y="3"/>
                    <a:pt x="1" y="4"/>
                    <a:pt x="2" y="4"/>
                  </a:cubicBezTo>
                  <a:cubicBezTo>
                    <a:pt x="2" y="4"/>
                    <a:pt x="2" y="4"/>
                    <a:pt x="2" y="4"/>
                  </a:cubicBezTo>
                  <a:cubicBezTo>
                    <a:pt x="22" y="4"/>
                    <a:pt x="38" y="20"/>
                    <a:pt x="38" y="40"/>
                  </a:cubicBezTo>
                  <a:close/>
                </a:path>
              </a:pathLst>
            </a:custGeom>
            <a:grpFill/>
            <a:ln>
              <a:noFill/>
            </a:ln>
            <a:extLst/>
          </p:spPr>
          <p:txBody>
            <a:bodyPr/>
            <a:lstStyle/>
            <a:p>
              <a:pPr eaLnBrk="1" fontAlgn="auto" hangingPunct="1">
                <a:spcBef>
                  <a:spcPts val="0"/>
                </a:spcBef>
                <a:spcAft>
                  <a:spcPts val="0"/>
                </a:spcAft>
                <a:defRPr/>
              </a:pPr>
              <a:endParaRPr lang="id-ID">
                <a:solidFill>
                  <a:schemeClr val="bg1">
                    <a:lumMod val="75000"/>
                  </a:schemeClr>
                </a:solidFill>
                <a:latin typeface="+mn-lt"/>
              </a:endParaRPr>
            </a:p>
          </p:txBody>
        </p:sp>
        <p:sp>
          <p:nvSpPr>
            <p:cNvPr id="40" name="Freeform 59">
              <a:extLst>
                <a:ext uri="{FF2B5EF4-FFF2-40B4-BE49-F238E27FC236}">
                  <a16:creationId xmlns:a16="http://schemas.microsoft.com/office/drawing/2014/main" id="{0FE13EE2-EAD9-42C6-8A07-1636EA50E29B}"/>
                </a:ext>
              </a:extLst>
            </p:cNvPr>
            <p:cNvSpPr>
              <a:spLocks noEditPoints="1"/>
            </p:cNvSpPr>
            <p:nvPr/>
          </p:nvSpPr>
          <p:spPr bwMode="auto">
            <a:xfrm>
              <a:off x="7141104" y="1923522"/>
              <a:ext cx="488950" cy="481013"/>
            </a:xfrm>
            <a:custGeom>
              <a:avLst/>
              <a:gdLst>
                <a:gd name="T0" fmla="*/ 37 w 130"/>
                <a:gd name="T1" fmla="*/ 4 h 128"/>
                <a:gd name="T2" fmla="*/ 29 w 130"/>
                <a:gd name="T3" fmla="*/ 0 h 128"/>
                <a:gd name="T4" fmla="*/ 24 w 130"/>
                <a:gd name="T5" fmla="*/ 1 h 128"/>
                <a:gd name="T6" fmla="*/ 17 w 130"/>
                <a:gd name="T7" fmla="*/ 12 h 128"/>
                <a:gd name="T8" fmla="*/ 17 w 130"/>
                <a:gd name="T9" fmla="*/ 67 h 128"/>
                <a:gd name="T10" fmla="*/ 5 w 130"/>
                <a:gd name="T11" fmla="*/ 80 h 128"/>
                <a:gd name="T12" fmla="*/ 5 w 130"/>
                <a:gd name="T13" fmla="*/ 96 h 128"/>
                <a:gd name="T14" fmla="*/ 33 w 130"/>
                <a:gd name="T15" fmla="*/ 124 h 128"/>
                <a:gd name="T16" fmla="*/ 41 w 130"/>
                <a:gd name="T17" fmla="*/ 128 h 128"/>
                <a:gd name="T18" fmla="*/ 49 w 130"/>
                <a:gd name="T19" fmla="*/ 124 h 128"/>
                <a:gd name="T20" fmla="*/ 62 w 130"/>
                <a:gd name="T21" fmla="*/ 112 h 128"/>
                <a:gd name="T22" fmla="*/ 117 w 130"/>
                <a:gd name="T23" fmla="*/ 112 h 128"/>
                <a:gd name="T24" fmla="*/ 128 w 130"/>
                <a:gd name="T25" fmla="*/ 105 h 128"/>
                <a:gd name="T26" fmla="*/ 125 w 130"/>
                <a:gd name="T27" fmla="*/ 92 h 128"/>
                <a:gd name="T28" fmla="*/ 37 w 130"/>
                <a:gd name="T29" fmla="*/ 4 h 128"/>
                <a:gd name="T30" fmla="*/ 56 w 130"/>
                <a:gd name="T31" fmla="*/ 106 h 128"/>
                <a:gd name="T32" fmla="*/ 44 w 130"/>
                <a:gd name="T33" fmla="*/ 119 h 128"/>
                <a:gd name="T34" fmla="*/ 41 w 130"/>
                <a:gd name="T35" fmla="*/ 120 h 128"/>
                <a:gd name="T36" fmla="*/ 38 w 130"/>
                <a:gd name="T37" fmla="*/ 119 h 128"/>
                <a:gd name="T38" fmla="*/ 10 w 130"/>
                <a:gd name="T39" fmla="*/ 91 h 128"/>
                <a:gd name="T40" fmla="*/ 9 w 130"/>
                <a:gd name="T41" fmla="*/ 88 h 128"/>
                <a:gd name="T42" fmla="*/ 10 w 130"/>
                <a:gd name="T43" fmla="*/ 85 h 128"/>
                <a:gd name="T44" fmla="*/ 23 w 130"/>
                <a:gd name="T45" fmla="*/ 73 h 128"/>
                <a:gd name="T46" fmla="*/ 23 w 130"/>
                <a:gd name="T47" fmla="*/ 73 h 128"/>
                <a:gd name="T48" fmla="*/ 56 w 130"/>
                <a:gd name="T49" fmla="*/ 106 h 128"/>
                <a:gd name="T50" fmla="*/ 56 w 130"/>
                <a:gd name="T51" fmla="*/ 106 h 128"/>
                <a:gd name="T52" fmla="*/ 62 w 130"/>
                <a:gd name="T53" fmla="*/ 104 h 128"/>
                <a:gd name="T54" fmla="*/ 60 w 130"/>
                <a:gd name="T55" fmla="*/ 104 h 128"/>
                <a:gd name="T56" fmla="*/ 25 w 130"/>
                <a:gd name="T57" fmla="*/ 69 h 128"/>
                <a:gd name="T58" fmla="*/ 25 w 130"/>
                <a:gd name="T59" fmla="*/ 67 h 128"/>
                <a:gd name="T60" fmla="*/ 25 w 130"/>
                <a:gd name="T61" fmla="*/ 19 h 128"/>
                <a:gd name="T62" fmla="*/ 110 w 130"/>
                <a:gd name="T63" fmla="*/ 104 h 128"/>
                <a:gd name="T64" fmla="*/ 62 w 130"/>
                <a:gd name="T65" fmla="*/ 104 h 128"/>
                <a:gd name="T66" fmla="*/ 121 w 130"/>
                <a:gd name="T67" fmla="*/ 102 h 128"/>
                <a:gd name="T68" fmla="*/ 117 w 130"/>
                <a:gd name="T69" fmla="*/ 104 h 128"/>
                <a:gd name="T70" fmla="*/ 116 w 130"/>
                <a:gd name="T71" fmla="*/ 104 h 128"/>
                <a:gd name="T72" fmla="*/ 25 w 130"/>
                <a:gd name="T73" fmla="*/ 13 h 128"/>
                <a:gd name="T74" fmla="*/ 25 w 130"/>
                <a:gd name="T75" fmla="*/ 12 h 128"/>
                <a:gd name="T76" fmla="*/ 27 w 130"/>
                <a:gd name="T77" fmla="*/ 8 h 128"/>
                <a:gd name="T78" fmla="*/ 29 w 130"/>
                <a:gd name="T79" fmla="*/ 8 h 128"/>
                <a:gd name="T80" fmla="*/ 32 w 130"/>
                <a:gd name="T81" fmla="*/ 9 h 128"/>
                <a:gd name="T82" fmla="*/ 120 w 130"/>
                <a:gd name="T83" fmla="*/ 97 h 128"/>
                <a:gd name="T84" fmla="*/ 121 w 130"/>
                <a:gd name="T85" fmla="*/ 10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0" h="128">
                  <a:moveTo>
                    <a:pt x="37" y="4"/>
                  </a:moveTo>
                  <a:cubicBezTo>
                    <a:pt x="35" y="1"/>
                    <a:pt x="32" y="0"/>
                    <a:pt x="29" y="0"/>
                  </a:cubicBezTo>
                  <a:cubicBezTo>
                    <a:pt x="27" y="0"/>
                    <a:pt x="26" y="0"/>
                    <a:pt x="24" y="1"/>
                  </a:cubicBezTo>
                  <a:cubicBezTo>
                    <a:pt x="20" y="3"/>
                    <a:pt x="17" y="7"/>
                    <a:pt x="17" y="12"/>
                  </a:cubicBezTo>
                  <a:cubicBezTo>
                    <a:pt x="17" y="67"/>
                    <a:pt x="17" y="67"/>
                    <a:pt x="17" y="67"/>
                  </a:cubicBezTo>
                  <a:cubicBezTo>
                    <a:pt x="5" y="80"/>
                    <a:pt x="5" y="80"/>
                    <a:pt x="5" y="80"/>
                  </a:cubicBezTo>
                  <a:cubicBezTo>
                    <a:pt x="0" y="84"/>
                    <a:pt x="0" y="92"/>
                    <a:pt x="5" y="96"/>
                  </a:cubicBezTo>
                  <a:cubicBezTo>
                    <a:pt x="33" y="124"/>
                    <a:pt x="33" y="124"/>
                    <a:pt x="33" y="124"/>
                  </a:cubicBezTo>
                  <a:cubicBezTo>
                    <a:pt x="35" y="127"/>
                    <a:pt x="38" y="128"/>
                    <a:pt x="41" y="128"/>
                  </a:cubicBezTo>
                  <a:cubicBezTo>
                    <a:pt x="44" y="128"/>
                    <a:pt x="47" y="127"/>
                    <a:pt x="49" y="124"/>
                  </a:cubicBezTo>
                  <a:cubicBezTo>
                    <a:pt x="62" y="112"/>
                    <a:pt x="62" y="112"/>
                    <a:pt x="62" y="112"/>
                  </a:cubicBezTo>
                  <a:cubicBezTo>
                    <a:pt x="117" y="112"/>
                    <a:pt x="117" y="112"/>
                    <a:pt x="117" y="112"/>
                  </a:cubicBezTo>
                  <a:cubicBezTo>
                    <a:pt x="122" y="112"/>
                    <a:pt x="126" y="109"/>
                    <a:pt x="128" y="105"/>
                  </a:cubicBezTo>
                  <a:cubicBezTo>
                    <a:pt x="130" y="100"/>
                    <a:pt x="129" y="95"/>
                    <a:pt x="125" y="92"/>
                  </a:cubicBezTo>
                  <a:lnTo>
                    <a:pt x="37" y="4"/>
                  </a:lnTo>
                  <a:close/>
                  <a:moveTo>
                    <a:pt x="56" y="106"/>
                  </a:moveTo>
                  <a:cubicBezTo>
                    <a:pt x="44" y="119"/>
                    <a:pt x="44" y="119"/>
                    <a:pt x="44" y="119"/>
                  </a:cubicBezTo>
                  <a:cubicBezTo>
                    <a:pt x="43" y="120"/>
                    <a:pt x="42" y="120"/>
                    <a:pt x="41" y="120"/>
                  </a:cubicBezTo>
                  <a:cubicBezTo>
                    <a:pt x="40" y="120"/>
                    <a:pt x="39" y="120"/>
                    <a:pt x="38" y="119"/>
                  </a:cubicBezTo>
                  <a:cubicBezTo>
                    <a:pt x="10" y="91"/>
                    <a:pt x="10" y="91"/>
                    <a:pt x="10" y="91"/>
                  </a:cubicBezTo>
                  <a:cubicBezTo>
                    <a:pt x="9" y="90"/>
                    <a:pt x="9" y="89"/>
                    <a:pt x="9" y="88"/>
                  </a:cubicBezTo>
                  <a:cubicBezTo>
                    <a:pt x="9" y="87"/>
                    <a:pt x="9" y="86"/>
                    <a:pt x="10" y="85"/>
                  </a:cubicBezTo>
                  <a:cubicBezTo>
                    <a:pt x="23" y="73"/>
                    <a:pt x="23" y="73"/>
                    <a:pt x="23" y="73"/>
                  </a:cubicBezTo>
                  <a:cubicBezTo>
                    <a:pt x="23" y="73"/>
                    <a:pt x="23" y="73"/>
                    <a:pt x="23" y="73"/>
                  </a:cubicBezTo>
                  <a:cubicBezTo>
                    <a:pt x="56" y="106"/>
                    <a:pt x="56" y="106"/>
                    <a:pt x="56" y="106"/>
                  </a:cubicBezTo>
                  <a:cubicBezTo>
                    <a:pt x="56" y="106"/>
                    <a:pt x="56" y="106"/>
                    <a:pt x="56" y="106"/>
                  </a:cubicBezTo>
                  <a:close/>
                  <a:moveTo>
                    <a:pt x="62" y="104"/>
                  </a:moveTo>
                  <a:cubicBezTo>
                    <a:pt x="61" y="104"/>
                    <a:pt x="61" y="104"/>
                    <a:pt x="60" y="104"/>
                  </a:cubicBezTo>
                  <a:cubicBezTo>
                    <a:pt x="25" y="69"/>
                    <a:pt x="25" y="69"/>
                    <a:pt x="25" y="69"/>
                  </a:cubicBezTo>
                  <a:cubicBezTo>
                    <a:pt x="25" y="68"/>
                    <a:pt x="25" y="68"/>
                    <a:pt x="25" y="67"/>
                  </a:cubicBezTo>
                  <a:cubicBezTo>
                    <a:pt x="25" y="19"/>
                    <a:pt x="25" y="19"/>
                    <a:pt x="25" y="19"/>
                  </a:cubicBezTo>
                  <a:cubicBezTo>
                    <a:pt x="110" y="104"/>
                    <a:pt x="110" y="104"/>
                    <a:pt x="110" y="104"/>
                  </a:cubicBezTo>
                  <a:lnTo>
                    <a:pt x="62" y="104"/>
                  </a:lnTo>
                  <a:close/>
                  <a:moveTo>
                    <a:pt x="121" y="102"/>
                  </a:moveTo>
                  <a:cubicBezTo>
                    <a:pt x="120" y="103"/>
                    <a:pt x="119" y="104"/>
                    <a:pt x="117" y="104"/>
                  </a:cubicBezTo>
                  <a:cubicBezTo>
                    <a:pt x="116" y="104"/>
                    <a:pt x="116" y="104"/>
                    <a:pt x="116" y="104"/>
                  </a:cubicBezTo>
                  <a:cubicBezTo>
                    <a:pt x="25" y="13"/>
                    <a:pt x="25" y="13"/>
                    <a:pt x="25" y="13"/>
                  </a:cubicBezTo>
                  <a:cubicBezTo>
                    <a:pt x="25" y="12"/>
                    <a:pt x="25" y="12"/>
                    <a:pt x="25" y="12"/>
                  </a:cubicBezTo>
                  <a:cubicBezTo>
                    <a:pt x="25" y="10"/>
                    <a:pt x="26" y="9"/>
                    <a:pt x="27" y="8"/>
                  </a:cubicBezTo>
                  <a:cubicBezTo>
                    <a:pt x="28" y="8"/>
                    <a:pt x="28" y="8"/>
                    <a:pt x="29" y="8"/>
                  </a:cubicBezTo>
                  <a:cubicBezTo>
                    <a:pt x="30" y="8"/>
                    <a:pt x="31" y="8"/>
                    <a:pt x="32" y="9"/>
                  </a:cubicBezTo>
                  <a:cubicBezTo>
                    <a:pt x="120" y="97"/>
                    <a:pt x="120" y="97"/>
                    <a:pt x="120" y="97"/>
                  </a:cubicBezTo>
                  <a:cubicBezTo>
                    <a:pt x="121" y="98"/>
                    <a:pt x="121" y="100"/>
                    <a:pt x="121" y="102"/>
                  </a:cubicBezTo>
                  <a:close/>
                </a:path>
              </a:pathLst>
            </a:custGeom>
            <a:grpFill/>
            <a:ln>
              <a:noFill/>
            </a:ln>
            <a:extLst/>
          </p:spPr>
          <p:txBody>
            <a:bodyPr/>
            <a:lstStyle/>
            <a:p>
              <a:pPr eaLnBrk="1" fontAlgn="auto" hangingPunct="1">
                <a:spcBef>
                  <a:spcPts val="0"/>
                </a:spcBef>
                <a:spcAft>
                  <a:spcPts val="0"/>
                </a:spcAft>
                <a:defRPr/>
              </a:pPr>
              <a:endParaRPr lang="id-ID">
                <a:solidFill>
                  <a:schemeClr val="bg1">
                    <a:lumMod val="75000"/>
                  </a:schemeClr>
                </a:solidFill>
                <a:latin typeface="+mn-lt"/>
              </a:endParaRPr>
            </a:p>
          </p:txBody>
        </p:sp>
        <p:sp>
          <p:nvSpPr>
            <p:cNvPr id="41" name="Freeform 60">
              <a:extLst>
                <a:ext uri="{FF2B5EF4-FFF2-40B4-BE49-F238E27FC236}">
                  <a16:creationId xmlns:a16="http://schemas.microsoft.com/office/drawing/2014/main" id="{B15E5289-7200-4365-81D0-F10607CAD766}"/>
                </a:ext>
              </a:extLst>
            </p:cNvPr>
            <p:cNvSpPr>
              <a:spLocks/>
            </p:cNvSpPr>
            <p:nvPr/>
          </p:nvSpPr>
          <p:spPr bwMode="auto">
            <a:xfrm>
              <a:off x="7399866" y="1923522"/>
              <a:ext cx="225425" cy="225425"/>
            </a:xfrm>
            <a:custGeom>
              <a:avLst/>
              <a:gdLst>
                <a:gd name="T0" fmla="*/ 4 w 60"/>
                <a:gd name="T1" fmla="*/ 8 h 60"/>
                <a:gd name="T2" fmla="*/ 4 w 60"/>
                <a:gd name="T3" fmla="*/ 8 h 60"/>
                <a:gd name="T4" fmla="*/ 52 w 60"/>
                <a:gd name="T5" fmla="*/ 56 h 60"/>
                <a:gd name="T6" fmla="*/ 52 w 60"/>
                <a:gd name="T7" fmla="*/ 56 h 60"/>
                <a:gd name="T8" fmla="*/ 56 w 60"/>
                <a:gd name="T9" fmla="*/ 60 h 60"/>
                <a:gd name="T10" fmla="*/ 60 w 60"/>
                <a:gd name="T11" fmla="*/ 56 h 60"/>
                <a:gd name="T12" fmla="*/ 60 w 60"/>
                <a:gd name="T13" fmla="*/ 56 h 60"/>
                <a:gd name="T14" fmla="*/ 4 w 60"/>
                <a:gd name="T15" fmla="*/ 0 h 60"/>
                <a:gd name="T16" fmla="*/ 4 w 60"/>
                <a:gd name="T17" fmla="*/ 0 h 60"/>
                <a:gd name="T18" fmla="*/ 0 w 60"/>
                <a:gd name="T19" fmla="*/ 4 h 60"/>
                <a:gd name="T20" fmla="*/ 4 w 60"/>
                <a:gd name="T21"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60">
                  <a:moveTo>
                    <a:pt x="4" y="8"/>
                  </a:moveTo>
                  <a:cubicBezTo>
                    <a:pt x="4" y="8"/>
                    <a:pt x="4" y="8"/>
                    <a:pt x="4" y="8"/>
                  </a:cubicBezTo>
                  <a:cubicBezTo>
                    <a:pt x="30" y="8"/>
                    <a:pt x="52" y="30"/>
                    <a:pt x="52" y="56"/>
                  </a:cubicBezTo>
                  <a:cubicBezTo>
                    <a:pt x="52" y="56"/>
                    <a:pt x="52" y="56"/>
                    <a:pt x="52" y="56"/>
                  </a:cubicBezTo>
                  <a:cubicBezTo>
                    <a:pt x="52" y="58"/>
                    <a:pt x="54" y="60"/>
                    <a:pt x="56" y="60"/>
                  </a:cubicBezTo>
                  <a:cubicBezTo>
                    <a:pt x="58" y="60"/>
                    <a:pt x="60" y="58"/>
                    <a:pt x="60" y="56"/>
                  </a:cubicBezTo>
                  <a:cubicBezTo>
                    <a:pt x="60" y="56"/>
                    <a:pt x="60" y="56"/>
                    <a:pt x="60" y="56"/>
                  </a:cubicBezTo>
                  <a:cubicBezTo>
                    <a:pt x="60" y="25"/>
                    <a:pt x="35" y="0"/>
                    <a:pt x="4" y="0"/>
                  </a:cubicBezTo>
                  <a:cubicBezTo>
                    <a:pt x="4" y="0"/>
                    <a:pt x="4" y="0"/>
                    <a:pt x="4" y="0"/>
                  </a:cubicBezTo>
                  <a:cubicBezTo>
                    <a:pt x="2" y="0"/>
                    <a:pt x="0" y="2"/>
                    <a:pt x="0" y="4"/>
                  </a:cubicBezTo>
                  <a:cubicBezTo>
                    <a:pt x="0" y="6"/>
                    <a:pt x="2" y="8"/>
                    <a:pt x="4" y="8"/>
                  </a:cubicBezTo>
                  <a:close/>
                </a:path>
              </a:pathLst>
            </a:custGeom>
            <a:grpFill/>
            <a:ln>
              <a:noFill/>
            </a:ln>
            <a:extLst/>
          </p:spPr>
          <p:txBody>
            <a:bodyPr/>
            <a:lstStyle/>
            <a:p>
              <a:pPr eaLnBrk="1" fontAlgn="auto" hangingPunct="1">
                <a:spcBef>
                  <a:spcPts val="0"/>
                </a:spcBef>
                <a:spcAft>
                  <a:spcPts val="0"/>
                </a:spcAft>
                <a:defRPr/>
              </a:pPr>
              <a:endParaRPr lang="id-ID">
                <a:solidFill>
                  <a:schemeClr val="bg1">
                    <a:lumMod val="75000"/>
                  </a:schemeClr>
                </a:solidFill>
                <a:latin typeface="+mn-lt"/>
              </a:endParaRPr>
            </a:p>
          </p:txBody>
        </p:sp>
      </p:grpSp>
      <p:sp>
        <p:nvSpPr>
          <p:cNvPr id="46" name="Freeform 18">
            <a:extLst>
              <a:ext uri="{FF2B5EF4-FFF2-40B4-BE49-F238E27FC236}">
                <a16:creationId xmlns:a16="http://schemas.microsoft.com/office/drawing/2014/main" id="{8ACA2F27-141D-4111-92D1-EB702A9D566F}"/>
              </a:ext>
            </a:extLst>
          </p:cNvPr>
          <p:cNvSpPr>
            <a:spLocks noEditPoints="1"/>
          </p:cNvSpPr>
          <p:nvPr/>
        </p:nvSpPr>
        <p:spPr bwMode="auto">
          <a:xfrm>
            <a:off x="798882" y="4027817"/>
            <a:ext cx="372666" cy="350044"/>
          </a:xfrm>
          <a:custGeom>
            <a:avLst/>
            <a:gdLst>
              <a:gd name="T0" fmla="*/ 116 w 132"/>
              <a:gd name="T1" fmla="*/ 48 h 124"/>
              <a:gd name="T2" fmla="*/ 116 w 132"/>
              <a:gd name="T3" fmla="*/ 22 h 124"/>
              <a:gd name="T4" fmla="*/ 104 w 132"/>
              <a:gd name="T5" fmla="*/ 0 h 124"/>
              <a:gd name="T6" fmla="*/ 22 w 132"/>
              <a:gd name="T7" fmla="*/ 0 h 124"/>
              <a:gd name="T8" fmla="*/ 0 w 132"/>
              <a:gd name="T9" fmla="*/ 102 h 124"/>
              <a:gd name="T10" fmla="*/ 94 w 132"/>
              <a:gd name="T11" fmla="*/ 124 h 124"/>
              <a:gd name="T12" fmla="*/ 116 w 132"/>
              <a:gd name="T13" fmla="*/ 96 h 124"/>
              <a:gd name="T14" fmla="*/ 116 w 132"/>
              <a:gd name="T15" fmla="*/ 48 h 124"/>
              <a:gd name="T16" fmla="*/ 88 w 132"/>
              <a:gd name="T17" fmla="*/ 8 h 124"/>
              <a:gd name="T18" fmla="*/ 108 w 132"/>
              <a:gd name="T19" fmla="*/ 12 h 124"/>
              <a:gd name="T20" fmla="*/ 108 w 132"/>
              <a:gd name="T21" fmla="*/ 24 h 124"/>
              <a:gd name="T22" fmla="*/ 104 w 132"/>
              <a:gd name="T23" fmla="*/ 36 h 124"/>
              <a:gd name="T24" fmla="*/ 104 w 132"/>
              <a:gd name="T25" fmla="*/ 32 h 124"/>
              <a:gd name="T26" fmla="*/ 104 w 132"/>
              <a:gd name="T27" fmla="*/ 16 h 124"/>
              <a:gd name="T28" fmla="*/ 16 w 132"/>
              <a:gd name="T29" fmla="*/ 12 h 124"/>
              <a:gd name="T30" fmla="*/ 12 w 132"/>
              <a:gd name="T31" fmla="*/ 24 h 124"/>
              <a:gd name="T32" fmla="*/ 8 w 132"/>
              <a:gd name="T33" fmla="*/ 22 h 124"/>
              <a:gd name="T34" fmla="*/ 100 w 132"/>
              <a:gd name="T35" fmla="*/ 20 h 124"/>
              <a:gd name="T36" fmla="*/ 16 w 132"/>
              <a:gd name="T37" fmla="*/ 16 h 124"/>
              <a:gd name="T38" fmla="*/ 100 w 132"/>
              <a:gd name="T39" fmla="*/ 20 h 124"/>
              <a:gd name="T40" fmla="*/ 100 w 132"/>
              <a:gd name="T41" fmla="*/ 28 h 124"/>
              <a:gd name="T42" fmla="*/ 16 w 132"/>
              <a:gd name="T43" fmla="*/ 24 h 124"/>
              <a:gd name="T44" fmla="*/ 100 w 132"/>
              <a:gd name="T45" fmla="*/ 32 h 124"/>
              <a:gd name="T46" fmla="*/ 88 w 132"/>
              <a:gd name="T47" fmla="*/ 36 h 124"/>
              <a:gd name="T48" fmla="*/ 16 w 132"/>
              <a:gd name="T49" fmla="*/ 35 h 124"/>
              <a:gd name="T50" fmla="*/ 100 w 132"/>
              <a:gd name="T51" fmla="*/ 32 h 124"/>
              <a:gd name="T52" fmla="*/ 94 w 132"/>
              <a:gd name="T53" fmla="*/ 116 h 124"/>
              <a:gd name="T54" fmla="*/ 8 w 132"/>
              <a:gd name="T55" fmla="*/ 102 h 124"/>
              <a:gd name="T56" fmla="*/ 22 w 132"/>
              <a:gd name="T57" fmla="*/ 44 h 124"/>
              <a:gd name="T58" fmla="*/ 104 w 132"/>
              <a:gd name="T59" fmla="*/ 44 h 124"/>
              <a:gd name="T60" fmla="*/ 108 w 132"/>
              <a:gd name="T61" fmla="*/ 56 h 124"/>
              <a:gd name="T62" fmla="*/ 52 w 132"/>
              <a:gd name="T63" fmla="*/ 76 h 124"/>
              <a:gd name="T64" fmla="*/ 108 w 132"/>
              <a:gd name="T65" fmla="*/ 96 h 124"/>
              <a:gd name="T66" fmla="*/ 113 w 132"/>
              <a:gd name="T67" fmla="*/ 88 h 124"/>
              <a:gd name="T68" fmla="*/ 60 w 132"/>
              <a:gd name="T69" fmla="*/ 76 h 124"/>
              <a:gd name="T70" fmla="*/ 108 w 132"/>
              <a:gd name="T71" fmla="*/ 64 h 124"/>
              <a:gd name="T72" fmla="*/ 115 w 132"/>
              <a:gd name="T73" fmla="*/ 59 h 124"/>
              <a:gd name="T74" fmla="*/ 120 w 132"/>
              <a:gd name="T75" fmla="*/ 7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24">
                <a:moveTo>
                  <a:pt x="116" y="48"/>
                </a:moveTo>
                <a:cubicBezTo>
                  <a:pt x="116" y="48"/>
                  <a:pt x="116" y="48"/>
                  <a:pt x="116" y="48"/>
                </a:cubicBezTo>
                <a:cubicBezTo>
                  <a:pt x="116" y="24"/>
                  <a:pt x="116" y="24"/>
                  <a:pt x="116" y="24"/>
                </a:cubicBezTo>
                <a:cubicBezTo>
                  <a:pt x="116" y="22"/>
                  <a:pt x="116" y="22"/>
                  <a:pt x="116" y="22"/>
                </a:cubicBezTo>
                <a:cubicBezTo>
                  <a:pt x="116" y="12"/>
                  <a:pt x="116" y="12"/>
                  <a:pt x="116" y="12"/>
                </a:cubicBezTo>
                <a:cubicBezTo>
                  <a:pt x="116" y="5"/>
                  <a:pt x="111" y="0"/>
                  <a:pt x="104" y="0"/>
                </a:cubicBezTo>
                <a:cubicBezTo>
                  <a:pt x="88" y="0"/>
                  <a:pt x="88" y="0"/>
                  <a:pt x="88" y="0"/>
                </a:cubicBezTo>
                <a:cubicBezTo>
                  <a:pt x="22" y="0"/>
                  <a:pt x="22" y="0"/>
                  <a:pt x="22" y="0"/>
                </a:cubicBezTo>
                <a:cubicBezTo>
                  <a:pt x="10" y="0"/>
                  <a:pt x="0" y="10"/>
                  <a:pt x="0" y="22"/>
                </a:cubicBezTo>
                <a:cubicBezTo>
                  <a:pt x="0" y="102"/>
                  <a:pt x="0" y="102"/>
                  <a:pt x="0" y="102"/>
                </a:cubicBezTo>
                <a:cubicBezTo>
                  <a:pt x="0" y="114"/>
                  <a:pt x="10" y="124"/>
                  <a:pt x="22" y="124"/>
                </a:cubicBezTo>
                <a:cubicBezTo>
                  <a:pt x="94" y="124"/>
                  <a:pt x="94" y="124"/>
                  <a:pt x="94" y="124"/>
                </a:cubicBezTo>
                <a:cubicBezTo>
                  <a:pt x="106" y="124"/>
                  <a:pt x="116" y="114"/>
                  <a:pt x="116" y="102"/>
                </a:cubicBezTo>
                <a:cubicBezTo>
                  <a:pt x="116" y="96"/>
                  <a:pt x="116" y="96"/>
                  <a:pt x="116" y="96"/>
                </a:cubicBezTo>
                <a:cubicBezTo>
                  <a:pt x="116" y="96"/>
                  <a:pt x="116" y="96"/>
                  <a:pt x="116" y="96"/>
                </a:cubicBezTo>
                <a:cubicBezTo>
                  <a:pt x="132" y="84"/>
                  <a:pt x="132" y="60"/>
                  <a:pt x="116" y="48"/>
                </a:cubicBezTo>
                <a:close/>
                <a:moveTo>
                  <a:pt x="22" y="8"/>
                </a:moveTo>
                <a:cubicBezTo>
                  <a:pt x="88" y="8"/>
                  <a:pt x="88" y="8"/>
                  <a:pt x="88" y="8"/>
                </a:cubicBezTo>
                <a:cubicBezTo>
                  <a:pt x="104" y="8"/>
                  <a:pt x="104" y="8"/>
                  <a:pt x="104" y="8"/>
                </a:cubicBezTo>
                <a:cubicBezTo>
                  <a:pt x="106" y="8"/>
                  <a:pt x="108" y="10"/>
                  <a:pt x="108" y="12"/>
                </a:cubicBezTo>
                <a:cubicBezTo>
                  <a:pt x="108" y="22"/>
                  <a:pt x="108" y="22"/>
                  <a:pt x="108" y="22"/>
                </a:cubicBezTo>
                <a:cubicBezTo>
                  <a:pt x="108" y="24"/>
                  <a:pt x="108" y="24"/>
                  <a:pt x="108" y="24"/>
                </a:cubicBezTo>
                <a:cubicBezTo>
                  <a:pt x="108" y="37"/>
                  <a:pt x="108" y="37"/>
                  <a:pt x="108" y="37"/>
                </a:cubicBezTo>
                <a:cubicBezTo>
                  <a:pt x="107" y="36"/>
                  <a:pt x="105" y="36"/>
                  <a:pt x="104" y="36"/>
                </a:cubicBezTo>
                <a:cubicBezTo>
                  <a:pt x="104" y="36"/>
                  <a:pt x="104" y="36"/>
                  <a:pt x="104" y="36"/>
                </a:cubicBezTo>
                <a:cubicBezTo>
                  <a:pt x="104" y="32"/>
                  <a:pt x="104" y="32"/>
                  <a:pt x="104" y="32"/>
                </a:cubicBezTo>
                <a:cubicBezTo>
                  <a:pt x="104" y="24"/>
                  <a:pt x="104" y="24"/>
                  <a:pt x="104" y="24"/>
                </a:cubicBezTo>
                <a:cubicBezTo>
                  <a:pt x="104" y="16"/>
                  <a:pt x="104" y="16"/>
                  <a:pt x="104" y="16"/>
                </a:cubicBezTo>
                <a:cubicBezTo>
                  <a:pt x="104" y="14"/>
                  <a:pt x="102" y="12"/>
                  <a:pt x="100" y="12"/>
                </a:cubicBezTo>
                <a:cubicBezTo>
                  <a:pt x="16" y="12"/>
                  <a:pt x="16" y="12"/>
                  <a:pt x="16" y="12"/>
                </a:cubicBezTo>
                <a:cubicBezTo>
                  <a:pt x="14" y="12"/>
                  <a:pt x="12" y="14"/>
                  <a:pt x="12" y="16"/>
                </a:cubicBezTo>
                <a:cubicBezTo>
                  <a:pt x="12" y="24"/>
                  <a:pt x="12" y="24"/>
                  <a:pt x="12" y="24"/>
                </a:cubicBezTo>
                <a:cubicBezTo>
                  <a:pt x="12" y="32"/>
                  <a:pt x="12" y="32"/>
                  <a:pt x="12" y="32"/>
                </a:cubicBezTo>
                <a:cubicBezTo>
                  <a:pt x="10" y="29"/>
                  <a:pt x="8" y="26"/>
                  <a:pt x="8" y="22"/>
                </a:cubicBezTo>
                <a:cubicBezTo>
                  <a:pt x="8" y="14"/>
                  <a:pt x="14" y="8"/>
                  <a:pt x="22" y="8"/>
                </a:cubicBezTo>
                <a:close/>
                <a:moveTo>
                  <a:pt x="100" y="20"/>
                </a:moveTo>
                <a:cubicBezTo>
                  <a:pt x="16" y="20"/>
                  <a:pt x="16" y="20"/>
                  <a:pt x="16" y="20"/>
                </a:cubicBezTo>
                <a:cubicBezTo>
                  <a:pt x="16" y="16"/>
                  <a:pt x="16" y="16"/>
                  <a:pt x="16" y="16"/>
                </a:cubicBezTo>
                <a:cubicBezTo>
                  <a:pt x="100" y="16"/>
                  <a:pt x="100" y="16"/>
                  <a:pt x="100" y="16"/>
                </a:cubicBezTo>
                <a:lnTo>
                  <a:pt x="100" y="20"/>
                </a:lnTo>
                <a:close/>
                <a:moveTo>
                  <a:pt x="100" y="24"/>
                </a:moveTo>
                <a:cubicBezTo>
                  <a:pt x="100" y="28"/>
                  <a:pt x="100" y="28"/>
                  <a:pt x="100" y="28"/>
                </a:cubicBezTo>
                <a:cubicBezTo>
                  <a:pt x="16" y="28"/>
                  <a:pt x="16" y="28"/>
                  <a:pt x="16" y="28"/>
                </a:cubicBezTo>
                <a:cubicBezTo>
                  <a:pt x="16" y="24"/>
                  <a:pt x="16" y="24"/>
                  <a:pt x="16" y="24"/>
                </a:cubicBezTo>
                <a:lnTo>
                  <a:pt x="100" y="24"/>
                </a:lnTo>
                <a:close/>
                <a:moveTo>
                  <a:pt x="100" y="32"/>
                </a:moveTo>
                <a:cubicBezTo>
                  <a:pt x="100" y="36"/>
                  <a:pt x="100" y="36"/>
                  <a:pt x="100" y="36"/>
                </a:cubicBezTo>
                <a:cubicBezTo>
                  <a:pt x="88" y="36"/>
                  <a:pt x="88" y="36"/>
                  <a:pt x="88" y="36"/>
                </a:cubicBezTo>
                <a:cubicBezTo>
                  <a:pt x="22" y="36"/>
                  <a:pt x="22" y="36"/>
                  <a:pt x="22" y="36"/>
                </a:cubicBezTo>
                <a:cubicBezTo>
                  <a:pt x="20" y="36"/>
                  <a:pt x="18" y="35"/>
                  <a:pt x="16" y="35"/>
                </a:cubicBezTo>
                <a:cubicBezTo>
                  <a:pt x="16" y="32"/>
                  <a:pt x="16" y="32"/>
                  <a:pt x="16" y="32"/>
                </a:cubicBezTo>
                <a:lnTo>
                  <a:pt x="100" y="32"/>
                </a:lnTo>
                <a:close/>
                <a:moveTo>
                  <a:pt x="108" y="102"/>
                </a:moveTo>
                <a:cubicBezTo>
                  <a:pt x="108" y="110"/>
                  <a:pt x="102" y="116"/>
                  <a:pt x="94" y="116"/>
                </a:cubicBezTo>
                <a:cubicBezTo>
                  <a:pt x="22" y="116"/>
                  <a:pt x="22" y="116"/>
                  <a:pt x="22" y="116"/>
                </a:cubicBezTo>
                <a:cubicBezTo>
                  <a:pt x="14" y="116"/>
                  <a:pt x="8" y="110"/>
                  <a:pt x="8" y="102"/>
                </a:cubicBezTo>
                <a:cubicBezTo>
                  <a:pt x="8" y="39"/>
                  <a:pt x="8" y="39"/>
                  <a:pt x="8" y="39"/>
                </a:cubicBezTo>
                <a:cubicBezTo>
                  <a:pt x="12" y="42"/>
                  <a:pt x="17" y="44"/>
                  <a:pt x="22" y="44"/>
                </a:cubicBezTo>
                <a:cubicBezTo>
                  <a:pt x="88" y="44"/>
                  <a:pt x="88" y="44"/>
                  <a:pt x="88" y="44"/>
                </a:cubicBezTo>
                <a:cubicBezTo>
                  <a:pt x="104" y="44"/>
                  <a:pt x="104" y="44"/>
                  <a:pt x="104" y="44"/>
                </a:cubicBezTo>
                <a:cubicBezTo>
                  <a:pt x="106" y="44"/>
                  <a:pt x="108" y="46"/>
                  <a:pt x="108" y="48"/>
                </a:cubicBezTo>
                <a:cubicBezTo>
                  <a:pt x="108" y="56"/>
                  <a:pt x="108" y="56"/>
                  <a:pt x="108" y="56"/>
                </a:cubicBezTo>
                <a:cubicBezTo>
                  <a:pt x="72" y="56"/>
                  <a:pt x="72" y="56"/>
                  <a:pt x="72" y="56"/>
                </a:cubicBezTo>
                <a:cubicBezTo>
                  <a:pt x="61" y="56"/>
                  <a:pt x="52" y="65"/>
                  <a:pt x="52" y="76"/>
                </a:cubicBezTo>
                <a:cubicBezTo>
                  <a:pt x="52" y="87"/>
                  <a:pt x="61" y="96"/>
                  <a:pt x="72" y="96"/>
                </a:cubicBezTo>
                <a:cubicBezTo>
                  <a:pt x="108" y="96"/>
                  <a:pt x="108" y="96"/>
                  <a:pt x="108" y="96"/>
                </a:cubicBezTo>
                <a:lnTo>
                  <a:pt x="108" y="102"/>
                </a:lnTo>
                <a:close/>
                <a:moveTo>
                  <a:pt x="113" y="88"/>
                </a:moveTo>
                <a:cubicBezTo>
                  <a:pt x="72" y="88"/>
                  <a:pt x="72" y="88"/>
                  <a:pt x="72" y="88"/>
                </a:cubicBezTo>
                <a:cubicBezTo>
                  <a:pt x="65" y="88"/>
                  <a:pt x="60" y="83"/>
                  <a:pt x="60" y="76"/>
                </a:cubicBezTo>
                <a:cubicBezTo>
                  <a:pt x="60" y="69"/>
                  <a:pt x="65" y="64"/>
                  <a:pt x="72" y="64"/>
                </a:cubicBezTo>
                <a:cubicBezTo>
                  <a:pt x="108" y="64"/>
                  <a:pt x="108" y="64"/>
                  <a:pt x="108" y="64"/>
                </a:cubicBezTo>
                <a:cubicBezTo>
                  <a:pt x="110" y="64"/>
                  <a:pt x="113" y="63"/>
                  <a:pt x="114" y="61"/>
                </a:cubicBezTo>
                <a:cubicBezTo>
                  <a:pt x="115" y="60"/>
                  <a:pt x="115" y="60"/>
                  <a:pt x="115" y="59"/>
                </a:cubicBezTo>
                <a:cubicBezTo>
                  <a:pt x="115" y="59"/>
                  <a:pt x="116" y="59"/>
                  <a:pt x="116" y="59"/>
                </a:cubicBezTo>
                <a:cubicBezTo>
                  <a:pt x="118" y="62"/>
                  <a:pt x="120" y="67"/>
                  <a:pt x="120" y="72"/>
                </a:cubicBezTo>
                <a:cubicBezTo>
                  <a:pt x="120" y="78"/>
                  <a:pt x="118" y="84"/>
                  <a:pt x="113" y="88"/>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solidFill>
                <a:schemeClr val="bg1">
                  <a:lumMod val="75000"/>
                </a:schemeClr>
              </a:solidFill>
              <a:latin typeface="+mn-lt"/>
            </a:endParaRPr>
          </a:p>
        </p:txBody>
      </p:sp>
      <p:sp>
        <p:nvSpPr>
          <p:cNvPr id="50" name="Freeform 107">
            <a:extLst>
              <a:ext uri="{FF2B5EF4-FFF2-40B4-BE49-F238E27FC236}">
                <a16:creationId xmlns:a16="http://schemas.microsoft.com/office/drawing/2014/main" id="{1493419B-312F-49C5-9F23-5F197EAB038E}"/>
              </a:ext>
            </a:extLst>
          </p:cNvPr>
          <p:cNvSpPr>
            <a:spLocks noEditPoints="1"/>
          </p:cNvSpPr>
          <p:nvPr/>
        </p:nvSpPr>
        <p:spPr bwMode="auto">
          <a:xfrm>
            <a:off x="903391" y="2480449"/>
            <a:ext cx="355997" cy="411956"/>
          </a:xfrm>
          <a:custGeom>
            <a:avLst/>
            <a:gdLst>
              <a:gd name="T0" fmla="*/ 251 w 252"/>
              <a:gd name="T1" fmla="*/ 83 h 291"/>
              <a:gd name="T2" fmla="*/ 248 w 252"/>
              <a:gd name="T3" fmla="*/ 80 h 291"/>
              <a:gd name="T4" fmla="*/ 142 w 252"/>
              <a:gd name="T5" fmla="*/ 34 h 291"/>
              <a:gd name="T6" fmla="*/ 141 w 252"/>
              <a:gd name="T7" fmla="*/ 34 h 291"/>
              <a:gd name="T8" fmla="*/ 72 w 252"/>
              <a:gd name="T9" fmla="*/ 0 h 291"/>
              <a:gd name="T10" fmla="*/ 66 w 252"/>
              <a:gd name="T11" fmla="*/ 1 h 291"/>
              <a:gd name="T12" fmla="*/ 20 w 252"/>
              <a:gd name="T13" fmla="*/ 41 h 291"/>
              <a:gd name="T14" fmla="*/ 34 w 252"/>
              <a:gd name="T15" fmla="*/ 237 h 291"/>
              <a:gd name="T16" fmla="*/ 20 w 252"/>
              <a:gd name="T17" fmla="*/ 262 h 291"/>
              <a:gd name="T18" fmla="*/ 49 w 252"/>
              <a:gd name="T19" fmla="*/ 291 h 291"/>
              <a:gd name="T20" fmla="*/ 132 w 252"/>
              <a:gd name="T21" fmla="*/ 291 h 291"/>
              <a:gd name="T22" fmla="*/ 161 w 252"/>
              <a:gd name="T23" fmla="*/ 262 h 291"/>
              <a:gd name="T24" fmla="*/ 132 w 252"/>
              <a:gd name="T25" fmla="*/ 233 h 291"/>
              <a:gd name="T26" fmla="*/ 123 w 252"/>
              <a:gd name="T27" fmla="*/ 233 h 291"/>
              <a:gd name="T28" fmla="*/ 123 w 252"/>
              <a:gd name="T29" fmla="*/ 229 h 291"/>
              <a:gd name="T30" fmla="*/ 112 w 252"/>
              <a:gd name="T31" fmla="*/ 218 h 291"/>
              <a:gd name="T32" fmla="*/ 104 w 252"/>
              <a:gd name="T33" fmla="*/ 218 h 291"/>
              <a:gd name="T34" fmla="*/ 93 w 252"/>
              <a:gd name="T35" fmla="*/ 229 h 291"/>
              <a:gd name="T36" fmla="*/ 94 w 252"/>
              <a:gd name="T37" fmla="*/ 233 h 291"/>
              <a:gd name="T38" fmla="*/ 74 w 252"/>
              <a:gd name="T39" fmla="*/ 233 h 291"/>
              <a:gd name="T40" fmla="*/ 56 w 252"/>
              <a:gd name="T41" fmla="*/ 56 h 291"/>
              <a:gd name="T42" fmla="*/ 71 w 252"/>
              <a:gd name="T43" fmla="*/ 39 h 291"/>
              <a:gd name="T44" fmla="*/ 73 w 252"/>
              <a:gd name="T45" fmla="*/ 39 h 291"/>
              <a:gd name="T46" fmla="*/ 118 w 252"/>
              <a:gd name="T47" fmla="*/ 66 h 291"/>
              <a:gd name="T48" fmla="*/ 118 w 252"/>
              <a:gd name="T49" fmla="*/ 67 h 291"/>
              <a:gd name="T50" fmla="*/ 117 w 252"/>
              <a:gd name="T51" fmla="*/ 72 h 291"/>
              <a:gd name="T52" fmla="*/ 149 w 252"/>
              <a:gd name="T53" fmla="*/ 159 h 291"/>
              <a:gd name="T54" fmla="*/ 155 w 252"/>
              <a:gd name="T55" fmla="*/ 163 h 291"/>
              <a:gd name="T56" fmla="*/ 155 w 252"/>
              <a:gd name="T57" fmla="*/ 163 h 291"/>
              <a:gd name="T58" fmla="*/ 189 w 252"/>
              <a:gd name="T59" fmla="*/ 153 h 291"/>
              <a:gd name="T60" fmla="*/ 226 w 252"/>
              <a:gd name="T61" fmla="*/ 149 h 291"/>
              <a:gd name="T62" fmla="*/ 231 w 252"/>
              <a:gd name="T63" fmla="*/ 116 h 291"/>
              <a:gd name="T64" fmla="*/ 230 w 252"/>
              <a:gd name="T65" fmla="*/ 116 h 291"/>
              <a:gd name="T66" fmla="*/ 251 w 252"/>
              <a:gd name="T67" fmla="*/ 88 h 291"/>
              <a:gd name="T68" fmla="*/ 251 w 252"/>
              <a:gd name="T69" fmla="*/ 83 h 291"/>
              <a:gd name="T70" fmla="*/ 150 w 252"/>
              <a:gd name="T71" fmla="*/ 262 h 291"/>
              <a:gd name="T72" fmla="*/ 132 w 252"/>
              <a:gd name="T73" fmla="*/ 280 h 291"/>
              <a:gd name="T74" fmla="*/ 49 w 252"/>
              <a:gd name="T75" fmla="*/ 280 h 291"/>
              <a:gd name="T76" fmla="*/ 32 w 252"/>
              <a:gd name="T77" fmla="*/ 262 h 291"/>
              <a:gd name="T78" fmla="*/ 49 w 252"/>
              <a:gd name="T79" fmla="*/ 245 h 291"/>
              <a:gd name="T80" fmla="*/ 132 w 252"/>
              <a:gd name="T81" fmla="*/ 245 h 291"/>
              <a:gd name="T82" fmla="*/ 150 w 252"/>
              <a:gd name="T83" fmla="*/ 262 h 291"/>
              <a:gd name="T84" fmla="*/ 73 w 252"/>
              <a:gd name="T85" fmla="*/ 28 h 291"/>
              <a:gd name="T86" fmla="*/ 69 w 252"/>
              <a:gd name="T87" fmla="*/ 28 h 291"/>
              <a:gd name="T88" fmla="*/ 46 w 252"/>
              <a:gd name="T89" fmla="*/ 52 h 291"/>
              <a:gd name="T90" fmla="*/ 45 w 252"/>
              <a:gd name="T91" fmla="*/ 52 h 291"/>
              <a:gd name="T92" fmla="*/ 62 w 252"/>
              <a:gd name="T93" fmla="*/ 233 h 291"/>
              <a:gd name="T94" fmla="*/ 49 w 252"/>
              <a:gd name="T95" fmla="*/ 233 h 291"/>
              <a:gd name="T96" fmla="*/ 45 w 252"/>
              <a:gd name="T97" fmla="*/ 233 h 291"/>
              <a:gd name="T98" fmla="*/ 31 w 252"/>
              <a:gd name="T99" fmla="*/ 46 h 291"/>
              <a:gd name="T100" fmla="*/ 67 w 252"/>
              <a:gd name="T101" fmla="*/ 12 h 291"/>
              <a:gd name="T102" fmla="*/ 72 w 252"/>
              <a:gd name="T103" fmla="*/ 12 h 291"/>
              <a:gd name="T104" fmla="*/ 132 w 252"/>
              <a:gd name="T105" fmla="*/ 41 h 291"/>
              <a:gd name="T106" fmla="*/ 124 w 252"/>
              <a:gd name="T107" fmla="*/ 55 h 291"/>
              <a:gd name="T108" fmla="*/ 73 w 252"/>
              <a:gd name="T109" fmla="*/ 28 h 291"/>
              <a:gd name="T110" fmla="*/ 159 w 252"/>
              <a:gd name="T111" fmla="*/ 151 h 291"/>
              <a:gd name="T112" fmla="*/ 129 w 252"/>
              <a:gd name="T113" fmla="*/ 70 h 291"/>
              <a:gd name="T114" fmla="*/ 142 w 252"/>
              <a:gd name="T115" fmla="*/ 46 h 291"/>
              <a:gd name="T116" fmla="*/ 237 w 252"/>
              <a:gd name="T117" fmla="*/ 88 h 291"/>
              <a:gd name="T118" fmla="*/ 159 w 252"/>
              <a:gd name="T119" fmla="*/ 15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52" h="291">
                <a:moveTo>
                  <a:pt x="251" y="83"/>
                </a:moveTo>
                <a:cubicBezTo>
                  <a:pt x="251" y="82"/>
                  <a:pt x="250" y="80"/>
                  <a:pt x="248" y="80"/>
                </a:cubicBezTo>
                <a:cubicBezTo>
                  <a:pt x="142" y="34"/>
                  <a:pt x="142" y="34"/>
                  <a:pt x="142" y="34"/>
                </a:cubicBezTo>
                <a:cubicBezTo>
                  <a:pt x="142" y="34"/>
                  <a:pt x="142" y="34"/>
                  <a:pt x="141" y="34"/>
                </a:cubicBezTo>
                <a:cubicBezTo>
                  <a:pt x="121" y="16"/>
                  <a:pt x="97" y="0"/>
                  <a:pt x="72" y="0"/>
                </a:cubicBezTo>
                <a:cubicBezTo>
                  <a:pt x="70" y="0"/>
                  <a:pt x="68" y="0"/>
                  <a:pt x="66" y="1"/>
                </a:cubicBezTo>
                <a:cubicBezTo>
                  <a:pt x="52" y="2"/>
                  <a:pt x="32" y="11"/>
                  <a:pt x="20" y="41"/>
                </a:cubicBezTo>
                <a:cubicBezTo>
                  <a:pt x="18" y="47"/>
                  <a:pt x="0" y="97"/>
                  <a:pt x="34" y="237"/>
                </a:cubicBezTo>
                <a:cubicBezTo>
                  <a:pt x="26" y="242"/>
                  <a:pt x="20" y="252"/>
                  <a:pt x="20" y="262"/>
                </a:cubicBezTo>
                <a:cubicBezTo>
                  <a:pt x="20" y="278"/>
                  <a:pt x="33" y="291"/>
                  <a:pt x="49" y="291"/>
                </a:cubicBezTo>
                <a:cubicBezTo>
                  <a:pt x="132" y="291"/>
                  <a:pt x="132" y="291"/>
                  <a:pt x="132" y="291"/>
                </a:cubicBezTo>
                <a:cubicBezTo>
                  <a:pt x="148" y="291"/>
                  <a:pt x="161" y="278"/>
                  <a:pt x="161" y="262"/>
                </a:cubicBezTo>
                <a:cubicBezTo>
                  <a:pt x="161" y="246"/>
                  <a:pt x="148" y="233"/>
                  <a:pt x="132" y="233"/>
                </a:cubicBezTo>
                <a:cubicBezTo>
                  <a:pt x="123" y="233"/>
                  <a:pt x="123" y="233"/>
                  <a:pt x="123" y="233"/>
                </a:cubicBezTo>
                <a:cubicBezTo>
                  <a:pt x="123" y="232"/>
                  <a:pt x="123" y="231"/>
                  <a:pt x="123" y="229"/>
                </a:cubicBezTo>
                <a:cubicBezTo>
                  <a:pt x="123" y="223"/>
                  <a:pt x="118" y="218"/>
                  <a:pt x="112" y="218"/>
                </a:cubicBezTo>
                <a:cubicBezTo>
                  <a:pt x="104" y="218"/>
                  <a:pt x="104" y="218"/>
                  <a:pt x="104" y="218"/>
                </a:cubicBezTo>
                <a:cubicBezTo>
                  <a:pt x="98" y="218"/>
                  <a:pt x="93" y="223"/>
                  <a:pt x="93" y="229"/>
                </a:cubicBezTo>
                <a:cubicBezTo>
                  <a:pt x="93" y="231"/>
                  <a:pt x="93" y="232"/>
                  <a:pt x="94" y="233"/>
                </a:cubicBezTo>
                <a:cubicBezTo>
                  <a:pt x="74" y="233"/>
                  <a:pt x="74" y="233"/>
                  <a:pt x="74" y="233"/>
                </a:cubicBezTo>
                <a:cubicBezTo>
                  <a:pt x="42" y="106"/>
                  <a:pt x="56" y="58"/>
                  <a:pt x="56" y="56"/>
                </a:cubicBezTo>
                <a:cubicBezTo>
                  <a:pt x="61" y="46"/>
                  <a:pt x="65" y="40"/>
                  <a:pt x="71" y="39"/>
                </a:cubicBezTo>
                <a:cubicBezTo>
                  <a:pt x="71" y="39"/>
                  <a:pt x="72" y="39"/>
                  <a:pt x="73" y="39"/>
                </a:cubicBezTo>
                <a:cubicBezTo>
                  <a:pt x="85" y="39"/>
                  <a:pt x="102" y="51"/>
                  <a:pt x="118" y="66"/>
                </a:cubicBezTo>
                <a:cubicBezTo>
                  <a:pt x="118" y="67"/>
                  <a:pt x="118" y="67"/>
                  <a:pt x="118" y="67"/>
                </a:cubicBezTo>
                <a:cubicBezTo>
                  <a:pt x="117" y="68"/>
                  <a:pt x="117" y="70"/>
                  <a:pt x="117" y="72"/>
                </a:cubicBezTo>
                <a:cubicBezTo>
                  <a:pt x="149" y="159"/>
                  <a:pt x="149" y="159"/>
                  <a:pt x="149" y="159"/>
                </a:cubicBezTo>
                <a:cubicBezTo>
                  <a:pt x="150" y="162"/>
                  <a:pt x="152" y="163"/>
                  <a:pt x="155" y="163"/>
                </a:cubicBezTo>
                <a:cubicBezTo>
                  <a:pt x="155" y="163"/>
                  <a:pt x="155" y="163"/>
                  <a:pt x="155" y="163"/>
                </a:cubicBezTo>
                <a:cubicBezTo>
                  <a:pt x="167" y="163"/>
                  <a:pt x="179" y="159"/>
                  <a:pt x="189" y="153"/>
                </a:cubicBezTo>
                <a:cubicBezTo>
                  <a:pt x="207" y="163"/>
                  <a:pt x="226" y="149"/>
                  <a:pt x="226" y="149"/>
                </a:cubicBezTo>
                <a:cubicBezTo>
                  <a:pt x="243" y="136"/>
                  <a:pt x="231" y="116"/>
                  <a:pt x="231" y="116"/>
                </a:cubicBezTo>
                <a:cubicBezTo>
                  <a:pt x="231" y="116"/>
                  <a:pt x="231" y="116"/>
                  <a:pt x="230" y="116"/>
                </a:cubicBezTo>
                <a:cubicBezTo>
                  <a:pt x="243" y="102"/>
                  <a:pt x="250" y="89"/>
                  <a:pt x="251" y="88"/>
                </a:cubicBezTo>
                <a:cubicBezTo>
                  <a:pt x="252" y="86"/>
                  <a:pt x="252" y="85"/>
                  <a:pt x="251" y="83"/>
                </a:cubicBezTo>
                <a:close/>
                <a:moveTo>
                  <a:pt x="150" y="262"/>
                </a:moveTo>
                <a:cubicBezTo>
                  <a:pt x="150" y="272"/>
                  <a:pt x="142" y="280"/>
                  <a:pt x="132" y="280"/>
                </a:cubicBezTo>
                <a:cubicBezTo>
                  <a:pt x="49" y="280"/>
                  <a:pt x="49" y="280"/>
                  <a:pt x="49" y="280"/>
                </a:cubicBezTo>
                <a:cubicBezTo>
                  <a:pt x="40" y="280"/>
                  <a:pt x="32" y="272"/>
                  <a:pt x="32" y="262"/>
                </a:cubicBezTo>
                <a:cubicBezTo>
                  <a:pt x="32" y="253"/>
                  <a:pt x="40" y="245"/>
                  <a:pt x="49" y="245"/>
                </a:cubicBezTo>
                <a:cubicBezTo>
                  <a:pt x="132" y="245"/>
                  <a:pt x="132" y="245"/>
                  <a:pt x="132" y="245"/>
                </a:cubicBezTo>
                <a:cubicBezTo>
                  <a:pt x="142" y="245"/>
                  <a:pt x="150" y="253"/>
                  <a:pt x="150" y="262"/>
                </a:cubicBezTo>
                <a:close/>
                <a:moveTo>
                  <a:pt x="73" y="28"/>
                </a:moveTo>
                <a:cubicBezTo>
                  <a:pt x="72" y="28"/>
                  <a:pt x="70" y="28"/>
                  <a:pt x="69" y="28"/>
                </a:cubicBezTo>
                <a:cubicBezTo>
                  <a:pt x="66" y="28"/>
                  <a:pt x="54" y="30"/>
                  <a:pt x="46" y="52"/>
                </a:cubicBezTo>
                <a:cubicBezTo>
                  <a:pt x="45" y="52"/>
                  <a:pt x="45" y="52"/>
                  <a:pt x="45" y="52"/>
                </a:cubicBezTo>
                <a:cubicBezTo>
                  <a:pt x="45" y="54"/>
                  <a:pt x="30" y="101"/>
                  <a:pt x="62" y="233"/>
                </a:cubicBezTo>
                <a:cubicBezTo>
                  <a:pt x="49" y="233"/>
                  <a:pt x="49" y="233"/>
                  <a:pt x="49" y="233"/>
                </a:cubicBezTo>
                <a:cubicBezTo>
                  <a:pt x="48" y="233"/>
                  <a:pt x="46" y="233"/>
                  <a:pt x="45" y="233"/>
                </a:cubicBezTo>
                <a:cubicBezTo>
                  <a:pt x="13" y="97"/>
                  <a:pt x="28" y="51"/>
                  <a:pt x="31" y="46"/>
                </a:cubicBezTo>
                <a:cubicBezTo>
                  <a:pt x="41" y="20"/>
                  <a:pt x="56" y="13"/>
                  <a:pt x="67" y="12"/>
                </a:cubicBezTo>
                <a:cubicBezTo>
                  <a:pt x="69" y="12"/>
                  <a:pt x="71" y="12"/>
                  <a:pt x="72" y="12"/>
                </a:cubicBezTo>
                <a:cubicBezTo>
                  <a:pt x="91" y="12"/>
                  <a:pt x="113" y="25"/>
                  <a:pt x="132" y="41"/>
                </a:cubicBezTo>
                <a:cubicBezTo>
                  <a:pt x="124" y="55"/>
                  <a:pt x="124" y="55"/>
                  <a:pt x="124" y="55"/>
                </a:cubicBezTo>
                <a:cubicBezTo>
                  <a:pt x="107" y="41"/>
                  <a:pt x="88" y="28"/>
                  <a:pt x="73" y="28"/>
                </a:cubicBezTo>
                <a:close/>
                <a:moveTo>
                  <a:pt x="159" y="151"/>
                </a:moveTo>
                <a:cubicBezTo>
                  <a:pt x="129" y="70"/>
                  <a:pt x="129" y="70"/>
                  <a:pt x="129" y="70"/>
                </a:cubicBezTo>
                <a:cubicBezTo>
                  <a:pt x="142" y="46"/>
                  <a:pt x="142" y="46"/>
                  <a:pt x="142" y="46"/>
                </a:cubicBezTo>
                <a:cubicBezTo>
                  <a:pt x="237" y="88"/>
                  <a:pt x="237" y="88"/>
                  <a:pt x="237" y="88"/>
                </a:cubicBezTo>
                <a:cubicBezTo>
                  <a:pt x="227" y="103"/>
                  <a:pt x="195" y="148"/>
                  <a:pt x="159" y="151"/>
                </a:cubicBezTo>
                <a:close/>
              </a:path>
            </a:pathLst>
          </a:custGeom>
          <a:solidFill>
            <a:schemeClr val="accent1"/>
          </a:solidFill>
          <a:ln>
            <a:noFill/>
          </a:ln>
          <a:extLst/>
        </p:spPr>
        <p:txBody>
          <a:bodyPr lIns="68580" tIns="34290" rIns="68580" bIns="34290"/>
          <a:lstStyle/>
          <a:p>
            <a:pPr eaLnBrk="1" fontAlgn="auto" hangingPunct="1">
              <a:spcBef>
                <a:spcPts val="0"/>
              </a:spcBef>
              <a:spcAft>
                <a:spcPts val="0"/>
              </a:spcAft>
              <a:defRPr/>
            </a:pPr>
            <a:endParaRPr lang="en-US">
              <a:solidFill>
                <a:schemeClr val="bg1">
                  <a:lumMod val="75000"/>
                </a:schemeClr>
              </a:solidFill>
              <a:latin typeface="+mn-lt"/>
            </a:endParaRPr>
          </a:p>
        </p:txBody>
      </p:sp>
    </p:spTree>
    <p:extLst>
      <p:ext uri="{BB962C8B-B14F-4D97-AF65-F5344CB8AC3E}">
        <p14:creationId xmlns:p14="http://schemas.microsoft.com/office/powerpoint/2010/main" val="883166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300" fill="hold"/>
                                        <p:tgtEl>
                                          <p:spTgt spid="34"/>
                                        </p:tgtEl>
                                        <p:attrNameLst>
                                          <p:attrName>ppt_w</p:attrName>
                                        </p:attrNameLst>
                                      </p:cBhvr>
                                      <p:tavLst>
                                        <p:tav tm="0">
                                          <p:val>
                                            <p:fltVal val="0"/>
                                          </p:val>
                                        </p:tav>
                                        <p:tav tm="100000">
                                          <p:val>
                                            <p:strVal val="#ppt_w"/>
                                          </p:val>
                                        </p:tav>
                                      </p:tavLst>
                                    </p:anim>
                                    <p:anim calcmode="lin" valueType="num">
                                      <p:cBhvr>
                                        <p:cTn id="8" dur="300" fill="hold"/>
                                        <p:tgtEl>
                                          <p:spTgt spid="34"/>
                                        </p:tgtEl>
                                        <p:attrNameLst>
                                          <p:attrName>ppt_h</p:attrName>
                                        </p:attrNameLst>
                                      </p:cBhvr>
                                      <p:tavLst>
                                        <p:tav tm="0">
                                          <p:val>
                                            <p:fltVal val="0"/>
                                          </p:val>
                                        </p:tav>
                                        <p:tav tm="100000">
                                          <p:val>
                                            <p:strVal val="#ppt_h"/>
                                          </p:val>
                                        </p:tav>
                                      </p:tavLst>
                                    </p:anim>
                                    <p:animEffect transition="in" filter="fade">
                                      <p:cBhvr>
                                        <p:cTn id="9" dur="300"/>
                                        <p:tgtEl>
                                          <p:spTgt spid="34"/>
                                        </p:tgtEl>
                                      </p:cBhvr>
                                    </p:animEffect>
                                  </p:childTnLst>
                                </p:cTn>
                              </p:par>
                              <p:par>
                                <p:cTn id="10" presetID="6" presetClass="emph" presetSubtype="0" autoRev="1" fill="hold" grpId="1" nodeType="withEffect">
                                  <p:stCondLst>
                                    <p:cond delay="300"/>
                                  </p:stCondLst>
                                  <p:childTnLst>
                                    <p:animScale>
                                      <p:cBhvr>
                                        <p:cTn id="11" dur="150" fill="hold"/>
                                        <p:tgtEl>
                                          <p:spTgt spid="34"/>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33"/>
                                        </p:tgtEl>
                                        <p:attrNameLst>
                                          <p:attrName>style.visibility</p:attrName>
                                        </p:attrNameLst>
                                      </p:cBhvr>
                                      <p:to>
                                        <p:strVal val="visible"/>
                                      </p:to>
                                    </p:set>
                                    <p:anim calcmode="lin" valueType="num">
                                      <p:cBhvr>
                                        <p:cTn id="14" dur="300" fill="hold"/>
                                        <p:tgtEl>
                                          <p:spTgt spid="33"/>
                                        </p:tgtEl>
                                        <p:attrNameLst>
                                          <p:attrName>ppt_w</p:attrName>
                                        </p:attrNameLst>
                                      </p:cBhvr>
                                      <p:tavLst>
                                        <p:tav tm="0">
                                          <p:val>
                                            <p:fltVal val="0"/>
                                          </p:val>
                                        </p:tav>
                                        <p:tav tm="100000">
                                          <p:val>
                                            <p:strVal val="#ppt_w"/>
                                          </p:val>
                                        </p:tav>
                                      </p:tavLst>
                                    </p:anim>
                                    <p:anim calcmode="lin" valueType="num">
                                      <p:cBhvr>
                                        <p:cTn id="15" dur="300" fill="hold"/>
                                        <p:tgtEl>
                                          <p:spTgt spid="33"/>
                                        </p:tgtEl>
                                        <p:attrNameLst>
                                          <p:attrName>ppt_h</p:attrName>
                                        </p:attrNameLst>
                                      </p:cBhvr>
                                      <p:tavLst>
                                        <p:tav tm="0">
                                          <p:val>
                                            <p:fltVal val="0"/>
                                          </p:val>
                                        </p:tav>
                                        <p:tav tm="100000">
                                          <p:val>
                                            <p:strVal val="#ppt_h"/>
                                          </p:val>
                                        </p:tav>
                                      </p:tavLst>
                                    </p:anim>
                                    <p:animEffect transition="in" filter="fade">
                                      <p:cBhvr>
                                        <p:cTn id="16" dur="300"/>
                                        <p:tgtEl>
                                          <p:spTgt spid="33"/>
                                        </p:tgtEl>
                                      </p:cBhvr>
                                    </p:animEffect>
                                  </p:childTnLst>
                                </p:cTn>
                              </p:par>
                              <p:par>
                                <p:cTn id="17" presetID="6" presetClass="emph" presetSubtype="0" autoRev="1" fill="hold" grpId="1" nodeType="withEffect">
                                  <p:stCondLst>
                                    <p:cond delay="600"/>
                                  </p:stCondLst>
                                  <p:childTnLst>
                                    <p:animScale>
                                      <p:cBhvr>
                                        <p:cTn id="18" dur="150" fill="hold"/>
                                        <p:tgtEl>
                                          <p:spTgt spid="33"/>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32"/>
                                        </p:tgtEl>
                                        <p:attrNameLst>
                                          <p:attrName>style.visibility</p:attrName>
                                        </p:attrNameLst>
                                      </p:cBhvr>
                                      <p:to>
                                        <p:strVal val="visible"/>
                                      </p:to>
                                    </p:set>
                                    <p:anim calcmode="lin" valueType="num">
                                      <p:cBhvr>
                                        <p:cTn id="21" dur="300" fill="hold"/>
                                        <p:tgtEl>
                                          <p:spTgt spid="32"/>
                                        </p:tgtEl>
                                        <p:attrNameLst>
                                          <p:attrName>ppt_w</p:attrName>
                                        </p:attrNameLst>
                                      </p:cBhvr>
                                      <p:tavLst>
                                        <p:tav tm="0">
                                          <p:val>
                                            <p:fltVal val="0"/>
                                          </p:val>
                                        </p:tav>
                                        <p:tav tm="100000">
                                          <p:val>
                                            <p:strVal val="#ppt_w"/>
                                          </p:val>
                                        </p:tav>
                                      </p:tavLst>
                                    </p:anim>
                                    <p:anim calcmode="lin" valueType="num">
                                      <p:cBhvr>
                                        <p:cTn id="22" dur="300" fill="hold"/>
                                        <p:tgtEl>
                                          <p:spTgt spid="32"/>
                                        </p:tgtEl>
                                        <p:attrNameLst>
                                          <p:attrName>ppt_h</p:attrName>
                                        </p:attrNameLst>
                                      </p:cBhvr>
                                      <p:tavLst>
                                        <p:tav tm="0">
                                          <p:val>
                                            <p:fltVal val="0"/>
                                          </p:val>
                                        </p:tav>
                                        <p:tav tm="100000">
                                          <p:val>
                                            <p:strVal val="#ppt_h"/>
                                          </p:val>
                                        </p:tav>
                                      </p:tavLst>
                                    </p:anim>
                                    <p:animEffect transition="in" filter="fade">
                                      <p:cBhvr>
                                        <p:cTn id="23" dur="300"/>
                                        <p:tgtEl>
                                          <p:spTgt spid="32"/>
                                        </p:tgtEl>
                                      </p:cBhvr>
                                    </p:animEffect>
                                  </p:childTnLst>
                                </p:cTn>
                              </p:par>
                              <p:par>
                                <p:cTn id="24" presetID="6" presetClass="emph" presetSubtype="0" autoRev="1" fill="hold" grpId="1" nodeType="withEffect">
                                  <p:stCondLst>
                                    <p:cond delay="900"/>
                                  </p:stCondLst>
                                  <p:childTnLst>
                                    <p:animScale>
                                      <p:cBhvr>
                                        <p:cTn id="25" dur="150" fill="hold"/>
                                        <p:tgtEl>
                                          <p:spTgt spid="32"/>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31"/>
                                        </p:tgtEl>
                                        <p:attrNameLst>
                                          <p:attrName>style.visibility</p:attrName>
                                        </p:attrNameLst>
                                      </p:cBhvr>
                                      <p:to>
                                        <p:strVal val="visible"/>
                                      </p:to>
                                    </p:set>
                                    <p:anim calcmode="lin" valueType="num">
                                      <p:cBhvr>
                                        <p:cTn id="28" dur="300" fill="hold"/>
                                        <p:tgtEl>
                                          <p:spTgt spid="31"/>
                                        </p:tgtEl>
                                        <p:attrNameLst>
                                          <p:attrName>ppt_w</p:attrName>
                                        </p:attrNameLst>
                                      </p:cBhvr>
                                      <p:tavLst>
                                        <p:tav tm="0">
                                          <p:val>
                                            <p:fltVal val="0"/>
                                          </p:val>
                                        </p:tav>
                                        <p:tav tm="100000">
                                          <p:val>
                                            <p:strVal val="#ppt_w"/>
                                          </p:val>
                                        </p:tav>
                                      </p:tavLst>
                                    </p:anim>
                                    <p:anim calcmode="lin" valueType="num">
                                      <p:cBhvr>
                                        <p:cTn id="29" dur="300" fill="hold"/>
                                        <p:tgtEl>
                                          <p:spTgt spid="31"/>
                                        </p:tgtEl>
                                        <p:attrNameLst>
                                          <p:attrName>ppt_h</p:attrName>
                                        </p:attrNameLst>
                                      </p:cBhvr>
                                      <p:tavLst>
                                        <p:tav tm="0">
                                          <p:val>
                                            <p:fltVal val="0"/>
                                          </p:val>
                                        </p:tav>
                                        <p:tav tm="100000">
                                          <p:val>
                                            <p:strVal val="#ppt_h"/>
                                          </p:val>
                                        </p:tav>
                                      </p:tavLst>
                                    </p:anim>
                                    <p:animEffect transition="in" filter="fade">
                                      <p:cBhvr>
                                        <p:cTn id="30" dur="300"/>
                                        <p:tgtEl>
                                          <p:spTgt spid="31"/>
                                        </p:tgtEl>
                                      </p:cBhvr>
                                    </p:animEffect>
                                  </p:childTnLst>
                                </p:cTn>
                              </p:par>
                              <p:par>
                                <p:cTn id="31" presetID="6" presetClass="emph" presetSubtype="0" autoRev="1" fill="hold" grpId="1" nodeType="withEffect">
                                  <p:stCondLst>
                                    <p:cond delay="1200"/>
                                  </p:stCondLst>
                                  <p:childTnLst>
                                    <p:animScale>
                                      <p:cBhvr>
                                        <p:cTn id="32" dur="150" fill="hold"/>
                                        <p:tgtEl>
                                          <p:spTgt spid="31"/>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35"/>
                                        </p:tgtEl>
                                        <p:attrNameLst>
                                          <p:attrName>style.visibility</p:attrName>
                                        </p:attrNameLst>
                                      </p:cBhvr>
                                      <p:to>
                                        <p:strVal val="visible"/>
                                      </p:to>
                                    </p:set>
                                    <p:anim calcmode="lin" valueType="num">
                                      <p:cBhvr>
                                        <p:cTn id="35" dur="300" fill="hold"/>
                                        <p:tgtEl>
                                          <p:spTgt spid="35"/>
                                        </p:tgtEl>
                                        <p:attrNameLst>
                                          <p:attrName>ppt_w</p:attrName>
                                        </p:attrNameLst>
                                      </p:cBhvr>
                                      <p:tavLst>
                                        <p:tav tm="0">
                                          <p:val>
                                            <p:fltVal val="0"/>
                                          </p:val>
                                        </p:tav>
                                        <p:tav tm="100000">
                                          <p:val>
                                            <p:strVal val="#ppt_w"/>
                                          </p:val>
                                        </p:tav>
                                      </p:tavLst>
                                    </p:anim>
                                    <p:anim calcmode="lin" valueType="num">
                                      <p:cBhvr>
                                        <p:cTn id="36" dur="300" fill="hold"/>
                                        <p:tgtEl>
                                          <p:spTgt spid="35"/>
                                        </p:tgtEl>
                                        <p:attrNameLst>
                                          <p:attrName>ppt_h</p:attrName>
                                        </p:attrNameLst>
                                      </p:cBhvr>
                                      <p:tavLst>
                                        <p:tav tm="0">
                                          <p:val>
                                            <p:fltVal val="0"/>
                                          </p:val>
                                        </p:tav>
                                        <p:tav tm="100000">
                                          <p:val>
                                            <p:strVal val="#ppt_h"/>
                                          </p:val>
                                        </p:tav>
                                      </p:tavLst>
                                    </p:anim>
                                    <p:animEffect transition="in" filter="fade">
                                      <p:cBhvr>
                                        <p:cTn id="37" dur="300"/>
                                        <p:tgtEl>
                                          <p:spTgt spid="35"/>
                                        </p:tgtEl>
                                      </p:cBhvr>
                                    </p:animEffect>
                                  </p:childTnLst>
                                </p:cTn>
                              </p:par>
                              <p:par>
                                <p:cTn id="38" presetID="6" presetClass="emph" presetSubtype="0" autoRev="1" fill="hold" grpId="1" nodeType="withEffect">
                                  <p:stCondLst>
                                    <p:cond delay="800"/>
                                  </p:stCondLst>
                                  <p:childTnLst>
                                    <p:animScale>
                                      <p:cBhvr>
                                        <p:cTn id="39" dur="150" fill="hold"/>
                                        <p:tgtEl>
                                          <p:spTgt spid="35"/>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 calcmode="lin" valueType="num">
                                      <p:cBhvr>
                                        <p:cTn id="42" dur="500" fill="hold"/>
                                        <p:tgtEl>
                                          <p:spTgt spid="36"/>
                                        </p:tgtEl>
                                        <p:attrNameLst>
                                          <p:attrName>ppt_w</p:attrName>
                                        </p:attrNameLst>
                                      </p:cBhvr>
                                      <p:tavLst>
                                        <p:tav tm="0">
                                          <p:val>
                                            <p:fltVal val="0"/>
                                          </p:val>
                                        </p:tav>
                                        <p:tav tm="100000">
                                          <p:val>
                                            <p:strVal val="#ppt_w"/>
                                          </p:val>
                                        </p:tav>
                                      </p:tavLst>
                                    </p:anim>
                                    <p:anim calcmode="lin" valueType="num">
                                      <p:cBhvr>
                                        <p:cTn id="43" dur="500" fill="hold"/>
                                        <p:tgtEl>
                                          <p:spTgt spid="36"/>
                                        </p:tgtEl>
                                        <p:attrNameLst>
                                          <p:attrName>ppt_h</p:attrName>
                                        </p:attrNameLst>
                                      </p:cBhvr>
                                      <p:tavLst>
                                        <p:tav tm="0">
                                          <p:val>
                                            <p:fltVal val="0"/>
                                          </p:val>
                                        </p:tav>
                                        <p:tav tm="100000">
                                          <p:val>
                                            <p:strVal val="#ppt_h"/>
                                          </p:val>
                                        </p:tav>
                                      </p:tavLst>
                                    </p:anim>
                                    <p:animEffect transition="in" filter="fade">
                                      <p:cBhvr>
                                        <p:cTn id="44" dur="500"/>
                                        <p:tgtEl>
                                          <p:spTgt spid="36"/>
                                        </p:tgtEl>
                                      </p:cBhvr>
                                    </p:animEffect>
                                  </p:childTnLst>
                                </p:cTn>
                              </p:par>
                            </p:childTnLst>
                          </p:cTn>
                        </p:par>
                        <p:par>
                          <p:cTn id="45" fill="hold">
                            <p:stCondLst>
                              <p:cond delay="1500"/>
                            </p:stCondLst>
                            <p:childTnLst>
                              <p:par>
                                <p:cTn id="46" presetID="2" presetClass="entr" presetSubtype="2" fill="hold" nodeType="afterEffect">
                                  <p:stCondLst>
                                    <p:cond delay="0"/>
                                  </p:stCondLst>
                                  <p:childTnLst>
                                    <p:set>
                                      <p:cBhvr>
                                        <p:cTn id="47" dur="1" fill="hold">
                                          <p:stCondLst>
                                            <p:cond delay="0"/>
                                          </p:stCondLst>
                                        </p:cTn>
                                        <p:tgtEl>
                                          <p:spTgt spid="38"/>
                                        </p:tgtEl>
                                        <p:attrNameLst>
                                          <p:attrName>style.visibility</p:attrName>
                                        </p:attrNameLst>
                                      </p:cBhvr>
                                      <p:to>
                                        <p:strVal val="visible"/>
                                      </p:to>
                                    </p:set>
                                    <p:anim calcmode="lin" valueType="num">
                                      <p:cBhvr additive="base">
                                        <p:cTn id="48" dur="500" fill="hold"/>
                                        <p:tgtEl>
                                          <p:spTgt spid="38"/>
                                        </p:tgtEl>
                                        <p:attrNameLst>
                                          <p:attrName>ppt_x</p:attrName>
                                        </p:attrNameLst>
                                      </p:cBhvr>
                                      <p:tavLst>
                                        <p:tav tm="0">
                                          <p:val>
                                            <p:strVal val="1+#ppt_w/2"/>
                                          </p:val>
                                        </p:tav>
                                        <p:tav tm="100000">
                                          <p:val>
                                            <p:strVal val="#ppt_x"/>
                                          </p:val>
                                        </p:tav>
                                      </p:tavLst>
                                    </p:anim>
                                    <p:anim calcmode="lin" valueType="num">
                                      <p:cBhvr additive="base">
                                        <p:cTn id="49" dur="500" fill="hold"/>
                                        <p:tgtEl>
                                          <p:spTgt spid="38"/>
                                        </p:tgtEl>
                                        <p:attrNameLst>
                                          <p:attrName>ppt_y</p:attrName>
                                        </p:attrNameLst>
                                      </p:cBhvr>
                                      <p:tavLst>
                                        <p:tav tm="0">
                                          <p:val>
                                            <p:strVal val="#ppt_y"/>
                                          </p:val>
                                        </p:tav>
                                        <p:tav tm="100000">
                                          <p:val>
                                            <p:strVal val="#ppt_y"/>
                                          </p:val>
                                        </p:tav>
                                      </p:tavLst>
                                    </p:anim>
                                  </p:childTnLst>
                                </p:cTn>
                              </p:par>
                              <p:par>
                                <p:cTn id="50" presetID="2" presetClass="entr" presetSubtype="2" fill="hold" grpId="0" nodeType="withEffect">
                                  <p:stCondLst>
                                    <p:cond delay="0"/>
                                  </p:stCondLst>
                                  <p:childTnLst>
                                    <p:set>
                                      <p:cBhvr>
                                        <p:cTn id="51" dur="1" fill="hold">
                                          <p:stCondLst>
                                            <p:cond delay="0"/>
                                          </p:stCondLst>
                                        </p:cTn>
                                        <p:tgtEl>
                                          <p:spTgt spid="46"/>
                                        </p:tgtEl>
                                        <p:attrNameLst>
                                          <p:attrName>style.visibility</p:attrName>
                                        </p:attrNameLst>
                                      </p:cBhvr>
                                      <p:to>
                                        <p:strVal val="visible"/>
                                      </p:to>
                                    </p:set>
                                    <p:anim calcmode="lin" valueType="num">
                                      <p:cBhvr additive="base">
                                        <p:cTn id="52" dur="500" fill="hold"/>
                                        <p:tgtEl>
                                          <p:spTgt spid="46"/>
                                        </p:tgtEl>
                                        <p:attrNameLst>
                                          <p:attrName>ppt_x</p:attrName>
                                        </p:attrNameLst>
                                      </p:cBhvr>
                                      <p:tavLst>
                                        <p:tav tm="0">
                                          <p:val>
                                            <p:strVal val="1+#ppt_w/2"/>
                                          </p:val>
                                        </p:tav>
                                        <p:tav tm="100000">
                                          <p:val>
                                            <p:strVal val="#ppt_x"/>
                                          </p:val>
                                        </p:tav>
                                      </p:tavLst>
                                    </p:anim>
                                    <p:anim calcmode="lin" valueType="num">
                                      <p:cBhvr additive="base">
                                        <p:cTn id="53" dur="500" fill="hold"/>
                                        <p:tgtEl>
                                          <p:spTgt spid="46"/>
                                        </p:tgtEl>
                                        <p:attrNameLst>
                                          <p:attrName>ppt_y</p:attrName>
                                        </p:attrNameLst>
                                      </p:cBhvr>
                                      <p:tavLst>
                                        <p:tav tm="0">
                                          <p:val>
                                            <p:strVal val="#ppt_y"/>
                                          </p:val>
                                        </p:tav>
                                        <p:tav tm="100000">
                                          <p:val>
                                            <p:strVal val="#ppt_y"/>
                                          </p:val>
                                        </p:tav>
                                      </p:tavLst>
                                    </p:anim>
                                  </p:childTnLst>
                                </p:cTn>
                              </p:par>
                              <p:par>
                                <p:cTn id="54" presetID="2" presetClass="entr" presetSubtype="2" fill="hold" grpId="0" nodeType="withEffect">
                                  <p:stCondLst>
                                    <p:cond delay="0"/>
                                  </p:stCondLst>
                                  <p:childTnLst>
                                    <p:set>
                                      <p:cBhvr>
                                        <p:cTn id="55" dur="1" fill="hold">
                                          <p:stCondLst>
                                            <p:cond delay="0"/>
                                          </p:stCondLst>
                                        </p:cTn>
                                        <p:tgtEl>
                                          <p:spTgt spid="50"/>
                                        </p:tgtEl>
                                        <p:attrNameLst>
                                          <p:attrName>style.visibility</p:attrName>
                                        </p:attrNameLst>
                                      </p:cBhvr>
                                      <p:to>
                                        <p:strVal val="visible"/>
                                      </p:to>
                                    </p:set>
                                    <p:anim calcmode="lin" valueType="num">
                                      <p:cBhvr additive="base">
                                        <p:cTn id="56" dur="500" fill="hold"/>
                                        <p:tgtEl>
                                          <p:spTgt spid="50"/>
                                        </p:tgtEl>
                                        <p:attrNameLst>
                                          <p:attrName>ppt_x</p:attrName>
                                        </p:attrNameLst>
                                      </p:cBhvr>
                                      <p:tavLst>
                                        <p:tav tm="0">
                                          <p:val>
                                            <p:strVal val="1+#ppt_w/2"/>
                                          </p:val>
                                        </p:tav>
                                        <p:tav tm="100000">
                                          <p:val>
                                            <p:strVal val="#ppt_x"/>
                                          </p:val>
                                        </p:tav>
                                      </p:tavLst>
                                    </p:anim>
                                    <p:anim calcmode="lin" valueType="num">
                                      <p:cBhvr additive="base">
                                        <p:cTn id="57" dur="500" fill="hold"/>
                                        <p:tgtEl>
                                          <p:spTgt spid="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animBg="1"/>
      <p:bldP spid="46" grpId="0" animBg="1"/>
      <p:bldP spid="5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5DF72C2-7792-47A8-9F1E-BB8BD8AF9439}"/>
              </a:ext>
            </a:extLst>
          </p:cNvPr>
          <p:cNvSpPr/>
          <p:nvPr/>
        </p:nvSpPr>
        <p:spPr>
          <a:xfrm>
            <a:off x="4919007" y="718237"/>
            <a:ext cx="1620957" cy="523220"/>
          </a:xfrm>
          <a:prstGeom prst="rect">
            <a:avLst/>
          </a:prstGeom>
        </p:spPr>
        <p:txBody>
          <a:bodyPr wrap="none">
            <a:spAutoFit/>
          </a:bodyPr>
          <a:lstStyle/>
          <a:p>
            <a:r>
              <a:rPr lang="zh-CN" altLang="en-US" sz="2800">
                <a:solidFill>
                  <a:schemeClr val="bg1"/>
                </a:solidFill>
              </a:rPr>
              <a:t>第三方库</a:t>
            </a:r>
          </a:p>
        </p:txBody>
      </p:sp>
      <p:sp>
        <p:nvSpPr>
          <p:cNvPr id="4" name="矩形 3">
            <a:extLst>
              <a:ext uri="{FF2B5EF4-FFF2-40B4-BE49-F238E27FC236}">
                <a16:creationId xmlns:a16="http://schemas.microsoft.com/office/drawing/2014/main" id="{B58384C2-AE7D-47AE-B864-0B6F33124F20}"/>
              </a:ext>
            </a:extLst>
          </p:cNvPr>
          <p:cNvSpPr/>
          <p:nvPr/>
        </p:nvSpPr>
        <p:spPr>
          <a:xfrm>
            <a:off x="758092" y="3849246"/>
            <a:ext cx="1609969" cy="369332"/>
          </a:xfrm>
          <a:prstGeom prst="rect">
            <a:avLst/>
          </a:prstGeom>
        </p:spPr>
        <p:txBody>
          <a:bodyPr wrap="square">
            <a:spAutoFit/>
          </a:bodyPr>
          <a:lstStyle/>
          <a:p>
            <a:r>
              <a:rPr lang="zh-CN" altLang="en-US">
                <a:solidFill>
                  <a:schemeClr val="bg1"/>
                </a:solidFill>
              </a:rPr>
              <a:t>第三方库纵览</a:t>
            </a:r>
          </a:p>
        </p:txBody>
      </p:sp>
      <p:sp>
        <p:nvSpPr>
          <p:cNvPr id="5" name="左大括号 4">
            <a:extLst>
              <a:ext uri="{FF2B5EF4-FFF2-40B4-BE49-F238E27FC236}">
                <a16:creationId xmlns:a16="http://schemas.microsoft.com/office/drawing/2014/main" id="{EA305CCD-DCD3-4636-8100-3804DFF14570}"/>
              </a:ext>
            </a:extLst>
          </p:cNvPr>
          <p:cNvSpPr/>
          <p:nvPr/>
        </p:nvSpPr>
        <p:spPr>
          <a:xfrm>
            <a:off x="2430584" y="2469662"/>
            <a:ext cx="414216" cy="3227753"/>
          </a:xfrm>
          <a:prstGeom prst="leftBrace">
            <a:avLst>
              <a:gd name="adj1" fmla="val 85175"/>
              <a:gd name="adj2" fmla="val 50000"/>
            </a:avLst>
          </a:prstGeom>
          <a:ln>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bg1"/>
              </a:solidFill>
            </a:endParaRPr>
          </a:p>
        </p:txBody>
      </p:sp>
      <p:sp>
        <p:nvSpPr>
          <p:cNvPr id="6" name="文本框 5">
            <a:extLst>
              <a:ext uri="{FF2B5EF4-FFF2-40B4-BE49-F238E27FC236}">
                <a16:creationId xmlns:a16="http://schemas.microsoft.com/office/drawing/2014/main" id="{FB38408F-A673-4617-88E5-A57E08B7F99C}"/>
              </a:ext>
            </a:extLst>
          </p:cNvPr>
          <p:cNvSpPr txBox="1"/>
          <p:nvPr/>
        </p:nvSpPr>
        <p:spPr>
          <a:xfrm>
            <a:off x="2969846" y="2284996"/>
            <a:ext cx="4657044" cy="369332"/>
          </a:xfrm>
          <a:prstGeom prst="rect">
            <a:avLst/>
          </a:prstGeom>
          <a:noFill/>
        </p:spPr>
        <p:txBody>
          <a:bodyPr wrap="none" rtlCol="0">
            <a:spAutoFit/>
          </a:bodyPr>
          <a:lstStyle/>
          <a:p>
            <a:r>
              <a:rPr lang="zh-CN" altLang="en-US">
                <a:solidFill>
                  <a:schemeClr val="bg1"/>
                </a:solidFill>
              </a:rPr>
              <a:t>网络爬虫：</a:t>
            </a:r>
            <a:r>
              <a:rPr lang="en-US" altLang="zh-CN">
                <a:solidFill>
                  <a:schemeClr val="bg1"/>
                </a:solidFill>
              </a:rPr>
              <a:t>		requests</a:t>
            </a:r>
            <a:r>
              <a:rPr lang="zh-CN" altLang="en-US">
                <a:solidFill>
                  <a:schemeClr val="bg1"/>
                </a:solidFill>
              </a:rPr>
              <a:t>、</a:t>
            </a:r>
            <a:r>
              <a:rPr lang="en-US" altLang="zh-CN">
                <a:solidFill>
                  <a:schemeClr val="bg1"/>
                </a:solidFill>
              </a:rPr>
              <a:t>scrapy</a:t>
            </a:r>
            <a:endParaRPr lang="zh-CN" altLang="en-US">
              <a:solidFill>
                <a:schemeClr val="bg1"/>
              </a:solidFill>
            </a:endParaRPr>
          </a:p>
        </p:txBody>
      </p:sp>
      <p:sp>
        <p:nvSpPr>
          <p:cNvPr id="7" name="文本框 6">
            <a:extLst>
              <a:ext uri="{FF2B5EF4-FFF2-40B4-BE49-F238E27FC236}">
                <a16:creationId xmlns:a16="http://schemas.microsoft.com/office/drawing/2014/main" id="{98F5BC42-DF2D-4DFB-8FD1-67452D56C67B}"/>
              </a:ext>
            </a:extLst>
          </p:cNvPr>
          <p:cNvSpPr txBox="1"/>
          <p:nvPr/>
        </p:nvSpPr>
        <p:spPr>
          <a:xfrm>
            <a:off x="2969846" y="2680120"/>
            <a:ext cx="5312673" cy="369332"/>
          </a:xfrm>
          <a:prstGeom prst="rect">
            <a:avLst/>
          </a:prstGeom>
          <a:noFill/>
        </p:spPr>
        <p:txBody>
          <a:bodyPr wrap="none" rtlCol="0">
            <a:spAutoFit/>
          </a:bodyPr>
          <a:lstStyle/>
          <a:p>
            <a:r>
              <a:rPr lang="zh-CN" altLang="en-US">
                <a:solidFill>
                  <a:schemeClr val="bg1"/>
                </a:solidFill>
              </a:rPr>
              <a:t>数据分析：</a:t>
            </a:r>
            <a:r>
              <a:rPr lang="en-US" altLang="zh-CN">
                <a:solidFill>
                  <a:schemeClr val="bg1"/>
                </a:solidFill>
              </a:rPr>
              <a:t>		numpy</a:t>
            </a:r>
            <a:r>
              <a:rPr lang="zh-CN" altLang="en-US">
                <a:solidFill>
                  <a:schemeClr val="bg1"/>
                </a:solidFill>
              </a:rPr>
              <a:t>、</a:t>
            </a:r>
            <a:r>
              <a:rPr lang="en-US" altLang="zh-CN">
                <a:solidFill>
                  <a:schemeClr val="bg1"/>
                </a:solidFill>
              </a:rPr>
              <a:t>scipy</a:t>
            </a:r>
            <a:r>
              <a:rPr lang="zh-CN" altLang="en-US">
                <a:solidFill>
                  <a:schemeClr val="bg1"/>
                </a:solidFill>
              </a:rPr>
              <a:t>、</a:t>
            </a:r>
            <a:r>
              <a:rPr lang="en-US" altLang="zh-CN">
                <a:solidFill>
                  <a:schemeClr val="bg1"/>
                </a:solidFill>
              </a:rPr>
              <a:t>pandas</a:t>
            </a:r>
            <a:endParaRPr lang="zh-CN" altLang="en-US">
              <a:solidFill>
                <a:schemeClr val="bg1"/>
              </a:solidFill>
            </a:endParaRPr>
          </a:p>
        </p:txBody>
      </p:sp>
      <p:sp>
        <p:nvSpPr>
          <p:cNvPr id="8" name="文本框 7">
            <a:extLst>
              <a:ext uri="{FF2B5EF4-FFF2-40B4-BE49-F238E27FC236}">
                <a16:creationId xmlns:a16="http://schemas.microsoft.com/office/drawing/2014/main" id="{E21ADA70-439F-4EBE-8C19-0A8E5BC12AD3}"/>
              </a:ext>
            </a:extLst>
          </p:cNvPr>
          <p:cNvSpPr txBox="1"/>
          <p:nvPr/>
        </p:nvSpPr>
        <p:spPr>
          <a:xfrm>
            <a:off x="2969846" y="3097686"/>
            <a:ext cx="8214108" cy="369332"/>
          </a:xfrm>
          <a:prstGeom prst="rect">
            <a:avLst/>
          </a:prstGeom>
          <a:noFill/>
        </p:spPr>
        <p:txBody>
          <a:bodyPr wrap="none" rtlCol="0">
            <a:spAutoFit/>
          </a:bodyPr>
          <a:lstStyle/>
          <a:p>
            <a:r>
              <a:rPr lang="zh-CN" altLang="en-US">
                <a:solidFill>
                  <a:schemeClr val="bg1"/>
                </a:solidFill>
              </a:rPr>
              <a:t>文本处理：</a:t>
            </a:r>
            <a:r>
              <a:rPr lang="en-US" altLang="zh-CN">
                <a:solidFill>
                  <a:schemeClr val="bg1"/>
                </a:solidFill>
              </a:rPr>
              <a:t>		pdfminer</a:t>
            </a:r>
            <a:r>
              <a:rPr lang="zh-CN" altLang="en-US">
                <a:solidFill>
                  <a:schemeClr val="bg1"/>
                </a:solidFill>
              </a:rPr>
              <a:t>、</a:t>
            </a:r>
            <a:r>
              <a:rPr lang="en-US" altLang="zh-CN">
                <a:solidFill>
                  <a:schemeClr val="bg1"/>
                </a:solidFill>
              </a:rPr>
              <a:t>openpyxl</a:t>
            </a:r>
            <a:r>
              <a:rPr lang="zh-CN" altLang="en-US">
                <a:solidFill>
                  <a:schemeClr val="bg1"/>
                </a:solidFill>
              </a:rPr>
              <a:t>、</a:t>
            </a:r>
            <a:r>
              <a:rPr lang="en-US" altLang="zh-CN">
                <a:solidFill>
                  <a:schemeClr val="bg1"/>
                </a:solidFill>
              </a:rPr>
              <a:t>python-docx</a:t>
            </a:r>
            <a:r>
              <a:rPr lang="zh-CN" altLang="en-US">
                <a:solidFill>
                  <a:schemeClr val="bg1"/>
                </a:solidFill>
              </a:rPr>
              <a:t>、</a:t>
            </a:r>
            <a:r>
              <a:rPr lang="en-US" altLang="zh-CN">
                <a:solidFill>
                  <a:schemeClr val="bg1"/>
                </a:solidFill>
              </a:rPr>
              <a:t>beautifulsoup4</a:t>
            </a:r>
            <a:endParaRPr lang="zh-CN" altLang="en-US">
              <a:solidFill>
                <a:schemeClr val="bg1"/>
              </a:solidFill>
            </a:endParaRPr>
          </a:p>
        </p:txBody>
      </p:sp>
      <p:sp>
        <p:nvSpPr>
          <p:cNvPr id="9" name="文本框 8">
            <a:extLst>
              <a:ext uri="{FF2B5EF4-FFF2-40B4-BE49-F238E27FC236}">
                <a16:creationId xmlns:a16="http://schemas.microsoft.com/office/drawing/2014/main" id="{3876E94C-37FC-4EE3-B2F0-2858A01E54EA}"/>
              </a:ext>
            </a:extLst>
          </p:cNvPr>
          <p:cNvSpPr txBox="1"/>
          <p:nvPr/>
        </p:nvSpPr>
        <p:spPr>
          <a:xfrm>
            <a:off x="2969846" y="3479914"/>
            <a:ext cx="4703532" cy="369332"/>
          </a:xfrm>
          <a:prstGeom prst="rect">
            <a:avLst/>
          </a:prstGeom>
          <a:noFill/>
        </p:spPr>
        <p:txBody>
          <a:bodyPr wrap="none" rtlCol="0">
            <a:spAutoFit/>
          </a:bodyPr>
          <a:lstStyle/>
          <a:p>
            <a:r>
              <a:rPr lang="zh-CN" altLang="en-US">
                <a:solidFill>
                  <a:schemeClr val="bg1"/>
                </a:solidFill>
              </a:rPr>
              <a:t>数据可视化：</a:t>
            </a:r>
            <a:r>
              <a:rPr lang="en-US" altLang="zh-CN">
                <a:solidFill>
                  <a:schemeClr val="bg1"/>
                </a:solidFill>
              </a:rPr>
              <a:t>	matplotlib</a:t>
            </a:r>
            <a:r>
              <a:rPr lang="zh-CN" altLang="en-US">
                <a:solidFill>
                  <a:schemeClr val="bg1"/>
                </a:solidFill>
              </a:rPr>
              <a:t>、</a:t>
            </a:r>
            <a:r>
              <a:rPr lang="en-US" altLang="zh-CN">
                <a:solidFill>
                  <a:schemeClr val="bg1"/>
                </a:solidFill>
              </a:rPr>
              <a:t>TVTK</a:t>
            </a:r>
            <a:r>
              <a:rPr lang="zh-CN" altLang="en-US">
                <a:solidFill>
                  <a:schemeClr val="bg1"/>
                </a:solidFill>
              </a:rPr>
              <a:t>、</a:t>
            </a:r>
            <a:r>
              <a:rPr lang="en-US" altLang="zh-CN">
                <a:solidFill>
                  <a:schemeClr val="bg1"/>
                </a:solidFill>
              </a:rPr>
              <a:t>mayavi</a:t>
            </a:r>
            <a:endParaRPr lang="zh-CN" altLang="en-US">
              <a:solidFill>
                <a:schemeClr val="bg1"/>
              </a:solidFill>
            </a:endParaRPr>
          </a:p>
        </p:txBody>
      </p:sp>
      <p:sp>
        <p:nvSpPr>
          <p:cNvPr id="10" name="文本框 9">
            <a:extLst>
              <a:ext uri="{FF2B5EF4-FFF2-40B4-BE49-F238E27FC236}">
                <a16:creationId xmlns:a16="http://schemas.microsoft.com/office/drawing/2014/main" id="{BC292E3B-284A-4E1C-8409-3B915B88EBD2}"/>
              </a:ext>
            </a:extLst>
          </p:cNvPr>
          <p:cNvSpPr txBox="1"/>
          <p:nvPr/>
        </p:nvSpPr>
        <p:spPr>
          <a:xfrm>
            <a:off x="2965660" y="3880288"/>
            <a:ext cx="4692310" cy="369332"/>
          </a:xfrm>
          <a:prstGeom prst="rect">
            <a:avLst/>
          </a:prstGeom>
          <a:noFill/>
        </p:spPr>
        <p:txBody>
          <a:bodyPr wrap="none" rtlCol="0">
            <a:spAutoFit/>
          </a:bodyPr>
          <a:lstStyle/>
          <a:p>
            <a:r>
              <a:rPr lang="zh-CN" altLang="en-US">
                <a:solidFill>
                  <a:schemeClr val="bg1"/>
                </a:solidFill>
              </a:rPr>
              <a:t>用户图形界面：</a:t>
            </a:r>
            <a:r>
              <a:rPr lang="en-US" altLang="zh-CN">
                <a:solidFill>
                  <a:schemeClr val="bg1"/>
                </a:solidFill>
              </a:rPr>
              <a:t>	PyQt5</a:t>
            </a:r>
            <a:r>
              <a:rPr lang="zh-CN" altLang="en-US">
                <a:solidFill>
                  <a:schemeClr val="bg1"/>
                </a:solidFill>
              </a:rPr>
              <a:t>、</a:t>
            </a:r>
            <a:r>
              <a:rPr lang="en-US" altLang="zh-CN">
                <a:solidFill>
                  <a:schemeClr val="bg1"/>
                </a:solidFill>
              </a:rPr>
              <a:t>wxPython</a:t>
            </a:r>
            <a:r>
              <a:rPr lang="zh-CN" altLang="en-US">
                <a:solidFill>
                  <a:schemeClr val="bg1"/>
                </a:solidFill>
              </a:rPr>
              <a:t>、</a:t>
            </a:r>
            <a:r>
              <a:rPr lang="en-US" altLang="zh-CN">
                <a:solidFill>
                  <a:schemeClr val="bg1"/>
                </a:solidFill>
              </a:rPr>
              <a:t>PyGTK</a:t>
            </a:r>
            <a:endParaRPr lang="zh-CN" altLang="en-US">
              <a:solidFill>
                <a:schemeClr val="bg1"/>
              </a:solidFill>
            </a:endParaRPr>
          </a:p>
        </p:txBody>
      </p:sp>
      <p:sp>
        <p:nvSpPr>
          <p:cNvPr id="11" name="文本框 10">
            <a:extLst>
              <a:ext uri="{FF2B5EF4-FFF2-40B4-BE49-F238E27FC236}">
                <a16:creationId xmlns:a16="http://schemas.microsoft.com/office/drawing/2014/main" id="{68D9DAA4-FCF8-4C8C-B1CB-40AECE60A72D}"/>
              </a:ext>
            </a:extLst>
          </p:cNvPr>
          <p:cNvSpPr txBox="1"/>
          <p:nvPr/>
        </p:nvSpPr>
        <p:spPr>
          <a:xfrm>
            <a:off x="2969846" y="4293558"/>
            <a:ext cx="6375463" cy="369332"/>
          </a:xfrm>
          <a:prstGeom prst="rect">
            <a:avLst/>
          </a:prstGeom>
          <a:noFill/>
        </p:spPr>
        <p:txBody>
          <a:bodyPr wrap="none" rtlCol="0">
            <a:spAutoFit/>
          </a:bodyPr>
          <a:lstStyle/>
          <a:p>
            <a:r>
              <a:rPr lang="zh-CN" altLang="en-US">
                <a:solidFill>
                  <a:schemeClr val="bg1"/>
                </a:solidFill>
              </a:rPr>
              <a:t>机器学习：</a:t>
            </a:r>
            <a:r>
              <a:rPr lang="en-US" altLang="zh-CN">
                <a:solidFill>
                  <a:schemeClr val="bg1"/>
                </a:solidFill>
              </a:rPr>
              <a:t>		scikit-learn</a:t>
            </a:r>
            <a:r>
              <a:rPr lang="zh-CN" altLang="en-US">
                <a:solidFill>
                  <a:schemeClr val="bg1"/>
                </a:solidFill>
              </a:rPr>
              <a:t>、</a:t>
            </a:r>
            <a:r>
              <a:rPr lang="en-US" altLang="zh-CN">
                <a:solidFill>
                  <a:schemeClr val="bg1"/>
                </a:solidFill>
              </a:rPr>
              <a:t>TensorFlow</a:t>
            </a:r>
            <a:r>
              <a:rPr lang="zh-CN" altLang="en-US">
                <a:solidFill>
                  <a:schemeClr val="bg1"/>
                </a:solidFill>
              </a:rPr>
              <a:t>、</a:t>
            </a:r>
            <a:r>
              <a:rPr lang="en-US" altLang="zh-CN">
                <a:solidFill>
                  <a:schemeClr val="bg1"/>
                </a:solidFill>
              </a:rPr>
              <a:t>Theano</a:t>
            </a:r>
            <a:endParaRPr lang="zh-CN" altLang="en-US">
              <a:solidFill>
                <a:schemeClr val="bg1"/>
              </a:solidFill>
            </a:endParaRPr>
          </a:p>
        </p:txBody>
      </p:sp>
      <p:sp>
        <p:nvSpPr>
          <p:cNvPr id="12" name="文本框 11">
            <a:extLst>
              <a:ext uri="{FF2B5EF4-FFF2-40B4-BE49-F238E27FC236}">
                <a16:creationId xmlns:a16="http://schemas.microsoft.com/office/drawing/2014/main" id="{0517E0DF-A295-47C0-8C77-9DE6412D45F3}"/>
              </a:ext>
            </a:extLst>
          </p:cNvPr>
          <p:cNvSpPr txBox="1"/>
          <p:nvPr/>
        </p:nvSpPr>
        <p:spPr>
          <a:xfrm>
            <a:off x="2965660" y="4674832"/>
            <a:ext cx="5421677" cy="369332"/>
          </a:xfrm>
          <a:prstGeom prst="rect">
            <a:avLst/>
          </a:prstGeom>
          <a:noFill/>
        </p:spPr>
        <p:txBody>
          <a:bodyPr wrap="none" rtlCol="0">
            <a:spAutoFit/>
          </a:bodyPr>
          <a:lstStyle/>
          <a:p>
            <a:r>
              <a:rPr lang="en-US" altLang="zh-CN">
                <a:solidFill>
                  <a:schemeClr val="bg1"/>
                </a:solidFill>
              </a:rPr>
              <a:t>Web</a:t>
            </a:r>
            <a:r>
              <a:rPr lang="zh-CN" altLang="en-US">
                <a:solidFill>
                  <a:schemeClr val="bg1"/>
                </a:solidFill>
              </a:rPr>
              <a:t>开发：</a:t>
            </a:r>
            <a:r>
              <a:rPr lang="en-US" altLang="zh-CN">
                <a:solidFill>
                  <a:schemeClr val="bg1"/>
                </a:solidFill>
              </a:rPr>
              <a:t>		Django</a:t>
            </a:r>
            <a:r>
              <a:rPr lang="zh-CN" altLang="en-US">
                <a:solidFill>
                  <a:schemeClr val="bg1"/>
                </a:solidFill>
              </a:rPr>
              <a:t>、</a:t>
            </a:r>
            <a:r>
              <a:rPr lang="en-US" altLang="zh-CN">
                <a:solidFill>
                  <a:schemeClr val="bg1"/>
                </a:solidFill>
              </a:rPr>
              <a:t>Pyramid</a:t>
            </a:r>
            <a:r>
              <a:rPr lang="zh-CN" altLang="en-US">
                <a:solidFill>
                  <a:schemeClr val="bg1"/>
                </a:solidFill>
              </a:rPr>
              <a:t>、</a:t>
            </a:r>
            <a:r>
              <a:rPr lang="en-US" altLang="zh-CN">
                <a:solidFill>
                  <a:schemeClr val="bg1"/>
                </a:solidFill>
              </a:rPr>
              <a:t>Flask</a:t>
            </a:r>
            <a:endParaRPr lang="zh-CN" altLang="en-US">
              <a:solidFill>
                <a:schemeClr val="bg1"/>
              </a:solidFill>
            </a:endParaRPr>
          </a:p>
        </p:txBody>
      </p:sp>
      <p:sp>
        <p:nvSpPr>
          <p:cNvPr id="13" name="文本框 12">
            <a:extLst>
              <a:ext uri="{FF2B5EF4-FFF2-40B4-BE49-F238E27FC236}">
                <a16:creationId xmlns:a16="http://schemas.microsoft.com/office/drawing/2014/main" id="{13AEF429-1996-4598-B2D0-9CF9E00B42D3}"/>
              </a:ext>
            </a:extLst>
          </p:cNvPr>
          <p:cNvSpPr txBox="1"/>
          <p:nvPr/>
        </p:nvSpPr>
        <p:spPr>
          <a:xfrm>
            <a:off x="3000213" y="5126563"/>
            <a:ext cx="5933034" cy="369332"/>
          </a:xfrm>
          <a:prstGeom prst="rect">
            <a:avLst/>
          </a:prstGeom>
          <a:noFill/>
        </p:spPr>
        <p:txBody>
          <a:bodyPr wrap="none" rtlCol="0">
            <a:spAutoFit/>
          </a:bodyPr>
          <a:lstStyle/>
          <a:p>
            <a:r>
              <a:rPr lang="zh-CN" altLang="en-US">
                <a:solidFill>
                  <a:schemeClr val="bg1"/>
                </a:solidFill>
              </a:rPr>
              <a:t>游戏开发：</a:t>
            </a:r>
            <a:r>
              <a:rPr lang="en-US" altLang="zh-CN">
                <a:solidFill>
                  <a:schemeClr val="bg1"/>
                </a:solidFill>
              </a:rPr>
              <a:t>		Pygame</a:t>
            </a:r>
            <a:r>
              <a:rPr lang="zh-CN" altLang="en-US">
                <a:solidFill>
                  <a:schemeClr val="bg1"/>
                </a:solidFill>
              </a:rPr>
              <a:t>、</a:t>
            </a:r>
            <a:r>
              <a:rPr lang="en-US" altLang="zh-CN">
                <a:solidFill>
                  <a:schemeClr val="bg1"/>
                </a:solidFill>
              </a:rPr>
              <a:t>Panda3D</a:t>
            </a:r>
            <a:r>
              <a:rPr lang="zh-CN" altLang="en-US">
                <a:solidFill>
                  <a:schemeClr val="bg1"/>
                </a:solidFill>
              </a:rPr>
              <a:t>、</a:t>
            </a:r>
            <a:r>
              <a:rPr lang="en-US" altLang="zh-CN">
                <a:solidFill>
                  <a:schemeClr val="bg1"/>
                </a:solidFill>
              </a:rPr>
              <a:t>cocos2d</a:t>
            </a:r>
            <a:endParaRPr lang="zh-CN" altLang="en-US">
              <a:solidFill>
                <a:schemeClr val="bg1"/>
              </a:solidFill>
            </a:endParaRPr>
          </a:p>
        </p:txBody>
      </p:sp>
      <p:sp>
        <p:nvSpPr>
          <p:cNvPr id="14" name="文本框 13">
            <a:extLst>
              <a:ext uri="{FF2B5EF4-FFF2-40B4-BE49-F238E27FC236}">
                <a16:creationId xmlns:a16="http://schemas.microsoft.com/office/drawing/2014/main" id="{C676B538-562B-43B1-BDB0-49AD50D657B8}"/>
              </a:ext>
            </a:extLst>
          </p:cNvPr>
          <p:cNvSpPr txBox="1"/>
          <p:nvPr/>
        </p:nvSpPr>
        <p:spPr>
          <a:xfrm>
            <a:off x="2983885" y="5508821"/>
            <a:ext cx="6178294" cy="369332"/>
          </a:xfrm>
          <a:prstGeom prst="rect">
            <a:avLst/>
          </a:prstGeom>
          <a:noFill/>
        </p:spPr>
        <p:txBody>
          <a:bodyPr wrap="none" rtlCol="0">
            <a:spAutoFit/>
          </a:bodyPr>
          <a:lstStyle/>
          <a:p>
            <a:r>
              <a:rPr lang="zh-CN" altLang="en-US">
                <a:solidFill>
                  <a:schemeClr val="bg1"/>
                </a:solidFill>
              </a:rPr>
              <a:t>更多第三方库：</a:t>
            </a:r>
            <a:r>
              <a:rPr lang="en-US" altLang="zh-CN">
                <a:solidFill>
                  <a:schemeClr val="bg1"/>
                </a:solidFill>
              </a:rPr>
              <a:t>	PIL</a:t>
            </a:r>
            <a:r>
              <a:rPr lang="zh-CN" altLang="en-US">
                <a:solidFill>
                  <a:schemeClr val="bg1"/>
                </a:solidFill>
              </a:rPr>
              <a:t>、</a:t>
            </a:r>
            <a:r>
              <a:rPr lang="en-US" altLang="zh-CN">
                <a:solidFill>
                  <a:schemeClr val="bg1"/>
                </a:solidFill>
              </a:rPr>
              <a:t>SymPy</a:t>
            </a:r>
            <a:r>
              <a:rPr lang="zh-CN" altLang="en-US">
                <a:solidFill>
                  <a:schemeClr val="bg1"/>
                </a:solidFill>
              </a:rPr>
              <a:t>、</a:t>
            </a:r>
            <a:r>
              <a:rPr lang="en-US" altLang="zh-CN">
                <a:solidFill>
                  <a:schemeClr val="bg1"/>
                </a:solidFill>
              </a:rPr>
              <a:t>NLTK</a:t>
            </a:r>
            <a:r>
              <a:rPr lang="zh-CN" altLang="en-US">
                <a:solidFill>
                  <a:schemeClr val="bg1"/>
                </a:solidFill>
              </a:rPr>
              <a:t>、</a:t>
            </a:r>
            <a:r>
              <a:rPr lang="en-US" altLang="zh-CN">
                <a:solidFill>
                  <a:schemeClr val="bg1"/>
                </a:solidFill>
              </a:rPr>
              <a:t>WeRoBot</a:t>
            </a:r>
            <a:r>
              <a:rPr lang="zh-CN" altLang="en-US">
                <a:solidFill>
                  <a:schemeClr val="bg1"/>
                </a:solidFill>
              </a:rPr>
              <a:t>、</a:t>
            </a:r>
            <a:r>
              <a:rPr lang="en-US" altLang="zh-CN">
                <a:solidFill>
                  <a:schemeClr val="bg1"/>
                </a:solidFill>
              </a:rPr>
              <a:t>MyQR</a:t>
            </a:r>
            <a:endParaRPr lang="zh-CN" altLang="en-US">
              <a:solidFill>
                <a:schemeClr val="bg1"/>
              </a:solidFill>
            </a:endParaRPr>
          </a:p>
        </p:txBody>
      </p:sp>
    </p:spTree>
    <p:extLst>
      <p:ext uri="{BB962C8B-B14F-4D97-AF65-F5344CB8AC3E}">
        <p14:creationId xmlns:p14="http://schemas.microsoft.com/office/powerpoint/2010/main" val="23218986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9B19D3F-79B7-4B05-97B0-C36D55B70ADF}"/>
              </a:ext>
            </a:extLst>
          </p:cNvPr>
          <p:cNvSpPr/>
          <p:nvPr/>
        </p:nvSpPr>
        <p:spPr>
          <a:xfrm>
            <a:off x="1476632" y="2211011"/>
            <a:ext cx="9238736" cy="646331"/>
          </a:xfrm>
          <a:prstGeom prst="rect">
            <a:avLst/>
          </a:prstGeom>
        </p:spPr>
        <p:txBody>
          <a:bodyPr wrap="square">
            <a:spAutoFit/>
          </a:bodyPr>
          <a:lstStyle/>
          <a:p>
            <a:r>
              <a:rPr lang="zh-CN" altLang="en-US">
                <a:solidFill>
                  <a:schemeClr val="bg1"/>
                </a:solidFill>
              </a:rPr>
              <a:t>能够在</a:t>
            </a:r>
            <a:r>
              <a:rPr lang="en-US" altLang="zh-CN">
                <a:solidFill>
                  <a:schemeClr val="bg1"/>
                </a:solidFill>
              </a:rPr>
              <a:t>Windows</a:t>
            </a:r>
            <a:r>
              <a:rPr lang="zh-CN" altLang="en-US">
                <a:solidFill>
                  <a:schemeClr val="bg1"/>
                </a:solidFill>
              </a:rPr>
              <a:t>、</a:t>
            </a:r>
            <a:r>
              <a:rPr lang="en-US" altLang="zh-CN">
                <a:solidFill>
                  <a:schemeClr val="bg1"/>
                </a:solidFill>
              </a:rPr>
              <a:t>Linux</a:t>
            </a:r>
            <a:r>
              <a:rPr lang="zh-CN" altLang="en-US">
                <a:solidFill>
                  <a:schemeClr val="bg1"/>
                </a:solidFill>
              </a:rPr>
              <a:t>、</a:t>
            </a:r>
            <a:r>
              <a:rPr lang="en-US" altLang="zh-CN">
                <a:solidFill>
                  <a:schemeClr val="bg1"/>
                </a:solidFill>
              </a:rPr>
              <a:t>Mac OS X</a:t>
            </a:r>
            <a:r>
              <a:rPr lang="zh-CN" altLang="en-US">
                <a:solidFill>
                  <a:schemeClr val="bg1"/>
                </a:solidFill>
              </a:rPr>
              <a:t>等操作系统下将</a:t>
            </a:r>
            <a:r>
              <a:rPr lang="en-US" altLang="zh-CN">
                <a:solidFill>
                  <a:schemeClr val="bg1"/>
                </a:solidFill>
              </a:rPr>
              <a:t>Python</a:t>
            </a:r>
            <a:r>
              <a:rPr lang="zh-CN" altLang="en-US">
                <a:solidFill>
                  <a:schemeClr val="bg1"/>
                </a:solidFill>
              </a:rPr>
              <a:t>源文件打包，变成直接可运行的可执行文件。</a:t>
            </a:r>
          </a:p>
        </p:txBody>
      </p:sp>
      <p:sp>
        <p:nvSpPr>
          <p:cNvPr id="7" name="矩形 6">
            <a:extLst>
              <a:ext uri="{FF2B5EF4-FFF2-40B4-BE49-F238E27FC236}">
                <a16:creationId xmlns:a16="http://schemas.microsoft.com/office/drawing/2014/main" id="{A8B12D46-46F3-420B-8CFF-B28FD1C6F839}"/>
              </a:ext>
            </a:extLst>
          </p:cNvPr>
          <p:cNvSpPr/>
          <p:nvPr/>
        </p:nvSpPr>
        <p:spPr>
          <a:xfrm>
            <a:off x="1473896" y="3632310"/>
            <a:ext cx="9310552" cy="646331"/>
          </a:xfrm>
          <a:prstGeom prst="rect">
            <a:avLst/>
          </a:prstGeom>
        </p:spPr>
        <p:txBody>
          <a:bodyPr wrap="square">
            <a:spAutoFit/>
          </a:bodyPr>
          <a:lstStyle/>
          <a:p>
            <a:r>
              <a:rPr lang="zh-CN" altLang="en-US">
                <a:solidFill>
                  <a:schemeClr val="bg1"/>
                </a:solidFill>
              </a:rPr>
              <a:t>通过对源文件打包，</a:t>
            </a:r>
            <a:r>
              <a:rPr lang="en-US" altLang="zh-CN">
                <a:solidFill>
                  <a:schemeClr val="bg1"/>
                </a:solidFill>
              </a:rPr>
              <a:t>Python</a:t>
            </a:r>
            <a:r>
              <a:rPr lang="zh-CN" altLang="en-US">
                <a:solidFill>
                  <a:schemeClr val="bg1"/>
                </a:solidFill>
              </a:rPr>
              <a:t>程序可以在没有安装</a:t>
            </a:r>
            <a:r>
              <a:rPr lang="en-US" altLang="zh-CN">
                <a:solidFill>
                  <a:schemeClr val="bg1"/>
                </a:solidFill>
              </a:rPr>
              <a:t>Python</a:t>
            </a:r>
            <a:r>
              <a:rPr lang="zh-CN" altLang="en-US">
                <a:solidFill>
                  <a:schemeClr val="bg1"/>
                </a:solidFill>
              </a:rPr>
              <a:t>的环境中运行，也可以作为一个独立文件方便传递和管理。</a:t>
            </a:r>
          </a:p>
        </p:txBody>
      </p:sp>
      <p:sp>
        <p:nvSpPr>
          <p:cNvPr id="4" name="矩形 3">
            <a:extLst>
              <a:ext uri="{FF2B5EF4-FFF2-40B4-BE49-F238E27FC236}">
                <a16:creationId xmlns:a16="http://schemas.microsoft.com/office/drawing/2014/main" id="{89066FB2-C504-490E-BDCB-5671BF4A000E}"/>
              </a:ext>
            </a:extLst>
          </p:cNvPr>
          <p:cNvSpPr/>
          <p:nvPr/>
        </p:nvSpPr>
        <p:spPr>
          <a:xfrm>
            <a:off x="1402080" y="5179850"/>
            <a:ext cx="3635932" cy="369332"/>
          </a:xfrm>
          <a:prstGeom prst="rect">
            <a:avLst/>
          </a:prstGeom>
          <a:ln>
            <a:solidFill>
              <a:schemeClr val="accent2"/>
            </a:solidFill>
          </a:ln>
        </p:spPr>
        <p:txBody>
          <a:bodyPr wrap="none">
            <a:spAutoFit/>
          </a:bodyPr>
          <a:lstStyle/>
          <a:p>
            <a:r>
              <a:rPr lang="en-US" altLang="zh-CN">
                <a:solidFill>
                  <a:schemeClr val="bg1"/>
                </a:solidFill>
              </a:rPr>
              <a:t>PyInstaller &lt;Python</a:t>
            </a:r>
            <a:r>
              <a:rPr lang="zh-CN" altLang="en-US">
                <a:solidFill>
                  <a:schemeClr val="bg1"/>
                </a:solidFill>
              </a:rPr>
              <a:t>源程序文件名</a:t>
            </a:r>
            <a:r>
              <a:rPr lang="en-US" altLang="zh-CN">
                <a:solidFill>
                  <a:schemeClr val="bg1"/>
                </a:solidFill>
              </a:rPr>
              <a:t>&gt;</a:t>
            </a:r>
            <a:endParaRPr lang="zh-CN" altLang="en-US">
              <a:solidFill>
                <a:schemeClr val="bg1"/>
              </a:solidFill>
            </a:endParaRPr>
          </a:p>
        </p:txBody>
      </p:sp>
      <p:sp>
        <p:nvSpPr>
          <p:cNvPr id="9" name="矩形 8">
            <a:extLst>
              <a:ext uri="{FF2B5EF4-FFF2-40B4-BE49-F238E27FC236}">
                <a16:creationId xmlns:a16="http://schemas.microsoft.com/office/drawing/2014/main" id="{8EE57422-EAE9-4B86-B7DE-3BC0072DA21F}"/>
              </a:ext>
            </a:extLst>
          </p:cNvPr>
          <p:cNvSpPr/>
          <p:nvPr/>
        </p:nvSpPr>
        <p:spPr>
          <a:xfrm>
            <a:off x="1473896" y="5685563"/>
            <a:ext cx="9476678" cy="646331"/>
          </a:xfrm>
          <a:prstGeom prst="rect">
            <a:avLst/>
          </a:prstGeom>
        </p:spPr>
        <p:txBody>
          <a:bodyPr wrap="square">
            <a:spAutoFit/>
          </a:bodyPr>
          <a:lstStyle/>
          <a:p>
            <a:r>
              <a:rPr lang="zh-CN" altLang="en-US">
                <a:solidFill>
                  <a:schemeClr val="bg1"/>
                </a:solidFill>
              </a:rPr>
              <a:t>执行完毕后，源文件所在目录将生成</a:t>
            </a:r>
            <a:r>
              <a:rPr lang="en-US" altLang="zh-CN">
                <a:solidFill>
                  <a:schemeClr val="bg1"/>
                </a:solidFill>
              </a:rPr>
              <a:t>dist</a:t>
            </a:r>
            <a:r>
              <a:rPr lang="zh-CN" altLang="en-US">
                <a:solidFill>
                  <a:schemeClr val="bg1"/>
                </a:solidFill>
              </a:rPr>
              <a:t>和</a:t>
            </a:r>
            <a:r>
              <a:rPr lang="en-US" altLang="zh-CN">
                <a:solidFill>
                  <a:schemeClr val="bg1"/>
                </a:solidFill>
              </a:rPr>
              <a:t>build</a:t>
            </a:r>
            <a:r>
              <a:rPr lang="zh-CN" altLang="en-US">
                <a:solidFill>
                  <a:schemeClr val="bg1"/>
                </a:solidFill>
              </a:rPr>
              <a:t>两个文件夹。最终的打包程序在</a:t>
            </a:r>
            <a:r>
              <a:rPr lang="en-US" altLang="zh-CN">
                <a:solidFill>
                  <a:schemeClr val="bg1"/>
                </a:solidFill>
              </a:rPr>
              <a:t>dist</a:t>
            </a:r>
            <a:r>
              <a:rPr lang="zh-CN" altLang="en-US">
                <a:solidFill>
                  <a:schemeClr val="bg1"/>
                </a:solidFill>
              </a:rPr>
              <a:t>内部与源文件同名的目录中。</a:t>
            </a:r>
          </a:p>
        </p:txBody>
      </p:sp>
      <p:sp>
        <p:nvSpPr>
          <p:cNvPr id="10" name="文本框 9">
            <a:extLst>
              <a:ext uri="{FF2B5EF4-FFF2-40B4-BE49-F238E27FC236}">
                <a16:creationId xmlns:a16="http://schemas.microsoft.com/office/drawing/2014/main" id="{C8FBEED3-72D1-4A7D-B6C9-C73C01B42641}"/>
              </a:ext>
            </a:extLst>
          </p:cNvPr>
          <p:cNvSpPr txBox="1"/>
          <p:nvPr/>
        </p:nvSpPr>
        <p:spPr>
          <a:xfrm>
            <a:off x="5239264" y="453191"/>
            <a:ext cx="3196709" cy="584775"/>
          </a:xfrm>
          <a:prstGeom prst="rect">
            <a:avLst/>
          </a:prstGeom>
          <a:noFill/>
        </p:spPr>
        <p:txBody>
          <a:bodyPr wrap="none" rtlCol="0">
            <a:spAutoFit/>
          </a:bodyPr>
          <a:lstStyle/>
          <a:p>
            <a:r>
              <a:rPr lang="en-US" altLang="zh-CN" sz="3200">
                <a:solidFill>
                  <a:schemeClr val="bg1"/>
                </a:solidFill>
              </a:rPr>
              <a:t>PyInstaller</a:t>
            </a:r>
            <a:r>
              <a:rPr lang="zh-CN" altLang="en-US" sz="3200">
                <a:solidFill>
                  <a:schemeClr val="bg1"/>
                </a:solidFill>
              </a:rPr>
              <a:t>库概述</a:t>
            </a:r>
          </a:p>
        </p:txBody>
      </p:sp>
      <p:sp>
        <p:nvSpPr>
          <p:cNvPr id="11" name="Oval 6">
            <a:extLst>
              <a:ext uri="{FF2B5EF4-FFF2-40B4-BE49-F238E27FC236}">
                <a16:creationId xmlns:a16="http://schemas.microsoft.com/office/drawing/2014/main" id="{32A4E07C-1241-4290-B0B5-ABBE581723CC}"/>
              </a:ext>
            </a:extLst>
          </p:cNvPr>
          <p:cNvSpPr>
            <a:spLocks noChangeArrowheads="1"/>
          </p:cNvSpPr>
          <p:nvPr/>
        </p:nvSpPr>
        <p:spPr bwMode="auto">
          <a:xfrm>
            <a:off x="4516481" y="375164"/>
            <a:ext cx="185264" cy="182642"/>
          </a:xfrm>
          <a:prstGeom prst="ellipse">
            <a:avLst/>
          </a:prstGeom>
          <a:solidFill>
            <a:srgbClr val="FBE22D">
              <a:alpha val="80000"/>
            </a:srgbClr>
          </a:solidFill>
          <a:ln>
            <a:noFill/>
          </a:ln>
        </p:spPr>
        <p:txBody>
          <a:bodyPr/>
          <a:lstStyle/>
          <a:p>
            <a:endParaRPr lang="zh-CN" altLang="en-US"/>
          </a:p>
        </p:txBody>
      </p:sp>
      <p:sp>
        <p:nvSpPr>
          <p:cNvPr id="12" name="Oval 3">
            <a:extLst>
              <a:ext uri="{FF2B5EF4-FFF2-40B4-BE49-F238E27FC236}">
                <a16:creationId xmlns:a16="http://schemas.microsoft.com/office/drawing/2014/main" id="{6A181E5F-3A68-4768-8CB7-0C11C64BB8BE}"/>
              </a:ext>
            </a:extLst>
          </p:cNvPr>
          <p:cNvSpPr>
            <a:spLocks noChangeArrowheads="1"/>
          </p:cNvSpPr>
          <p:nvPr/>
        </p:nvSpPr>
        <p:spPr bwMode="auto">
          <a:xfrm>
            <a:off x="3551872" y="513906"/>
            <a:ext cx="263828" cy="260897"/>
          </a:xfrm>
          <a:prstGeom prst="ellipse">
            <a:avLst/>
          </a:prstGeom>
          <a:solidFill>
            <a:srgbClr val="A9D25A">
              <a:alpha val="80000"/>
            </a:srgbClr>
          </a:solidFill>
          <a:ln>
            <a:noFill/>
          </a:ln>
        </p:spPr>
        <p:txBody>
          <a:bodyPr/>
          <a:lstStyle/>
          <a:p>
            <a:endParaRPr lang="zh-CN" altLang="en-US"/>
          </a:p>
        </p:txBody>
      </p:sp>
      <p:sp>
        <p:nvSpPr>
          <p:cNvPr id="13" name="Oval 4">
            <a:extLst>
              <a:ext uri="{FF2B5EF4-FFF2-40B4-BE49-F238E27FC236}">
                <a16:creationId xmlns:a16="http://schemas.microsoft.com/office/drawing/2014/main" id="{8590BDD9-00A5-4D99-BFE5-7C14E21B311B}"/>
              </a:ext>
            </a:extLst>
          </p:cNvPr>
          <p:cNvSpPr>
            <a:spLocks noChangeArrowheads="1"/>
          </p:cNvSpPr>
          <p:nvPr/>
        </p:nvSpPr>
        <p:spPr bwMode="auto">
          <a:xfrm>
            <a:off x="3815700" y="685386"/>
            <a:ext cx="263828" cy="260897"/>
          </a:xfrm>
          <a:prstGeom prst="ellipse">
            <a:avLst/>
          </a:prstGeom>
          <a:solidFill>
            <a:srgbClr val="98D2E3">
              <a:alpha val="80000"/>
            </a:srgbClr>
          </a:solidFill>
          <a:ln>
            <a:noFill/>
          </a:ln>
        </p:spPr>
        <p:txBody>
          <a:bodyPr/>
          <a:lstStyle/>
          <a:p>
            <a:endParaRPr lang="zh-CN" altLang="en-US"/>
          </a:p>
        </p:txBody>
      </p:sp>
      <p:sp>
        <p:nvSpPr>
          <p:cNvPr id="14" name="Oval 5">
            <a:extLst>
              <a:ext uri="{FF2B5EF4-FFF2-40B4-BE49-F238E27FC236}">
                <a16:creationId xmlns:a16="http://schemas.microsoft.com/office/drawing/2014/main" id="{55641DEE-5850-40D9-9794-420BDC7DE180}"/>
              </a:ext>
            </a:extLst>
          </p:cNvPr>
          <p:cNvSpPr>
            <a:spLocks noChangeArrowheads="1"/>
          </p:cNvSpPr>
          <p:nvPr/>
        </p:nvSpPr>
        <p:spPr bwMode="auto">
          <a:xfrm>
            <a:off x="3994422" y="496777"/>
            <a:ext cx="458394" cy="450850"/>
          </a:xfrm>
          <a:prstGeom prst="ellipse">
            <a:avLst/>
          </a:prstGeom>
          <a:solidFill>
            <a:srgbClr val="EA5514">
              <a:alpha val="80000"/>
            </a:srgbClr>
          </a:solidFill>
          <a:ln>
            <a:noFill/>
          </a:ln>
        </p:spPr>
        <p:txBody>
          <a:bodyPr/>
          <a:lstStyle/>
          <a:p>
            <a:endParaRPr lang="zh-CN" altLang="en-US"/>
          </a:p>
        </p:txBody>
      </p:sp>
      <p:sp>
        <p:nvSpPr>
          <p:cNvPr id="15" name="Rectangle 39">
            <a:extLst>
              <a:ext uri="{FF2B5EF4-FFF2-40B4-BE49-F238E27FC236}">
                <a16:creationId xmlns:a16="http://schemas.microsoft.com/office/drawing/2014/main" id="{5AE405F8-7C05-445C-AFCE-A7F5C09439CB}"/>
              </a:ext>
            </a:extLst>
          </p:cNvPr>
          <p:cNvSpPr>
            <a:spLocks noChangeArrowheads="1"/>
          </p:cNvSpPr>
          <p:nvPr/>
        </p:nvSpPr>
        <p:spPr bwMode="auto">
          <a:xfrm>
            <a:off x="4060057" y="599092"/>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Impact" pitchFamily="34" charset="0"/>
                <a:ea typeface="宋体" pitchFamily="2" charset="-122"/>
                <a:cs typeface="宋体" pitchFamily="2" charset="-122"/>
              </a:rPr>
              <a:t>04</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6" name="Rectangle: Rounded Corners 9">
            <a:extLst>
              <a:ext uri="{FF2B5EF4-FFF2-40B4-BE49-F238E27FC236}">
                <a16:creationId xmlns:a16="http://schemas.microsoft.com/office/drawing/2014/main" id="{3AC01463-D9ED-43F8-AA22-9CD5CD61FCBD}"/>
              </a:ext>
            </a:extLst>
          </p:cNvPr>
          <p:cNvSpPr/>
          <p:nvPr/>
        </p:nvSpPr>
        <p:spPr>
          <a:xfrm>
            <a:off x="881380" y="1630062"/>
            <a:ext cx="3230097" cy="43340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Autofit/>
          </a:bodyPr>
          <a:lstStyle/>
          <a:p>
            <a:pPr algn="ctr"/>
            <a:r>
              <a:rPr lang="en-US" altLang="zh-CN" sz="2000">
                <a:latin typeface="字魂35号-经典雅黑" panose="02000000000000000000" pitchFamily="2" charset="-122"/>
                <a:ea typeface="字魂35号-经典雅黑" panose="02000000000000000000" pitchFamily="2" charset="-122"/>
                <a:sym typeface="FZHei-B01S" panose="02010601030101010101" pitchFamily="2" charset="-122"/>
              </a:rPr>
              <a:t>Pyinstaller</a:t>
            </a:r>
            <a:r>
              <a:rPr lang="zh-CN" altLang="en-US" sz="2000">
                <a:latin typeface="字魂35号-经典雅黑" panose="02000000000000000000" pitchFamily="2" charset="-122"/>
                <a:ea typeface="字魂35号-经典雅黑" panose="02000000000000000000" pitchFamily="2" charset="-122"/>
                <a:sym typeface="FZHei-B01S" panose="02010601030101010101" pitchFamily="2" charset="-122"/>
              </a:rPr>
              <a:t>有什么用？</a:t>
            </a:r>
            <a:endParaRPr lang="zh-CN" altLang="en-US" sz="2000" dirty="0">
              <a:latin typeface="字魂35号-经典雅黑" panose="02000000000000000000" pitchFamily="2" charset="-122"/>
              <a:ea typeface="字魂35号-经典雅黑" panose="02000000000000000000" pitchFamily="2" charset="-122"/>
              <a:sym typeface="FZHei-B01S" panose="02010601030101010101" pitchFamily="2" charset="-122"/>
            </a:endParaRPr>
          </a:p>
        </p:txBody>
      </p:sp>
      <p:sp>
        <p:nvSpPr>
          <p:cNvPr id="17" name="Rectangle: Rounded Corners 9">
            <a:extLst>
              <a:ext uri="{FF2B5EF4-FFF2-40B4-BE49-F238E27FC236}">
                <a16:creationId xmlns:a16="http://schemas.microsoft.com/office/drawing/2014/main" id="{6FE92055-AC89-4D18-B275-2A7FAB19AEC7}"/>
              </a:ext>
            </a:extLst>
          </p:cNvPr>
          <p:cNvSpPr/>
          <p:nvPr/>
        </p:nvSpPr>
        <p:spPr>
          <a:xfrm>
            <a:off x="943508" y="3028122"/>
            <a:ext cx="3230097" cy="43340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Autofit/>
          </a:bodyPr>
          <a:lstStyle/>
          <a:p>
            <a:pPr algn="ctr"/>
            <a:r>
              <a:rPr lang="en-US" altLang="zh-CN" sz="2000">
                <a:latin typeface="字魂35号-经典雅黑" panose="02000000000000000000" pitchFamily="2" charset="-122"/>
                <a:ea typeface="字魂35号-经典雅黑" panose="02000000000000000000" pitchFamily="2" charset="-122"/>
                <a:sym typeface="FZHei-B01S" panose="02010601030101010101" pitchFamily="2" charset="-122"/>
              </a:rPr>
              <a:t>Pyinstaller</a:t>
            </a:r>
            <a:r>
              <a:rPr lang="zh-CN" altLang="en-US" sz="2000">
                <a:latin typeface="字魂35号-经典雅黑" panose="02000000000000000000" pitchFamily="2" charset="-122"/>
                <a:ea typeface="字魂35号-经典雅黑" panose="02000000000000000000" pitchFamily="2" charset="-122"/>
                <a:sym typeface="FZHei-B01S" panose="02010601030101010101" pitchFamily="2" charset="-122"/>
              </a:rPr>
              <a:t>优点</a:t>
            </a:r>
            <a:endParaRPr lang="zh-CN" altLang="en-US" sz="2000" dirty="0">
              <a:latin typeface="字魂35号-经典雅黑" panose="02000000000000000000" pitchFamily="2" charset="-122"/>
              <a:ea typeface="字魂35号-经典雅黑" panose="02000000000000000000" pitchFamily="2" charset="-122"/>
              <a:sym typeface="FZHei-B01S" panose="02010601030101010101" pitchFamily="2" charset="-122"/>
            </a:endParaRPr>
          </a:p>
        </p:txBody>
      </p:sp>
      <p:sp>
        <p:nvSpPr>
          <p:cNvPr id="18" name="Rectangle: Rounded Corners 9">
            <a:extLst>
              <a:ext uri="{FF2B5EF4-FFF2-40B4-BE49-F238E27FC236}">
                <a16:creationId xmlns:a16="http://schemas.microsoft.com/office/drawing/2014/main" id="{3D5F1FE3-0079-480A-A18E-65F14D2FD405}"/>
              </a:ext>
            </a:extLst>
          </p:cNvPr>
          <p:cNvSpPr/>
          <p:nvPr/>
        </p:nvSpPr>
        <p:spPr>
          <a:xfrm>
            <a:off x="993522" y="4610061"/>
            <a:ext cx="3230097" cy="43340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Autofit/>
          </a:bodyPr>
          <a:lstStyle/>
          <a:p>
            <a:pPr algn="ctr"/>
            <a:r>
              <a:rPr lang="zh-CN" altLang="en-US" sz="2000">
                <a:latin typeface="字魂35号-经典雅黑" panose="02000000000000000000" pitchFamily="2" charset="-122"/>
                <a:ea typeface="字魂35号-经典雅黑" panose="02000000000000000000" pitchFamily="2" charset="-122"/>
                <a:sym typeface="FZHei-B01S" panose="02010601030101010101" pitchFamily="2" charset="-122"/>
              </a:rPr>
              <a:t>打包方法</a:t>
            </a:r>
          </a:p>
        </p:txBody>
      </p:sp>
    </p:spTree>
    <p:extLst>
      <p:ext uri="{BB962C8B-B14F-4D97-AF65-F5344CB8AC3E}">
        <p14:creationId xmlns:p14="http://schemas.microsoft.com/office/powerpoint/2010/main" val="3348661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300" fill="hold"/>
                                        <p:tgtEl>
                                          <p:spTgt spid="14"/>
                                        </p:tgtEl>
                                        <p:attrNameLst>
                                          <p:attrName>ppt_w</p:attrName>
                                        </p:attrNameLst>
                                      </p:cBhvr>
                                      <p:tavLst>
                                        <p:tav tm="0">
                                          <p:val>
                                            <p:fltVal val="0"/>
                                          </p:val>
                                        </p:tav>
                                        <p:tav tm="100000">
                                          <p:val>
                                            <p:strVal val="#ppt_w"/>
                                          </p:val>
                                        </p:tav>
                                      </p:tavLst>
                                    </p:anim>
                                    <p:anim calcmode="lin" valueType="num">
                                      <p:cBhvr>
                                        <p:cTn id="8" dur="300" fill="hold"/>
                                        <p:tgtEl>
                                          <p:spTgt spid="14"/>
                                        </p:tgtEl>
                                        <p:attrNameLst>
                                          <p:attrName>ppt_h</p:attrName>
                                        </p:attrNameLst>
                                      </p:cBhvr>
                                      <p:tavLst>
                                        <p:tav tm="0">
                                          <p:val>
                                            <p:fltVal val="0"/>
                                          </p:val>
                                        </p:tav>
                                        <p:tav tm="100000">
                                          <p:val>
                                            <p:strVal val="#ppt_h"/>
                                          </p:val>
                                        </p:tav>
                                      </p:tavLst>
                                    </p:anim>
                                    <p:animEffect transition="in" filter="fade">
                                      <p:cBhvr>
                                        <p:cTn id="9" dur="300"/>
                                        <p:tgtEl>
                                          <p:spTgt spid="14"/>
                                        </p:tgtEl>
                                      </p:cBhvr>
                                    </p:animEffect>
                                  </p:childTnLst>
                                </p:cTn>
                              </p:par>
                              <p:par>
                                <p:cTn id="10" presetID="6" presetClass="emph" presetSubtype="0" autoRev="1" fill="hold" grpId="1" nodeType="withEffect">
                                  <p:stCondLst>
                                    <p:cond delay="300"/>
                                  </p:stCondLst>
                                  <p:childTnLst>
                                    <p:animScale>
                                      <p:cBhvr>
                                        <p:cTn id="11" dur="150" fill="hold"/>
                                        <p:tgtEl>
                                          <p:spTgt spid="14"/>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13"/>
                                        </p:tgtEl>
                                        <p:attrNameLst>
                                          <p:attrName>style.visibility</p:attrName>
                                        </p:attrNameLst>
                                      </p:cBhvr>
                                      <p:to>
                                        <p:strVal val="visible"/>
                                      </p:to>
                                    </p:set>
                                    <p:anim calcmode="lin" valueType="num">
                                      <p:cBhvr>
                                        <p:cTn id="14" dur="300" fill="hold"/>
                                        <p:tgtEl>
                                          <p:spTgt spid="13"/>
                                        </p:tgtEl>
                                        <p:attrNameLst>
                                          <p:attrName>ppt_w</p:attrName>
                                        </p:attrNameLst>
                                      </p:cBhvr>
                                      <p:tavLst>
                                        <p:tav tm="0">
                                          <p:val>
                                            <p:fltVal val="0"/>
                                          </p:val>
                                        </p:tav>
                                        <p:tav tm="100000">
                                          <p:val>
                                            <p:strVal val="#ppt_w"/>
                                          </p:val>
                                        </p:tav>
                                      </p:tavLst>
                                    </p:anim>
                                    <p:anim calcmode="lin" valueType="num">
                                      <p:cBhvr>
                                        <p:cTn id="15" dur="300" fill="hold"/>
                                        <p:tgtEl>
                                          <p:spTgt spid="13"/>
                                        </p:tgtEl>
                                        <p:attrNameLst>
                                          <p:attrName>ppt_h</p:attrName>
                                        </p:attrNameLst>
                                      </p:cBhvr>
                                      <p:tavLst>
                                        <p:tav tm="0">
                                          <p:val>
                                            <p:fltVal val="0"/>
                                          </p:val>
                                        </p:tav>
                                        <p:tav tm="100000">
                                          <p:val>
                                            <p:strVal val="#ppt_h"/>
                                          </p:val>
                                        </p:tav>
                                      </p:tavLst>
                                    </p:anim>
                                    <p:animEffect transition="in" filter="fade">
                                      <p:cBhvr>
                                        <p:cTn id="16" dur="300"/>
                                        <p:tgtEl>
                                          <p:spTgt spid="13"/>
                                        </p:tgtEl>
                                      </p:cBhvr>
                                    </p:animEffect>
                                  </p:childTnLst>
                                </p:cTn>
                              </p:par>
                              <p:par>
                                <p:cTn id="17" presetID="6" presetClass="emph" presetSubtype="0" autoRev="1" fill="hold" grpId="1" nodeType="withEffect">
                                  <p:stCondLst>
                                    <p:cond delay="600"/>
                                  </p:stCondLst>
                                  <p:childTnLst>
                                    <p:animScale>
                                      <p:cBhvr>
                                        <p:cTn id="18" dur="150" fill="hold"/>
                                        <p:tgtEl>
                                          <p:spTgt spid="13"/>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12"/>
                                        </p:tgtEl>
                                        <p:attrNameLst>
                                          <p:attrName>style.visibility</p:attrName>
                                        </p:attrNameLst>
                                      </p:cBhvr>
                                      <p:to>
                                        <p:strVal val="visible"/>
                                      </p:to>
                                    </p:set>
                                    <p:anim calcmode="lin" valueType="num">
                                      <p:cBhvr>
                                        <p:cTn id="21" dur="300" fill="hold"/>
                                        <p:tgtEl>
                                          <p:spTgt spid="12"/>
                                        </p:tgtEl>
                                        <p:attrNameLst>
                                          <p:attrName>ppt_w</p:attrName>
                                        </p:attrNameLst>
                                      </p:cBhvr>
                                      <p:tavLst>
                                        <p:tav tm="0">
                                          <p:val>
                                            <p:fltVal val="0"/>
                                          </p:val>
                                        </p:tav>
                                        <p:tav tm="100000">
                                          <p:val>
                                            <p:strVal val="#ppt_w"/>
                                          </p:val>
                                        </p:tav>
                                      </p:tavLst>
                                    </p:anim>
                                    <p:anim calcmode="lin" valueType="num">
                                      <p:cBhvr>
                                        <p:cTn id="22" dur="300" fill="hold"/>
                                        <p:tgtEl>
                                          <p:spTgt spid="12"/>
                                        </p:tgtEl>
                                        <p:attrNameLst>
                                          <p:attrName>ppt_h</p:attrName>
                                        </p:attrNameLst>
                                      </p:cBhvr>
                                      <p:tavLst>
                                        <p:tav tm="0">
                                          <p:val>
                                            <p:fltVal val="0"/>
                                          </p:val>
                                        </p:tav>
                                        <p:tav tm="100000">
                                          <p:val>
                                            <p:strVal val="#ppt_h"/>
                                          </p:val>
                                        </p:tav>
                                      </p:tavLst>
                                    </p:anim>
                                    <p:animEffect transition="in" filter="fade">
                                      <p:cBhvr>
                                        <p:cTn id="23" dur="300"/>
                                        <p:tgtEl>
                                          <p:spTgt spid="12"/>
                                        </p:tgtEl>
                                      </p:cBhvr>
                                    </p:animEffect>
                                  </p:childTnLst>
                                </p:cTn>
                              </p:par>
                              <p:par>
                                <p:cTn id="24" presetID="6" presetClass="emph" presetSubtype="0" autoRev="1" fill="hold" grpId="1" nodeType="withEffect">
                                  <p:stCondLst>
                                    <p:cond delay="900"/>
                                  </p:stCondLst>
                                  <p:childTnLst>
                                    <p:animScale>
                                      <p:cBhvr>
                                        <p:cTn id="25" dur="150" fill="hold"/>
                                        <p:tgtEl>
                                          <p:spTgt spid="12"/>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11"/>
                                        </p:tgtEl>
                                        <p:attrNameLst>
                                          <p:attrName>style.visibility</p:attrName>
                                        </p:attrNameLst>
                                      </p:cBhvr>
                                      <p:to>
                                        <p:strVal val="visible"/>
                                      </p:to>
                                    </p:set>
                                    <p:anim calcmode="lin" valueType="num">
                                      <p:cBhvr>
                                        <p:cTn id="28" dur="300" fill="hold"/>
                                        <p:tgtEl>
                                          <p:spTgt spid="11"/>
                                        </p:tgtEl>
                                        <p:attrNameLst>
                                          <p:attrName>ppt_w</p:attrName>
                                        </p:attrNameLst>
                                      </p:cBhvr>
                                      <p:tavLst>
                                        <p:tav tm="0">
                                          <p:val>
                                            <p:fltVal val="0"/>
                                          </p:val>
                                        </p:tav>
                                        <p:tav tm="100000">
                                          <p:val>
                                            <p:strVal val="#ppt_w"/>
                                          </p:val>
                                        </p:tav>
                                      </p:tavLst>
                                    </p:anim>
                                    <p:anim calcmode="lin" valueType="num">
                                      <p:cBhvr>
                                        <p:cTn id="29" dur="300" fill="hold"/>
                                        <p:tgtEl>
                                          <p:spTgt spid="11"/>
                                        </p:tgtEl>
                                        <p:attrNameLst>
                                          <p:attrName>ppt_h</p:attrName>
                                        </p:attrNameLst>
                                      </p:cBhvr>
                                      <p:tavLst>
                                        <p:tav tm="0">
                                          <p:val>
                                            <p:fltVal val="0"/>
                                          </p:val>
                                        </p:tav>
                                        <p:tav tm="100000">
                                          <p:val>
                                            <p:strVal val="#ppt_h"/>
                                          </p:val>
                                        </p:tav>
                                      </p:tavLst>
                                    </p:anim>
                                    <p:animEffect transition="in" filter="fade">
                                      <p:cBhvr>
                                        <p:cTn id="30" dur="300"/>
                                        <p:tgtEl>
                                          <p:spTgt spid="11"/>
                                        </p:tgtEl>
                                      </p:cBhvr>
                                    </p:animEffect>
                                  </p:childTnLst>
                                </p:cTn>
                              </p:par>
                              <p:par>
                                <p:cTn id="31" presetID="6" presetClass="emph" presetSubtype="0" autoRev="1" fill="hold" grpId="1" nodeType="withEffect">
                                  <p:stCondLst>
                                    <p:cond delay="1200"/>
                                  </p:stCondLst>
                                  <p:childTnLst>
                                    <p:animScale>
                                      <p:cBhvr>
                                        <p:cTn id="32" dur="150" fill="hold"/>
                                        <p:tgtEl>
                                          <p:spTgt spid="11"/>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15"/>
                                        </p:tgtEl>
                                        <p:attrNameLst>
                                          <p:attrName>style.visibility</p:attrName>
                                        </p:attrNameLst>
                                      </p:cBhvr>
                                      <p:to>
                                        <p:strVal val="visible"/>
                                      </p:to>
                                    </p:set>
                                    <p:anim calcmode="lin" valueType="num">
                                      <p:cBhvr>
                                        <p:cTn id="35" dur="300" fill="hold"/>
                                        <p:tgtEl>
                                          <p:spTgt spid="15"/>
                                        </p:tgtEl>
                                        <p:attrNameLst>
                                          <p:attrName>ppt_w</p:attrName>
                                        </p:attrNameLst>
                                      </p:cBhvr>
                                      <p:tavLst>
                                        <p:tav tm="0">
                                          <p:val>
                                            <p:fltVal val="0"/>
                                          </p:val>
                                        </p:tav>
                                        <p:tav tm="100000">
                                          <p:val>
                                            <p:strVal val="#ppt_w"/>
                                          </p:val>
                                        </p:tav>
                                      </p:tavLst>
                                    </p:anim>
                                    <p:anim calcmode="lin" valueType="num">
                                      <p:cBhvr>
                                        <p:cTn id="36" dur="300" fill="hold"/>
                                        <p:tgtEl>
                                          <p:spTgt spid="15"/>
                                        </p:tgtEl>
                                        <p:attrNameLst>
                                          <p:attrName>ppt_h</p:attrName>
                                        </p:attrNameLst>
                                      </p:cBhvr>
                                      <p:tavLst>
                                        <p:tav tm="0">
                                          <p:val>
                                            <p:fltVal val="0"/>
                                          </p:val>
                                        </p:tav>
                                        <p:tav tm="100000">
                                          <p:val>
                                            <p:strVal val="#ppt_h"/>
                                          </p:val>
                                        </p:tav>
                                      </p:tavLst>
                                    </p:anim>
                                    <p:animEffect transition="in" filter="fade">
                                      <p:cBhvr>
                                        <p:cTn id="37" dur="300"/>
                                        <p:tgtEl>
                                          <p:spTgt spid="15"/>
                                        </p:tgtEl>
                                      </p:cBhvr>
                                    </p:animEffect>
                                  </p:childTnLst>
                                </p:cTn>
                              </p:par>
                              <p:par>
                                <p:cTn id="38" presetID="6" presetClass="emph" presetSubtype="0" autoRev="1" fill="hold" grpId="1" nodeType="withEffect">
                                  <p:stCondLst>
                                    <p:cond delay="800"/>
                                  </p:stCondLst>
                                  <p:childTnLst>
                                    <p:animScale>
                                      <p:cBhvr>
                                        <p:cTn id="39" dur="150" fill="hold"/>
                                        <p:tgtEl>
                                          <p:spTgt spid="15"/>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p:cTn id="42" dur="500" fill="hold"/>
                                        <p:tgtEl>
                                          <p:spTgt spid="16"/>
                                        </p:tgtEl>
                                        <p:attrNameLst>
                                          <p:attrName>ppt_w</p:attrName>
                                        </p:attrNameLst>
                                      </p:cBhvr>
                                      <p:tavLst>
                                        <p:tav tm="0">
                                          <p:val>
                                            <p:fltVal val="0"/>
                                          </p:val>
                                        </p:tav>
                                        <p:tav tm="100000">
                                          <p:val>
                                            <p:strVal val="#ppt_w"/>
                                          </p:val>
                                        </p:tav>
                                      </p:tavLst>
                                    </p:anim>
                                    <p:anim calcmode="lin" valueType="num">
                                      <p:cBhvr>
                                        <p:cTn id="43" dur="500" fill="hold"/>
                                        <p:tgtEl>
                                          <p:spTgt spid="16"/>
                                        </p:tgtEl>
                                        <p:attrNameLst>
                                          <p:attrName>ppt_h</p:attrName>
                                        </p:attrNameLst>
                                      </p:cBhvr>
                                      <p:tavLst>
                                        <p:tav tm="0">
                                          <p:val>
                                            <p:fltVal val="0"/>
                                          </p:val>
                                        </p:tav>
                                        <p:tav tm="100000">
                                          <p:val>
                                            <p:strVal val="#ppt_h"/>
                                          </p:val>
                                        </p:tav>
                                      </p:tavLst>
                                    </p:anim>
                                    <p:animEffect transition="in" filter="fade">
                                      <p:cBhvr>
                                        <p:cTn id="44" dur="500"/>
                                        <p:tgtEl>
                                          <p:spTgt spid="16"/>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p:cTn id="47" dur="500" fill="hold"/>
                                        <p:tgtEl>
                                          <p:spTgt spid="17"/>
                                        </p:tgtEl>
                                        <p:attrNameLst>
                                          <p:attrName>ppt_w</p:attrName>
                                        </p:attrNameLst>
                                      </p:cBhvr>
                                      <p:tavLst>
                                        <p:tav tm="0">
                                          <p:val>
                                            <p:fltVal val="0"/>
                                          </p:val>
                                        </p:tav>
                                        <p:tav tm="100000">
                                          <p:val>
                                            <p:strVal val="#ppt_w"/>
                                          </p:val>
                                        </p:tav>
                                      </p:tavLst>
                                    </p:anim>
                                    <p:anim calcmode="lin" valueType="num">
                                      <p:cBhvr>
                                        <p:cTn id="48" dur="500" fill="hold"/>
                                        <p:tgtEl>
                                          <p:spTgt spid="17"/>
                                        </p:tgtEl>
                                        <p:attrNameLst>
                                          <p:attrName>ppt_h</p:attrName>
                                        </p:attrNameLst>
                                      </p:cBhvr>
                                      <p:tavLst>
                                        <p:tav tm="0">
                                          <p:val>
                                            <p:fltVal val="0"/>
                                          </p:val>
                                        </p:tav>
                                        <p:tav tm="100000">
                                          <p:val>
                                            <p:strVal val="#ppt_h"/>
                                          </p:val>
                                        </p:tav>
                                      </p:tavLst>
                                    </p:anim>
                                    <p:animEffect transition="in" filter="fade">
                                      <p:cBhvr>
                                        <p:cTn id="49" dur="500"/>
                                        <p:tgtEl>
                                          <p:spTgt spid="17"/>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 calcmode="lin" valueType="num">
                                      <p:cBhvr>
                                        <p:cTn id="52" dur="500" fill="hold"/>
                                        <p:tgtEl>
                                          <p:spTgt spid="18"/>
                                        </p:tgtEl>
                                        <p:attrNameLst>
                                          <p:attrName>ppt_w</p:attrName>
                                        </p:attrNameLst>
                                      </p:cBhvr>
                                      <p:tavLst>
                                        <p:tav tm="0">
                                          <p:val>
                                            <p:fltVal val="0"/>
                                          </p:val>
                                        </p:tav>
                                        <p:tav tm="100000">
                                          <p:val>
                                            <p:strVal val="#ppt_w"/>
                                          </p:val>
                                        </p:tav>
                                      </p:tavLst>
                                    </p:anim>
                                    <p:anim calcmode="lin" valueType="num">
                                      <p:cBhvr>
                                        <p:cTn id="53" dur="500" fill="hold"/>
                                        <p:tgtEl>
                                          <p:spTgt spid="18"/>
                                        </p:tgtEl>
                                        <p:attrNameLst>
                                          <p:attrName>ppt_h</p:attrName>
                                        </p:attrNameLst>
                                      </p:cBhvr>
                                      <p:tavLst>
                                        <p:tav tm="0">
                                          <p:val>
                                            <p:fltVal val="0"/>
                                          </p:val>
                                        </p:tav>
                                        <p:tav tm="100000">
                                          <p:val>
                                            <p:strVal val="#ppt_h"/>
                                          </p:val>
                                        </p:tav>
                                      </p:tavLst>
                                    </p:anim>
                                    <p:animEffect transition="in" filter="fade">
                                      <p:cBhvr>
                                        <p:cTn id="5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P spid="12" grpId="1" animBg="1"/>
      <p:bldP spid="13" grpId="0" animBg="1"/>
      <p:bldP spid="13" grpId="1" animBg="1"/>
      <p:bldP spid="14" grpId="0" animBg="1"/>
      <p:bldP spid="14" grpId="1" animBg="1"/>
      <p:bldP spid="15" grpId="0"/>
      <p:bldP spid="15" grpId="1"/>
      <p:bldP spid="16" grpId="0" animBg="1"/>
      <p:bldP spid="17" grpId="0" animBg="1"/>
      <p:bldP spid="1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40E7CCA-7664-4269-9EBD-F3A8D65D6A4D}"/>
              </a:ext>
            </a:extLst>
          </p:cNvPr>
          <p:cNvSpPr/>
          <p:nvPr/>
        </p:nvSpPr>
        <p:spPr>
          <a:xfrm>
            <a:off x="2289294" y="1376405"/>
            <a:ext cx="7357213" cy="369332"/>
          </a:xfrm>
          <a:prstGeom prst="rect">
            <a:avLst/>
          </a:prstGeom>
        </p:spPr>
        <p:txBody>
          <a:bodyPr wrap="square">
            <a:spAutoFit/>
          </a:bodyPr>
          <a:lstStyle/>
          <a:p>
            <a:r>
              <a:rPr lang="zh-CN" altLang="en-US">
                <a:solidFill>
                  <a:schemeClr val="bg1"/>
                </a:solidFill>
              </a:rPr>
              <a:t>可以通过</a:t>
            </a:r>
            <a:r>
              <a:rPr lang="en-US" altLang="zh-CN">
                <a:solidFill>
                  <a:schemeClr val="bg1"/>
                </a:solidFill>
              </a:rPr>
              <a:t>-F</a:t>
            </a:r>
            <a:r>
              <a:rPr lang="zh-CN" altLang="en-US">
                <a:solidFill>
                  <a:schemeClr val="bg1"/>
                </a:solidFill>
              </a:rPr>
              <a:t>参数对</a:t>
            </a:r>
            <a:r>
              <a:rPr lang="en-US" altLang="zh-CN">
                <a:solidFill>
                  <a:schemeClr val="bg1"/>
                </a:solidFill>
              </a:rPr>
              <a:t>Python</a:t>
            </a:r>
            <a:r>
              <a:rPr lang="zh-CN" altLang="en-US">
                <a:solidFill>
                  <a:schemeClr val="bg1"/>
                </a:solidFill>
              </a:rPr>
              <a:t>源文件生成一个独立的可执行文件，如下：</a:t>
            </a:r>
          </a:p>
        </p:txBody>
      </p:sp>
      <p:graphicFrame>
        <p:nvGraphicFramePr>
          <p:cNvPr id="7" name="表格 6">
            <a:extLst>
              <a:ext uri="{FF2B5EF4-FFF2-40B4-BE49-F238E27FC236}">
                <a16:creationId xmlns:a16="http://schemas.microsoft.com/office/drawing/2014/main" id="{B5BD1680-6940-4BC9-8B17-D7BE1EEEF694}"/>
              </a:ext>
            </a:extLst>
          </p:cNvPr>
          <p:cNvGraphicFramePr>
            <a:graphicFrameLocks noGrp="1"/>
          </p:cNvGraphicFramePr>
          <p:nvPr>
            <p:extLst>
              <p:ext uri="{D42A27DB-BD31-4B8C-83A1-F6EECF244321}">
                <p14:modId xmlns:p14="http://schemas.microsoft.com/office/powerpoint/2010/main" val="3001926242"/>
              </p:ext>
            </p:extLst>
          </p:nvPr>
        </p:nvGraphicFramePr>
        <p:xfrm>
          <a:off x="2658077" y="3682768"/>
          <a:ext cx="5349102" cy="1524000"/>
        </p:xfrm>
        <a:graphic>
          <a:graphicData uri="http://schemas.openxmlformats.org/drawingml/2006/table">
            <a:tbl>
              <a:tblPr firstRow="1" bandRow="1">
                <a:tableStyleId>{5C22544A-7EE6-4342-B048-85BDC9FD1C3A}</a:tableStyleId>
              </a:tblPr>
              <a:tblGrid>
                <a:gridCol w="1845275">
                  <a:extLst>
                    <a:ext uri="{9D8B030D-6E8A-4147-A177-3AD203B41FA5}">
                      <a16:colId xmlns:a16="http://schemas.microsoft.com/office/drawing/2014/main" val="1655822461"/>
                    </a:ext>
                  </a:extLst>
                </a:gridCol>
                <a:gridCol w="3503827">
                  <a:extLst>
                    <a:ext uri="{9D8B030D-6E8A-4147-A177-3AD203B41FA5}">
                      <a16:colId xmlns:a16="http://schemas.microsoft.com/office/drawing/2014/main" val="887987053"/>
                    </a:ext>
                  </a:extLst>
                </a:gridCol>
              </a:tblGrid>
              <a:tr h="264926">
                <a:tc>
                  <a:txBody>
                    <a:bodyPr/>
                    <a:lstStyle/>
                    <a:p>
                      <a:r>
                        <a:rPr lang="zh-CN" altLang="en-US" sz="1400" b="0" i="0" u="none" strike="noStrike" kern="1200" baseline="0">
                          <a:solidFill>
                            <a:schemeClr val="lt1"/>
                          </a:solidFill>
                          <a:latin typeface="+mn-lt"/>
                          <a:ea typeface="+mn-ea"/>
                          <a:cs typeface="+mn-cs"/>
                        </a:rPr>
                        <a:t>参数</a:t>
                      </a:r>
                      <a:endParaRPr lang="zh-CN" altLang="en-US" sz="1400"/>
                    </a:p>
                  </a:txBody>
                  <a:tcPr/>
                </a:tc>
                <a:tc>
                  <a:txBody>
                    <a:bodyPr/>
                    <a:lstStyle/>
                    <a:p>
                      <a:r>
                        <a:rPr lang="zh-CN" altLang="en-US" sz="1400" b="0" i="0" u="none" strike="noStrike" kern="1200" baseline="0">
                          <a:solidFill>
                            <a:schemeClr val="lt1"/>
                          </a:solidFill>
                          <a:latin typeface="+mn-lt"/>
                          <a:ea typeface="+mn-ea"/>
                          <a:cs typeface="+mn-cs"/>
                        </a:rPr>
                        <a:t>功能</a:t>
                      </a:r>
                      <a:endParaRPr lang="zh-CN" altLang="en-US" sz="1400"/>
                    </a:p>
                  </a:txBody>
                  <a:tcPr/>
                </a:tc>
                <a:extLst>
                  <a:ext uri="{0D108BD9-81ED-4DB2-BD59-A6C34878D82A}">
                    <a16:rowId xmlns:a16="http://schemas.microsoft.com/office/drawing/2014/main" val="4225643335"/>
                  </a:ext>
                </a:extLst>
              </a:tr>
              <a:tr h="264926">
                <a:tc>
                  <a:txBody>
                    <a:bodyPr/>
                    <a:lstStyle/>
                    <a:p>
                      <a:r>
                        <a:rPr lang="en-US" altLang="zh-CN" sz="1400" b="0" i="0" u="none" strike="noStrike" kern="1200" baseline="0">
                          <a:solidFill>
                            <a:schemeClr val="dk1"/>
                          </a:solidFill>
                          <a:latin typeface="+mn-lt"/>
                          <a:ea typeface="+mn-ea"/>
                          <a:cs typeface="+mn-cs"/>
                        </a:rPr>
                        <a:t>-h, --help</a:t>
                      </a:r>
                      <a:endParaRPr lang="zh-CN" altLang="en-US" sz="1400"/>
                    </a:p>
                  </a:txBody>
                  <a:tcPr/>
                </a:tc>
                <a:tc>
                  <a:txBody>
                    <a:bodyPr/>
                    <a:lstStyle/>
                    <a:p>
                      <a:r>
                        <a:rPr lang="zh-CN" altLang="en-US" sz="1400" b="0" i="0" u="none" strike="noStrike" kern="1200" baseline="0">
                          <a:solidFill>
                            <a:schemeClr val="dk1"/>
                          </a:solidFill>
                          <a:latin typeface="+mn-lt"/>
                          <a:ea typeface="+mn-ea"/>
                          <a:cs typeface="+mn-cs"/>
                        </a:rPr>
                        <a:t>查看帮助</a:t>
                      </a:r>
                      <a:endParaRPr lang="zh-CN" altLang="en-US" sz="1400"/>
                    </a:p>
                  </a:txBody>
                  <a:tcPr/>
                </a:tc>
                <a:extLst>
                  <a:ext uri="{0D108BD9-81ED-4DB2-BD59-A6C34878D82A}">
                    <a16:rowId xmlns:a16="http://schemas.microsoft.com/office/drawing/2014/main" val="2569577313"/>
                  </a:ext>
                </a:extLst>
              </a:tr>
              <a:tr h="264926">
                <a:tc>
                  <a:txBody>
                    <a:bodyPr/>
                    <a:lstStyle/>
                    <a:p>
                      <a:r>
                        <a:rPr lang="en-US" altLang="zh-CN" sz="1400" b="0" i="0" u="none" strike="noStrike" kern="1200" baseline="0">
                          <a:solidFill>
                            <a:schemeClr val="dk1"/>
                          </a:solidFill>
                          <a:latin typeface="+mn-lt"/>
                          <a:ea typeface="+mn-ea"/>
                          <a:cs typeface="+mn-cs"/>
                        </a:rPr>
                        <a:t>-D, --onedir</a:t>
                      </a:r>
                      <a:endParaRPr lang="zh-CN" altLang="en-US" sz="1400"/>
                    </a:p>
                  </a:txBody>
                  <a:tcPr/>
                </a:tc>
                <a:tc>
                  <a:txBody>
                    <a:bodyPr/>
                    <a:lstStyle/>
                    <a:p>
                      <a:r>
                        <a:rPr lang="zh-CN" altLang="en-US" sz="1400" b="0" i="0" u="none" strike="noStrike" kern="1200" baseline="0">
                          <a:solidFill>
                            <a:schemeClr val="dk1"/>
                          </a:solidFill>
                          <a:latin typeface="+mn-lt"/>
                          <a:ea typeface="+mn-ea"/>
                          <a:cs typeface="+mn-cs"/>
                        </a:rPr>
                        <a:t>默认值，生成</a:t>
                      </a:r>
                      <a:r>
                        <a:rPr lang="en-US" altLang="zh-CN" sz="1400" b="0" i="0" u="none" strike="noStrike" kern="1200" baseline="0">
                          <a:solidFill>
                            <a:schemeClr val="dk1"/>
                          </a:solidFill>
                          <a:latin typeface="+mn-lt"/>
                          <a:ea typeface="+mn-ea"/>
                          <a:cs typeface="+mn-cs"/>
                        </a:rPr>
                        <a:t>dist</a:t>
                      </a:r>
                      <a:r>
                        <a:rPr lang="zh-CN" altLang="en-US" sz="1400" b="0" i="0" u="none" strike="noStrike" kern="1200" baseline="0">
                          <a:solidFill>
                            <a:schemeClr val="dk1"/>
                          </a:solidFill>
                          <a:latin typeface="+mn-lt"/>
                          <a:ea typeface="+mn-ea"/>
                          <a:cs typeface="+mn-cs"/>
                        </a:rPr>
                        <a:t>目录</a:t>
                      </a:r>
                      <a:endParaRPr lang="zh-CN" altLang="en-US" sz="1400"/>
                    </a:p>
                  </a:txBody>
                  <a:tcPr/>
                </a:tc>
                <a:extLst>
                  <a:ext uri="{0D108BD9-81ED-4DB2-BD59-A6C34878D82A}">
                    <a16:rowId xmlns:a16="http://schemas.microsoft.com/office/drawing/2014/main" val="2216712126"/>
                  </a:ext>
                </a:extLst>
              </a:tr>
              <a:tr h="264926">
                <a:tc>
                  <a:txBody>
                    <a:bodyPr/>
                    <a:lstStyle/>
                    <a:p>
                      <a:r>
                        <a:rPr lang="en-US" altLang="zh-CN" sz="1400" b="0" i="0" u="none" strike="noStrike" kern="1200" baseline="0">
                          <a:solidFill>
                            <a:schemeClr val="dk1"/>
                          </a:solidFill>
                          <a:latin typeface="+mn-lt"/>
                          <a:ea typeface="+mn-ea"/>
                          <a:cs typeface="+mn-cs"/>
                        </a:rPr>
                        <a:t>-F, --onefile</a:t>
                      </a:r>
                      <a:endParaRPr lang="zh-CN" altLang="en-US" sz="1400"/>
                    </a:p>
                  </a:txBody>
                  <a:tcPr/>
                </a:tc>
                <a:tc>
                  <a:txBody>
                    <a:bodyPr/>
                    <a:lstStyle/>
                    <a:p>
                      <a:r>
                        <a:rPr lang="zh-CN" altLang="en-US" sz="1400" b="0" i="0" u="none" strike="noStrike" kern="1200" baseline="0">
                          <a:solidFill>
                            <a:schemeClr val="dk1"/>
                          </a:solidFill>
                          <a:latin typeface="+mn-lt"/>
                          <a:ea typeface="+mn-ea"/>
                          <a:cs typeface="+mn-cs"/>
                        </a:rPr>
                        <a:t>在</a:t>
                      </a:r>
                      <a:r>
                        <a:rPr lang="en-US" altLang="zh-CN" sz="1400" b="0" i="0" u="none" strike="noStrike" kern="1200" baseline="0">
                          <a:solidFill>
                            <a:schemeClr val="dk1"/>
                          </a:solidFill>
                          <a:latin typeface="+mn-lt"/>
                          <a:ea typeface="+mn-ea"/>
                          <a:cs typeface="+mn-cs"/>
                        </a:rPr>
                        <a:t>dist</a:t>
                      </a:r>
                      <a:r>
                        <a:rPr lang="zh-CN" altLang="en-US" sz="1400" b="0" i="0" u="none" strike="noStrike" kern="1200" baseline="0">
                          <a:solidFill>
                            <a:schemeClr val="dk1"/>
                          </a:solidFill>
                          <a:latin typeface="+mn-lt"/>
                          <a:ea typeface="+mn-ea"/>
                          <a:cs typeface="+mn-cs"/>
                        </a:rPr>
                        <a:t>文件夹中只生成独立的打包文件</a:t>
                      </a:r>
                      <a:endParaRPr lang="zh-CN" altLang="en-US" sz="1400"/>
                    </a:p>
                  </a:txBody>
                  <a:tcPr/>
                </a:tc>
                <a:extLst>
                  <a:ext uri="{0D108BD9-81ED-4DB2-BD59-A6C34878D82A}">
                    <a16:rowId xmlns:a16="http://schemas.microsoft.com/office/drawing/2014/main" val="2887275598"/>
                  </a:ext>
                </a:extLst>
              </a:tr>
              <a:tr h="264926">
                <a:tc>
                  <a:txBody>
                    <a:bodyPr/>
                    <a:lstStyle/>
                    <a:p>
                      <a:r>
                        <a:rPr lang="en-US" altLang="zh-CN" sz="1400" b="0" i="0" u="none" strike="noStrike" kern="1200" baseline="0">
                          <a:solidFill>
                            <a:schemeClr val="dk1"/>
                          </a:solidFill>
                          <a:latin typeface="+mn-lt"/>
                          <a:ea typeface="+mn-ea"/>
                          <a:cs typeface="+mn-cs"/>
                        </a:rPr>
                        <a:t>-i </a:t>
                      </a:r>
                      <a:r>
                        <a:rPr lang="en-US" altLang="zh-CN" sz="1400" b="0" i="1" u="none" strike="noStrike" kern="1200" baseline="0">
                          <a:solidFill>
                            <a:schemeClr val="dk1"/>
                          </a:solidFill>
                          <a:latin typeface="+mn-lt"/>
                          <a:ea typeface="+mn-ea"/>
                          <a:cs typeface="+mn-cs"/>
                        </a:rPr>
                        <a:t>&lt;</a:t>
                      </a:r>
                      <a:r>
                        <a:rPr lang="zh-CN" altLang="en-US" sz="1400" b="0" i="0" u="none" strike="noStrike" kern="1200" baseline="0">
                          <a:solidFill>
                            <a:schemeClr val="dk1"/>
                          </a:solidFill>
                          <a:latin typeface="+mn-lt"/>
                          <a:ea typeface="+mn-ea"/>
                          <a:cs typeface="+mn-cs"/>
                        </a:rPr>
                        <a:t>图标文件名</a:t>
                      </a:r>
                      <a:r>
                        <a:rPr lang="en-US" altLang="zh-CN" sz="1400" b="0" i="1" u="none" strike="noStrike" kern="1200" baseline="0">
                          <a:solidFill>
                            <a:schemeClr val="dk1"/>
                          </a:solidFill>
                          <a:latin typeface="+mn-lt"/>
                          <a:ea typeface="+mn-ea"/>
                          <a:cs typeface="+mn-cs"/>
                        </a:rPr>
                        <a:t>.ico &gt;</a:t>
                      </a:r>
                      <a:endParaRPr lang="zh-CN" altLang="en-US" sz="1400"/>
                    </a:p>
                  </a:txBody>
                  <a:tcPr/>
                </a:tc>
                <a:tc>
                  <a:txBody>
                    <a:bodyPr/>
                    <a:lstStyle/>
                    <a:p>
                      <a:r>
                        <a:rPr lang="zh-CN" altLang="en-US" sz="1400" b="0" i="0" u="none" strike="noStrike" kern="1200" baseline="0">
                          <a:solidFill>
                            <a:schemeClr val="dk1"/>
                          </a:solidFill>
                          <a:latin typeface="+mn-lt"/>
                          <a:ea typeface="+mn-ea"/>
                          <a:cs typeface="+mn-cs"/>
                        </a:rPr>
                        <a:t>指定打包程序使用的图标（</a:t>
                      </a:r>
                      <a:r>
                        <a:rPr lang="en-US" altLang="zh-CN" sz="1400" b="0" i="0" u="none" strike="noStrike" kern="1200" baseline="0">
                          <a:solidFill>
                            <a:schemeClr val="dk1"/>
                          </a:solidFill>
                          <a:latin typeface="+mn-lt"/>
                          <a:ea typeface="+mn-ea"/>
                          <a:cs typeface="+mn-cs"/>
                        </a:rPr>
                        <a:t>icon</a:t>
                      </a:r>
                      <a:r>
                        <a:rPr lang="zh-CN" altLang="en-US" sz="1400" b="0" i="0" u="none" strike="noStrike" kern="1200" baseline="0">
                          <a:solidFill>
                            <a:schemeClr val="dk1"/>
                          </a:solidFill>
                          <a:latin typeface="+mn-lt"/>
                          <a:ea typeface="+mn-ea"/>
                          <a:cs typeface="+mn-cs"/>
                        </a:rPr>
                        <a:t>）文件</a:t>
                      </a:r>
                      <a:endParaRPr lang="zh-CN" altLang="en-US" sz="1400"/>
                    </a:p>
                  </a:txBody>
                  <a:tcPr/>
                </a:tc>
                <a:extLst>
                  <a:ext uri="{0D108BD9-81ED-4DB2-BD59-A6C34878D82A}">
                    <a16:rowId xmlns:a16="http://schemas.microsoft.com/office/drawing/2014/main" val="2070444780"/>
                  </a:ext>
                </a:extLst>
              </a:tr>
            </a:tbl>
          </a:graphicData>
        </a:graphic>
      </p:graphicFrame>
      <p:sp>
        <p:nvSpPr>
          <p:cNvPr id="9" name="Rectangle: Rounded Corners 9">
            <a:extLst>
              <a:ext uri="{FF2B5EF4-FFF2-40B4-BE49-F238E27FC236}">
                <a16:creationId xmlns:a16="http://schemas.microsoft.com/office/drawing/2014/main" id="{22EE6BE6-2494-4CCC-843D-BFEF164CEC5B}"/>
              </a:ext>
            </a:extLst>
          </p:cNvPr>
          <p:cNvSpPr/>
          <p:nvPr/>
        </p:nvSpPr>
        <p:spPr>
          <a:xfrm>
            <a:off x="1932031" y="2815967"/>
            <a:ext cx="3230097" cy="43340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Autofit/>
          </a:bodyPr>
          <a:lstStyle/>
          <a:p>
            <a:pPr algn="ctr"/>
            <a:r>
              <a:rPr lang="en-US" altLang="zh-CN" sz="2000">
                <a:latin typeface="字魂35号-经典雅黑" panose="02000000000000000000" pitchFamily="2" charset="-122"/>
                <a:ea typeface="字魂35号-经典雅黑" panose="02000000000000000000" pitchFamily="2" charset="-122"/>
                <a:sym typeface="FZHei-B01S" panose="02010601030101010101" pitchFamily="2" charset="-122"/>
              </a:rPr>
              <a:t>PyInstaller</a:t>
            </a:r>
            <a:r>
              <a:rPr lang="zh-CN" altLang="en-US" sz="2000">
                <a:latin typeface="字魂35号-经典雅黑" panose="02000000000000000000" pitchFamily="2" charset="-122"/>
                <a:ea typeface="字魂35号-经典雅黑" panose="02000000000000000000" pitchFamily="2" charset="-122"/>
                <a:sym typeface="FZHei-B01S" panose="02010601030101010101" pitchFamily="2" charset="-122"/>
              </a:rPr>
              <a:t>常用参数</a:t>
            </a:r>
          </a:p>
        </p:txBody>
      </p:sp>
      <p:grpSp>
        <p:nvGrpSpPr>
          <p:cNvPr id="10" name="Group 55">
            <a:extLst>
              <a:ext uri="{FF2B5EF4-FFF2-40B4-BE49-F238E27FC236}">
                <a16:creationId xmlns:a16="http://schemas.microsoft.com/office/drawing/2014/main" id="{EA7F311E-7077-4041-9566-0571448F4F5A}"/>
              </a:ext>
            </a:extLst>
          </p:cNvPr>
          <p:cNvGrpSpPr/>
          <p:nvPr/>
        </p:nvGrpSpPr>
        <p:grpSpPr bwMode="auto">
          <a:xfrm>
            <a:off x="1748589" y="1376405"/>
            <a:ext cx="366885" cy="360917"/>
            <a:chOff x="7141104" y="1923522"/>
            <a:chExt cx="488950" cy="481013"/>
          </a:xfrm>
          <a:solidFill>
            <a:schemeClr val="accent3"/>
          </a:solidFill>
        </p:grpSpPr>
        <p:sp>
          <p:nvSpPr>
            <p:cNvPr id="11" name="Freeform 58">
              <a:extLst>
                <a:ext uri="{FF2B5EF4-FFF2-40B4-BE49-F238E27FC236}">
                  <a16:creationId xmlns:a16="http://schemas.microsoft.com/office/drawing/2014/main" id="{9F5B98CC-980D-40BD-8F32-EB9FC4A9A134}"/>
                </a:ext>
              </a:extLst>
            </p:cNvPr>
            <p:cNvSpPr>
              <a:spLocks/>
            </p:cNvSpPr>
            <p:nvPr/>
          </p:nvSpPr>
          <p:spPr bwMode="auto">
            <a:xfrm>
              <a:off x="7407804" y="1983847"/>
              <a:ext cx="157162" cy="157163"/>
            </a:xfrm>
            <a:custGeom>
              <a:avLst/>
              <a:gdLst>
                <a:gd name="T0" fmla="*/ 38 w 42"/>
                <a:gd name="T1" fmla="*/ 40 h 42"/>
                <a:gd name="T2" fmla="*/ 38 w 42"/>
                <a:gd name="T3" fmla="*/ 40 h 42"/>
                <a:gd name="T4" fmla="*/ 40 w 42"/>
                <a:gd name="T5" fmla="*/ 42 h 42"/>
                <a:gd name="T6" fmla="*/ 42 w 42"/>
                <a:gd name="T7" fmla="*/ 40 h 42"/>
                <a:gd name="T8" fmla="*/ 42 w 42"/>
                <a:gd name="T9" fmla="*/ 40 h 42"/>
                <a:gd name="T10" fmla="*/ 2 w 42"/>
                <a:gd name="T11" fmla="*/ 0 h 42"/>
                <a:gd name="T12" fmla="*/ 2 w 42"/>
                <a:gd name="T13" fmla="*/ 0 h 42"/>
                <a:gd name="T14" fmla="*/ 0 w 42"/>
                <a:gd name="T15" fmla="*/ 2 h 42"/>
                <a:gd name="T16" fmla="*/ 2 w 42"/>
                <a:gd name="T17" fmla="*/ 4 h 42"/>
                <a:gd name="T18" fmla="*/ 2 w 42"/>
                <a:gd name="T19" fmla="*/ 4 h 42"/>
                <a:gd name="T20" fmla="*/ 38 w 42"/>
                <a:gd name="T21" fmla="*/ 4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2">
                  <a:moveTo>
                    <a:pt x="38" y="40"/>
                  </a:moveTo>
                  <a:cubicBezTo>
                    <a:pt x="38" y="40"/>
                    <a:pt x="38" y="40"/>
                    <a:pt x="38" y="40"/>
                  </a:cubicBezTo>
                  <a:cubicBezTo>
                    <a:pt x="38" y="41"/>
                    <a:pt x="39" y="42"/>
                    <a:pt x="40" y="42"/>
                  </a:cubicBezTo>
                  <a:cubicBezTo>
                    <a:pt x="41" y="42"/>
                    <a:pt x="42" y="41"/>
                    <a:pt x="42" y="40"/>
                  </a:cubicBezTo>
                  <a:cubicBezTo>
                    <a:pt x="42" y="40"/>
                    <a:pt x="42" y="40"/>
                    <a:pt x="42" y="40"/>
                  </a:cubicBezTo>
                  <a:cubicBezTo>
                    <a:pt x="42" y="18"/>
                    <a:pt x="24" y="0"/>
                    <a:pt x="2" y="0"/>
                  </a:cubicBezTo>
                  <a:cubicBezTo>
                    <a:pt x="2" y="0"/>
                    <a:pt x="2" y="0"/>
                    <a:pt x="2" y="0"/>
                  </a:cubicBezTo>
                  <a:cubicBezTo>
                    <a:pt x="1" y="0"/>
                    <a:pt x="0" y="1"/>
                    <a:pt x="0" y="2"/>
                  </a:cubicBezTo>
                  <a:cubicBezTo>
                    <a:pt x="0" y="3"/>
                    <a:pt x="1" y="4"/>
                    <a:pt x="2" y="4"/>
                  </a:cubicBezTo>
                  <a:cubicBezTo>
                    <a:pt x="2" y="4"/>
                    <a:pt x="2" y="4"/>
                    <a:pt x="2" y="4"/>
                  </a:cubicBezTo>
                  <a:cubicBezTo>
                    <a:pt x="22" y="4"/>
                    <a:pt x="38" y="20"/>
                    <a:pt x="38" y="40"/>
                  </a:cubicBezTo>
                  <a:close/>
                </a:path>
              </a:pathLst>
            </a:custGeom>
            <a:grpFill/>
            <a:ln>
              <a:noFill/>
            </a:ln>
            <a:extLst/>
          </p:spPr>
          <p:txBody>
            <a:bodyPr/>
            <a:lstStyle/>
            <a:p>
              <a:pPr eaLnBrk="1" fontAlgn="auto" hangingPunct="1">
                <a:spcBef>
                  <a:spcPts val="0"/>
                </a:spcBef>
                <a:spcAft>
                  <a:spcPts val="0"/>
                </a:spcAft>
                <a:defRPr/>
              </a:pPr>
              <a:endParaRPr lang="id-ID">
                <a:solidFill>
                  <a:schemeClr val="bg1">
                    <a:lumMod val="75000"/>
                  </a:schemeClr>
                </a:solidFill>
                <a:latin typeface="+mn-lt"/>
              </a:endParaRPr>
            </a:p>
          </p:txBody>
        </p:sp>
        <p:sp>
          <p:nvSpPr>
            <p:cNvPr id="12" name="Freeform 59">
              <a:extLst>
                <a:ext uri="{FF2B5EF4-FFF2-40B4-BE49-F238E27FC236}">
                  <a16:creationId xmlns:a16="http://schemas.microsoft.com/office/drawing/2014/main" id="{970D5064-3CC9-42E8-B737-F0B7BA0F8F1F}"/>
                </a:ext>
              </a:extLst>
            </p:cNvPr>
            <p:cNvSpPr>
              <a:spLocks noEditPoints="1"/>
            </p:cNvSpPr>
            <p:nvPr/>
          </p:nvSpPr>
          <p:spPr bwMode="auto">
            <a:xfrm>
              <a:off x="7141104" y="1923522"/>
              <a:ext cx="488950" cy="481013"/>
            </a:xfrm>
            <a:custGeom>
              <a:avLst/>
              <a:gdLst>
                <a:gd name="T0" fmla="*/ 37 w 130"/>
                <a:gd name="T1" fmla="*/ 4 h 128"/>
                <a:gd name="T2" fmla="*/ 29 w 130"/>
                <a:gd name="T3" fmla="*/ 0 h 128"/>
                <a:gd name="T4" fmla="*/ 24 w 130"/>
                <a:gd name="T5" fmla="*/ 1 h 128"/>
                <a:gd name="T6" fmla="*/ 17 w 130"/>
                <a:gd name="T7" fmla="*/ 12 h 128"/>
                <a:gd name="T8" fmla="*/ 17 w 130"/>
                <a:gd name="T9" fmla="*/ 67 h 128"/>
                <a:gd name="T10" fmla="*/ 5 w 130"/>
                <a:gd name="T11" fmla="*/ 80 h 128"/>
                <a:gd name="T12" fmla="*/ 5 w 130"/>
                <a:gd name="T13" fmla="*/ 96 h 128"/>
                <a:gd name="T14" fmla="*/ 33 w 130"/>
                <a:gd name="T15" fmla="*/ 124 h 128"/>
                <a:gd name="T16" fmla="*/ 41 w 130"/>
                <a:gd name="T17" fmla="*/ 128 h 128"/>
                <a:gd name="T18" fmla="*/ 49 w 130"/>
                <a:gd name="T19" fmla="*/ 124 h 128"/>
                <a:gd name="T20" fmla="*/ 62 w 130"/>
                <a:gd name="T21" fmla="*/ 112 h 128"/>
                <a:gd name="T22" fmla="*/ 117 w 130"/>
                <a:gd name="T23" fmla="*/ 112 h 128"/>
                <a:gd name="T24" fmla="*/ 128 w 130"/>
                <a:gd name="T25" fmla="*/ 105 h 128"/>
                <a:gd name="T26" fmla="*/ 125 w 130"/>
                <a:gd name="T27" fmla="*/ 92 h 128"/>
                <a:gd name="T28" fmla="*/ 37 w 130"/>
                <a:gd name="T29" fmla="*/ 4 h 128"/>
                <a:gd name="T30" fmla="*/ 56 w 130"/>
                <a:gd name="T31" fmla="*/ 106 h 128"/>
                <a:gd name="T32" fmla="*/ 44 w 130"/>
                <a:gd name="T33" fmla="*/ 119 h 128"/>
                <a:gd name="T34" fmla="*/ 41 w 130"/>
                <a:gd name="T35" fmla="*/ 120 h 128"/>
                <a:gd name="T36" fmla="*/ 38 w 130"/>
                <a:gd name="T37" fmla="*/ 119 h 128"/>
                <a:gd name="T38" fmla="*/ 10 w 130"/>
                <a:gd name="T39" fmla="*/ 91 h 128"/>
                <a:gd name="T40" fmla="*/ 9 w 130"/>
                <a:gd name="T41" fmla="*/ 88 h 128"/>
                <a:gd name="T42" fmla="*/ 10 w 130"/>
                <a:gd name="T43" fmla="*/ 85 h 128"/>
                <a:gd name="T44" fmla="*/ 23 w 130"/>
                <a:gd name="T45" fmla="*/ 73 h 128"/>
                <a:gd name="T46" fmla="*/ 23 w 130"/>
                <a:gd name="T47" fmla="*/ 73 h 128"/>
                <a:gd name="T48" fmla="*/ 56 w 130"/>
                <a:gd name="T49" fmla="*/ 106 h 128"/>
                <a:gd name="T50" fmla="*/ 56 w 130"/>
                <a:gd name="T51" fmla="*/ 106 h 128"/>
                <a:gd name="T52" fmla="*/ 62 w 130"/>
                <a:gd name="T53" fmla="*/ 104 h 128"/>
                <a:gd name="T54" fmla="*/ 60 w 130"/>
                <a:gd name="T55" fmla="*/ 104 h 128"/>
                <a:gd name="T56" fmla="*/ 25 w 130"/>
                <a:gd name="T57" fmla="*/ 69 h 128"/>
                <a:gd name="T58" fmla="*/ 25 w 130"/>
                <a:gd name="T59" fmla="*/ 67 h 128"/>
                <a:gd name="T60" fmla="*/ 25 w 130"/>
                <a:gd name="T61" fmla="*/ 19 h 128"/>
                <a:gd name="T62" fmla="*/ 110 w 130"/>
                <a:gd name="T63" fmla="*/ 104 h 128"/>
                <a:gd name="T64" fmla="*/ 62 w 130"/>
                <a:gd name="T65" fmla="*/ 104 h 128"/>
                <a:gd name="T66" fmla="*/ 121 w 130"/>
                <a:gd name="T67" fmla="*/ 102 h 128"/>
                <a:gd name="T68" fmla="*/ 117 w 130"/>
                <a:gd name="T69" fmla="*/ 104 h 128"/>
                <a:gd name="T70" fmla="*/ 116 w 130"/>
                <a:gd name="T71" fmla="*/ 104 h 128"/>
                <a:gd name="T72" fmla="*/ 25 w 130"/>
                <a:gd name="T73" fmla="*/ 13 h 128"/>
                <a:gd name="T74" fmla="*/ 25 w 130"/>
                <a:gd name="T75" fmla="*/ 12 h 128"/>
                <a:gd name="T76" fmla="*/ 27 w 130"/>
                <a:gd name="T77" fmla="*/ 8 h 128"/>
                <a:gd name="T78" fmla="*/ 29 w 130"/>
                <a:gd name="T79" fmla="*/ 8 h 128"/>
                <a:gd name="T80" fmla="*/ 32 w 130"/>
                <a:gd name="T81" fmla="*/ 9 h 128"/>
                <a:gd name="T82" fmla="*/ 120 w 130"/>
                <a:gd name="T83" fmla="*/ 97 h 128"/>
                <a:gd name="T84" fmla="*/ 121 w 130"/>
                <a:gd name="T85" fmla="*/ 10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0" h="128">
                  <a:moveTo>
                    <a:pt x="37" y="4"/>
                  </a:moveTo>
                  <a:cubicBezTo>
                    <a:pt x="35" y="1"/>
                    <a:pt x="32" y="0"/>
                    <a:pt x="29" y="0"/>
                  </a:cubicBezTo>
                  <a:cubicBezTo>
                    <a:pt x="27" y="0"/>
                    <a:pt x="26" y="0"/>
                    <a:pt x="24" y="1"/>
                  </a:cubicBezTo>
                  <a:cubicBezTo>
                    <a:pt x="20" y="3"/>
                    <a:pt x="17" y="7"/>
                    <a:pt x="17" y="12"/>
                  </a:cubicBezTo>
                  <a:cubicBezTo>
                    <a:pt x="17" y="67"/>
                    <a:pt x="17" y="67"/>
                    <a:pt x="17" y="67"/>
                  </a:cubicBezTo>
                  <a:cubicBezTo>
                    <a:pt x="5" y="80"/>
                    <a:pt x="5" y="80"/>
                    <a:pt x="5" y="80"/>
                  </a:cubicBezTo>
                  <a:cubicBezTo>
                    <a:pt x="0" y="84"/>
                    <a:pt x="0" y="92"/>
                    <a:pt x="5" y="96"/>
                  </a:cubicBezTo>
                  <a:cubicBezTo>
                    <a:pt x="33" y="124"/>
                    <a:pt x="33" y="124"/>
                    <a:pt x="33" y="124"/>
                  </a:cubicBezTo>
                  <a:cubicBezTo>
                    <a:pt x="35" y="127"/>
                    <a:pt x="38" y="128"/>
                    <a:pt x="41" y="128"/>
                  </a:cubicBezTo>
                  <a:cubicBezTo>
                    <a:pt x="44" y="128"/>
                    <a:pt x="47" y="127"/>
                    <a:pt x="49" y="124"/>
                  </a:cubicBezTo>
                  <a:cubicBezTo>
                    <a:pt x="62" y="112"/>
                    <a:pt x="62" y="112"/>
                    <a:pt x="62" y="112"/>
                  </a:cubicBezTo>
                  <a:cubicBezTo>
                    <a:pt x="117" y="112"/>
                    <a:pt x="117" y="112"/>
                    <a:pt x="117" y="112"/>
                  </a:cubicBezTo>
                  <a:cubicBezTo>
                    <a:pt x="122" y="112"/>
                    <a:pt x="126" y="109"/>
                    <a:pt x="128" y="105"/>
                  </a:cubicBezTo>
                  <a:cubicBezTo>
                    <a:pt x="130" y="100"/>
                    <a:pt x="129" y="95"/>
                    <a:pt x="125" y="92"/>
                  </a:cubicBezTo>
                  <a:lnTo>
                    <a:pt x="37" y="4"/>
                  </a:lnTo>
                  <a:close/>
                  <a:moveTo>
                    <a:pt x="56" y="106"/>
                  </a:moveTo>
                  <a:cubicBezTo>
                    <a:pt x="44" y="119"/>
                    <a:pt x="44" y="119"/>
                    <a:pt x="44" y="119"/>
                  </a:cubicBezTo>
                  <a:cubicBezTo>
                    <a:pt x="43" y="120"/>
                    <a:pt x="42" y="120"/>
                    <a:pt x="41" y="120"/>
                  </a:cubicBezTo>
                  <a:cubicBezTo>
                    <a:pt x="40" y="120"/>
                    <a:pt x="39" y="120"/>
                    <a:pt x="38" y="119"/>
                  </a:cubicBezTo>
                  <a:cubicBezTo>
                    <a:pt x="10" y="91"/>
                    <a:pt x="10" y="91"/>
                    <a:pt x="10" y="91"/>
                  </a:cubicBezTo>
                  <a:cubicBezTo>
                    <a:pt x="9" y="90"/>
                    <a:pt x="9" y="89"/>
                    <a:pt x="9" y="88"/>
                  </a:cubicBezTo>
                  <a:cubicBezTo>
                    <a:pt x="9" y="87"/>
                    <a:pt x="9" y="86"/>
                    <a:pt x="10" y="85"/>
                  </a:cubicBezTo>
                  <a:cubicBezTo>
                    <a:pt x="23" y="73"/>
                    <a:pt x="23" y="73"/>
                    <a:pt x="23" y="73"/>
                  </a:cubicBezTo>
                  <a:cubicBezTo>
                    <a:pt x="23" y="73"/>
                    <a:pt x="23" y="73"/>
                    <a:pt x="23" y="73"/>
                  </a:cubicBezTo>
                  <a:cubicBezTo>
                    <a:pt x="56" y="106"/>
                    <a:pt x="56" y="106"/>
                    <a:pt x="56" y="106"/>
                  </a:cubicBezTo>
                  <a:cubicBezTo>
                    <a:pt x="56" y="106"/>
                    <a:pt x="56" y="106"/>
                    <a:pt x="56" y="106"/>
                  </a:cubicBezTo>
                  <a:close/>
                  <a:moveTo>
                    <a:pt x="62" y="104"/>
                  </a:moveTo>
                  <a:cubicBezTo>
                    <a:pt x="61" y="104"/>
                    <a:pt x="61" y="104"/>
                    <a:pt x="60" y="104"/>
                  </a:cubicBezTo>
                  <a:cubicBezTo>
                    <a:pt x="25" y="69"/>
                    <a:pt x="25" y="69"/>
                    <a:pt x="25" y="69"/>
                  </a:cubicBezTo>
                  <a:cubicBezTo>
                    <a:pt x="25" y="68"/>
                    <a:pt x="25" y="68"/>
                    <a:pt x="25" y="67"/>
                  </a:cubicBezTo>
                  <a:cubicBezTo>
                    <a:pt x="25" y="19"/>
                    <a:pt x="25" y="19"/>
                    <a:pt x="25" y="19"/>
                  </a:cubicBezTo>
                  <a:cubicBezTo>
                    <a:pt x="110" y="104"/>
                    <a:pt x="110" y="104"/>
                    <a:pt x="110" y="104"/>
                  </a:cubicBezTo>
                  <a:lnTo>
                    <a:pt x="62" y="104"/>
                  </a:lnTo>
                  <a:close/>
                  <a:moveTo>
                    <a:pt x="121" y="102"/>
                  </a:moveTo>
                  <a:cubicBezTo>
                    <a:pt x="120" y="103"/>
                    <a:pt x="119" y="104"/>
                    <a:pt x="117" y="104"/>
                  </a:cubicBezTo>
                  <a:cubicBezTo>
                    <a:pt x="116" y="104"/>
                    <a:pt x="116" y="104"/>
                    <a:pt x="116" y="104"/>
                  </a:cubicBezTo>
                  <a:cubicBezTo>
                    <a:pt x="25" y="13"/>
                    <a:pt x="25" y="13"/>
                    <a:pt x="25" y="13"/>
                  </a:cubicBezTo>
                  <a:cubicBezTo>
                    <a:pt x="25" y="12"/>
                    <a:pt x="25" y="12"/>
                    <a:pt x="25" y="12"/>
                  </a:cubicBezTo>
                  <a:cubicBezTo>
                    <a:pt x="25" y="10"/>
                    <a:pt x="26" y="9"/>
                    <a:pt x="27" y="8"/>
                  </a:cubicBezTo>
                  <a:cubicBezTo>
                    <a:pt x="28" y="8"/>
                    <a:pt x="28" y="8"/>
                    <a:pt x="29" y="8"/>
                  </a:cubicBezTo>
                  <a:cubicBezTo>
                    <a:pt x="30" y="8"/>
                    <a:pt x="31" y="8"/>
                    <a:pt x="32" y="9"/>
                  </a:cubicBezTo>
                  <a:cubicBezTo>
                    <a:pt x="120" y="97"/>
                    <a:pt x="120" y="97"/>
                    <a:pt x="120" y="97"/>
                  </a:cubicBezTo>
                  <a:cubicBezTo>
                    <a:pt x="121" y="98"/>
                    <a:pt x="121" y="100"/>
                    <a:pt x="121" y="102"/>
                  </a:cubicBezTo>
                  <a:close/>
                </a:path>
              </a:pathLst>
            </a:custGeom>
            <a:grpFill/>
            <a:ln>
              <a:noFill/>
            </a:ln>
            <a:extLst/>
          </p:spPr>
          <p:txBody>
            <a:bodyPr/>
            <a:lstStyle/>
            <a:p>
              <a:pPr eaLnBrk="1" fontAlgn="auto" hangingPunct="1">
                <a:spcBef>
                  <a:spcPts val="0"/>
                </a:spcBef>
                <a:spcAft>
                  <a:spcPts val="0"/>
                </a:spcAft>
                <a:defRPr/>
              </a:pPr>
              <a:endParaRPr lang="id-ID">
                <a:solidFill>
                  <a:schemeClr val="bg1">
                    <a:lumMod val="75000"/>
                  </a:schemeClr>
                </a:solidFill>
                <a:latin typeface="+mn-lt"/>
              </a:endParaRPr>
            </a:p>
          </p:txBody>
        </p:sp>
        <p:sp>
          <p:nvSpPr>
            <p:cNvPr id="13" name="Freeform 60">
              <a:extLst>
                <a:ext uri="{FF2B5EF4-FFF2-40B4-BE49-F238E27FC236}">
                  <a16:creationId xmlns:a16="http://schemas.microsoft.com/office/drawing/2014/main" id="{854CCBBE-180F-45AF-BA9E-A2CC2229B859}"/>
                </a:ext>
              </a:extLst>
            </p:cNvPr>
            <p:cNvSpPr>
              <a:spLocks/>
            </p:cNvSpPr>
            <p:nvPr/>
          </p:nvSpPr>
          <p:spPr bwMode="auto">
            <a:xfrm>
              <a:off x="7399866" y="1923522"/>
              <a:ext cx="225425" cy="225425"/>
            </a:xfrm>
            <a:custGeom>
              <a:avLst/>
              <a:gdLst>
                <a:gd name="T0" fmla="*/ 4 w 60"/>
                <a:gd name="T1" fmla="*/ 8 h 60"/>
                <a:gd name="T2" fmla="*/ 4 w 60"/>
                <a:gd name="T3" fmla="*/ 8 h 60"/>
                <a:gd name="T4" fmla="*/ 52 w 60"/>
                <a:gd name="T5" fmla="*/ 56 h 60"/>
                <a:gd name="T6" fmla="*/ 52 w 60"/>
                <a:gd name="T7" fmla="*/ 56 h 60"/>
                <a:gd name="T8" fmla="*/ 56 w 60"/>
                <a:gd name="T9" fmla="*/ 60 h 60"/>
                <a:gd name="T10" fmla="*/ 60 w 60"/>
                <a:gd name="T11" fmla="*/ 56 h 60"/>
                <a:gd name="T12" fmla="*/ 60 w 60"/>
                <a:gd name="T13" fmla="*/ 56 h 60"/>
                <a:gd name="T14" fmla="*/ 4 w 60"/>
                <a:gd name="T15" fmla="*/ 0 h 60"/>
                <a:gd name="T16" fmla="*/ 4 w 60"/>
                <a:gd name="T17" fmla="*/ 0 h 60"/>
                <a:gd name="T18" fmla="*/ 0 w 60"/>
                <a:gd name="T19" fmla="*/ 4 h 60"/>
                <a:gd name="T20" fmla="*/ 4 w 60"/>
                <a:gd name="T21"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60">
                  <a:moveTo>
                    <a:pt x="4" y="8"/>
                  </a:moveTo>
                  <a:cubicBezTo>
                    <a:pt x="4" y="8"/>
                    <a:pt x="4" y="8"/>
                    <a:pt x="4" y="8"/>
                  </a:cubicBezTo>
                  <a:cubicBezTo>
                    <a:pt x="30" y="8"/>
                    <a:pt x="52" y="30"/>
                    <a:pt x="52" y="56"/>
                  </a:cubicBezTo>
                  <a:cubicBezTo>
                    <a:pt x="52" y="56"/>
                    <a:pt x="52" y="56"/>
                    <a:pt x="52" y="56"/>
                  </a:cubicBezTo>
                  <a:cubicBezTo>
                    <a:pt x="52" y="58"/>
                    <a:pt x="54" y="60"/>
                    <a:pt x="56" y="60"/>
                  </a:cubicBezTo>
                  <a:cubicBezTo>
                    <a:pt x="58" y="60"/>
                    <a:pt x="60" y="58"/>
                    <a:pt x="60" y="56"/>
                  </a:cubicBezTo>
                  <a:cubicBezTo>
                    <a:pt x="60" y="56"/>
                    <a:pt x="60" y="56"/>
                    <a:pt x="60" y="56"/>
                  </a:cubicBezTo>
                  <a:cubicBezTo>
                    <a:pt x="60" y="25"/>
                    <a:pt x="35" y="0"/>
                    <a:pt x="4" y="0"/>
                  </a:cubicBezTo>
                  <a:cubicBezTo>
                    <a:pt x="4" y="0"/>
                    <a:pt x="4" y="0"/>
                    <a:pt x="4" y="0"/>
                  </a:cubicBezTo>
                  <a:cubicBezTo>
                    <a:pt x="2" y="0"/>
                    <a:pt x="0" y="2"/>
                    <a:pt x="0" y="4"/>
                  </a:cubicBezTo>
                  <a:cubicBezTo>
                    <a:pt x="0" y="6"/>
                    <a:pt x="2" y="8"/>
                    <a:pt x="4" y="8"/>
                  </a:cubicBezTo>
                  <a:close/>
                </a:path>
              </a:pathLst>
            </a:custGeom>
            <a:grpFill/>
            <a:ln>
              <a:noFill/>
            </a:ln>
            <a:extLst/>
          </p:spPr>
          <p:txBody>
            <a:bodyPr/>
            <a:lstStyle/>
            <a:p>
              <a:pPr eaLnBrk="1" fontAlgn="auto" hangingPunct="1">
                <a:spcBef>
                  <a:spcPts val="0"/>
                </a:spcBef>
                <a:spcAft>
                  <a:spcPts val="0"/>
                </a:spcAft>
                <a:defRPr/>
              </a:pPr>
              <a:endParaRPr lang="id-ID">
                <a:solidFill>
                  <a:schemeClr val="bg1">
                    <a:lumMod val="75000"/>
                  </a:schemeClr>
                </a:solidFill>
                <a:latin typeface="+mn-lt"/>
              </a:endParaRPr>
            </a:p>
          </p:txBody>
        </p:sp>
      </p:grpSp>
      <p:sp>
        <p:nvSpPr>
          <p:cNvPr id="14" name="矩形 13">
            <a:extLst>
              <a:ext uri="{FF2B5EF4-FFF2-40B4-BE49-F238E27FC236}">
                <a16:creationId xmlns:a16="http://schemas.microsoft.com/office/drawing/2014/main" id="{80E69C3C-F5BC-4BC4-993A-1948B6F34F8C}"/>
              </a:ext>
            </a:extLst>
          </p:cNvPr>
          <p:cNvSpPr/>
          <p:nvPr/>
        </p:nvSpPr>
        <p:spPr>
          <a:xfrm>
            <a:off x="3623823" y="1994464"/>
            <a:ext cx="3924472" cy="369332"/>
          </a:xfrm>
          <a:prstGeom prst="rect">
            <a:avLst/>
          </a:prstGeom>
          <a:ln>
            <a:solidFill>
              <a:schemeClr val="accent2"/>
            </a:solidFill>
          </a:ln>
        </p:spPr>
        <p:txBody>
          <a:bodyPr wrap="none">
            <a:spAutoFit/>
          </a:bodyPr>
          <a:lstStyle/>
          <a:p>
            <a:r>
              <a:rPr lang="en-US" altLang="zh-CN">
                <a:solidFill>
                  <a:schemeClr val="bg1"/>
                </a:solidFill>
              </a:rPr>
              <a:t>PyInstaller -F &lt;Python</a:t>
            </a:r>
            <a:r>
              <a:rPr lang="zh-CN" altLang="en-US">
                <a:solidFill>
                  <a:schemeClr val="bg1"/>
                </a:solidFill>
              </a:rPr>
              <a:t>源程序文件名</a:t>
            </a:r>
            <a:r>
              <a:rPr lang="en-US" altLang="zh-CN">
                <a:solidFill>
                  <a:schemeClr val="bg1"/>
                </a:solidFill>
              </a:rPr>
              <a:t>&gt;</a:t>
            </a:r>
            <a:endParaRPr lang="zh-CN" altLang="en-US">
              <a:solidFill>
                <a:schemeClr val="bg1"/>
              </a:solidFill>
            </a:endParaRPr>
          </a:p>
        </p:txBody>
      </p:sp>
      <p:sp>
        <p:nvSpPr>
          <p:cNvPr id="2" name="矩形 1">
            <a:extLst>
              <a:ext uri="{FF2B5EF4-FFF2-40B4-BE49-F238E27FC236}">
                <a16:creationId xmlns:a16="http://schemas.microsoft.com/office/drawing/2014/main" id="{D464CABC-5CC0-4449-8B49-E6C025209AE9}"/>
              </a:ext>
            </a:extLst>
          </p:cNvPr>
          <p:cNvSpPr/>
          <p:nvPr/>
        </p:nvSpPr>
        <p:spPr>
          <a:xfrm>
            <a:off x="4461881" y="5618682"/>
            <a:ext cx="2460930" cy="369332"/>
          </a:xfrm>
          <a:prstGeom prst="rect">
            <a:avLst/>
          </a:prstGeom>
        </p:spPr>
        <p:txBody>
          <a:bodyPr wrap="none">
            <a:spAutoFit/>
          </a:bodyPr>
          <a:lstStyle/>
          <a:p>
            <a:r>
              <a:rPr lang="zh-CN" altLang="en-US">
                <a:hlinkClick r:id="rId2"/>
              </a:rPr>
              <a:t>http://www.bitbug.net/</a:t>
            </a:r>
            <a:endParaRPr lang="zh-CN" altLang="en-US"/>
          </a:p>
        </p:txBody>
      </p:sp>
      <p:sp>
        <p:nvSpPr>
          <p:cNvPr id="3" name="文本框 2">
            <a:extLst>
              <a:ext uri="{FF2B5EF4-FFF2-40B4-BE49-F238E27FC236}">
                <a16:creationId xmlns:a16="http://schemas.microsoft.com/office/drawing/2014/main" id="{8DC9A21F-FA81-458B-831B-498C937C614A}"/>
              </a:ext>
            </a:extLst>
          </p:cNvPr>
          <p:cNvSpPr txBox="1"/>
          <p:nvPr/>
        </p:nvSpPr>
        <p:spPr>
          <a:xfrm>
            <a:off x="2289294" y="5618682"/>
            <a:ext cx="2319866" cy="369332"/>
          </a:xfrm>
          <a:prstGeom prst="rect">
            <a:avLst/>
          </a:prstGeom>
          <a:noFill/>
        </p:spPr>
        <p:txBody>
          <a:bodyPr wrap="none" rtlCol="0">
            <a:spAutoFit/>
          </a:bodyPr>
          <a:lstStyle/>
          <a:p>
            <a:r>
              <a:rPr lang="zh-CN" altLang="en-US">
                <a:solidFill>
                  <a:schemeClr val="bg1"/>
                </a:solidFill>
              </a:rPr>
              <a:t>图片转换为</a:t>
            </a:r>
            <a:r>
              <a:rPr lang="en-US" altLang="zh-CN">
                <a:solidFill>
                  <a:schemeClr val="bg1"/>
                </a:solidFill>
              </a:rPr>
              <a:t>ico</a:t>
            </a:r>
            <a:r>
              <a:rPr lang="zh-CN" altLang="en-US">
                <a:solidFill>
                  <a:schemeClr val="bg1"/>
                </a:solidFill>
              </a:rPr>
              <a:t>格式：</a:t>
            </a:r>
          </a:p>
        </p:txBody>
      </p:sp>
      <p:grpSp>
        <p:nvGrpSpPr>
          <p:cNvPr id="15" name="Group 55">
            <a:extLst>
              <a:ext uri="{FF2B5EF4-FFF2-40B4-BE49-F238E27FC236}">
                <a16:creationId xmlns:a16="http://schemas.microsoft.com/office/drawing/2014/main" id="{AB96133C-85C8-4A2E-A29E-0EDF3E10BD98}"/>
              </a:ext>
            </a:extLst>
          </p:cNvPr>
          <p:cNvGrpSpPr/>
          <p:nvPr/>
        </p:nvGrpSpPr>
        <p:grpSpPr bwMode="auto">
          <a:xfrm>
            <a:off x="1759309" y="5640161"/>
            <a:ext cx="366885" cy="360917"/>
            <a:chOff x="7141104" y="1923522"/>
            <a:chExt cx="488950" cy="481013"/>
          </a:xfrm>
          <a:solidFill>
            <a:schemeClr val="accent3"/>
          </a:solidFill>
        </p:grpSpPr>
        <p:sp>
          <p:nvSpPr>
            <p:cNvPr id="16" name="Freeform 58">
              <a:extLst>
                <a:ext uri="{FF2B5EF4-FFF2-40B4-BE49-F238E27FC236}">
                  <a16:creationId xmlns:a16="http://schemas.microsoft.com/office/drawing/2014/main" id="{FA7C0340-2E7F-49BE-A6B3-FBED59583ED1}"/>
                </a:ext>
              </a:extLst>
            </p:cNvPr>
            <p:cNvSpPr>
              <a:spLocks/>
            </p:cNvSpPr>
            <p:nvPr/>
          </p:nvSpPr>
          <p:spPr bwMode="auto">
            <a:xfrm>
              <a:off x="7407804" y="1983847"/>
              <a:ext cx="157162" cy="157163"/>
            </a:xfrm>
            <a:custGeom>
              <a:avLst/>
              <a:gdLst>
                <a:gd name="T0" fmla="*/ 38 w 42"/>
                <a:gd name="T1" fmla="*/ 40 h 42"/>
                <a:gd name="T2" fmla="*/ 38 w 42"/>
                <a:gd name="T3" fmla="*/ 40 h 42"/>
                <a:gd name="T4" fmla="*/ 40 w 42"/>
                <a:gd name="T5" fmla="*/ 42 h 42"/>
                <a:gd name="T6" fmla="*/ 42 w 42"/>
                <a:gd name="T7" fmla="*/ 40 h 42"/>
                <a:gd name="T8" fmla="*/ 42 w 42"/>
                <a:gd name="T9" fmla="*/ 40 h 42"/>
                <a:gd name="T10" fmla="*/ 2 w 42"/>
                <a:gd name="T11" fmla="*/ 0 h 42"/>
                <a:gd name="T12" fmla="*/ 2 w 42"/>
                <a:gd name="T13" fmla="*/ 0 h 42"/>
                <a:gd name="T14" fmla="*/ 0 w 42"/>
                <a:gd name="T15" fmla="*/ 2 h 42"/>
                <a:gd name="T16" fmla="*/ 2 w 42"/>
                <a:gd name="T17" fmla="*/ 4 h 42"/>
                <a:gd name="T18" fmla="*/ 2 w 42"/>
                <a:gd name="T19" fmla="*/ 4 h 42"/>
                <a:gd name="T20" fmla="*/ 38 w 42"/>
                <a:gd name="T21" fmla="*/ 4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2">
                  <a:moveTo>
                    <a:pt x="38" y="40"/>
                  </a:moveTo>
                  <a:cubicBezTo>
                    <a:pt x="38" y="40"/>
                    <a:pt x="38" y="40"/>
                    <a:pt x="38" y="40"/>
                  </a:cubicBezTo>
                  <a:cubicBezTo>
                    <a:pt x="38" y="41"/>
                    <a:pt x="39" y="42"/>
                    <a:pt x="40" y="42"/>
                  </a:cubicBezTo>
                  <a:cubicBezTo>
                    <a:pt x="41" y="42"/>
                    <a:pt x="42" y="41"/>
                    <a:pt x="42" y="40"/>
                  </a:cubicBezTo>
                  <a:cubicBezTo>
                    <a:pt x="42" y="40"/>
                    <a:pt x="42" y="40"/>
                    <a:pt x="42" y="40"/>
                  </a:cubicBezTo>
                  <a:cubicBezTo>
                    <a:pt x="42" y="18"/>
                    <a:pt x="24" y="0"/>
                    <a:pt x="2" y="0"/>
                  </a:cubicBezTo>
                  <a:cubicBezTo>
                    <a:pt x="2" y="0"/>
                    <a:pt x="2" y="0"/>
                    <a:pt x="2" y="0"/>
                  </a:cubicBezTo>
                  <a:cubicBezTo>
                    <a:pt x="1" y="0"/>
                    <a:pt x="0" y="1"/>
                    <a:pt x="0" y="2"/>
                  </a:cubicBezTo>
                  <a:cubicBezTo>
                    <a:pt x="0" y="3"/>
                    <a:pt x="1" y="4"/>
                    <a:pt x="2" y="4"/>
                  </a:cubicBezTo>
                  <a:cubicBezTo>
                    <a:pt x="2" y="4"/>
                    <a:pt x="2" y="4"/>
                    <a:pt x="2" y="4"/>
                  </a:cubicBezTo>
                  <a:cubicBezTo>
                    <a:pt x="22" y="4"/>
                    <a:pt x="38" y="20"/>
                    <a:pt x="38" y="40"/>
                  </a:cubicBezTo>
                  <a:close/>
                </a:path>
              </a:pathLst>
            </a:custGeom>
            <a:grpFill/>
            <a:ln>
              <a:noFill/>
            </a:ln>
            <a:extLst/>
          </p:spPr>
          <p:txBody>
            <a:bodyPr/>
            <a:lstStyle/>
            <a:p>
              <a:pPr eaLnBrk="1" fontAlgn="auto" hangingPunct="1">
                <a:spcBef>
                  <a:spcPts val="0"/>
                </a:spcBef>
                <a:spcAft>
                  <a:spcPts val="0"/>
                </a:spcAft>
                <a:defRPr/>
              </a:pPr>
              <a:endParaRPr lang="id-ID">
                <a:solidFill>
                  <a:schemeClr val="bg1">
                    <a:lumMod val="75000"/>
                  </a:schemeClr>
                </a:solidFill>
                <a:latin typeface="+mn-lt"/>
              </a:endParaRPr>
            </a:p>
          </p:txBody>
        </p:sp>
        <p:sp>
          <p:nvSpPr>
            <p:cNvPr id="17" name="Freeform 59">
              <a:extLst>
                <a:ext uri="{FF2B5EF4-FFF2-40B4-BE49-F238E27FC236}">
                  <a16:creationId xmlns:a16="http://schemas.microsoft.com/office/drawing/2014/main" id="{7CDF89AD-FEC5-4A91-BFE5-980794FD00F3}"/>
                </a:ext>
              </a:extLst>
            </p:cNvPr>
            <p:cNvSpPr>
              <a:spLocks noEditPoints="1"/>
            </p:cNvSpPr>
            <p:nvPr/>
          </p:nvSpPr>
          <p:spPr bwMode="auto">
            <a:xfrm>
              <a:off x="7141104" y="1923522"/>
              <a:ext cx="488950" cy="481013"/>
            </a:xfrm>
            <a:custGeom>
              <a:avLst/>
              <a:gdLst>
                <a:gd name="T0" fmla="*/ 37 w 130"/>
                <a:gd name="T1" fmla="*/ 4 h 128"/>
                <a:gd name="T2" fmla="*/ 29 w 130"/>
                <a:gd name="T3" fmla="*/ 0 h 128"/>
                <a:gd name="T4" fmla="*/ 24 w 130"/>
                <a:gd name="T5" fmla="*/ 1 h 128"/>
                <a:gd name="T6" fmla="*/ 17 w 130"/>
                <a:gd name="T7" fmla="*/ 12 h 128"/>
                <a:gd name="T8" fmla="*/ 17 w 130"/>
                <a:gd name="T9" fmla="*/ 67 h 128"/>
                <a:gd name="T10" fmla="*/ 5 w 130"/>
                <a:gd name="T11" fmla="*/ 80 h 128"/>
                <a:gd name="T12" fmla="*/ 5 w 130"/>
                <a:gd name="T13" fmla="*/ 96 h 128"/>
                <a:gd name="T14" fmla="*/ 33 w 130"/>
                <a:gd name="T15" fmla="*/ 124 h 128"/>
                <a:gd name="T16" fmla="*/ 41 w 130"/>
                <a:gd name="T17" fmla="*/ 128 h 128"/>
                <a:gd name="T18" fmla="*/ 49 w 130"/>
                <a:gd name="T19" fmla="*/ 124 h 128"/>
                <a:gd name="T20" fmla="*/ 62 w 130"/>
                <a:gd name="T21" fmla="*/ 112 h 128"/>
                <a:gd name="T22" fmla="*/ 117 w 130"/>
                <a:gd name="T23" fmla="*/ 112 h 128"/>
                <a:gd name="T24" fmla="*/ 128 w 130"/>
                <a:gd name="T25" fmla="*/ 105 h 128"/>
                <a:gd name="T26" fmla="*/ 125 w 130"/>
                <a:gd name="T27" fmla="*/ 92 h 128"/>
                <a:gd name="T28" fmla="*/ 37 w 130"/>
                <a:gd name="T29" fmla="*/ 4 h 128"/>
                <a:gd name="T30" fmla="*/ 56 w 130"/>
                <a:gd name="T31" fmla="*/ 106 h 128"/>
                <a:gd name="T32" fmla="*/ 44 w 130"/>
                <a:gd name="T33" fmla="*/ 119 h 128"/>
                <a:gd name="T34" fmla="*/ 41 w 130"/>
                <a:gd name="T35" fmla="*/ 120 h 128"/>
                <a:gd name="T36" fmla="*/ 38 w 130"/>
                <a:gd name="T37" fmla="*/ 119 h 128"/>
                <a:gd name="T38" fmla="*/ 10 w 130"/>
                <a:gd name="T39" fmla="*/ 91 h 128"/>
                <a:gd name="T40" fmla="*/ 9 w 130"/>
                <a:gd name="T41" fmla="*/ 88 h 128"/>
                <a:gd name="T42" fmla="*/ 10 w 130"/>
                <a:gd name="T43" fmla="*/ 85 h 128"/>
                <a:gd name="T44" fmla="*/ 23 w 130"/>
                <a:gd name="T45" fmla="*/ 73 h 128"/>
                <a:gd name="T46" fmla="*/ 23 w 130"/>
                <a:gd name="T47" fmla="*/ 73 h 128"/>
                <a:gd name="T48" fmla="*/ 56 w 130"/>
                <a:gd name="T49" fmla="*/ 106 h 128"/>
                <a:gd name="T50" fmla="*/ 56 w 130"/>
                <a:gd name="T51" fmla="*/ 106 h 128"/>
                <a:gd name="T52" fmla="*/ 62 w 130"/>
                <a:gd name="T53" fmla="*/ 104 h 128"/>
                <a:gd name="T54" fmla="*/ 60 w 130"/>
                <a:gd name="T55" fmla="*/ 104 h 128"/>
                <a:gd name="T56" fmla="*/ 25 w 130"/>
                <a:gd name="T57" fmla="*/ 69 h 128"/>
                <a:gd name="T58" fmla="*/ 25 w 130"/>
                <a:gd name="T59" fmla="*/ 67 h 128"/>
                <a:gd name="T60" fmla="*/ 25 w 130"/>
                <a:gd name="T61" fmla="*/ 19 h 128"/>
                <a:gd name="T62" fmla="*/ 110 w 130"/>
                <a:gd name="T63" fmla="*/ 104 h 128"/>
                <a:gd name="T64" fmla="*/ 62 w 130"/>
                <a:gd name="T65" fmla="*/ 104 h 128"/>
                <a:gd name="T66" fmla="*/ 121 w 130"/>
                <a:gd name="T67" fmla="*/ 102 h 128"/>
                <a:gd name="T68" fmla="*/ 117 w 130"/>
                <a:gd name="T69" fmla="*/ 104 h 128"/>
                <a:gd name="T70" fmla="*/ 116 w 130"/>
                <a:gd name="T71" fmla="*/ 104 h 128"/>
                <a:gd name="T72" fmla="*/ 25 w 130"/>
                <a:gd name="T73" fmla="*/ 13 h 128"/>
                <a:gd name="T74" fmla="*/ 25 w 130"/>
                <a:gd name="T75" fmla="*/ 12 h 128"/>
                <a:gd name="T76" fmla="*/ 27 w 130"/>
                <a:gd name="T77" fmla="*/ 8 h 128"/>
                <a:gd name="T78" fmla="*/ 29 w 130"/>
                <a:gd name="T79" fmla="*/ 8 h 128"/>
                <a:gd name="T80" fmla="*/ 32 w 130"/>
                <a:gd name="T81" fmla="*/ 9 h 128"/>
                <a:gd name="T82" fmla="*/ 120 w 130"/>
                <a:gd name="T83" fmla="*/ 97 h 128"/>
                <a:gd name="T84" fmla="*/ 121 w 130"/>
                <a:gd name="T85" fmla="*/ 10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0" h="128">
                  <a:moveTo>
                    <a:pt x="37" y="4"/>
                  </a:moveTo>
                  <a:cubicBezTo>
                    <a:pt x="35" y="1"/>
                    <a:pt x="32" y="0"/>
                    <a:pt x="29" y="0"/>
                  </a:cubicBezTo>
                  <a:cubicBezTo>
                    <a:pt x="27" y="0"/>
                    <a:pt x="26" y="0"/>
                    <a:pt x="24" y="1"/>
                  </a:cubicBezTo>
                  <a:cubicBezTo>
                    <a:pt x="20" y="3"/>
                    <a:pt x="17" y="7"/>
                    <a:pt x="17" y="12"/>
                  </a:cubicBezTo>
                  <a:cubicBezTo>
                    <a:pt x="17" y="67"/>
                    <a:pt x="17" y="67"/>
                    <a:pt x="17" y="67"/>
                  </a:cubicBezTo>
                  <a:cubicBezTo>
                    <a:pt x="5" y="80"/>
                    <a:pt x="5" y="80"/>
                    <a:pt x="5" y="80"/>
                  </a:cubicBezTo>
                  <a:cubicBezTo>
                    <a:pt x="0" y="84"/>
                    <a:pt x="0" y="92"/>
                    <a:pt x="5" y="96"/>
                  </a:cubicBezTo>
                  <a:cubicBezTo>
                    <a:pt x="33" y="124"/>
                    <a:pt x="33" y="124"/>
                    <a:pt x="33" y="124"/>
                  </a:cubicBezTo>
                  <a:cubicBezTo>
                    <a:pt x="35" y="127"/>
                    <a:pt x="38" y="128"/>
                    <a:pt x="41" y="128"/>
                  </a:cubicBezTo>
                  <a:cubicBezTo>
                    <a:pt x="44" y="128"/>
                    <a:pt x="47" y="127"/>
                    <a:pt x="49" y="124"/>
                  </a:cubicBezTo>
                  <a:cubicBezTo>
                    <a:pt x="62" y="112"/>
                    <a:pt x="62" y="112"/>
                    <a:pt x="62" y="112"/>
                  </a:cubicBezTo>
                  <a:cubicBezTo>
                    <a:pt x="117" y="112"/>
                    <a:pt x="117" y="112"/>
                    <a:pt x="117" y="112"/>
                  </a:cubicBezTo>
                  <a:cubicBezTo>
                    <a:pt x="122" y="112"/>
                    <a:pt x="126" y="109"/>
                    <a:pt x="128" y="105"/>
                  </a:cubicBezTo>
                  <a:cubicBezTo>
                    <a:pt x="130" y="100"/>
                    <a:pt x="129" y="95"/>
                    <a:pt x="125" y="92"/>
                  </a:cubicBezTo>
                  <a:lnTo>
                    <a:pt x="37" y="4"/>
                  </a:lnTo>
                  <a:close/>
                  <a:moveTo>
                    <a:pt x="56" y="106"/>
                  </a:moveTo>
                  <a:cubicBezTo>
                    <a:pt x="44" y="119"/>
                    <a:pt x="44" y="119"/>
                    <a:pt x="44" y="119"/>
                  </a:cubicBezTo>
                  <a:cubicBezTo>
                    <a:pt x="43" y="120"/>
                    <a:pt x="42" y="120"/>
                    <a:pt x="41" y="120"/>
                  </a:cubicBezTo>
                  <a:cubicBezTo>
                    <a:pt x="40" y="120"/>
                    <a:pt x="39" y="120"/>
                    <a:pt x="38" y="119"/>
                  </a:cubicBezTo>
                  <a:cubicBezTo>
                    <a:pt x="10" y="91"/>
                    <a:pt x="10" y="91"/>
                    <a:pt x="10" y="91"/>
                  </a:cubicBezTo>
                  <a:cubicBezTo>
                    <a:pt x="9" y="90"/>
                    <a:pt x="9" y="89"/>
                    <a:pt x="9" y="88"/>
                  </a:cubicBezTo>
                  <a:cubicBezTo>
                    <a:pt x="9" y="87"/>
                    <a:pt x="9" y="86"/>
                    <a:pt x="10" y="85"/>
                  </a:cubicBezTo>
                  <a:cubicBezTo>
                    <a:pt x="23" y="73"/>
                    <a:pt x="23" y="73"/>
                    <a:pt x="23" y="73"/>
                  </a:cubicBezTo>
                  <a:cubicBezTo>
                    <a:pt x="23" y="73"/>
                    <a:pt x="23" y="73"/>
                    <a:pt x="23" y="73"/>
                  </a:cubicBezTo>
                  <a:cubicBezTo>
                    <a:pt x="56" y="106"/>
                    <a:pt x="56" y="106"/>
                    <a:pt x="56" y="106"/>
                  </a:cubicBezTo>
                  <a:cubicBezTo>
                    <a:pt x="56" y="106"/>
                    <a:pt x="56" y="106"/>
                    <a:pt x="56" y="106"/>
                  </a:cubicBezTo>
                  <a:close/>
                  <a:moveTo>
                    <a:pt x="62" y="104"/>
                  </a:moveTo>
                  <a:cubicBezTo>
                    <a:pt x="61" y="104"/>
                    <a:pt x="61" y="104"/>
                    <a:pt x="60" y="104"/>
                  </a:cubicBezTo>
                  <a:cubicBezTo>
                    <a:pt x="25" y="69"/>
                    <a:pt x="25" y="69"/>
                    <a:pt x="25" y="69"/>
                  </a:cubicBezTo>
                  <a:cubicBezTo>
                    <a:pt x="25" y="68"/>
                    <a:pt x="25" y="68"/>
                    <a:pt x="25" y="67"/>
                  </a:cubicBezTo>
                  <a:cubicBezTo>
                    <a:pt x="25" y="19"/>
                    <a:pt x="25" y="19"/>
                    <a:pt x="25" y="19"/>
                  </a:cubicBezTo>
                  <a:cubicBezTo>
                    <a:pt x="110" y="104"/>
                    <a:pt x="110" y="104"/>
                    <a:pt x="110" y="104"/>
                  </a:cubicBezTo>
                  <a:lnTo>
                    <a:pt x="62" y="104"/>
                  </a:lnTo>
                  <a:close/>
                  <a:moveTo>
                    <a:pt x="121" y="102"/>
                  </a:moveTo>
                  <a:cubicBezTo>
                    <a:pt x="120" y="103"/>
                    <a:pt x="119" y="104"/>
                    <a:pt x="117" y="104"/>
                  </a:cubicBezTo>
                  <a:cubicBezTo>
                    <a:pt x="116" y="104"/>
                    <a:pt x="116" y="104"/>
                    <a:pt x="116" y="104"/>
                  </a:cubicBezTo>
                  <a:cubicBezTo>
                    <a:pt x="25" y="13"/>
                    <a:pt x="25" y="13"/>
                    <a:pt x="25" y="13"/>
                  </a:cubicBezTo>
                  <a:cubicBezTo>
                    <a:pt x="25" y="12"/>
                    <a:pt x="25" y="12"/>
                    <a:pt x="25" y="12"/>
                  </a:cubicBezTo>
                  <a:cubicBezTo>
                    <a:pt x="25" y="10"/>
                    <a:pt x="26" y="9"/>
                    <a:pt x="27" y="8"/>
                  </a:cubicBezTo>
                  <a:cubicBezTo>
                    <a:pt x="28" y="8"/>
                    <a:pt x="28" y="8"/>
                    <a:pt x="29" y="8"/>
                  </a:cubicBezTo>
                  <a:cubicBezTo>
                    <a:pt x="30" y="8"/>
                    <a:pt x="31" y="8"/>
                    <a:pt x="32" y="9"/>
                  </a:cubicBezTo>
                  <a:cubicBezTo>
                    <a:pt x="120" y="97"/>
                    <a:pt x="120" y="97"/>
                    <a:pt x="120" y="97"/>
                  </a:cubicBezTo>
                  <a:cubicBezTo>
                    <a:pt x="121" y="98"/>
                    <a:pt x="121" y="100"/>
                    <a:pt x="121" y="102"/>
                  </a:cubicBezTo>
                  <a:close/>
                </a:path>
              </a:pathLst>
            </a:custGeom>
            <a:grpFill/>
            <a:ln>
              <a:noFill/>
            </a:ln>
            <a:extLst/>
          </p:spPr>
          <p:txBody>
            <a:bodyPr/>
            <a:lstStyle/>
            <a:p>
              <a:pPr eaLnBrk="1" fontAlgn="auto" hangingPunct="1">
                <a:spcBef>
                  <a:spcPts val="0"/>
                </a:spcBef>
                <a:spcAft>
                  <a:spcPts val="0"/>
                </a:spcAft>
                <a:defRPr/>
              </a:pPr>
              <a:endParaRPr lang="id-ID">
                <a:solidFill>
                  <a:schemeClr val="bg1">
                    <a:lumMod val="75000"/>
                  </a:schemeClr>
                </a:solidFill>
                <a:latin typeface="+mn-lt"/>
              </a:endParaRPr>
            </a:p>
          </p:txBody>
        </p:sp>
        <p:sp>
          <p:nvSpPr>
            <p:cNvPr id="18" name="Freeform 60">
              <a:extLst>
                <a:ext uri="{FF2B5EF4-FFF2-40B4-BE49-F238E27FC236}">
                  <a16:creationId xmlns:a16="http://schemas.microsoft.com/office/drawing/2014/main" id="{7E6BAF67-E58D-4AD8-92CC-A7C2842D4D6F}"/>
                </a:ext>
              </a:extLst>
            </p:cNvPr>
            <p:cNvSpPr>
              <a:spLocks/>
            </p:cNvSpPr>
            <p:nvPr/>
          </p:nvSpPr>
          <p:spPr bwMode="auto">
            <a:xfrm>
              <a:off x="7399866" y="1923522"/>
              <a:ext cx="225425" cy="225425"/>
            </a:xfrm>
            <a:custGeom>
              <a:avLst/>
              <a:gdLst>
                <a:gd name="T0" fmla="*/ 4 w 60"/>
                <a:gd name="T1" fmla="*/ 8 h 60"/>
                <a:gd name="T2" fmla="*/ 4 w 60"/>
                <a:gd name="T3" fmla="*/ 8 h 60"/>
                <a:gd name="T4" fmla="*/ 52 w 60"/>
                <a:gd name="T5" fmla="*/ 56 h 60"/>
                <a:gd name="T6" fmla="*/ 52 w 60"/>
                <a:gd name="T7" fmla="*/ 56 h 60"/>
                <a:gd name="T8" fmla="*/ 56 w 60"/>
                <a:gd name="T9" fmla="*/ 60 h 60"/>
                <a:gd name="T10" fmla="*/ 60 w 60"/>
                <a:gd name="T11" fmla="*/ 56 h 60"/>
                <a:gd name="T12" fmla="*/ 60 w 60"/>
                <a:gd name="T13" fmla="*/ 56 h 60"/>
                <a:gd name="T14" fmla="*/ 4 w 60"/>
                <a:gd name="T15" fmla="*/ 0 h 60"/>
                <a:gd name="T16" fmla="*/ 4 w 60"/>
                <a:gd name="T17" fmla="*/ 0 h 60"/>
                <a:gd name="T18" fmla="*/ 0 w 60"/>
                <a:gd name="T19" fmla="*/ 4 h 60"/>
                <a:gd name="T20" fmla="*/ 4 w 60"/>
                <a:gd name="T21"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60">
                  <a:moveTo>
                    <a:pt x="4" y="8"/>
                  </a:moveTo>
                  <a:cubicBezTo>
                    <a:pt x="4" y="8"/>
                    <a:pt x="4" y="8"/>
                    <a:pt x="4" y="8"/>
                  </a:cubicBezTo>
                  <a:cubicBezTo>
                    <a:pt x="30" y="8"/>
                    <a:pt x="52" y="30"/>
                    <a:pt x="52" y="56"/>
                  </a:cubicBezTo>
                  <a:cubicBezTo>
                    <a:pt x="52" y="56"/>
                    <a:pt x="52" y="56"/>
                    <a:pt x="52" y="56"/>
                  </a:cubicBezTo>
                  <a:cubicBezTo>
                    <a:pt x="52" y="58"/>
                    <a:pt x="54" y="60"/>
                    <a:pt x="56" y="60"/>
                  </a:cubicBezTo>
                  <a:cubicBezTo>
                    <a:pt x="58" y="60"/>
                    <a:pt x="60" y="58"/>
                    <a:pt x="60" y="56"/>
                  </a:cubicBezTo>
                  <a:cubicBezTo>
                    <a:pt x="60" y="56"/>
                    <a:pt x="60" y="56"/>
                    <a:pt x="60" y="56"/>
                  </a:cubicBezTo>
                  <a:cubicBezTo>
                    <a:pt x="60" y="25"/>
                    <a:pt x="35" y="0"/>
                    <a:pt x="4" y="0"/>
                  </a:cubicBezTo>
                  <a:cubicBezTo>
                    <a:pt x="4" y="0"/>
                    <a:pt x="4" y="0"/>
                    <a:pt x="4" y="0"/>
                  </a:cubicBezTo>
                  <a:cubicBezTo>
                    <a:pt x="2" y="0"/>
                    <a:pt x="0" y="2"/>
                    <a:pt x="0" y="4"/>
                  </a:cubicBezTo>
                  <a:cubicBezTo>
                    <a:pt x="0" y="6"/>
                    <a:pt x="2" y="8"/>
                    <a:pt x="4" y="8"/>
                  </a:cubicBezTo>
                  <a:close/>
                </a:path>
              </a:pathLst>
            </a:custGeom>
            <a:grpFill/>
            <a:ln>
              <a:noFill/>
            </a:ln>
            <a:extLst/>
          </p:spPr>
          <p:txBody>
            <a:bodyPr/>
            <a:lstStyle/>
            <a:p>
              <a:pPr eaLnBrk="1" fontAlgn="auto" hangingPunct="1">
                <a:spcBef>
                  <a:spcPts val="0"/>
                </a:spcBef>
                <a:spcAft>
                  <a:spcPts val="0"/>
                </a:spcAft>
                <a:defRPr/>
              </a:pPr>
              <a:endParaRPr lang="id-ID">
                <a:solidFill>
                  <a:schemeClr val="bg1">
                    <a:lumMod val="75000"/>
                  </a:schemeClr>
                </a:solidFill>
                <a:latin typeface="+mn-lt"/>
              </a:endParaRPr>
            </a:p>
          </p:txBody>
        </p:sp>
      </p:grpSp>
    </p:spTree>
    <p:extLst>
      <p:ext uri="{BB962C8B-B14F-4D97-AF65-F5344CB8AC3E}">
        <p14:creationId xmlns:p14="http://schemas.microsoft.com/office/powerpoint/2010/main" val="2530817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2" presetClass="entr" presetSubtype="2"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1+#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 presetClass="entr" presetSubtype="2" fill="hold" nodeType="after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additive="base">
                                        <p:cTn id="18" dur="500" fill="hold"/>
                                        <p:tgtEl>
                                          <p:spTgt spid="15"/>
                                        </p:tgtEl>
                                        <p:attrNameLst>
                                          <p:attrName>ppt_x</p:attrName>
                                        </p:attrNameLst>
                                      </p:cBhvr>
                                      <p:tavLst>
                                        <p:tav tm="0">
                                          <p:val>
                                            <p:strVal val="1+#ppt_w/2"/>
                                          </p:val>
                                        </p:tav>
                                        <p:tav tm="100000">
                                          <p:val>
                                            <p:strVal val="#ppt_x"/>
                                          </p:val>
                                        </p:tav>
                                      </p:tavLst>
                                    </p:anim>
                                    <p:anim calcmode="lin" valueType="num">
                                      <p:cBhvr additive="base">
                                        <p:cTn id="19"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7614354-A02E-47E0-8F2F-90C38EF6AD4B}"/>
              </a:ext>
            </a:extLst>
          </p:cNvPr>
          <p:cNvSpPr txBox="1"/>
          <p:nvPr/>
        </p:nvSpPr>
        <p:spPr>
          <a:xfrm>
            <a:off x="4189047" y="633772"/>
            <a:ext cx="3262432" cy="830997"/>
          </a:xfrm>
          <a:prstGeom prst="rect">
            <a:avLst/>
          </a:prstGeom>
          <a:noFill/>
        </p:spPr>
        <p:txBody>
          <a:bodyPr wrap="none" rtlCol="0">
            <a:spAutoFit/>
          </a:bodyPr>
          <a:lstStyle/>
          <a:p>
            <a:r>
              <a:rPr lang="en-US" altLang="zh-CN" sz="4800">
                <a:solidFill>
                  <a:schemeClr val="bg1"/>
                </a:solidFill>
                <a:latin typeface="宋体" panose="02010600030101010101" pitchFamily="2" charset="-122"/>
                <a:ea typeface="宋体" panose="02010600030101010101" pitchFamily="2" charset="-122"/>
              </a:rPr>
              <a:t>• </a:t>
            </a:r>
            <a:r>
              <a:rPr lang="zh-CN" altLang="en-US" sz="4800">
                <a:solidFill>
                  <a:schemeClr val="bg1"/>
                </a:solidFill>
              </a:rPr>
              <a:t>网络爬虫</a:t>
            </a:r>
          </a:p>
        </p:txBody>
      </p:sp>
      <p:sp>
        <p:nvSpPr>
          <p:cNvPr id="3" name="文本框 2">
            <a:extLst>
              <a:ext uri="{FF2B5EF4-FFF2-40B4-BE49-F238E27FC236}">
                <a16:creationId xmlns:a16="http://schemas.microsoft.com/office/drawing/2014/main" id="{17D95C6E-1C8A-4333-A076-66D037AE094B}"/>
              </a:ext>
            </a:extLst>
          </p:cNvPr>
          <p:cNvSpPr txBox="1"/>
          <p:nvPr/>
        </p:nvSpPr>
        <p:spPr>
          <a:xfrm>
            <a:off x="3032370" y="2094523"/>
            <a:ext cx="5864106" cy="369332"/>
          </a:xfrm>
          <a:prstGeom prst="rect">
            <a:avLst/>
          </a:prstGeom>
          <a:noFill/>
        </p:spPr>
        <p:txBody>
          <a:bodyPr wrap="none" rtlCol="0">
            <a:spAutoFit/>
          </a:bodyPr>
          <a:lstStyle/>
          <a:p>
            <a:r>
              <a:rPr lang="zh-CN" altLang="en-US">
                <a:solidFill>
                  <a:schemeClr val="bg1"/>
                </a:solidFill>
              </a:rPr>
              <a:t>网络爬虫是自动进行</a:t>
            </a:r>
            <a:r>
              <a:rPr lang="en-US" altLang="zh-CN">
                <a:solidFill>
                  <a:schemeClr val="bg1"/>
                </a:solidFill>
              </a:rPr>
              <a:t>HTTP</a:t>
            </a:r>
            <a:r>
              <a:rPr lang="zh-CN" altLang="en-US">
                <a:solidFill>
                  <a:schemeClr val="bg1"/>
                </a:solidFill>
              </a:rPr>
              <a:t>访问并捕获</a:t>
            </a:r>
            <a:r>
              <a:rPr lang="en-US" altLang="zh-CN">
                <a:solidFill>
                  <a:schemeClr val="bg1"/>
                </a:solidFill>
              </a:rPr>
              <a:t>HTML</a:t>
            </a:r>
            <a:r>
              <a:rPr lang="zh-CN" altLang="en-US">
                <a:solidFill>
                  <a:schemeClr val="bg1"/>
                </a:solidFill>
              </a:rPr>
              <a:t>页面的程序。</a:t>
            </a:r>
          </a:p>
        </p:txBody>
      </p:sp>
      <p:sp>
        <p:nvSpPr>
          <p:cNvPr id="4" name="文本框 3">
            <a:extLst>
              <a:ext uri="{FF2B5EF4-FFF2-40B4-BE49-F238E27FC236}">
                <a16:creationId xmlns:a16="http://schemas.microsoft.com/office/drawing/2014/main" id="{0CB50E6D-7DF7-4131-9953-E968829534D2}"/>
              </a:ext>
            </a:extLst>
          </p:cNvPr>
          <p:cNvSpPr txBox="1"/>
          <p:nvPr/>
        </p:nvSpPr>
        <p:spPr>
          <a:xfrm>
            <a:off x="1070708" y="2907323"/>
            <a:ext cx="1369286" cy="369332"/>
          </a:xfrm>
          <a:prstGeom prst="rect">
            <a:avLst/>
          </a:prstGeom>
          <a:noFill/>
        </p:spPr>
        <p:txBody>
          <a:bodyPr wrap="none" rtlCol="0">
            <a:spAutoFit/>
          </a:bodyPr>
          <a:lstStyle/>
          <a:p>
            <a:r>
              <a:rPr lang="en-US" altLang="zh-CN">
                <a:solidFill>
                  <a:schemeClr val="bg1"/>
                </a:solidFill>
                <a:latin typeface="宋体" panose="02010600030101010101" pitchFamily="2" charset="-122"/>
                <a:ea typeface="宋体" panose="02010600030101010101" pitchFamily="2" charset="-122"/>
              </a:rPr>
              <a:t>•</a:t>
            </a:r>
            <a:r>
              <a:rPr lang="en-US" altLang="zh-CN">
                <a:solidFill>
                  <a:schemeClr val="bg1"/>
                </a:solidFill>
              </a:rPr>
              <a:t>requests</a:t>
            </a:r>
            <a:r>
              <a:rPr lang="zh-CN" altLang="en-US">
                <a:solidFill>
                  <a:schemeClr val="bg1"/>
                </a:solidFill>
              </a:rPr>
              <a:t>库</a:t>
            </a:r>
          </a:p>
        </p:txBody>
      </p:sp>
      <p:sp>
        <p:nvSpPr>
          <p:cNvPr id="5" name="文本框 4">
            <a:extLst>
              <a:ext uri="{FF2B5EF4-FFF2-40B4-BE49-F238E27FC236}">
                <a16:creationId xmlns:a16="http://schemas.microsoft.com/office/drawing/2014/main" id="{A2146765-19DB-433E-8838-31BA2DC860A1}"/>
              </a:ext>
            </a:extLst>
          </p:cNvPr>
          <p:cNvSpPr txBox="1"/>
          <p:nvPr/>
        </p:nvSpPr>
        <p:spPr>
          <a:xfrm>
            <a:off x="1524000" y="3509107"/>
            <a:ext cx="9842759" cy="646331"/>
          </a:xfrm>
          <a:prstGeom prst="rect">
            <a:avLst/>
          </a:prstGeom>
          <a:noFill/>
        </p:spPr>
        <p:txBody>
          <a:bodyPr wrap="none" rtlCol="0">
            <a:spAutoFit/>
          </a:bodyPr>
          <a:lstStyle/>
          <a:p>
            <a:r>
              <a:rPr lang="zh-CN" altLang="en-US">
                <a:solidFill>
                  <a:schemeClr val="bg1"/>
                </a:solidFill>
              </a:rPr>
              <a:t>是一个简洁且简单的处理</a:t>
            </a:r>
            <a:r>
              <a:rPr lang="en-US" altLang="zh-CN">
                <a:solidFill>
                  <a:schemeClr val="bg1"/>
                </a:solidFill>
              </a:rPr>
              <a:t>HTTP</a:t>
            </a:r>
            <a:r>
              <a:rPr lang="zh-CN" altLang="en-US">
                <a:solidFill>
                  <a:schemeClr val="bg1"/>
                </a:solidFill>
              </a:rPr>
              <a:t>请求的第三方库。优点：程序编写过程更接近正常</a:t>
            </a:r>
            <a:r>
              <a:rPr lang="en-US" altLang="zh-CN">
                <a:solidFill>
                  <a:schemeClr val="bg1"/>
                </a:solidFill>
              </a:rPr>
              <a:t>URL</a:t>
            </a:r>
            <a:r>
              <a:rPr lang="zh-CN" altLang="en-US">
                <a:solidFill>
                  <a:schemeClr val="bg1"/>
                </a:solidFill>
              </a:rPr>
              <a:t>访问过程。</a:t>
            </a:r>
            <a:endParaRPr lang="en-US" altLang="zh-CN">
              <a:solidFill>
                <a:schemeClr val="bg1"/>
              </a:solidFill>
            </a:endParaRPr>
          </a:p>
          <a:p>
            <a:r>
              <a:rPr lang="zh-CN" altLang="en-US">
                <a:solidFill>
                  <a:schemeClr val="bg1"/>
                </a:solidFill>
              </a:rPr>
              <a:t>该库建立在</a:t>
            </a:r>
            <a:r>
              <a:rPr lang="en-US" altLang="zh-CN">
                <a:solidFill>
                  <a:schemeClr val="bg1"/>
                </a:solidFill>
              </a:rPr>
              <a:t>urllib3</a:t>
            </a:r>
            <a:r>
              <a:rPr lang="zh-CN" altLang="en-US">
                <a:solidFill>
                  <a:schemeClr val="bg1"/>
                </a:solidFill>
              </a:rPr>
              <a:t>库基础上。</a:t>
            </a:r>
          </a:p>
        </p:txBody>
      </p:sp>
      <p:sp>
        <p:nvSpPr>
          <p:cNvPr id="6" name="文本框 5">
            <a:extLst>
              <a:ext uri="{FF2B5EF4-FFF2-40B4-BE49-F238E27FC236}">
                <a16:creationId xmlns:a16="http://schemas.microsoft.com/office/drawing/2014/main" id="{56382766-6556-473A-B715-F6B84DF8971E}"/>
              </a:ext>
            </a:extLst>
          </p:cNvPr>
          <p:cNvSpPr txBox="1"/>
          <p:nvPr/>
        </p:nvSpPr>
        <p:spPr>
          <a:xfrm>
            <a:off x="1115973" y="4442788"/>
            <a:ext cx="1279517" cy="369332"/>
          </a:xfrm>
          <a:prstGeom prst="rect">
            <a:avLst/>
          </a:prstGeom>
          <a:noFill/>
        </p:spPr>
        <p:txBody>
          <a:bodyPr wrap="none" rtlCol="0">
            <a:spAutoFit/>
          </a:bodyPr>
          <a:lstStyle/>
          <a:p>
            <a:r>
              <a:rPr lang="en-US" altLang="zh-CN">
                <a:solidFill>
                  <a:schemeClr val="bg1"/>
                </a:solidFill>
                <a:latin typeface="宋体" panose="02010600030101010101" pitchFamily="2" charset="-122"/>
              </a:rPr>
              <a:t>• </a:t>
            </a:r>
            <a:r>
              <a:rPr lang="en-US" altLang="zh-CN">
                <a:solidFill>
                  <a:schemeClr val="bg1"/>
                </a:solidFill>
              </a:rPr>
              <a:t>scrapy</a:t>
            </a:r>
            <a:r>
              <a:rPr lang="zh-CN" altLang="en-US">
                <a:solidFill>
                  <a:schemeClr val="bg1"/>
                </a:solidFill>
              </a:rPr>
              <a:t>库</a:t>
            </a:r>
          </a:p>
        </p:txBody>
      </p:sp>
      <p:sp>
        <p:nvSpPr>
          <p:cNvPr id="7" name="文本框 6">
            <a:extLst>
              <a:ext uri="{FF2B5EF4-FFF2-40B4-BE49-F238E27FC236}">
                <a16:creationId xmlns:a16="http://schemas.microsoft.com/office/drawing/2014/main" id="{ABF776EC-9E9E-414D-9E8C-BA9D948620CD}"/>
              </a:ext>
            </a:extLst>
          </p:cNvPr>
          <p:cNvSpPr txBox="1"/>
          <p:nvPr/>
        </p:nvSpPr>
        <p:spPr>
          <a:xfrm>
            <a:off x="1428588" y="4894240"/>
            <a:ext cx="9577245" cy="923330"/>
          </a:xfrm>
          <a:prstGeom prst="rect">
            <a:avLst/>
          </a:prstGeom>
          <a:noFill/>
        </p:spPr>
        <p:txBody>
          <a:bodyPr wrap="square" rtlCol="0">
            <a:spAutoFit/>
          </a:bodyPr>
          <a:lstStyle/>
          <a:p>
            <a:r>
              <a:rPr lang="zh-CN" altLang="en-US">
                <a:solidFill>
                  <a:schemeClr val="bg1"/>
                </a:solidFill>
              </a:rPr>
              <a:t>是</a:t>
            </a:r>
            <a:r>
              <a:rPr lang="en-US" altLang="zh-CN">
                <a:solidFill>
                  <a:schemeClr val="bg1"/>
                </a:solidFill>
              </a:rPr>
              <a:t>Python</a:t>
            </a:r>
            <a:r>
              <a:rPr lang="zh-CN" altLang="en-US">
                <a:solidFill>
                  <a:schemeClr val="bg1"/>
                </a:solidFill>
              </a:rPr>
              <a:t>开发的一个快速的、高层次的</a:t>
            </a:r>
            <a:r>
              <a:rPr lang="en-US" altLang="zh-CN">
                <a:solidFill>
                  <a:schemeClr val="bg1"/>
                </a:solidFill>
              </a:rPr>
              <a:t>web</a:t>
            </a:r>
            <a:r>
              <a:rPr lang="zh-CN" altLang="en-US">
                <a:solidFill>
                  <a:schemeClr val="bg1"/>
                </a:solidFill>
              </a:rPr>
              <a:t>获取框架。不同于简单的网络爬虫功能，</a:t>
            </a:r>
            <a:r>
              <a:rPr lang="en-US" altLang="zh-CN">
                <a:solidFill>
                  <a:schemeClr val="bg1"/>
                </a:solidFill>
              </a:rPr>
              <a:t>scrapy</a:t>
            </a:r>
            <a:r>
              <a:rPr lang="zh-CN" altLang="en-US">
                <a:solidFill>
                  <a:schemeClr val="bg1"/>
                </a:solidFill>
              </a:rPr>
              <a:t>框架本身包含了成熟网络爬虫系统所应该具有的部分共用功能，它是一个半成品，任何人都可以根据需求方便地利用框架已有功能经过简单扩展实现专业的网络爬虫系统。</a:t>
            </a:r>
          </a:p>
        </p:txBody>
      </p:sp>
      <p:pic>
        <p:nvPicPr>
          <p:cNvPr id="9" name="图片 8">
            <a:extLst>
              <a:ext uri="{FF2B5EF4-FFF2-40B4-BE49-F238E27FC236}">
                <a16:creationId xmlns:a16="http://schemas.microsoft.com/office/drawing/2014/main" id="{DBD0F435-3A43-4FD7-B648-273479B9EA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0711" y="526393"/>
            <a:ext cx="2276048" cy="1269662"/>
          </a:xfrm>
          <a:prstGeom prst="rect">
            <a:avLst/>
          </a:prstGeom>
        </p:spPr>
      </p:pic>
    </p:spTree>
    <p:extLst>
      <p:ext uri="{BB962C8B-B14F-4D97-AF65-F5344CB8AC3E}">
        <p14:creationId xmlns:p14="http://schemas.microsoft.com/office/powerpoint/2010/main" val="2091446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49964DD-FDFE-4166-8E18-972D86E2D12F}"/>
              </a:ext>
            </a:extLst>
          </p:cNvPr>
          <p:cNvSpPr txBox="1"/>
          <p:nvPr/>
        </p:nvSpPr>
        <p:spPr>
          <a:xfrm>
            <a:off x="4173416" y="672002"/>
            <a:ext cx="3262432" cy="830997"/>
          </a:xfrm>
          <a:prstGeom prst="rect">
            <a:avLst/>
          </a:prstGeom>
          <a:noFill/>
        </p:spPr>
        <p:txBody>
          <a:bodyPr wrap="none" rtlCol="0">
            <a:spAutoFit/>
          </a:bodyPr>
          <a:lstStyle/>
          <a:p>
            <a:r>
              <a:rPr lang="en-US" altLang="zh-CN" sz="4800">
                <a:solidFill>
                  <a:schemeClr val="bg1"/>
                </a:solidFill>
                <a:latin typeface="宋体" panose="02010600030101010101" pitchFamily="2" charset="-122"/>
                <a:ea typeface="宋体" panose="02010600030101010101" pitchFamily="2" charset="-122"/>
              </a:rPr>
              <a:t>• </a:t>
            </a:r>
            <a:r>
              <a:rPr lang="zh-CN" altLang="en-US" sz="4800">
                <a:solidFill>
                  <a:schemeClr val="bg1"/>
                </a:solidFill>
                <a:latin typeface="宋体" panose="02010600030101010101" pitchFamily="2" charset="-122"/>
                <a:ea typeface="宋体" panose="02010600030101010101" pitchFamily="2" charset="-122"/>
              </a:rPr>
              <a:t>数据分析</a:t>
            </a:r>
            <a:endParaRPr lang="zh-CN" altLang="en-US" sz="4800">
              <a:solidFill>
                <a:schemeClr val="bg1"/>
              </a:solidFill>
            </a:endParaRPr>
          </a:p>
        </p:txBody>
      </p:sp>
      <p:sp>
        <p:nvSpPr>
          <p:cNvPr id="3" name="矩形 2">
            <a:extLst>
              <a:ext uri="{FF2B5EF4-FFF2-40B4-BE49-F238E27FC236}">
                <a16:creationId xmlns:a16="http://schemas.microsoft.com/office/drawing/2014/main" id="{BC204CA4-083C-42AE-AB79-3406383431E3}"/>
              </a:ext>
            </a:extLst>
          </p:cNvPr>
          <p:cNvSpPr/>
          <p:nvPr/>
        </p:nvSpPr>
        <p:spPr>
          <a:xfrm>
            <a:off x="1134534" y="1807799"/>
            <a:ext cx="877163" cy="369332"/>
          </a:xfrm>
          <a:prstGeom prst="rect">
            <a:avLst/>
          </a:prstGeom>
        </p:spPr>
        <p:txBody>
          <a:bodyPr wrap="none">
            <a:spAutoFit/>
          </a:bodyPr>
          <a:lstStyle/>
          <a:p>
            <a:r>
              <a:rPr lang="en-US" altLang="zh-CN">
                <a:solidFill>
                  <a:schemeClr val="bg1"/>
                </a:solidFill>
                <a:latin typeface="宋体" panose="02010600030101010101" pitchFamily="2" charset="-122"/>
              </a:rPr>
              <a:t>•numpy</a:t>
            </a:r>
            <a:endParaRPr lang="zh-CN" altLang="en-US">
              <a:solidFill>
                <a:schemeClr val="bg1"/>
              </a:solidFill>
            </a:endParaRPr>
          </a:p>
        </p:txBody>
      </p:sp>
      <p:sp>
        <p:nvSpPr>
          <p:cNvPr id="4" name="文本框 3">
            <a:extLst>
              <a:ext uri="{FF2B5EF4-FFF2-40B4-BE49-F238E27FC236}">
                <a16:creationId xmlns:a16="http://schemas.microsoft.com/office/drawing/2014/main" id="{E90FB51C-9893-4E9C-9722-0103527CC988}"/>
              </a:ext>
            </a:extLst>
          </p:cNvPr>
          <p:cNvSpPr txBox="1"/>
          <p:nvPr/>
        </p:nvSpPr>
        <p:spPr>
          <a:xfrm>
            <a:off x="1502778" y="2389661"/>
            <a:ext cx="9587252" cy="646331"/>
          </a:xfrm>
          <a:prstGeom prst="rect">
            <a:avLst/>
          </a:prstGeom>
          <a:noFill/>
        </p:spPr>
        <p:txBody>
          <a:bodyPr wrap="square" rtlCol="0">
            <a:spAutoFit/>
          </a:bodyPr>
          <a:lstStyle/>
          <a:p>
            <a:r>
              <a:rPr lang="zh-CN" altLang="en-US">
                <a:solidFill>
                  <a:schemeClr val="bg1"/>
                </a:solidFill>
              </a:rPr>
              <a:t>是一种开源数值计算扩展第三方库用于处理数据类型相同的多维数组，可以用来存储和处理大型矩阵，比</a:t>
            </a:r>
            <a:r>
              <a:rPr lang="en-US" altLang="zh-CN">
                <a:solidFill>
                  <a:schemeClr val="bg1"/>
                </a:solidFill>
              </a:rPr>
              <a:t>Python</a:t>
            </a:r>
            <a:r>
              <a:rPr lang="zh-CN" altLang="en-US">
                <a:solidFill>
                  <a:schemeClr val="bg1"/>
                </a:solidFill>
              </a:rPr>
              <a:t>语言提供的列表结果要高效得多。</a:t>
            </a:r>
          </a:p>
        </p:txBody>
      </p:sp>
      <p:sp>
        <p:nvSpPr>
          <p:cNvPr id="5" name="矩形 4">
            <a:extLst>
              <a:ext uri="{FF2B5EF4-FFF2-40B4-BE49-F238E27FC236}">
                <a16:creationId xmlns:a16="http://schemas.microsoft.com/office/drawing/2014/main" id="{57379CD4-9A5B-48ED-A54D-7B8E302F1BAA}"/>
              </a:ext>
            </a:extLst>
          </p:cNvPr>
          <p:cNvSpPr/>
          <p:nvPr/>
        </p:nvSpPr>
        <p:spPr>
          <a:xfrm>
            <a:off x="1064196" y="3405845"/>
            <a:ext cx="877163" cy="369332"/>
          </a:xfrm>
          <a:prstGeom prst="rect">
            <a:avLst/>
          </a:prstGeom>
        </p:spPr>
        <p:txBody>
          <a:bodyPr wrap="none">
            <a:spAutoFit/>
          </a:bodyPr>
          <a:lstStyle/>
          <a:p>
            <a:r>
              <a:rPr lang="en-US" altLang="zh-CN">
                <a:solidFill>
                  <a:schemeClr val="bg1"/>
                </a:solidFill>
                <a:latin typeface="宋体" panose="02010600030101010101" pitchFamily="2" charset="-122"/>
              </a:rPr>
              <a:t>•scipy</a:t>
            </a:r>
            <a:endParaRPr lang="zh-CN" altLang="en-US">
              <a:solidFill>
                <a:schemeClr val="bg1"/>
              </a:solidFill>
            </a:endParaRPr>
          </a:p>
        </p:txBody>
      </p:sp>
      <p:sp>
        <p:nvSpPr>
          <p:cNvPr id="9" name="文本框 8">
            <a:extLst>
              <a:ext uri="{FF2B5EF4-FFF2-40B4-BE49-F238E27FC236}">
                <a16:creationId xmlns:a16="http://schemas.microsoft.com/office/drawing/2014/main" id="{88160166-30A2-459B-A4B8-E77193ED7119}"/>
              </a:ext>
            </a:extLst>
          </p:cNvPr>
          <p:cNvSpPr txBox="1"/>
          <p:nvPr/>
        </p:nvSpPr>
        <p:spPr>
          <a:xfrm>
            <a:off x="1503679" y="3900163"/>
            <a:ext cx="9784996" cy="646331"/>
          </a:xfrm>
          <a:prstGeom prst="rect">
            <a:avLst/>
          </a:prstGeom>
          <a:noFill/>
        </p:spPr>
        <p:txBody>
          <a:bodyPr wrap="square" rtlCol="0">
            <a:spAutoFit/>
          </a:bodyPr>
          <a:lstStyle/>
          <a:p>
            <a:r>
              <a:rPr lang="zh-CN" altLang="en-US">
                <a:solidFill>
                  <a:schemeClr val="bg1"/>
                </a:solidFill>
              </a:rPr>
              <a:t>是一款方便、易用、专为科学和工程设计的</a:t>
            </a:r>
            <a:r>
              <a:rPr lang="en-US" altLang="zh-CN">
                <a:solidFill>
                  <a:schemeClr val="bg1"/>
                </a:solidFill>
              </a:rPr>
              <a:t>Python</a:t>
            </a:r>
            <a:r>
              <a:rPr lang="zh-CN" altLang="en-US">
                <a:solidFill>
                  <a:schemeClr val="bg1"/>
                </a:solidFill>
              </a:rPr>
              <a:t>工具包，它是在</a:t>
            </a:r>
            <a:r>
              <a:rPr lang="en-US" altLang="zh-CN">
                <a:solidFill>
                  <a:schemeClr val="bg1"/>
                </a:solidFill>
              </a:rPr>
              <a:t>numpy</a:t>
            </a:r>
            <a:r>
              <a:rPr lang="zh-CN" altLang="en-US">
                <a:solidFill>
                  <a:schemeClr val="bg1"/>
                </a:solidFill>
              </a:rPr>
              <a:t>库的基础上增加了众多的数学、科学以及工程计算中常用的库函数。</a:t>
            </a:r>
          </a:p>
        </p:txBody>
      </p:sp>
      <p:sp>
        <p:nvSpPr>
          <p:cNvPr id="10" name="矩形 9">
            <a:extLst>
              <a:ext uri="{FF2B5EF4-FFF2-40B4-BE49-F238E27FC236}">
                <a16:creationId xmlns:a16="http://schemas.microsoft.com/office/drawing/2014/main" id="{37EE681E-4DB7-4EFE-A7E7-73623DA56731}"/>
              </a:ext>
            </a:extLst>
          </p:cNvPr>
          <p:cNvSpPr/>
          <p:nvPr/>
        </p:nvSpPr>
        <p:spPr>
          <a:xfrm>
            <a:off x="1064196" y="4777848"/>
            <a:ext cx="1080745" cy="369332"/>
          </a:xfrm>
          <a:prstGeom prst="rect">
            <a:avLst/>
          </a:prstGeom>
        </p:spPr>
        <p:txBody>
          <a:bodyPr wrap="none">
            <a:spAutoFit/>
          </a:bodyPr>
          <a:lstStyle/>
          <a:p>
            <a:r>
              <a:rPr lang="en-US" altLang="zh-CN">
                <a:solidFill>
                  <a:schemeClr val="bg1"/>
                </a:solidFill>
                <a:latin typeface="宋体" panose="02010600030101010101" pitchFamily="2" charset="-122"/>
              </a:rPr>
              <a:t>•</a:t>
            </a:r>
            <a:r>
              <a:rPr lang="en-US" altLang="zh-CN">
                <a:solidFill>
                  <a:schemeClr val="bg1"/>
                </a:solidFill>
              </a:rPr>
              <a:t> pandas</a:t>
            </a:r>
            <a:endParaRPr lang="zh-CN" altLang="en-US">
              <a:solidFill>
                <a:schemeClr val="bg1"/>
              </a:solidFill>
            </a:endParaRPr>
          </a:p>
        </p:txBody>
      </p:sp>
      <p:sp>
        <p:nvSpPr>
          <p:cNvPr id="11" name="文本框 10">
            <a:extLst>
              <a:ext uri="{FF2B5EF4-FFF2-40B4-BE49-F238E27FC236}">
                <a16:creationId xmlns:a16="http://schemas.microsoft.com/office/drawing/2014/main" id="{534300A5-8450-48C1-AF51-32E1CAB9E722}"/>
              </a:ext>
            </a:extLst>
          </p:cNvPr>
          <p:cNvSpPr txBox="1"/>
          <p:nvPr/>
        </p:nvSpPr>
        <p:spPr>
          <a:xfrm>
            <a:off x="1573115" y="5345927"/>
            <a:ext cx="10071988" cy="369332"/>
          </a:xfrm>
          <a:prstGeom prst="rect">
            <a:avLst/>
          </a:prstGeom>
          <a:noFill/>
        </p:spPr>
        <p:txBody>
          <a:bodyPr wrap="none" rtlCol="0">
            <a:spAutoFit/>
          </a:bodyPr>
          <a:lstStyle/>
          <a:p>
            <a:r>
              <a:rPr lang="en-US" altLang="zh-CN">
                <a:solidFill>
                  <a:schemeClr val="bg1"/>
                </a:solidFill>
              </a:rPr>
              <a:t>pandas</a:t>
            </a:r>
            <a:r>
              <a:rPr lang="zh-CN" altLang="en-US">
                <a:solidFill>
                  <a:schemeClr val="bg1"/>
                </a:solidFill>
              </a:rPr>
              <a:t>是基于</a:t>
            </a:r>
            <a:r>
              <a:rPr lang="en-US" altLang="zh-CN">
                <a:solidFill>
                  <a:schemeClr val="bg1"/>
                </a:solidFill>
              </a:rPr>
              <a:t>numpy</a:t>
            </a:r>
            <a:r>
              <a:rPr lang="zh-CN" altLang="en-US">
                <a:solidFill>
                  <a:schemeClr val="bg1"/>
                </a:solidFill>
              </a:rPr>
              <a:t>扩展的一个重要第三方库，</a:t>
            </a:r>
            <a:r>
              <a:rPr lang="en-US" altLang="zh-CN">
                <a:solidFill>
                  <a:schemeClr val="bg1"/>
                </a:solidFill>
              </a:rPr>
              <a:t>pandas</a:t>
            </a:r>
            <a:r>
              <a:rPr lang="zh-CN" altLang="en-US">
                <a:solidFill>
                  <a:schemeClr val="bg1"/>
                </a:solidFill>
              </a:rPr>
              <a:t>最初被作为金融数据分析工具而开发。</a:t>
            </a:r>
          </a:p>
        </p:txBody>
      </p:sp>
      <p:pic>
        <p:nvPicPr>
          <p:cNvPr id="7" name="图片 6">
            <a:extLst>
              <a:ext uri="{FF2B5EF4-FFF2-40B4-BE49-F238E27FC236}">
                <a16:creationId xmlns:a16="http://schemas.microsoft.com/office/drawing/2014/main" id="{71BFB70E-4D28-4819-98B6-63B7940976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9952" y="415843"/>
            <a:ext cx="3181891" cy="1742464"/>
          </a:xfrm>
          <a:prstGeom prst="rect">
            <a:avLst/>
          </a:prstGeom>
        </p:spPr>
      </p:pic>
    </p:spTree>
    <p:extLst>
      <p:ext uri="{BB962C8B-B14F-4D97-AF65-F5344CB8AC3E}">
        <p14:creationId xmlns:p14="http://schemas.microsoft.com/office/powerpoint/2010/main" val="2161035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0CCF3B4-C6DA-4617-A275-2B79B8AAADA2}"/>
              </a:ext>
            </a:extLst>
          </p:cNvPr>
          <p:cNvSpPr txBox="1"/>
          <p:nvPr/>
        </p:nvSpPr>
        <p:spPr>
          <a:xfrm>
            <a:off x="4612980" y="554892"/>
            <a:ext cx="3262432" cy="830997"/>
          </a:xfrm>
          <a:prstGeom prst="rect">
            <a:avLst/>
          </a:prstGeom>
          <a:noFill/>
        </p:spPr>
        <p:txBody>
          <a:bodyPr wrap="none" rtlCol="0">
            <a:spAutoFit/>
          </a:bodyPr>
          <a:lstStyle/>
          <a:p>
            <a:r>
              <a:rPr lang="en-US" altLang="zh-CN" sz="4800">
                <a:solidFill>
                  <a:schemeClr val="bg1"/>
                </a:solidFill>
                <a:latin typeface="宋体" panose="02010600030101010101" pitchFamily="2" charset="-122"/>
                <a:ea typeface="宋体" panose="02010600030101010101" pitchFamily="2" charset="-122"/>
              </a:rPr>
              <a:t>• </a:t>
            </a:r>
            <a:r>
              <a:rPr lang="zh-CN" altLang="en-US" sz="4800">
                <a:solidFill>
                  <a:schemeClr val="bg1"/>
                </a:solidFill>
                <a:latin typeface="宋体" panose="02010600030101010101" pitchFamily="2" charset="-122"/>
                <a:ea typeface="宋体" panose="02010600030101010101" pitchFamily="2" charset="-122"/>
              </a:rPr>
              <a:t>文本处理</a:t>
            </a:r>
            <a:endParaRPr lang="zh-CN" altLang="en-US" sz="4800">
              <a:solidFill>
                <a:schemeClr val="bg1"/>
              </a:solidFill>
            </a:endParaRPr>
          </a:p>
        </p:txBody>
      </p:sp>
      <p:sp>
        <p:nvSpPr>
          <p:cNvPr id="3" name="矩形 2">
            <a:extLst>
              <a:ext uri="{FF2B5EF4-FFF2-40B4-BE49-F238E27FC236}">
                <a16:creationId xmlns:a16="http://schemas.microsoft.com/office/drawing/2014/main" id="{A58A8167-A716-42A1-B9B8-D0BB03E444B7}"/>
              </a:ext>
            </a:extLst>
          </p:cNvPr>
          <p:cNvSpPr/>
          <p:nvPr/>
        </p:nvSpPr>
        <p:spPr>
          <a:xfrm>
            <a:off x="2239357" y="5345064"/>
            <a:ext cx="2128299" cy="369332"/>
          </a:xfrm>
          <a:prstGeom prst="rect">
            <a:avLst/>
          </a:prstGeom>
        </p:spPr>
        <p:txBody>
          <a:bodyPr wrap="square">
            <a:spAutoFit/>
          </a:bodyPr>
          <a:lstStyle/>
          <a:p>
            <a:r>
              <a:rPr lang="en-US" altLang="zh-CN">
                <a:solidFill>
                  <a:schemeClr val="bg1"/>
                </a:solidFill>
                <a:latin typeface="宋体" panose="02010600030101010101" pitchFamily="2" charset="-122"/>
              </a:rPr>
              <a:t>• </a:t>
            </a:r>
            <a:r>
              <a:rPr lang="en-US" altLang="zh-CN">
                <a:solidFill>
                  <a:schemeClr val="bg1"/>
                </a:solidFill>
              </a:rPr>
              <a:t>beautifulsoup4</a:t>
            </a:r>
            <a:endParaRPr lang="zh-CN" altLang="en-US">
              <a:solidFill>
                <a:schemeClr val="bg1"/>
              </a:solidFill>
            </a:endParaRPr>
          </a:p>
        </p:txBody>
      </p:sp>
      <p:sp>
        <p:nvSpPr>
          <p:cNvPr id="4" name="矩形 3">
            <a:extLst>
              <a:ext uri="{FF2B5EF4-FFF2-40B4-BE49-F238E27FC236}">
                <a16:creationId xmlns:a16="http://schemas.microsoft.com/office/drawing/2014/main" id="{825652AA-B979-4F76-B143-2998A71982E5}"/>
              </a:ext>
            </a:extLst>
          </p:cNvPr>
          <p:cNvSpPr/>
          <p:nvPr/>
        </p:nvSpPr>
        <p:spPr>
          <a:xfrm>
            <a:off x="2004646" y="1450942"/>
            <a:ext cx="1317990" cy="369332"/>
          </a:xfrm>
          <a:prstGeom prst="rect">
            <a:avLst/>
          </a:prstGeom>
        </p:spPr>
        <p:txBody>
          <a:bodyPr wrap="none">
            <a:spAutoFit/>
          </a:bodyPr>
          <a:lstStyle/>
          <a:p>
            <a:r>
              <a:rPr lang="en-US" altLang="zh-CN">
                <a:solidFill>
                  <a:schemeClr val="bg1"/>
                </a:solidFill>
                <a:latin typeface="宋体" panose="02010600030101010101" pitchFamily="2" charset="-122"/>
              </a:rPr>
              <a:t>• </a:t>
            </a:r>
            <a:r>
              <a:rPr lang="en-US" altLang="zh-CN">
                <a:solidFill>
                  <a:schemeClr val="bg1"/>
                </a:solidFill>
              </a:rPr>
              <a:t>pdfminer</a:t>
            </a:r>
            <a:endParaRPr lang="zh-CN" altLang="en-US">
              <a:solidFill>
                <a:schemeClr val="bg1"/>
              </a:solidFill>
            </a:endParaRPr>
          </a:p>
        </p:txBody>
      </p:sp>
      <p:sp>
        <p:nvSpPr>
          <p:cNvPr id="5" name="矩形 4">
            <a:extLst>
              <a:ext uri="{FF2B5EF4-FFF2-40B4-BE49-F238E27FC236}">
                <a16:creationId xmlns:a16="http://schemas.microsoft.com/office/drawing/2014/main" id="{786E54C3-026A-43E7-BFF8-F90A08357E0A}"/>
              </a:ext>
            </a:extLst>
          </p:cNvPr>
          <p:cNvSpPr/>
          <p:nvPr/>
        </p:nvSpPr>
        <p:spPr>
          <a:xfrm>
            <a:off x="2121570" y="2849968"/>
            <a:ext cx="1319592" cy="369332"/>
          </a:xfrm>
          <a:prstGeom prst="rect">
            <a:avLst/>
          </a:prstGeom>
        </p:spPr>
        <p:txBody>
          <a:bodyPr wrap="none">
            <a:spAutoFit/>
          </a:bodyPr>
          <a:lstStyle/>
          <a:p>
            <a:r>
              <a:rPr lang="en-US" altLang="zh-CN">
                <a:solidFill>
                  <a:schemeClr val="bg1"/>
                </a:solidFill>
                <a:latin typeface="宋体" panose="02010600030101010101" pitchFamily="2" charset="-122"/>
              </a:rPr>
              <a:t>• </a:t>
            </a:r>
            <a:r>
              <a:rPr lang="en-US" altLang="zh-CN">
                <a:solidFill>
                  <a:schemeClr val="bg1"/>
                </a:solidFill>
              </a:rPr>
              <a:t>openpyxl</a:t>
            </a:r>
            <a:endParaRPr lang="zh-CN" altLang="en-US">
              <a:solidFill>
                <a:schemeClr val="bg1"/>
              </a:solidFill>
            </a:endParaRPr>
          </a:p>
        </p:txBody>
      </p:sp>
      <p:sp>
        <p:nvSpPr>
          <p:cNvPr id="6" name="矩形 5">
            <a:extLst>
              <a:ext uri="{FF2B5EF4-FFF2-40B4-BE49-F238E27FC236}">
                <a16:creationId xmlns:a16="http://schemas.microsoft.com/office/drawing/2014/main" id="{2923C20B-BE34-4721-A4C4-D1EEE5A65678}"/>
              </a:ext>
            </a:extLst>
          </p:cNvPr>
          <p:cNvSpPr/>
          <p:nvPr/>
        </p:nvSpPr>
        <p:spPr>
          <a:xfrm>
            <a:off x="2141549" y="4189849"/>
            <a:ext cx="1702710" cy="369332"/>
          </a:xfrm>
          <a:prstGeom prst="rect">
            <a:avLst/>
          </a:prstGeom>
        </p:spPr>
        <p:txBody>
          <a:bodyPr wrap="none">
            <a:spAutoFit/>
          </a:bodyPr>
          <a:lstStyle/>
          <a:p>
            <a:r>
              <a:rPr lang="en-US" altLang="zh-CN">
                <a:solidFill>
                  <a:schemeClr val="bg1"/>
                </a:solidFill>
                <a:latin typeface="宋体" panose="02010600030101010101" pitchFamily="2" charset="-122"/>
              </a:rPr>
              <a:t>• </a:t>
            </a:r>
            <a:r>
              <a:rPr lang="en-US" altLang="zh-CN">
                <a:solidFill>
                  <a:schemeClr val="bg1"/>
                </a:solidFill>
              </a:rPr>
              <a:t>python-docx</a:t>
            </a:r>
            <a:endParaRPr lang="zh-CN" altLang="en-US">
              <a:solidFill>
                <a:schemeClr val="bg1"/>
              </a:solidFill>
            </a:endParaRPr>
          </a:p>
        </p:txBody>
      </p:sp>
      <p:sp>
        <p:nvSpPr>
          <p:cNvPr id="7" name="文本框 6">
            <a:extLst>
              <a:ext uri="{FF2B5EF4-FFF2-40B4-BE49-F238E27FC236}">
                <a16:creationId xmlns:a16="http://schemas.microsoft.com/office/drawing/2014/main" id="{B5A4584F-1E9D-4439-B144-3B6424F722CC}"/>
              </a:ext>
            </a:extLst>
          </p:cNvPr>
          <p:cNvSpPr txBox="1"/>
          <p:nvPr/>
        </p:nvSpPr>
        <p:spPr>
          <a:xfrm>
            <a:off x="2464905" y="2091192"/>
            <a:ext cx="8849802" cy="646331"/>
          </a:xfrm>
          <a:prstGeom prst="rect">
            <a:avLst/>
          </a:prstGeom>
          <a:noFill/>
        </p:spPr>
        <p:txBody>
          <a:bodyPr wrap="square" rtlCol="0">
            <a:spAutoFit/>
          </a:bodyPr>
          <a:lstStyle/>
          <a:p>
            <a:r>
              <a:rPr lang="zh-CN" altLang="en-US">
                <a:solidFill>
                  <a:schemeClr val="bg1"/>
                </a:solidFill>
              </a:rPr>
              <a:t>是一个可以从</a:t>
            </a:r>
            <a:r>
              <a:rPr lang="en-US" altLang="zh-CN">
                <a:solidFill>
                  <a:schemeClr val="bg1"/>
                </a:solidFill>
              </a:rPr>
              <a:t>PDF</a:t>
            </a:r>
            <a:r>
              <a:rPr lang="zh-CN" altLang="en-US">
                <a:solidFill>
                  <a:schemeClr val="bg1"/>
                </a:solidFill>
              </a:rPr>
              <a:t>文档中提取各类信息的第三方库，能够完全获取并分析</a:t>
            </a:r>
            <a:r>
              <a:rPr lang="en-US" altLang="zh-CN">
                <a:solidFill>
                  <a:schemeClr val="bg1"/>
                </a:solidFill>
              </a:rPr>
              <a:t>PDF</a:t>
            </a:r>
            <a:r>
              <a:rPr lang="zh-CN" altLang="en-US">
                <a:solidFill>
                  <a:schemeClr val="bg1"/>
                </a:solidFill>
              </a:rPr>
              <a:t>的文本数据，并且获取</a:t>
            </a:r>
            <a:r>
              <a:rPr lang="en-US" altLang="zh-CN">
                <a:solidFill>
                  <a:schemeClr val="bg1"/>
                </a:solidFill>
              </a:rPr>
              <a:t>PDF</a:t>
            </a:r>
            <a:r>
              <a:rPr lang="zh-CN" altLang="en-US">
                <a:solidFill>
                  <a:schemeClr val="bg1"/>
                </a:solidFill>
              </a:rPr>
              <a:t>中文本的准确位置、字体、行数等信息。</a:t>
            </a:r>
          </a:p>
        </p:txBody>
      </p:sp>
      <p:sp>
        <p:nvSpPr>
          <p:cNvPr id="12" name="文本框 11">
            <a:extLst>
              <a:ext uri="{FF2B5EF4-FFF2-40B4-BE49-F238E27FC236}">
                <a16:creationId xmlns:a16="http://schemas.microsoft.com/office/drawing/2014/main" id="{12C0BAC0-88D8-4166-99F4-681055510DFA}"/>
              </a:ext>
            </a:extLst>
          </p:cNvPr>
          <p:cNvSpPr txBox="1"/>
          <p:nvPr/>
        </p:nvSpPr>
        <p:spPr>
          <a:xfrm>
            <a:off x="2830664" y="3338740"/>
            <a:ext cx="4370107" cy="369332"/>
          </a:xfrm>
          <a:prstGeom prst="rect">
            <a:avLst/>
          </a:prstGeom>
          <a:noFill/>
        </p:spPr>
        <p:txBody>
          <a:bodyPr wrap="none" rtlCol="0">
            <a:spAutoFit/>
          </a:bodyPr>
          <a:lstStyle/>
          <a:p>
            <a:r>
              <a:rPr lang="zh-CN" altLang="en-US">
                <a:solidFill>
                  <a:schemeClr val="bg1"/>
                </a:solidFill>
              </a:rPr>
              <a:t>是一个处理</a:t>
            </a:r>
            <a:r>
              <a:rPr lang="en-US" altLang="zh-CN">
                <a:solidFill>
                  <a:schemeClr val="bg1"/>
                </a:solidFill>
              </a:rPr>
              <a:t>Excel</a:t>
            </a:r>
            <a:r>
              <a:rPr lang="zh-CN" altLang="en-US">
                <a:solidFill>
                  <a:schemeClr val="bg1"/>
                </a:solidFill>
              </a:rPr>
              <a:t>文档的</a:t>
            </a:r>
            <a:r>
              <a:rPr lang="en-US" altLang="zh-CN">
                <a:solidFill>
                  <a:schemeClr val="bg1"/>
                </a:solidFill>
              </a:rPr>
              <a:t>Python</a:t>
            </a:r>
            <a:r>
              <a:rPr lang="zh-CN" altLang="en-US">
                <a:solidFill>
                  <a:schemeClr val="bg1"/>
                </a:solidFill>
              </a:rPr>
              <a:t>第三方库。</a:t>
            </a:r>
          </a:p>
        </p:txBody>
      </p:sp>
      <p:sp>
        <p:nvSpPr>
          <p:cNvPr id="13" name="文本框 12">
            <a:extLst>
              <a:ext uri="{FF2B5EF4-FFF2-40B4-BE49-F238E27FC236}">
                <a16:creationId xmlns:a16="http://schemas.microsoft.com/office/drawing/2014/main" id="{1E138636-0150-489E-A3FF-45987EEE397D}"/>
              </a:ext>
            </a:extLst>
          </p:cNvPr>
          <p:cNvSpPr txBox="1"/>
          <p:nvPr/>
        </p:nvSpPr>
        <p:spPr>
          <a:xfrm>
            <a:off x="2719346" y="4810539"/>
            <a:ext cx="4155305" cy="369332"/>
          </a:xfrm>
          <a:prstGeom prst="rect">
            <a:avLst/>
          </a:prstGeom>
          <a:noFill/>
        </p:spPr>
        <p:txBody>
          <a:bodyPr wrap="none" rtlCol="0">
            <a:spAutoFit/>
          </a:bodyPr>
          <a:lstStyle/>
          <a:p>
            <a:r>
              <a:rPr lang="zh-CN" altLang="en-US">
                <a:solidFill>
                  <a:schemeClr val="bg1"/>
                </a:solidFill>
              </a:rPr>
              <a:t>是一个处理</a:t>
            </a:r>
            <a:r>
              <a:rPr lang="en-US" altLang="zh-CN">
                <a:solidFill>
                  <a:schemeClr val="bg1"/>
                </a:solidFill>
              </a:rPr>
              <a:t>word</a:t>
            </a:r>
            <a:r>
              <a:rPr lang="zh-CN" altLang="en-US">
                <a:solidFill>
                  <a:schemeClr val="bg1"/>
                </a:solidFill>
              </a:rPr>
              <a:t>文档的</a:t>
            </a:r>
            <a:r>
              <a:rPr lang="en-US" altLang="zh-CN">
                <a:solidFill>
                  <a:schemeClr val="bg1"/>
                </a:solidFill>
              </a:rPr>
              <a:t>Python</a:t>
            </a:r>
            <a:r>
              <a:rPr lang="zh-CN" altLang="en-US">
                <a:solidFill>
                  <a:schemeClr val="bg1"/>
                </a:solidFill>
              </a:rPr>
              <a:t>第三方库</a:t>
            </a:r>
          </a:p>
        </p:txBody>
      </p:sp>
      <p:sp>
        <p:nvSpPr>
          <p:cNvPr id="14" name="文本框 13">
            <a:extLst>
              <a:ext uri="{FF2B5EF4-FFF2-40B4-BE49-F238E27FC236}">
                <a16:creationId xmlns:a16="http://schemas.microsoft.com/office/drawing/2014/main" id="{EFC1A83C-E9F8-41B9-8011-973BFEE42A56}"/>
              </a:ext>
            </a:extLst>
          </p:cNvPr>
          <p:cNvSpPr txBox="1"/>
          <p:nvPr/>
        </p:nvSpPr>
        <p:spPr>
          <a:xfrm>
            <a:off x="2830664" y="5955527"/>
            <a:ext cx="2603598" cy="369332"/>
          </a:xfrm>
          <a:prstGeom prst="rect">
            <a:avLst/>
          </a:prstGeom>
          <a:noFill/>
        </p:spPr>
        <p:txBody>
          <a:bodyPr wrap="none" rtlCol="0">
            <a:spAutoFit/>
          </a:bodyPr>
          <a:lstStyle/>
          <a:p>
            <a:r>
              <a:rPr lang="zh-CN" altLang="en-US">
                <a:solidFill>
                  <a:schemeClr val="bg1"/>
                </a:solidFill>
              </a:rPr>
              <a:t>用于解析</a:t>
            </a:r>
            <a:r>
              <a:rPr lang="en-US" altLang="zh-CN">
                <a:solidFill>
                  <a:schemeClr val="bg1"/>
                </a:solidFill>
              </a:rPr>
              <a:t>HTML</a:t>
            </a:r>
            <a:r>
              <a:rPr lang="zh-CN" altLang="en-US">
                <a:solidFill>
                  <a:schemeClr val="bg1"/>
                </a:solidFill>
              </a:rPr>
              <a:t>和</a:t>
            </a:r>
            <a:r>
              <a:rPr lang="en-US" altLang="zh-CN">
                <a:solidFill>
                  <a:schemeClr val="bg1"/>
                </a:solidFill>
              </a:rPr>
              <a:t>XML</a:t>
            </a:r>
            <a:r>
              <a:rPr lang="zh-CN" altLang="en-US">
                <a:solidFill>
                  <a:schemeClr val="bg1"/>
                </a:solidFill>
              </a:rPr>
              <a:t>。</a:t>
            </a:r>
          </a:p>
        </p:txBody>
      </p:sp>
    </p:spTree>
    <p:extLst>
      <p:ext uri="{BB962C8B-B14F-4D97-AF65-F5344CB8AC3E}">
        <p14:creationId xmlns:p14="http://schemas.microsoft.com/office/powerpoint/2010/main" val="1520358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DEF56D3-AE07-45BF-B648-33093AE8A078}"/>
              </a:ext>
            </a:extLst>
          </p:cNvPr>
          <p:cNvSpPr/>
          <p:nvPr/>
        </p:nvSpPr>
        <p:spPr>
          <a:xfrm>
            <a:off x="4310896" y="480888"/>
            <a:ext cx="3570208" cy="830997"/>
          </a:xfrm>
          <a:prstGeom prst="rect">
            <a:avLst/>
          </a:prstGeom>
        </p:spPr>
        <p:txBody>
          <a:bodyPr wrap="none">
            <a:spAutoFit/>
          </a:bodyPr>
          <a:lstStyle/>
          <a:p>
            <a:r>
              <a:rPr lang="en-US" altLang="zh-CN" sz="4800">
                <a:solidFill>
                  <a:schemeClr val="bg1"/>
                </a:solidFill>
                <a:latin typeface="宋体" panose="02010600030101010101" pitchFamily="2" charset="-122"/>
              </a:rPr>
              <a:t>•</a:t>
            </a:r>
            <a:r>
              <a:rPr lang="zh-CN" altLang="en-US" sz="4800">
                <a:solidFill>
                  <a:schemeClr val="bg1"/>
                </a:solidFill>
              </a:rPr>
              <a:t>数据可视化</a:t>
            </a:r>
          </a:p>
        </p:txBody>
      </p:sp>
      <p:sp>
        <p:nvSpPr>
          <p:cNvPr id="3" name="矩形 2">
            <a:extLst>
              <a:ext uri="{FF2B5EF4-FFF2-40B4-BE49-F238E27FC236}">
                <a16:creationId xmlns:a16="http://schemas.microsoft.com/office/drawing/2014/main" id="{AD754CEC-8A38-49AC-BB00-6F9D5071EB23}"/>
              </a:ext>
            </a:extLst>
          </p:cNvPr>
          <p:cNvSpPr/>
          <p:nvPr/>
        </p:nvSpPr>
        <p:spPr>
          <a:xfrm>
            <a:off x="1411600" y="2696119"/>
            <a:ext cx="1425390" cy="369332"/>
          </a:xfrm>
          <a:prstGeom prst="rect">
            <a:avLst/>
          </a:prstGeom>
        </p:spPr>
        <p:txBody>
          <a:bodyPr wrap="none">
            <a:spAutoFit/>
          </a:bodyPr>
          <a:lstStyle/>
          <a:p>
            <a:r>
              <a:rPr lang="en-US" altLang="zh-CN">
                <a:solidFill>
                  <a:schemeClr val="bg1"/>
                </a:solidFill>
                <a:latin typeface="宋体" panose="02010600030101010101" pitchFamily="2" charset="-122"/>
              </a:rPr>
              <a:t>• </a:t>
            </a:r>
            <a:r>
              <a:rPr lang="en-US" altLang="zh-CN">
                <a:solidFill>
                  <a:schemeClr val="bg1"/>
                </a:solidFill>
              </a:rPr>
              <a:t>matplotlib</a:t>
            </a:r>
            <a:endParaRPr lang="zh-CN" altLang="en-US">
              <a:solidFill>
                <a:schemeClr val="bg1"/>
              </a:solidFill>
            </a:endParaRPr>
          </a:p>
        </p:txBody>
      </p:sp>
      <p:sp>
        <p:nvSpPr>
          <p:cNvPr id="4" name="矩形 3">
            <a:extLst>
              <a:ext uri="{FF2B5EF4-FFF2-40B4-BE49-F238E27FC236}">
                <a16:creationId xmlns:a16="http://schemas.microsoft.com/office/drawing/2014/main" id="{82C292ED-E416-45DD-ADD3-986199A4E465}"/>
              </a:ext>
            </a:extLst>
          </p:cNvPr>
          <p:cNvSpPr/>
          <p:nvPr/>
        </p:nvSpPr>
        <p:spPr>
          <a:xfrm>
            <a:off x="1367387" y="3708123"/>
            <a:ext cx="925253" cy="369332"/>
          </a:xfrm>
          <a:prstGeom prst="rect">
            <a:avLst/>
          </a:prstGeom>
        </p:spPr>
        <p:txBody>
          <a:bodyPr wrap="none">
            <a:spAutoFit/>
          </a:bodyPr>
          <a:lstStyle/>
          <a:p>
            <a:r>
              <a:rPr lang="en-US" altLang="zh-CN">
                <a:solidFill>
                  <a:schemeClr val="bg1"/>
                </a:solidFill>
                <a:latin typeface="宋体" panose="02010600030101010101" pitchFamily="2" charset="-122"/>
              </a:rPr>
              <a:t>• </a:t>
            </a:r>
            <a:r>
              <a:rPr lang="en-US" altLang="zh-CN">
                <a:solidFill>
                  <a:schemeClr val="bg1"/>
                </a:solidFill>
              </a:rPr>
              <a:t>TVTK</a:t>
            </a:r>
            <a:endParaRPr lang="zh-CN" altLang="en-US">
              <a:solidFill>
                <a:schemeClr val="bg1"/>
              </a:solidFill>
            </a:endParaRPr>
          </a:p>
        </p:txBody>
      </p:sp>
      <p:sp>
        <p:nvSpPr>
          <p:cNvPr id="5" name="矩形 4">
            <a:extLst>
              <a:ext uri="{FF2B5EF4-FFF2-40B4-BE49-F238E27FC236}">
                <a16:creationId xmlns:a16="http://schemas.microsoft.com/office/drawing/2014/main" id="{9EABC029-5A55-4988-B931-4DE3F2149A82}"/>
              </a:ext>
            </a:extLst>
          </p:cNvPr>
          <p:cNvSpPr/>
          <p:nvPr/>
        </p:nvSpPr>
        <p:spPr>
          <a:xfrm>
            <a:off x="1411600" y="4967585"/>
            <a:ext cx="1106393" cy="369332"/>
          </a:xfrm>
          <a:prstGeom prst="rect">
            <a:avLst/>
          </a:prstGeom>
        </p:spPr>
        <p:txBody>
          <a:bodyPr wrap="none">
            <a:spAutoFit/>
          </a:bodyPr>
          <a:lstStyle/>
          <a:p>
            <a:r>
              <a:rPr lang="en-US" altLang="zh-CN">
                <a:solidFill>
                  <a:schemeClr val="bg1"/>
                </a:solidFill>
                <a:latin typeface="宋体" panose="02010600030101010101" pitchFamily="2" charset="-122"/>
              </a:rPr>
              <a:t>• </a:t>
            </a:r>
            <a:r>
              <a:rPr lang="en-US" altLang="zh-CN">
                <a:solidFill>
                  <a:schemeClr val="bg1"/>
                </a:solidFill>
              </a:rPr>
              <a:t>mayavi</a:t>
            </a:r>
            <a:endParaRPr lang="zh-CN" altLang="en-US">
              <a:solidFill>
                <a:schemeClr val="bg1"/>
              </a:solidFill>
            </a:endParaRPr>
          </a:p>
        </p:txBody>
      </p:sp>
      <p:sp>
        <p:nvSpPr>
          <p:cNvPr id="6" name="文本框 5">
            <a:extLst>
              <a:ext uri="{FF2B5EF4-FFF2-40B4-BE49-F238E27FC236}">
                <a16:creationId xmlns:a16="http://schemas.microsoft.com/office/drawing/2014/main" id="{3211A1C6-C198-4549-91B2-2896487A6E2C}"/>
              </a:ext>
            </a:extLst>
          </p:cNvPr>
          <p:cNvSpPr txBox="1"/>
          <p:nvPr/>
        </p:nvSpPr>
        <p:spPr>
          <a:xfrm>
            <a:off x="2033725" y="1596681"/>
            <a:ext cx="6827510" cy="369332"/>
          </a:xfrm>
          <a:prstGeom prst="rect">
            <a:avLst/>
          </a:prstGeom>
          <a:noFill/>
        </p:spPr>
        <p:txBody>
          <a:bodyPr wrap="none" rtlCol="0">
            <a:spAutoFit/>
          </a:bodyPr>
          <a:lstStyle/>
          <a:p>
            <a:r>
              <a:rPr lang="zh-CN" altLang="en-US">
                <a:solidFill>
                  <a:schemeClr val="bg1"/>
                </a:solidFill>
              </a:rPr>
              <a:t>数据可视化是指根据数据特点将其展示为易于理解的图形的过程。</a:t>
            </a:r>
          </a:p>
        </p:txBody>
      </p:sp>
      <p:sp>
        <p:nvSpPr>
          <p:cNvPr id="7" name="文本框 6">
            <a:extLst>
              <a:ext uri="{FF2B5EF4-FFF2-40B4-BE49-F238E27FC236}">
                <a16:creationId xmlns:a16="http://schemas.microsoft.com/office/drawing/2014/main" id="{4CDF5E9D-9587-48AC-A926-756584EF4FC4}"/>
              </a:ext>
            </a:extLst>
          </p:cNvPr>
          <p:cNvSpPr txBox="1"/>
          <p:nvPr/>
        </p:nvSpPr>
        <p:spPr>
          <a:xfrm>
            <a:off x="1714848" y="3078328"/>
            <a:ext cx="6647974" cy="369332"/>
          </a:xfrm>
          <a:prstGeom prst="rect">
            <a:avLst/>
          </a:prstGeom>
          <a:noFill/>
        </p:spPr>
        <p:txBody>
          <a:bodyPr wrap="none" rtlCol="0">
            <a:spAutoFit/>
          </a:bodyPr>
          <a:lstStyle/>
          <a:p>
            <a:r>
              <a:rPr lang="zh-CN" altLang="en-US">
                <a:solidFill>
                  <a:schemeClr val="bg1"/>
                </a:solidFill>
              </a:rPr>
              <a:t>主要进行二维图标数据展示，广泛用于科学计算的数据可视化。</a:t>
            </a:r>
          </a:p>
        </p:txBody>
      </p:sp>
      <p:sp>
        <p:nvSpPr>
          <p:cNvPr id="11" name="文本框 10">
            <a:extLst>
              <a:ext uri="{FF2B5EF4-FFF2-40B4-BE49-F238E27FC236}">
                <a16:creationId xmlns:a16="http://schemas.microsoft.com/office/drawing/2014/main" id="{9FAD9A80-A16E-47FC-BB04-D4D37A88E1F7}"/>
              </a:ext>
            </a:extLst>
          </p:cNvPr>
          <p:cNvSpPr txBox="1"/>
          <p:nvPr/>
        </p:nvSpPr>
        <p:spPr>
          <a:xfrm>
            <a:off x="1821998" y="4121834"/>
            <a:ext cx="8220571" cy="646331"/>
          </a:xfrm>
          <a:prstGeom prst="rect">
            <a:avLst/>
          </a:prstGeom>
          <a:noFill/>
        </p:spPr>
        <p:txBody>
          <a:bodyPr wrap="square" rtlCol="0">
            <a:spAutoFit/>
          </a:bodyPr>
          <a:lstStyle/>
          <a:p>
            <a:r>
              <a:rPr lang="zh-CN" altLang="en-US">
                <a:solidFill>
                  <a:schemeClr val="bg1"/>
                </a:solidFill>
              </a:rPr>
              <a:t>是一个开源、跨平台、支持平行处理的图形应用函数库，它是专业可编程的三维可视化工具</a:t>
            </a:r>
          </a:p>
        </p:txBody>
      </p:sp>
      <p:sp>
        <p:nvSpPr>
          <p:cNvPr id="12" name="文本框 11">
            <a:extLst>
              <a:ext uri="{FF2B5EF4-FFF2-40B4-BE49-F238E27FC236}">
                <a16:creationId xmlns:a16="http://schemas.microsoft.com/office/drawing/2014/main" id="{30538ED7-E04C-4157-8EC7-8CE117081494}"/>
              </a:ext>
            </a:extLst>
          </p:cNvPr>
          <p:cNvSpPr txBox="1"/>
          <p:nvPr/>
        </p:nvSpPr>
        <p:spPr>
          <a:xfrm>
            <a:off x="1780163" y="5603487"/>
            <a:ext cx="7043916" cy="369332"/>
          </a:xfrm>
          <a:prstGeom prst="rect">
            <a:avLst/>
          </a:prstGeom>
          <a:noFill/>
        </p:spPr>
        <p:txBody>
          <a:bodyPr wrap="none" rtlCol="0">
            <a:spAutoFit/>
          </a:bodyPr>
          <a:lstStyle/>
          <a:p>
            <a:r>
              <a:rPr lang="zh-CN" altLang="en-US">
                <a:solidFill>
                  <a:schemeClr val="bg1"/>
                </a:solidFill>
              </a:rPr>
              <a:t>在</a:t>
            </a:r>
            <a:r>
              <a:rPr lang="en-US" altLang="zh-CN">
                <a:solidFill>
                  <a:schemeClr val="bg1"/>
                </a:solidFill>
              </a:rPr>
              <a:t>VTK</a:t>
            </a:r>
            <a:r>
              <a:rPr lang="zh-CN" altLang="en-US">
                <a:solidFill>
                  <a:schemeClr val="bg1"/>
                </a:solidFill>
              </a:rPr>
              <a:t>基础之上开发的，可以更为方便开发实用的三维可视化工具。</a:t>
            </a:r>
          </a:p>
        </p:txBody>
      </p:sp>
      <p:pic>
        <p:nvPicPr>
          <p:cNvPr id="1028" name="Picture 4" descr="https://timgsa.baidu.com/timg?image&amp;quality=80&amp;size=b9999_10000&amp;sec=1545328348112&amp;di=bb88b3b28bbb8c04d56b7648a712dcc8&amp;imgtype=jpg&amp;src=http%3A%2F%2Fimg2.imgtn.bdimg.com%2Fit%2Fu%3D2638784462%2C483620184%26fm%3D214%26gp%3D0.jpg">
            <a:extLst>
              <a:ext uri="{FF2B5EF4-FFF2-40B4-BE49-F238E27FC236}">
                <a16:creationId xmlns:a16="http://schemas.microsoft.com/office/drawing/2014/main" id="{FBF52E09-A824-416C-8A3A-E0B7ACC0D9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5370" y="526823"/>
            <a:ext cx="2801083" cy="2139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7189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DD39CEB-5DEE-4AD1-8ED0-C1B775CC8049}"/>
              </a:ext>
            </a:extLst>
          </p:cNvPr>
          <p:cNvSpPr txBox="1"/>
          <p:nvPr/>
        </p:nvSpPr>
        <p:spPr>
          <a:xfrm>
            <a:off x="3128220" y="714954"/>
            <a:ext cx="4493538" cy="830997"/>
          </a:xfrm>
          <a:prstGeom prst="rect">
            <a:avLst/>
          </a:prstGeom>
          <a:noFill/>
        </p:spPr>
        <p:txBody>
          <a:bodyPr wrap="none" rtlCol="0">
            <a:spAutoFit/>
          </a:bodyPr>
          <a:lstStyle/>
          <a:p>
            <a:r>
              <a:rPr lang="en-US" altLang="zh-CN" sz="4800">
                <a:solidFill>
                  <a:schemeClr val="bg1"/>
                </a:solidFill>
                <a:latin typeface="宋体" panose="02010600030101010101" pitchFamily="2" charset="-122"/>
              </a:rPr>
              <a:t>• </a:t>
            </a:r>
            <a:r>
              <a:rPr lang="zh-CN" altLang="en-US" sz="4800">
                <a:solidFill>
                  <a:schemeClr val="bg1"/>
                </a:solidFill>
              </a:rPr>
              <a:t>用户图形界面</a:t>
            </a:r>
          </a:p>
        </p:txBody>
      </p:sp>
      <p:sp>
        <p:nvSpPr>
          <p:cNvPr id="3" name="矩形 2">
            <a:extLst>
              <a:ext uri="{FF2B5EF4-FFF2-40B4-BE49-F238E27FC236}">
                <a16:creationId xmlns:a16="http://schemas.microsoft.com/office/drawing/2014/main" id="{BE801AE0-3F39-4AD9-A8FA-391CBF40178C}"/>
              </a:ext>
            </a:extLst>
          </p:cNvPr>
          <p:cNvSpPr/>
          <p:nvPr/>
        </p:nvSpPr>
        <p:spPr>
          <a:xfrm>
            <a:off x="1589048" y="2839748"/>
            <a:ext cx="1019831" cy="369332"/>
          </a:xfrm>
          <a:prstGeom prst="rect">
            <a:avLst/>
          </a:prstGeom>
        </p:spPr>
        <p:txBody>
          <a:bodyPr wrap="none">
            <a:spAutoFit/>
          </a:bodyPr>
          <a:lstStyle/>
          <a:p>
            <a:r>
              <a:rPr lang="en-US" altLang="zh-CN">
                <a:solidFill>
                  <a:schemeClr val="bg1"/>
                </a:solidFill>
                <a:latin typeface="宋体" panose="02010600030101010101" pitchFamily="2" charset="-122"/>
              </a:rPr>
              <a:t>• </a:t>
            </a:r>
            <a:r>
              <a:rPr lang="en-US" altLang="zh-CN">
                <a:solidFill>
                  <a:schemeClr val="bg1"/>
                </a:solidFill>
              </a:rPr>
              <a:t>PyQt5</a:t>
            </a:r>
            <a:endParaRPr lang="zh-CN" altLang="en-US">
              <a:solidFill>
                <a:schemeClr val="bg1"/>
              </a:solidFill>
            </a:endParaRPr>
          </a:p>
        </p:txBody>
      </p:sp>
      <p:sp>
        <p:nvSpPr>
          <p:cNvPr id="4" name="矩形 3">
            <a:extLst>
              <a:ext uri="{FF2B5EF4-FFF2-40B4-BE49-F238E27FC236}">
                <a16:creationId xmlns:a16="http://schemas.microsoft.com/office/drawing/2014/main" id="{A8174921-174E-40C7-93EA-B64F78C0791D}"/>
              </a:ext>
            </a:extLst>
          </p:cNvPr>
          <p:cNvSpPr/>
          <p:nvPr/>
        </p:nvSpPr>
        <p:spPr>
          <a:xfrm>
            <a:off x="1526525" y="3996426"/>
            <a:ext cx="1372492" cy="369332"/>
          </a:xfrm>
          <a:prstGeom prst="rect">
            <a:avLst/>
          </a:prstGeom>
        </p:spPr>
        <p:txBody>
          <a:bodyPr wrap="none">
            <a:spAutoFit/>
          </a:bodyPr>
          <a:lstStyle/>
          <a:p>
            <a:r>
              <a:rPr lang="en-US" altLang="zh-CN">
                <a:solidFill>
                  <a:schemeClr val="bg1"/>
                </a:solidFill>
                <a:latin typeface="宋体" panose="02010600030101010101" pitchFamily="2" charset="-122"/>
              </a:rPr>
              <a:t>• </a:t>
            </a:r>
            <a:r>
              <a:rPr lang="en-US" altLang="zh-CN">
                <a:solidFill>
                  <a:schemeClr val="bg1"/>
                </a:solidFill>
              </a:rPr>
              <a:t>wxPython</a:t>
            </a:r>
            <a:endParaRPr lang="zh-CN" altLang="en-US">
              <a:solidFill>
                <a:schemeClr val="bg1"/>
              </a:solidFill>
            </a:endParaRPr>
          </a:p>
        </p:txBody>
      </p:sp>
      <p:sp>
        <p:nvSpPr>
          <p:cNvPr id="5" name="矩形 4">
            <a:extLst>
              <a:ext uri="{FF2B5EF4-FFF2-40B4-BE49-F238E27FC236}">
                <a16:creationId xmlns:a16="http://schemas.microsoft.com/office/drawing/2014/main" id="{43776DE3-8889-4D5D-A808-1D50C9EFA730}"/>
              </a:ext>
            </a:extLst>
          </p:cNvPr>
          <p:cNvSpPr/>
          <p:nvPr/>
        </p:nvSpPr>
        <p:spPr>
          <a:xfrm>
            <a:off x="1589048" y="5112112"/>
            <a:ext cx="1053494" cy="369332"/>
          </a:xfrm>
          <a:prstGeom prst="rect">
            <a:avLst/>
          </a:prstGeom>
        </p:spPr>
        <p:txBody>
          <a:bodyPr wrap="none">
            <a:spAutoFit/>
          </a:bodyPr>
          <a:lstStyle/>
          <a:p>
            <a:r>
              <a:rPr lang="en-US" altLang="zh-CN">
                <a:solidFill>
                  <a:schemeClr val="bg1"/>
                </a:solidFill>
                <a:latin typeface="宋体" panose="02010600030101010101" pitchFamily="2" charset="-122"/>
              </a:rPr>
              <a:t>• </a:t>
            </a:r>
            <a:r>
              <a:rPr lang="en-US" altLang="zh-CN">
                <a:solidFill>
                  <a:schemeClr val="bg1"/>
                </a:solidFill>
              </a:rPr>
              <a:t>PyGTK</a:t>
            </a:r>
            <a:endParaRPr lang="zh-CN" altLang="en-US">
              <a:solidFill>
                <a:schemeClr val="bg1"/>
              </a:solidFill>
            </a:endParaRPr>
          </a:p>
        </p:txBody>
      </p:sp>
      <p:sp>
        <p:nvSpPr>
          <p:cNvPr id="6" name="文本框 5">
            <a:extLst>
              <a:ext uri="{FF2B5EF4-FFF2-40B4-BE49-F238E27FC236}">
                <a16:creationId xmlns:a16="http://schemas.microsoft.com/office/drawing/2014/main" id="{F463418A-30F0-426B-8924-F749A6CF09D6}"/>
              </a:ext>
            </a:extLst>
          </p:cNvPr>
          <p:cNvSpPr txBox="1"/>
          <p:nvPr/>
        </p:nvSpPr>
        <p:spPr>
          <a:xfrm>
            <a:off x="1977767" y="2162261"/>
            <a:ext cx="8000908" cy="369332"/>
          </a:xfrm>
          <a:prstGeom prst="rect">
            <a:avLst/>
          </a:prstGeom>
          <a:noFill/>
        </p:spPr>
        <p:txBody>
          <a:bodyPr wrap="none" rtlCol="0">
            <a:spAutoFit/>
          </a:bodyPr>
          <a:lstStyle/>
          <a:p>
            <a:r>
              <a:rPr lang="en-US" altLang="zh-CN">
                <a:solidFill>
                  <a:schemeClr val="bg1"/>
                </a:solidFill>
              </a:rPr>
              <a:t>Python</a:t>
            </a:r>
            <a:r>
              <a:rPr lang="zh-CN" altLang="en-US">
                <a:solidFill>
                  <a:schemeClr val="bg1"/>
                </a:solidFill>
              </a:rPr>
              <a:t>标准库内置了一个</a:t>
            </a:r>
            <a:r>
              <a:rPr lang="en-US" altLang="zh-CN">
                <a:solidFill>
                  <a:schemeClr val="bg1"/>
                </a:solidFill>
              </a:rPr>
              <a:t>GUI</a:t>
            </a:r>
            <a:r>
              <a:rPr lang="zh-CN" altLang="en-US">
                <a:solidFill>
                  <a:schemeClr val="bg1"/>
                </a:solidFill>
              </a:rPr>
              <a:t>库</a:t>
            </a:r>
            <a:r>
              <a:rPr lang="en-US" altLang="zh-CN">
                <a:solidFill>
                  <a:schemeClr val="bg1"/>
                </a:solidFill>
              </a:rPr>
              <a:t>(Tkinter)</a:t>
            </a:r>
            <a:r>
              <a:rPr lang="zh-CN" altLang="en-US">
                <a:solidFill>
                  <a:schemeClr val="bg1"/>
                </a:solidFill>
              </a:rPr>
              <a:t>，但过于陈旧，开发控件也很有限。</a:t>
            </a:r>
            <a:endParaRPr lang="en-US" altLang="zh-CN">
              <a:solidFill>
                <a:schemeClr val="bg1"/>
              </a:solidFill>
            </a:endParaRPr>
          </a:p>
        </p:txBody>
      </p:sp>
      <p:sp>
        <p:nvSpPr>
          <p:cNvPr id="7" name="文本框 6">
            <a:extLst>
              <a:ext uri="{FF2B5EF4-FFF2-40B4-BE49-F238E27FC236}">
                <a16:creationId xmlns:a16="http://schemas.microsoft.com/office/drawing/2014/main" id="{03795DBB-2F25-4F17-8645-65E664D53AC0}"/>
              </a:ext>
            </a:extLst>
          </p:cNvPr>
          <p:cNvSpPr txBox="1"/>
          <p:nvPr/>
        </p:nvSpPr>
        <p:spPr>
          <a:xfrm>
            <a:off x="1977767" y="3273725"/>
            <a:ext cx="8621647" cy="646331"/>
          </a:xfrm>
          <a:prstGeom prst="rect">
            <a:avLst/>
          </a:prstGeom>
          <a:noFill/>
        </p:spPr>
        <p:txBody>
          <a:bodyPr wrap="square" rtlCol="0">
            <a:spAutoFit/>
          </a:bodyPr>
          <a:lstStyle/>
          <a:p>
            <a:r>
              <a:rPr lang="zh-CN" altLang="en-US">
                <a:solidFill>
                  <a:schemeClr val="bg1"/>
                </a:solidFill>
              </a:rPr>
              <a:t>它有超过</a:t>
            </a:r>
            <a:r>
              <a:rPr lang="en-US" altLang="zh-CN">
                <a:solidFill>
                  <a:schemeClr val="bg1"/>
                </a:solidFill>
              </a:rPr>
              <a:t>620</a:t>
            </a:r>
            <a:r>
              <a:rPr lang="zh-CN" altLang="en-US">
                <a:solidFill>
                  <a:schemeClr val="bg1"/>
                </a:solidFill>
              </a:rPr>
              <a:t>个类和近</a:t>
            </a:r>
            <a:r>
              <a:rPr lang="en-US" altLang="zh-CN">
                <a:solidFill>
                  <a:schemeClr val="bg1"/>
                </a:solidFill>
              </a:rPr>
              <a:t>6000</a:t>
            </a:r>
            <a:r>
              <a:rPr lang="zh-CN" altLang="en-US">
                <a:solidFill>
                  <a:schemeClr val="bg1"/>
                </a:solidFill>
              </a:rPr>
              <a:t>个函数和方法。它是</a:t>
            </a:r>
            <a:r>
              <a:rPr lang="en-US" altLang="zh-CN">
                <a:solidFill>
                  <a:schemeClr val="bg1"/>
                </a:solidFill>
              </a:rPr>
              <a:t>Python</a:t>
            </a:r>
            <a:r>
              <a:rPr lang="zh-CN" altLang="en-US">
                <a:solidFill>
                  <a:schemeClr val="bg1"/>
                </a:solidFill>
              </a:rPr>
              <a:t>中最为成熟的商业级第三方库，可以在</a:t>
            </a:r>
            <a:r>
              <a:rPr lang="en-US" altLang="zh-CN">
                <a:solidFill>
                  <a:schemeClr val="bg1"/>
                </a:solidFill>
              </a:rPr>
              <a:t>windows</a:t>
            </a:r>
            <a:r>
              <a:rPr lang="zh-CN" altLang="en-US">
                <a:solidFill>
                  <a:schemeClr val="bg1"/>
                </a:solidFill>
              </a:rPr>
              <a:t>、</a:t>
            </a:r>
            <a:r>
              <a:rPr lang="en-US" altLang="zh-CN">
                <a:solidFill>
                  <a:schemeClr val="bg1"/>
                </a:solidFill>
              </a:rPr>
              <a:t>Linux</a:t>
            </a:r>
            <a:r>
              <a:rPr lang="zh-CN" altLang="en-US">
                <a:solidFill>
                  <a:schemeClr val="bg1"/>
                </a:solidFill>
              </a:rPr>
              <a:t>和</a:t>
            </a:r>
            <a:r>
              <a:rPr lang="en-US" altLang="zh-CN">
                <a:solidFill>
                  <a:schemeClr val="bg1"/>
                </a:solidFill>
              </a:rPr>
              <a:t>MacOS X</a:t>
            </a:r>
            <a:r>
              <a:rPr lang="zh-CN" altLang="en-US">
                <a:solidFill>
                  <a:schemeClr val="bg1"/>
                </a:solidFill>
              </a:rPr>
              <a:t>等操作系统上跨平台使用</a:t>
            </a:r>
          </a:p>
        </p:txBody>
      </p:sp>
      <p:sp>
        <p:nvSpPr>
          <p:cNvPr id="11" name="文本框 10">
            <a:extLst>
              <a:ext uri="{FF2B5EF4-FFF2-40B4-BE49-F238E27FC236}">
                <a16:creationId xmlns:a16="http://schemas.microsoft.com/office/drawing/2014/main" id="{F5EF7A40-2675-4C7E-BBCA-36EA8041526B}"/>
              </a:ext>
            </a:extLst>
          </p:cNvPr>
          <p:cNvSpPr txBox="1"/>
          <p:nvPr/>
        </p:nvSpPr>
        <p:spPr>
          <a:xfrm>
            <a:off x="2130222" y="4579047"/>
            <a:ext cx="5724644" cy="369332"/>
          </a:xfrm>
          <a:prstGeom prst="rect">
            <a:avLst/>
          </a:prstGeom>
          <a:noFill/>
        </p:spPr>
        <p:txBody>
          <a:bodyPr wrap="none" rtlCol="0">
            <a:spAutoFit/>
          </a:bodyPr>
          <a:lstStyle/>
          <a:p>
            <a:r>
              <a:rPr lang="zh-CN" altLang="en-US">
                <a:solidFill>
                  <a:schemeClr val="bg1"/>
                </a:solidFill>
              </a:rPr>
              <a:t>可以轻松地创建健壮可靠、功能强大的图形用户界面。</a:t>
            </a:r>
          </a:p>
        </p:txBody>
      </p:sp>
      <p:sp>
        <p:nvSpPr>
          <p:cNvPr id="12" name="文本框 11">
            <a:extLst>
              <a:ext uri="{FF2B5EF4-FFF2-40B4-BE49-F238E27FC236}">
                <a16:creationId xmlns:a16="http://schemas.microsoft.com/office/drawing/2014/main" id="{A5E31874-5CE2-4AC5-B8C7-88BE59C85299}"/>
              </a:ext>
            </a:extLst>
          </p:cNvPr>
          <p:cNvSpPr txBox="1"/>
          <p:nvPr/>
        </p:nvSpPr>
        <p:spPr>
          <a:xfrm>
            <a:off x="2144649" y="5564689"/>
            <a:ext cx="8728672" cy="369332"/>
          </a:xfrm>
          <a:prstGeom prst="rect">
            <a:avLst/>
          </a:prstGeom>
          <a:noFill/>
        </p:spPr>
        <p:txBody>
          <a:bodyPr wrap="none" rtlCol="0">
            <a:spAutoFit/>
          </a:bodyPr>
          <a:lstStyle/>
          <a:p>
            <a:r>
              <a:rPr lang="en-US" altLang="zh-CN">
                <a:solidFill>
                  <a:schemeClr val="bg1"/>
                </a:solidFill>
              </a:rPr>
              <a:t>PyGTK</a:t>
            </a:r>
            <a:r>
              <a:rPr lang="zh-CN" altLang="en-US">
                <a:solidFill>
                  <a:schemeClr val="bg1"/>
                </a:solidFill>
              </a:rPr>
              <a:t>具有跨平台性，利用它编写的代码能够不加修改地稳定运行在各操作系统中。</a:t>
            </a:r>
          </a:p>
        </p:txBody>
      </p:sp>
      <p:pic>
        <p:nvPicPr>
          <p:cNvPr id="2050" name="Picture 2" descr="https://timgsa.baidu.com/timg?image&amp;quality=80&amp;size=b9999_10000&amp;sec=1545328496627&amp;di=96918ad31a56211cf1d3bbda415471ef&amp;imgtype=0&amp;src=http%3A%2F%2Fimg.zcool.cn%2Fcommunity%2F01f3e95542ba0a0000019ae92a48ef.jpg%401280w_1l_2o_100sh.png">
            <a:extLst>
              <a:ext uri="{FF2B5EF4-FFF2-40B4-BE49-F238E27FC236}">
                <a16:creationId xmlns:a16="http://schemas.microsoft.com/office/drawing/2014/main" id="{931D214D-47D6-47AD-8FAE-CA3AA2B14F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03417" y="186425"/>
            <a:ext cx="1591994" cy="2653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303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E54D28E-B728-48EE-BB6E-9165186D51E8}"/>
              </a:ext>
            </a:extLst>
          </p:cNvPr>
          <p:cNvSpPr/>
          <p:nvPr/>
        </p:nvSpPr>
        <p:spPr>
          <a:xfrm>
            <a:off x="3697813" y="681710"/>
            <a:ext cx="3262432" cy="830997"/>
          </a:xfrm>
          <a:prstGeom prst="rect">
            <a:avLst/>
          </a:prstGeom>
        </p:spPr>
        <p:txBody>
          <a:bodyPr wrap="none">
            <a:spAutoFit/>
          </a:bodyPr>
          <a:lstStyle/>
          <a:p>
            <a:r>
              <a:rPr lang="en-US" altLang="zh-CN" sz="4800">
                <a:solidFill>
                  <a:schemeClr val="bg1"/>
                </a:solidFill>
                <a:latin typeface="宋体" panose="02010600030101010101" pitchFamily="2" charset="-122"/>
              </a:rPr>
              <a:t>• </a:t>
            </a:r>
            <a:r>
              <a:rPr lang="zh-CN" altLang="en-US" sz="4800">
                <a:solidFill>
                  <a:schemeClr val="bg1"/>
                </a:solidFill>
              </a:rPr>
              <a:t>机器学习</a:t>
            </a:r>
          </a:p>
        </p:txBody>
      </p:sp>
      <p:sp>
        <p:nvSpPr>
          <p:cNvPr id="3" name="矩形 2">
            <a:extLst>
              <a:ext uri="{FF2B5EF4-FFF2-40B4-BE49-F238E27FC236}">
                <a16:creationId xmlns:a16="http://schemas.microsoft.com/office/drawing/2014/main" id="{60EA976A-20CD-47B6-B3BD-6BA36A0BF653}"/>
              </a:ext>
            </a:extLst>
          </p:cNvPr>
          <p:cNvSpPr/>
          <p:nvPr/>
        </p:nvSpPr>
        <p:spPr>
          <a:xfrm>
            <a:off x="1447512" y="2482979"/>
            <a:ext cx="2334293" cy="369332"/>
          </a:xfrm>
          <a:prstGeom prst="rect">
            <a:avLst/>
          </a:prstGeom>
        </p:spPr>
        <p:txBody>
          <a:bodyPr wrap="none">
            <a:spAutoFit/>
          </a:bodyPr>
          <a:lstStyle/>
          <a:p>
            <a:r>
              <a:rPr lang="en-US" altLang="zh-CN">
                <a:solidFill>
                  <a:schemeClr val="bg1"/>
                </a:solidFill>
                <a:latin typeface="宋体" panose="02010600030101010101" pitchFamily="2" charset="-122"/>
              </a:rPr>
              <a:t>• </a:t>
            </a:r>
            <a:r>
              <a:rPr lang="en-US" altLang="zh-CN">
                <a:solidFill>
                  <a:schemeClr val="bg1"/>
                </a:solidFill>
              </a:rPr>
              <a:t>scikit-learn(sklearn)</a:t>
            </a:r>
            <a:endParaRPr lang="zh-CN" altLang="en-US">
              <a:solidFill>
                <a:schemeClr val="bg1"/>
              </a:solidFill>
            </a:endParaRPr>
          </a:p>
        </p:txBody>
      </p:sp>
      <p:sp>
        <p:nvSpPr>
          <p:cNvPr id="4" name="矩形 3">
            <a:extLst>
              <a:ext uri="{FF2B5EF4-FFF2-40B4-BE49-F238E27FC236}">
                <a16:creationId xmlns:a16="http://schemas.microsoft.com/office/drawing/2014/main" id="{60B6B15D-F3BD-4B8A-B66D-ABEF828073D9}"/>
              </a:ext>
            </a:extLst>
          </p:cNvPr>
          <p:cNvSpPr/>
          <p:nvPr/>
        </p:nvSpPr>
        <p:spPr>
          <a:xfrm>
            <a:off x="1447512" y="4131116"/>
            <a:ext cx="1544012" cy="369332"/>
          </a:xfrm>
          <a:prstGeom prst="rect">
            <a:avLst/>
          </a:prstGeom>
        </p:spPr>
        <p:txBody>
          <a:bodyPr wrap="none">
            <a:spAutoFit/>
          </a:bodyPr>
          <a:lstStyle/>
          <a:p>
            <a:r>
              <a:rPr lang="en-US" altLang="zh-CN">
                <a:solidFill>
                  <a:schemeClr val="bg1"/>
                </a:solidFill>
                <a:latin typeface="宋体" panose="02010600030101010101" pitchFamily="2" charset="-122"/>
              </a:rPr>
              <a:t>• </a:t>
            </a:r>
            <a:r>
              <a:rPr lang="en-US" altLang="zh-CN">
                <a:solidFill>
                  <a:schemeClr val="bg1"/>
                </a:solidFill>
              </a:rPr>
              <a:t>TensorFlow</a:t>
            </a:r>
            <a:endParaRPr lang="zh-CN" altLang="en-US">
              <a:solidFill>
                <a:schemeClr val="bg1"/>
              </a:solidFill>
            </a:endParaRPr>
          </a:p>
        </p:txBody>
      </p:sp>
      <p:sp>
        <p:nvSpPr>
          <p:cNvPr id="5" name="矩形 4">
            <a:extLst>
              <a:ext uri="{FF2B5EF4-FFF2-40B4-BE49-F238E27FC236}">
                <a16:creationId xmlns:a16="http://schemas.microsoft.com/office/drawing/2014/main" id="{59FFED65-D8EC-4F01-986D-CB89D716468A}"/>
              </a:ext>
            </a:extLst>
          </p:cNvPr>
          <p:cNvSpPr/>
          <p:nvPr/>
        </p:nvSpPr>
        <p:spPr>
          <a:xfrm>
            <a:off x="1447512" y="5687410"/>
            <a:ext cx="1156086" cy="369332"/>
          </a:xfrm>
          <a:prstGeom prst="rect">
            <a:avLst/>
          </a:prstGeom>
        </p:spPr>
        <p:txBody>
          <a:bodyPr wrap="none">
            <a:spAutoFit/>
          </a:bodyPr>
          <a:lstStyle/>
          <a:p>
            <a:r>
              <a:rPr lang="en-US" altLang="zh-CN">
                <a:solidFill>
                  <a:schemeClr val="bg1"/>
                </a:solidFill>
                <a:latin typeface="宋体" panose="02010600030101010101" pitchFamily="2" charset="-122"/>
              </a:rPr>
              <a:t>• </a:t>
            </a:r>
            <a:r>
              <a:rPr lang="en-US" altLang="zh-CN">
                <a:solidFill>
                  <a:schemeClr val="bg1"/>
                </a:solidFill>
              </a:rPr>
              <a:t>Theano</a:t>
            </a:r>
            <a:endParaRPr lang="zh-CN" altLang="en-US">
              <a:solidFill>
                <a:schemeClr val="bg1"/>
              </a:solidFill>
            </a:endParaRPr>
          </a:p>
        </p:txBody>
      </p:sp>
      <p:sp>
        <p:nvSpPr>
          <p:cNvPr id="6" name="文本框 5">
            <a:extLst>
              <a:ext uri="{FF2B5EF4-FFF2-40B4-BE49-F238E27FC236}">
                <a16:creationId xmlns:a16="http://schemas.microsoft.com/office/drawing/2014/main" id="{6D952225-2880-45CE-B54D-90B725D7FA14}"/>
              </a:ext>
            </a:extLst>
          </p:cNvPr>
          <p:cNvSpPr txBox="1"/>
          <p:nvPr/>
        </p:nvSpPr>
        <p:spPr>
          <a:xfrm>
            <a:off x="1666171" y="1897395"/>
            <a:ext cx="9538847" cy="369332"/>
          </a:xfrm>
          <a:prstGeom prst="rect">
            <a:avLst/>
          </a:prstGeom>
          <a:noFill/>
        </p:spPr>
        <p:txBody>
          <a:bodyPr wrap="square" rtlCol="0">
            <a:spAutoFit/>
          </a:bodyPr>
          <a:lstStyle/>
          <a:p>
            <a:r>
              <a:rPr lang="zh-CN" altLang="en-US">
                <a:solidFill>
                  <a:schemeClr val="bg1"/>
                </a:solidFill>
              </a:rPr>
              <a:t>机器学习是人工智能领域的一个重要分支，</a:t>
            </a:r>
            <a:r>
              <a:rPr lang="en-US" altLang="zh-CN">
                <a:solidFill>
                  <a:schemeClr val="bg1"/>
                </a:solidFill>
              </a:rPr>
              <a:t>Python</a:t>
            </a:r>
            <a:r>
              <a:rPr lang="zh-CN" altLang="en-US">
                <a:solidFill>
                  <a:schemeClr val="bg1"/>
                </a:solidFill>
              </a:rPr>
              <a:t>也是机器学习和人工智能的重要基础语言。</a:t>
            </a:r>
          </a:p>
        </p:txBody>
      </p:sp>
      <p:sp>
        <p:nvSpPr>
          <p:cNvPr id="7" name="文本框 6">
            <a:extLst>
              <a:ext uri="{FF2B5EF4-FFF2-40B4-BE49-F238E27FC236}">
                <a16:creationId xmlns:a16="http://schemas.microsoft.com/office/drawing/2014/main" id="{DF82D1B6-0697-44A4-A1F0-C3ABA6BC75BE}"/>
              </a:ext>
            </a:extLst>
          </p:cNvPr>
          <p:cNvSpPr txBox="1"/>
          <p:nvPr/>
        </p:nvSpPr>
        <p:spPr>
          <a:xfrm>
            <a:off x="1791218" y="3044874"/>
            <a:ext cx="9644933" cy="923330"/>
          </a:xfrm>
          <a:prstGeom prst="rect">
            <a:avLst/>
          </a:prstGeom>
          <a:noFill/>
        </p:spPr>
        <p:txBody>
          <a:bodyPr wrap="square" rtlCol="0">
            <a:spAutoFit/>
          </a:bodyPr>
          <a:lstStyle/>
          <a:p>
            <a:r>
              <a:rPr lang="zh-CN" altLang="en-US">
                <a:solidFill>
                  <a:schemeClr val="bg1"/>
                </a:solidFill>
              </a:rPr>
              <a:t>是一个简单高效的数据挖掘和数据分析工具，基于</a:t>
            </a:r>
            <a:r>
              <a:rPr lang="en-US" altLang="zh-CN">
                <a:solidFill>
                  <a:schemeClr val="bg1"/>
                </a:solidFill>
              </a:rPr>
              <a:t>numpy</a:t>
            </a:r>
            <a:r>
              <a:rPr lang="zh-CN" altLang="en-US">
                <a:solidFill>
                  <a:schemeClr val="bg1"/>
                </a:solidFill>
              </a:rPr>
              <a:t>、</a:t>
            </a:r>
            <a:r>
              <a:rPr lang="en-US" altLang="zh-CN">
                <a:solidFill>
                  <a:schemeClr val="bg1"/>
                </a:solidFill>
              </a:rPr>
              <a:t>scipy</a:t>
            </a:r>
            <a:r>
              <a:rPr lang="zh-CN" altLang="en-US">
                <a:solidFill>
                  <a:schemeClr val="bg1"/>
                </a:solidFill>
              </a:rPr>
              <a:t>和</a:t>
            </a:r>
            <a:r>
              <a:rPr lang="en-US" altLang="zh-CN">
                <a:solidFill>
                  <a:schemeClr val="bg1"/>
                </a:solidFill>
              </a:rPr>
              <a:t>matplotlib</a:t>
            </a:r>
            <a:r>
              <a:rPr lang="zh-CN" altLang="en-US">
                <a:solidFill>
                  <a:schemeClr val="bg1"/>
                </a:solidFill>
              </a:rPr>
              <a:t>库构建，专门针对机器学习应用而发展起来的一款开源框架，基本功能包括：分类、回归、聚类、数据降维、模型选择和数据预处理。</a:t>
            </a:r>
          </a:p>
        </p:txBody>
      </p:sp>
      <p:sp>
        <p:nvSpPr>
          <p:cNvPr id="8" name="文本框 7">
            <a:extLst>
              <a:ext uri="{FF2B5EF4-FFF2-40B4-BE49-F238E27FC236}">
                <a16:creationId xmlns:a16="http://schemas.microsoft.com/office/drawing/2014/main" id="{56D1CEF3-AA40-4CA5-9A5C-0D1F590D5FB3}"/>
              </a:ext>
            </a:extLst>
          </p:cNvPr>
          <p:cNvSpPr txBox="1"/>
          <p:nvPr/>
        </p:nvSpPr>
        <p:spPr>
          <a:xfrm>
            <a:off x="1982050" y="4666939"/>
            <a:ext cx="9390490" cy="923330"/>
          </a:xfrm>
          <a:prstGeom prst="rect">
            <a:avLst/>
          </a:prstGeom>
          <a:noFill/>
        </p:spPr>
        <p:txBody>
          <a:bodyPr wrap="square" rtlCol="0">
            <a:spAutoFit/>
          </a:bodyPr>
          <a:lstStyle/>
          <a:p>
            <a:r>
              <a:rPr lang="zh-CN" altLang="en-US">
                <a:solidFill>
                  <a:schemeClr val="bg1"/>
                </a:solidFill>
              </a:rPr>
              <a:t>是谷歌基于</a:t>
            </a:r>
            <a:r>
              <a:rPr lang="en-US" altLang="zh-CN">
                <a:solidFill>
                  <a:schemeClr val="bg1"/>
                </a:solidFill>
              </a:rPr>
              <a:t>DistBelief</a:t>
            </a:r>
            <a:r>
              <a:rPr lang="zh-CN" altLang="en-US">
                <a:solidFill>
                  <a:schemeClr val="bg1"/>
                </a:solidFill>
              </a:rPr>
              <a:t>进行研发的第二代人工智能学习系统，也是用来支撑</a:t>
            </a:r>
            <a:r>
              <a:rPr lang="en-US" altLang="zh-CN">
                <a:solidFill>
                  <a:schemeClr val="bg1"/>
                </a:solidFill>
              </a:rPr>
              <a:t>AlphaGo</a:t>
            </a:r>
            <a:r>
              <a:rPr lang="zh-CN" altLang="en-US">
                <a:solidFill>
                  <a:schemeClr val="bg1"/>
                </a:solidFill>
              </a:rPr>
              <a:t>系统的后台框架。应用十分广泛，从语音识别或图像识别到机器翻译或自动跟踪等，既可以运行在万台服务器的数据中心，也可以运行在智能手机或嵌入式设备中。</a:t>
            </a:r>
          </a:p>
        </p:txBody>
      </p:sp>
      <p:sp>
        <p:nvSpPr>
          <p:cNvPr id="9" name="文本框 8">
            <a:extLst>
              <a:ext uri="{FF2B5EF4-FFF2-40B4-BE49-F238E27FC236}">
                <a16:creationId xmlns:a16="http://schemas.microsoft.com/office/drawing/2014/main" id="{E93EAD67-12F7-4DAD-8CD2-BF7C6704A2DB}"/>
              </a:ext>
            </a:extLst>
          </p:cNvPr>
          <p:cNvSpPr txBox="1"/>
          <p:nvPr/>
        </p:nvSpPr>
        <p:spPr>
          <a:xfrm>
            <a:off x="1982050" y="6201542"/>
            <a:ext cx="9417963" cy="369332"/>
          </a:xfrm>
          <a:prstGeom prst="rect">
            <a:avLst/>
          </a:prstGeom>
          <a:noFill/>
        </p:spPr>
        <p:txBody>
          <a:bodyPr wrap="none" rtlCol="0">
            <a:spAutoFit/>
          </a:bodyPr>
          <a:lstStyle/>
          <a:p>
            <a:r>
              <a:rPr lang="zh-CN" altLang="en-US">
                <a:solidFill>
                  <a:schemeClr val="bg1"/>
                </a:solidFill>
              </a:rPr>
              <a:t>为执行深度学习中大规模神经网络算法的运算而设计，擅长处理多维数组，偏向底层开发。</a:t>
            </a:r>
          </a:p>
        </p:txBody>
      </p:sp>
      <p:pic>
        <p:nvPicPr>
          <p:cNvPr id="3074" name="Picture 2" descr="https://timgsa.baidu.com/timg?image&amp;quality=80&amp;size=b9999_10000&amp;sec=1545328564785&amp;di=85e52cd9f0006bc3dfd69a5d0b3a7892&amp;imgtype=0&amp;src=http%3A%2F%2Fimg.vipzhuanli.com%2FUpload%2FNews%2Fimage%2F2018%2F11%2F12%2F093333_8327.png">
            <a:extLst>
              <a:ext uri="{FF2B5EF4-FFF2-40B4-BE49-F238E27FC236}">
                <a16:creationId xmlns:a16="http://schemas.microsoft.com/office/drawing/2014/main" id="{81892F55-CAA4-408F-A63B-B87F59FB9A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3568" y="298516"/>
            <a:ext cx="2256403" cy="1474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201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F856D87-422F-47C9-B0EB-FD49FC961566}"/>
              </a:ext>
            </a:extLst>
          </p:cNvPr>
          <p:cNvSpPr/>
          <p:nvPr/>
        </p:nvSpPr>
        <p:spPr>
          <a:xfrm>
            <a:off x="4271460" y="720416"/>
            <a:ext cx="3262432" cy="830997"/>
          </a:xfrm>
          <a:prstGeom prst="rect">
            <a:avLst/>
          </a:prstGeom>
        </p:spPr>
        <p:txBody>
          <a:bodyPr wrap="none">
            <a:spAutoFit/>
          </a:bodyPr>
          <a:lstStyle/>
          <a:p>
            <a:r>
              <a:rPr lang="en-US" altLang="zh-CN" sz="4800">
                <a:solidFill>
                  <a:schemeClr val="bg1"/>
                </a:solidFill>
                <a:latin typeface="宋体" panose="02010600030101010101" pitchFamily="2" charset="-122"/>
              </a:rPr>
              <a:t>• </a:t>
            </a:r>
            <a:r>
              <a:rPr lang="en-US" altLang="zh-CN" sz="4800">
                <a:solidFill>
                  <a:schemeClr val="bg1"/>
                </a:solidFill>
              </a:rPr>
              <a:t>Web</a:t>
            </a:r>
            <a:r>
              <a:rPr lang="zh-CN" altLang="en-US" sz="4800">
                <a:solidFill>
                  <a:schemeClr val="bg1"/>
                </a:solidFill>
              </a:rPr>
              <a:t>开发</a:t>
            </a:r>
          </a:p>
        </p:txBody>
      </p:sp>
      <p:sp>
        <p:nvSpPr>
          <p:cNvPr id="3" name="矩形 2">
            <a:extLst>
              <a:ext uri="{FF2B5EF4-FFF2-40B4-BE49-F238E27FC236}">
                <a16:creationId xmlns:a16="http://schemas.microsoft.com/office/drawing/2014/main" id="{C29C1C22-B269-4E1F-9356-201474FCA2A5}"/>
              </a:ext>
            </a:extLst>
          </p:cNvPr>
          <p:cNvSpPr/>
          <p:nvPr/>
        </p:nvSpPr>
        <p:spPr>
          <a:xfrm>
            <a:off x="1872374" y="1493688"/>
            <a:ext cx="1133644" cy="369332"/>
          </a:xfrm>
          <a:prstGeom prst="rect">
            <a:avLst/>
          </a:prstGeom>
        </p:spPr>
        <p:txBody>
          <a:bodyPr wrap="none">
            <a:spAutoFit/>
          </a:bodyPr>
          <a:lstStyle/>
          <a:p>
            <a:r>
              <a:rPr lang="en-US" altLang="zh-CN">
                <a:solidFill>
                  <a:schemeClr val="bg1"/>
                </a:solidFill>
                <a:latin typeface="宋体" panose="02010600030101010101" pitchFamily="2" charset="-122"/>
              </a:rPr>
              <a:t>• </a:t>
            </a:r>
            <a:r>
              <a:rPr lang="en-US" altLang="zh-CN">
                <a:solidFill>
                  <a:schemeClr val="bg1"/>
                </a:solidFill>
              </a:rPr>
              <a:t>Django</a:t>
            </a:r>
            <a:endParaRPr lang="zh-CN" altLang="en-US">
              <a:solidFill>
                <a:schemeClr val="bg1"/>
              </a:solidFill>
            </a:endParaRPr>
          </a:p>
        </p:txBody>
      </p:sp>
      <p:sp>
        <p:nvSpPr>
          <p:cNvPr id="4" name="矩形 3">
            <a:extLst>
              <a:ext uri="{FF2B5EF4-FFF2-40B4-BE49-F238E27FC236}">
                <a16:creationId xmlns:a16="http://schemas.microsoft.com/office/drawing/2014/main" id="{06CAACFD-9F13-4E5F-977A-27EEA411F89A}"/>
              </a:ext>
            </a:extLst>
          </p:cNvPr>
          <p:cNvSpPr/>
          <p:nvPr/>
        </p:nvSpPr>
        <p:spPr>
          <a:xfrm>
            <a:off x="1872374" y="3142734"/>
            <a:ext cx="1221809" cy="369332"/>
          </a:xfrm>
          <a:prstGeom prst="rect">
            <a:avLst/>
          </a:prstGeom>
        </p:spPr>
        <p:txBody>
          <a:bodyPr wrap="none">
            <a:spAutoFit/>
          </a:bodyPr>
          <a:lstStyle/>
          <a:p>
            <a:r>
              <a:rPr lang="en-US" altLang="zh-CN">
                <a:solidFill>
                  <a:schemeClr val="bg1"/>
                </a:solidFill>
                <a:latin typeface="宋体" panose="02010600030101010101" pitchFamily="2" charset="-122"/>
              </a:rPr>
              <a:t>• </a:t>
            </a:r>
            <a:r>
              <a:rPr lang="en-US" altLang="zh-CN">
                <a:solidFill>
                  <a:schemeClr val="bg1"/>
                </a:solidFill>
              </a:rPr>
              <a:t>Pyramid</a:t>
            </a:r>
            <a:endParaRPr lang="zh-CN" altLang="en-US">
              <a:solidFill>
                <a:schemeClr val="bg1"/>
              </a:solidFill>
            </a:endParaRPr>
          </a:p>
        </p:txBody>
      </p:sp>
      <p:sp>
        <p:nvSpPr>
          <p:cNvPr id="5" name="矩形 4">
            <a:extLst>
              <a:ext uri="{FF2B5EF4-FFF2-40B4-BE49-F238E27FC236}">
                <a16:creationId xmlns:a16="http://schemas.microsoft.com/office/drawing/2014/main" id="{4F300E6D-C6F6-41FD-A6BE-34047BB987EE}"/>
              </a:ext>
            </a:extLst>
          </p:cNvPr>
          <p:cNvSpPr/>
          <p:nvPr/>
        </p:nvSpPr>
        <p:spPr>
          <a:xfrm>
            <a:off x="1872374" y="4596395"/>
            <a:ext cx="896399" cy="369332"/>
          </a:xfrm>
          <a:prstGeom prst="rect">
            <a:avLst/>
          </a:prstGeom>
        </p:spPr>
        <p:txBody>
          <a:bodyPr wrap="none">
            <a:spAutoFit/>
          </a:bodyPr>
          <a:lstStyle/>
          <a:p>
            <a:r>
              <a:rPr lang="en-US" altLang="zh-CN">
                <a:solidFill>
                  <a:schemeClr val="bg1"/>
                </a:solidFill>
                <a:latin typeface="宋体" panose="02010600030101010101" pitchFamily="2" charset="-122"/>
              </a:rPr>
              <a:t>• </a:t>
            </a:r>
            <a:r>
              <a:rPr lang="en-US" altLang="zh-CN">
                <a:solidFill>
                  <a:schemeClr val="bg1"/>
                </a:solidFill>
              </a:rPr>
              <a:t>Flask</a:t>
            </a:r>
            <a:endParaRPr lang="zh-CN" altLang="en-US">
              <a:solidFill>
                <a:schemeClr val="bg1"/>
              </a:solidFill>
            </a:endParaRPr>
          </a:p>
        </p:txBody>
      </p:sp>
      <p:sp>
        <p:nvSpPr>
          <p:cNvPr id="6" name="文本框 5">
            <a:extLst>
              <a:ext uri="{FF2B5EF4-FFF2-40B4-BE49-F238E27FC236}">
                <a16:creationId xmlns:a16="http://schemas.microsoft.com/office/drawing/2014/main" id="{31968E4B-C975-4D97-850D-EB7C83EBC3F9}"/>
              </a:ext>
            </a:extLst>
          </p:cNvPr>
          <p:cNvSpPr txBox="1"/>
          <p:nvPr/>
        </p:nvSpPr>
        <p:spPr>
          <a:xfrm>
            <a:off x="2358431" y="1993708"/>
            <a:ext cx="9014244" cy="923330"/>
          </a:xfrm>
          <a:prstGeom prst="rect">
            <a:avLst/>
          </a:prstGeom>
          <a:noFill/>
        </p:spPr>
        <p:txBody>
          <a:bodyPr wrap="square" rtlCol="0">
            <a:spAutoFit/>
          </a:bodyPr>
          <a:lstStyle/>
          <a:p>
            <a:r>
              <a:rPr lang="en-US" altLang="zh-CN">
                <a:solidFill>
                  <a:schemeClr val="bg1"/>
                </a:solidFill>
              </a:rPr>
              <a:t>Django</a:t>
            </a:r>
            <a:r>
              <a:rPr lang="zh-CN" altLang="en-US">
                <a:solidFill>
                  <a:schemeClr val="bg1"/>
                </a:solidFill>
              </a:rPr>
              <a:t>是</a:t>
            </a:r>
            <a:r>
              <a:rPr lang="en-US" altLang="zh-CN">
                <a:solidFill>
                  <a:schemeClr val="bg1"/>
                </a:solidFill>
              </a:rPr>
              <a:t>Python</a:t>
            </a:r>
            <a:r>
              <a:rPr lang="zh-CN" altLang="en-US">
                <a:solidFill>
                  <a:schemeClr val="bg1"/>
                </a:solidFill>
              </a:rPr>
              <a:t>生态中最流行的开源</a:t>
            </a:r>
            <a:r>
              <a:rPr lang="en-US" altLang="zh-CN">
                <a:solidFill>
                  <a:schemeClr val="bg1"/>
                </a:solidFill>
              </a:rPr>
              <a:t>Web</a:t>
            </a:r>
            <a:r>
              <a:rPr lang="zh-CN" altLang="en-US">
                <a:solidFill>
                  <a:schemeClr val="bg1"/>
                </a:solidFill>
              </a:rPr>
              <a:t>应用框架。提供了开发网站经常用到的模块，</a:t>
            </a:r>
            <a:r>
              <a:rPr lang="en-US" altLang="zh-CN">
                <a:solidFill>
                  <a:schemeClr val="bg1"/>
                </a:solidFill>
              </a:rPr>
              <a:t> Django</a:t>
            </a:r>
            <a:r>
              <a:rPr lang="zh-CN" altLang="en-US">
                <a:solidFill>
                  <a:schemeClr val="bg1"/>
                </a:solidFill>
              </a:rPr>
              <a:t>的开发理念鼓励快速开发，减少程序员建立一个高性能</a:t>
            </a:r>
            <a:r>
              <a:rPr lang="en-US" altLang="zh-CN">
                <a:solidFill>
                  <a:schemeClr val="bg1"/>
                </a:solidFill>
              </a:rPr>
              <a:t>web</a:t>
            </a:r>
            <a:r>
              <a:rPr lang="zh-CN" altLang="en-US">
                <a:solidFill>
                  <a:schemeClr val="bg1"/>
                </a:solidFill>
              </a:rPr>
              <a:t>应用所花费的时间和精力，形成一站式解决方案。</a:t>
            </a:r>
          </a:p>
        </p:txBody>
      </p:sp>
      <p:sp>
        <p:nvSpPr>
          <p:cNvPr id="7" name="文本框 6">
            <a:extLst>
              <a:ext uri="{FF2B5EF4-FFF2-40B4-BE49-F238E27FC236}">
                <a16:creationId xmlns:a16="http://schemas.microsoft.com/office/drawing/2014/main" id="{188F8B72-973C-4E7D-A356-14684B69260A}"/>
              </a:ext>
            </a:extLst>
          </p:cNvPr>
          <p:cNvSpPr txBox="1"/>
          <p:nvPr/>
        </p:nvSpPr>
        <p:spPr>
          <a:xfrm>
            <a:off x="2399323" y="3774831"/>
            <a:ext cx="8973352" cy="646331"/>
          </a:xfrm>
          <a:prstGeom prst="rect">
            <a:avLst/>
          </a:prstGeom>
          <a:noFill/>
        </p:spPr>
        <p:txBody>
          <a:bodyPr wrap="square" rtlCol="0">
            <a:spAutoFit/>
          </a:bodyPr>
          <a:lstStyle/>
          <a:p>
            <a:r>
              <a:rPr lang="zh-CN" altLang="en-US">
                <a:solidFill>
                  <a:schemeClr val="bg1"/>
                </a:solidFill>
              </a:rPr>
              <a:t>是一个通用、开源的</a:t>
            </a:r>
            <a:r>
              <a:rPr lang="en-US" altLang="zh-CN">
                <a:solidFill>
                  <a:schemeClr val="bg1"/>
                </a:solidFill>
              </a:rPr>
              <a:t>Python Web</a:t>
            </a:r>
            <a:r>
              <a:rPr lang="zh-CN" altLang="en-US">
                <a:solidFill>
                  <a:schemeClr val="bg1"/>
                </a:solidFill>
              </a:rPr>
              <a:t>应用程序开发框架，让</a:t>
            </a:r>
            <a:r>
              <a:rPr lang="en-US" altLang="zh-CN">
                <a:solidFill>
                  <a:schemeClr val="bg1"/>
                </a:solidFill>
              </a:rPr>
              <a:t>Python</a:t>
            </a:r>
            <a:r>
              <a:rPr lang="zh-CN" altLang="en-US">
                <a:solidFill>
                  <a:schemeClr val="bg1"/>
                </a:solidFill>
              </a:rPr>
              <a:t>开发者更简单地创建</a:t>
            </a:r>
            <a:r>
              <a:rPr lang="en-US" altLang="zh-CN">
                <a:solidFill>
                  <a:schemeClr val="bg1"/>
                </a:solidFill>
              </a:rPr>
              <a:t>Web</a:t>
            </a:r>
            <a:r>
              <a:rPr lang="zh-CN" altLang="en-US">
                <a:solidFill>
                  <a:schemeClr val="bg1"/>
                </a:solidFill>
              </a:rPr>
              <a:t>应用。相比</a:t>
            </a:r>
            <a:r>
              <a:rPr lang="en-US" altLang="zh-CN">
                <a:solidFill>
                  <a:schemeClr val="bg1"/>
                </a:solidFill>
              </a:rPr>
              <a:t>Django</a:t>
            </a:r>
            <a:r>
              <a:rPr lang="zh-CN" altLang="en-US">
                <a:solidFill>
                  <a:schemeClr val="bg1"/>
                </a:solidFill>
              </a:rPr>
              <a:t>是一个小巧、快速、灵活的开源</a:t>
            </a:r>
            <a:r>
              <a:rPr lang="en-US" altLang="zh-CN">
                <a:solidFill>
                  <a:schemeClr val="bg1"/>
                </a:solidFill>
              </a:rPr>
              <a:t>Python Web</a:t>
            </a:r>
            <a:r>
              <a:rPr lang="zh-CN" altLang="en-US">
                <a:solidFill>
                  <a:schemeClr val="bg1"/>
                </a:solidFill>
              </a:rPr>
              <a:t>框架。</a:t>
            </a:r>
          </a:p>
        </p:txBody>
      </p:sp>
      <p:sp>
        <p:nvSpPr>
          <p:cNvPr id="8" name="文本框 7">
            <a:extLst>
              <a:ext uri="{FF2B5EF4-FFF2-40B4-BE49-F238E27FC236}">
                <a16:creationId xmlns:a16="http://schemas.microsoft.com/office/drawing/2014/main" id="{B0BB760A-E281-440B-A3DB-A08DF6DCBC37}"/>
              </a:ext>
            </a:extLst>
          </p:cNvPr>
          <p:cNvSpPr txBox="1"/>
          <p:nvPr/>
        </p:nvSpPr>
        <p:spPr>
          <a:xfrm>
            <a:off x="2491293" y="5140960"/>
            <a:ext cx="8801413" cy="646331"/>
          </a:xfrm>
          <a:prstGeom prst="rect">
            <a:avLst/>
          </a:prstGeom>
          <a:noFill/>
        </p:spPr>
        <p:txBody>
          <a:bodyPr wrap="square" rtlCol="0">
            <a:spAutoFit/>
          </a:bodyPr>
          <a:lstStyle/>
          <a:p>
            <a:r>
              <a:rPr lang="zh-CN" altLang="en-US">
                <a:solidFill>
                  <a:schemeClr val="bg1"/>
                </a:solidFill>
              </a:rPr>
              <a:t>是轻量级</a:t>
            </a:r>
            <a:r>
              <a:rPr lang="en-US" altLang="zh-CN">
                <a:solidFill>
                  <a:schemeClr val="bg1"/>
                </a:solidFill>
              </a:rPr>
              <a:t>Web</a:t>
            </a:r>
            <a:r>
              <a:rPr lang="zh-CN" altLang="en-US">
                <a:solidFill>
                  <a:schemeClr val="bg1"/>
                </a:solidFill>
              </a:rPr>
              <a:t>应用框架，相比</a:t>
            </a:r>
            <a:r>
              <a:rPr lang="en-US" altLang="zh-CN">
                <a:solidFill>
                  <a:schemeClr val="bg1"/>
                </a:solidFill>
              </a:rPr>
              <a:t>Django</a:t>
            </a:r>
            <a:r>
              <a:rPr lang="zh-CN" altLang="en-US">
                <a:solidFill>
                  <a:schemeClr val="bg1"/>
                </a:solidFill>
              </a:rPr>
              <a:t>和</a:t>
            </a:r>
            <a:r>
              <a:rPr lang="en-US" altLang="zh-CN">
                <a:solidFill>
                  <a:schemeClr val="bg1"/>
                </a:solidFill>
              </a:rPr>
              <a:t>Pyramid</a:t>
            </a:r>
            <a:r>
              <a:rPr lang="zh-CN" altLang="en-US">
                <a:solidFill>
                  <a:schemeClr val="bg1"/>
                </a:solidFill>
              </a:rPr>
              <a:t>，它也被称为微框架。使用</a:t>
            </a:r>
            <a:r>
              <a:rPr lang="en-US" altLang="zh-CN">
                <a:solidFill>
                  <a:schemeClr val="bg1"/>
                </a:solidFill>
              </a:rPr>
              <a:t>Flask</a:t>
            </a:r>
            <a:r>
              <a:rPr lang="zh-CN" altLang="en-US">
                <a:solidFill>
                  <a:schemeClr val="bg1"/>
                </a:solidFill>
              </a:rPr>
              <a:t>开发</a:t>
            </a:r>
            <a:r>
              <a:rPr lang="en-US" altLang="zh-CN">
                <a:solidFill>
                  <a:schemeClr val="bg1"/>
                </a:solidFill>
              </a:rPr>
              <a:t>Web</a:t>
            </a:r>
            <a:r>
              <a:rPr lang="zh-CN" altLang="en-US">
                <a:solidFill>
                  <a:schemeClr val="bg1"/>
                </a:solidFill>
              </a:rPr>
              <a:t>应用十分方便，甚至几行代码即可建立一个小型网站。</a:t>
            </a:r>
          </a:p>
        </p:txBody>
      </p:sp>
    </p:spTree>
    <p:extLst>
      <p:ext uri="{BB962C8B-B14F-4D97-AF65-F5344CB8AC3E}">
        <p14:creationId xmlns:p14="http://schemas.microsoft.com/office/powerpoint/2010/main" val="136924763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smtClean="0">
            <a:solidFill>
              <a:schemeClr val="bg1"/>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1324</TotalTime>
  <Words>2260</Words>
  <Application>Microsoft Office PowerPoint</Application>
  <PresentationFormat>宽屏</PresentationFormat>
  <Paragraphs>207</Paragraphs>
  <Slides>21</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21</vt:i4>
      </vt:variant>
    </vt:vector>
  </HeadingPairs>
  <TitlesOfParts>
    <vt:vector size="38" baseType="lpstr">
      <vt:lpstr>Clear Sans</vt:lpstr>
      <vt:lpstr>Clear Sans Light</vt:lpstr>
      <vt:lpstr>FZHei-B01S</vt:lpstr>
      <vt:lpstr>Helvetica Light</vt:lpstr>
      <vt:lpstr>Helvetica Neue</vt:lpstr>
      <vt:lpstr>Lato Light</vt:lpstr>
      <vt:lpstr>PalatinoLinotype-Roman</vt:lpstr>
      <vt:lpstr>TimesNewRomanPSMT</vt:lpstr>
      <vt:lpstr>等线</vt:lpstr>
      <vt:lpstr>等线 Light</vt:lpstr>
      <vt:lpstr>宋体</vt:lpstr>
      <vt:lpstr>微软雅黑</vt:lpstr>
      <vt:lpstr>字魂35号-经典雅黑</vt:lpstr>
      <vt:lpstr>Arial</vt:lpstr>
      <vt:lpstr>Calibri</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lì ting</dc:creator>
  <cp:lastModifiedBy>lì ting</cp:lastModifiedBy>
  <cp:revision>61</cp:revision>
  <dcterms:created xsi:type="dcterms:W3CDTF">2019-05-07T14:38:06Z</dcterms:created>
  <dcterms:modified xsi:type="dcterms:W3CDTF">2020-01-06T03:45:05Z</dcterms:modified>
</cp:coreProperties>
</file>