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6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820" autoAdjust="0"/>
  </p:normalViewPr>
  <p:slideViewPr>
    <p:cSldViewPr snapToGrid="0">
      <p:cViewPr varScale="1">
        <p:scale>
          <a:sx n="98" d="100"/>
          <a:sy n="98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1FCD6E-639D-45D0-B729-D61B70A01EA1}"/>
              </a:ext>
            </a:extLst>
          </p:cNvPr>
          <p:cNvSpPr txBox="1"/>
          <p:nvPr/>
        </p:nvSpPr>
        <p:spPr>
          <a:xfrm>
            <a:off x="2405264" y="630220"/>
            <a:ext cx="733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>
                <a:solidFill>
                  <a:srgbClr val="00B0F0"/>
                </a:solidFill>
              </a:rPr>
              <a:t>第四章 程序的控制结构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老师：李挺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联系</a:t>
            </a:r>
            <a:r>
              <a:rPr lang="en-US" altLang="zh-CN">
                <a:solidFill>
                  <a:schemeClr val="bg1"/>
                </a:solidFill>
              </a:rPr>
              <a:t>:chaoxiangteacherli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F66BAA-8303-4552-B8A9-5BCFFAEB6A1A}"/>
              </a:ext>
            </a:extLst>
          </p:cNvPr>
          <p:cNvSpPr/>
          <p:nvPr/>
        </p:nvSpPr>
        <p:spPr>
          <a:xfrm>
            <a:off x="4117230" y="1417867"/>
            <a:ext cx="3567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4.2 </a:t>
            </a:r>
            <a:r>
              <a:rPr lang="zh-CN" altLang="en-US" sz="4800">
                <a:latin typeface="MicrosoftYaHei"/>
              </a:rPr>
              <a:t>循环结构</a:t>
            </a:r>
            <a:endParaRPr lang="zh-CN" altLang="en-US" sz="4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B3B202-3059-49AC-9DDD-B92C905B20CF}"/>
              </a:ext>
            </a:extLst>
          </p:cNvPr>
          <p:cNvSpPr/>
          <p:nvPr/>
        </p:nvSpPr>
        <p:spPr>
          <a:xfrm>
            <a:off x="1211384" y="3201833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4.2.1 </a:t>
            </a:r>
            <a:r>
              <a:rPr lang="zh-CN" altLang="en-US"/>
              <a:t>遍历循环</a:t>
            </a:r>
            <a:r>
              <a:rPr lang="en-US" altLang="zh-CN"/>
              <a:t>: </a:t>
            </a:r>
            <a:r>
              <a:rPr lang="en-US" altLang="zh-CN">
                <a:solidFill>
                  <a:srgbClr val="FFFF00"/>
                </a:solidFill>
              </a:rPr>
              <a:t>for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D1195E-A463-4CBC-9FD1-86E71EF71D4A}"/>
              </a:ext>
            </a:extLst>
          </p:cNvPr>
          <p:cNvSpPr/>
          <p:nvPr/>
        </p:nvSpPr>
        <p:spPr>
          <a:xfrm>
            <a:off x="1406768" y="4898891"/>
            <a:ext cx="8682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遍历循环可以理解为从遍历结构中逐一提取元素，放在循环变量中，对于每个所提取的元素执行一次语句块。</a:t>
            </a:r>
            <a:r>
              <a:rPr lang="en-US" altLang="zh-CN"/>
              <a:t>for</a:t>
            </a:r>
            <a:r>
              <a:rPr lang="zh-CN" altLang="en-US"/>
              <a:t>语句的循环执行次数是根据遍历结构中元素个数确定的。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CD7579-C957-4A61-82A7-019C372BEFB6}"/>
              </a:ext>
            </a:extLst>
          </p:cNvPr>
          <p:cNvSpPr/>
          <p:nvPr/>
        </p:nvSpPr>
        <p:spPr>
          <a:xfrm>
            <a:off x="2799690" y="3959567"/>
            <a:ext cx="3008923" cy="646331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循环变量</a:t>
            </a:r>
            <a:r>
              <a:rPr lang="en-US" altLang="zh-CN"/>
              <a:t> in </a:t>
            </a:r>
            <a:r>
              <a:rPr lang="zh-CN" altLang="en-US"/>
              <a:t>遍历结构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4B5451-55FE-4672-8164-283924FF25DA}"/>
              </a:ext>
            </a:extLst>
          </p:cNvPr>
          <p:cNvSpPr/>
          <p:nvPr/>
        </p:nvSpPr>
        <p:spPr>
          <a:xfrm>
            <a:off x="1401845" y="5677419"/>
            <a:ext cx="725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遍历结构可以是</a:t>
            </a:r>
            <a:r>
              <a:rPr lang="zh-CN" altLang="en-US">
                <a:solidFill>
                  <a:srgbClr val="FFFF00"/>
                </a:solidFill>
              </a:rPr>
              <a:t>字符串</a:t>
            </a:r>
            <a:r>
              <a:rPr lang="zh-CN" altLang="en-US"/>
              <a:t>、文件、</a:t>
            </a:r>
            <a:r>
              <a:rPr lang="en-US" altLang="zh-CN">
                <a:solidFill>
                  <a:srgbClr val="FFFF00"/>
                </a:solidFill>
              </a:rPr>
              <a:t>range()</a:t>
            </a:r>
            <a:r>
              <a:rPr lang="zh-CN" altLang="en-US"/>
              <a:t>函数或组合数据类型等。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53F2061F-AF30-4B29-9202-92127CA2B10F}"/>
              </a:ext>
            </a:extLst>
          </p:cNvPr>
          <p:cNvSpPr/>
          <p:nvPr/>
        </p:nvSpPr>
        <p:spPr>
          <a:xfrm>
            <a:off x="8562497" y="3763707"/>
            <a:ext cx="2034724" cy="6389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取遍历结构第</a:t>
            </a:r>
            <a:r>
              <a:rPr lang="en-US" altLang="zh-CN" sz="1200"/>
              <a:t>i</a:t>
            </a:r>
            <a:r>
              <a:rPr lang="zh-CN" altLang="en-US" sz="1200"/>
              <a:t>个元素</a:t>
            </a:r>
            <a:r>
              <a:rPr lang="en-US" altLang="zh-CN" sz="1200"/>
              <a:t>?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931EBAF-F473-4B36-B0B5-45CD3BF27DB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579859" y="2925067"/>
            <a:ext cx="0" cy="838640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661ABD-9B1E-4B46-95AE-75A2D931C6F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579859" y="4402676"/>
            <a:ext cx="0" cy="340927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9ACD35-8F57-4659-BBCC-F23AB6055D4F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8654840" y="2540494"/>
            <a:ext cx="158026" cy="1692011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0F8C4F2-268D-4DBB-A317-40C32F6C443A}"/>
              </a:ext>
            </a:extLst>
          </p:cNvPr>
          <p:cNvSpPr txBox="1"/>
          <p:nvPr/>
        </p:nvSpPr>
        <p:spPr>
          <a:xfrm>
            <a:off x="7921563" y="384793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元素</a:t>
            </a:r>
            <a:r>
              <a:rPr lang="en-US" altLang="zh-CN" sz="1200"/>
              <a:t>i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CBCD38-820E-4779-B45B-3C6472931F8F}"/>
              </a:ext>
            </a:extLst>
          </p:cNvPr>
          <p:cNvSpPr/>
          <p:nvPr/>
        </p:nvSpPr>
        <p:spPr>
          <a:xfrm>
            <a:off x="7449266" y="3465512"/>
            <a:ext cx="877163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zh-CN" altLang="en-US"/>
              <a:t>语句块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7C326B0-8DE0-47ED-A65D-0C094EF5D094}"/>
              </a:ext>
            </a:extLst>
          </p:cNvPr>
          <p:cNvCxnSpPr>
            <a:cxnSpLocks/>
            <a:stCxn id="13" idx="1"/>
            <a:endCxn id="21" idx="2"/>
          </p:cNvCxnSpPr>
          <p:nvPr/>
        </p:nvCxnSpPr>
        <p:spPr>
          <a:xfrm rot="10800000">
            <a:off x="7887849" y="3834844"/>
            <a:ext cx="674649" cy="248348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71C456-9B3C-4F34-B4AF-FE94F629AE1C}"/>
              </a:ext>
            </a:extLst>
          </p:cNvPr>
          <p:cNvSpPr txBox="1"/>
          <p:nvPr/>
        </p:nvSpPr>
        <p:spPr>
          <a:xfrm>
            <a:off x="1401845" y="38677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使用方式：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B205C2-78C9-47A1-A4CA-8EE31268A778}"/>
              </a:ext>
            </a:extLst>
          </p:cNvPr>
          <p:cNvSpPr/>
          <p:nvPr/>
        </p:nvSpPr>
        <p:spPr>
          <a:xfrm>
            <a:off x="2087013" y="2593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语言的循环结构包括两种：</a:t>
            </a:r>
            <a:r>
              <a:rPr lang="zh-CN" altLang="en-US">
                <a:solidFill>
                  <a:srgbClr val="FFFF00"/>
                </a:solidFill>
              </a:rPr>
              <a:t>遍历循环</a:t>
            </a:r>
            <a:r>
              <a:rPr lang="zh-CN" altLang="en-US"/>
              <a:t>和</a:t>
            </a:r>
            <a:r>
              <a:rPr lang="zh-CN" altLang="en-US">
                <a:solidFill>
                  <a:srgbClr val="FFFF00"/>
                </a:solidFill>
              </a:rPr>
              <a:t>无限循环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423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A9D0BB6-8361-498E-906D-9FD688D04906}"/>
              </a:ext>
            </a:extLst>
          </p:cNvPr>
          <p:cNvSpPr/>
          <p:nvPr/>
        </p:nvSpPr>
        <p:spPr>
          <a:xfrm>
            <a:off x="1836615" y="2329546"/>
            <a:ext cx="93393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range(start, stop[, step])</a:t>
            </a:r>
          </a:p>
          <a:p>
            <a:r>
              <a:rPr lang="zh-CN" altLang="en-US"/>
              <a:t>参数说明：</a:t>
            </a:r>
          </a:p>
          <a:p>
            <a:r>
              <a:rPr lang="en-US" altLang="zh-CN"/>
              <a:t>start: </a:t>
            </a:r>
            <a:r>
              <a:rPr lang="zh-CN" altLang="en-US"/>
              <a:t>计数从 </a:t>
            </a:r>
            <a:r>
              <a:rPr lang="en-US" altLang="zh-CN"/>
              <a:t>start </a:t>
            </a:r>
            <a:r>
              <a:rPr lang="zh-CN" altLang="en-US"/>
              <a:t>开始。默认是从 </a:t>
            </a:r>
            <a:r>
              <a:rPr lang="en-US" altLang="zh-CN"/>
              <a:t>0 </a:t>
            </a:r>
            <a:r>
              <a:rPr lang="zh-CN" altLang="en-US"/>
              <a:t>开始。例如</a:t>
            </a:r>
            <a:r>
              <a:rPr lang="en-US" altLang="zh-CN"/>
              <a:t>range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）等价于</a:t>
            </a:r>
            <a:r>
              <a:rPr lang="en-US" altLang="zh-CN"/>
              <a:t>range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 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;</a:t>
            </a:r>
          </a:p>
          <a:p>
            <a:r>
              <a:rPr lang="en-US" altLang="zh-CN"/>
              <a:t>stop: </a:t>
            </a:r>
            <a:r>
              <a:rPr lang="zh-CN" altLang="en-US"/>
              <a:t>计数到 </a:t>
            </a:r>
            <a:r>
              <a:rPr lang="en-US" altLang="zh-CN"/>
              <a:t>stop </a:t>
            </a:r>
            <a:r>
              <a:rPr lang="zh-CN" altLang="en-US"/>
              <a:t>结束，但不包括 </a:t>
            </a:r>
            <a:r>
              <a:rPr lang="en-US" altLang="zh-CN"/>
              <a:t>stop</a:t>
            </a:r>
            <a:r>
              <a:rPr lang="zh-CN" altLang="en-US"/>
              <a:t>。例如：</a:t>
            </a:r>
            <a:r>
              <a:rPr lang="en-US" altLang="zh-CN"/>
              <a:t>range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 </a:t>
            </a:r>
            <a:r>
              <a:rPr lang="en-US" altLang="zh-CN"/>
              <a:t>5</a:t>
            </a:r>
            <a:r>
              <a:rPr lang="zh-CN" altLang="en-US"/>
              <a:t>） 是</a:t>
            </a:r>
            <a:r>
              <a:rPr lang="en-US" altLang="zh-CN"/>
              <a:t>[0, 1, 2, 3, 4]</a:t>
            </a:r>
            <a:r>
              <a:rPr lang="zh-CN" altLang="en-US"/>
              <a:t>没有</a:t>
            </a:r>
            <a:r>
              <a:rPr lang="en-US" altLang="zh-CN"/>
              <a:t>5</a:t>
            </a:r>
          </a:p>
          <a:p>
            <a:r>
              <a:rPr lang="en-US" altLang="zh-CN"/>
              <a:t>step</a:t>
            </a:r>
            <a:r>
              <a:rPr lang="zh-CN" altLang="en-US"/>
              <a:t>：步长，默认为</a:t>
            </a:r>
            <a:r>
              <a:rPr lang="en-US" altLang="zh-CN"/>
              <a:t>1</a:t>
            </a:r>
            <a:r>
              <a:rPr lang="zh-CN" altLang="en-US"/>
              <a:t>。例如：</a:t>
            </a:r>
            <a:r>
              <a:rPr lang="en-US" altLang="zh-CN"/>
              <a:t>range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 </a:t>
            </a:r>
            <a:r>
              <a:rPr lang="en-US" altLang="zh-CN"/>
              <a:t>5</a:t>
            </a:r>
            <a:r>
              <a:rPr lang="zh-CN" altLang="en-US"/>
              <a:t>） 等价于 </a:t>
            </a:r>
            <a:r>
              <a:rPr lang="en-US" altLang="zh-CN"/>
              <a:t>range(0, 5, 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515365-87AA-4A78-85E3-FB1492E16128}"/>
              </a:ext>
            </a:extLst>
          </p:cNvPr>
          <p:cNvSpPr/>
          <p:nvPr/>
        </p:nvSpPr>
        <p:spPr>
          <a:xfrm>
            <a:off x="1606004" y="1790672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range() 函数返回的是一个可迭代对象</a:t>
            </a:r>
          </a:p>
        </p:txBody>
      </p:sp>
    </p:spTree>
    <p:extLst>
      <p:ext uri="{BB962C8B-B14F-4D97-AF65-F5344CB8AC3E}">
        <p14:creationId xmlns:p14="http://schemas.microsoft.com/office/powerpoint/2010/main" val="26380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023085-BF7D-4DCF-A8D8-8120D7C25947}"/>
              </a:ext>
            </a:extLst>
          </p:cNvPr>
          <p:cNvSpPr/>
          <p:nvPr/>
        </p:nvSpPr>
        <p:spPr>
          <a:xfrm>
            <a:off x="1801446" y="1927889"/>
            <a:ext cx="858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循环结构有两个辅助循环控制的保留字：</a:t>
            </a:r>
            <a:r>
              <a:rPr lang="en-US" altLang="zh-CN">
                <a:solidFill>
                  <a:srgbClr val="FFFF00"/>
                </a:solidFill>
              </a:rPr>
              <a:t>break</a:t>
            </a:r>
            <a:r>
              <a:rPr lang="zh-CN" altLang="en-US"/>
              <a:t>和</a:t>
            </a:r>
            <a:r>
              <a:rPr lang="en-US" altLang="zh-CN">
                <a:solidFill>
                  <a:srgbClr val="FFFF00"/>
                </a:solidFill>
              </a:rPr>
              <a:t>continue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840650-D097-4CD6-8AC9-EF396A50911A}"/>
              </a:ext>
            </a:extLst>
          </p:cNvPr>
          <p:cNvSpPr/>
          <p:nvPr/>
        </p:nvSpPr>
        <p:spPr>
          <a:xfrm>
            <a:off x="1801446" y="2400273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break</a:t>
            </a:r>
            <a:r>
              <a:rPr lang="zh-CN" altLang="en-US"/>
              <a:t>用来跳出当前循环，脱离该循环后程序从循环后代码继续执行。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56F77-9DC0-472E-9EA0-5FDF45F41151}"/>
              </a:ext>
            </a:extLst>
          </p:cNvPr>
          <p:cNvSpPr/>
          <p:nvPr/>
        </p:nvSpPr>
        <p:spPr>
          <a:xfrm>
            <a:off x="1801446" y="3059668"/>
            <a:ext cx="511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如果有</a:t>
            </a:r>
            <a:r>
              <a:rPr lang="en-US" altLang="zh-CN"/>
              <a:t>2</a:t>
            </a:r>
            <a:r>
              <a:rPr lang="zh-CN" altLang="en-US"/>
              <a:t>层或多层循环，</a:t>
            </a:r>
            <a:r>
              <a:rPr lang="en-US" altLang="zh-CN"/>
              <a:t>break</a:t>
            </a:r>
            <a:r>
              <a:rPr lang="zh-CN" altLang="en-US"/>
              <a:t>退出最内层循环。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32E8CC-7CA2-45E5-810B-417F89E8F02E}"/>
              </a:ext>
            </a:extLst>
          </p:cNvPr>
          <p:cNvSpPr/>
          <p:nvPr/>
        </p:nvSpPr>
        <p:spPr>
          <a:xfrm>
            <a:off x="1801446" y="3559128"/>
            <a:ext cx="8436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continue</a:t>
            </a:r>
            <a:r>
              <a:rPr lang="zh-CN" altLang="en-US"/>
              <a:t>用来结束当前当次循环，即跳出循环体中下面尚未执行的语句，但不跳出当前循环。</a:t>
            </a:r>
          </a:p>
        </p:txBody>
      </p:sp>
    </p:spTree>
    <p:extLst>
      <p:ext uri="{BB962C8B-B14F-4D97-AF65-F5344CB8AC3E}">
        <p14:creationId xmlns:p14="http://schemas.microsoft.com/office/powerpoint/2010/main" val="176741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3EAE8A7-576E-4D44-897F-986CC7858396}"/>
              </a:ext>
            </a:extLst>
          </p:cNvPr>
          <p:cNvSpPr/>
          <p:nvPr/>
        </p:nvSpPr>
        <p:spPr>
          <a:xfrm>
            <a:off x="2383692" y="19516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遍历循环还有一种扩展模式：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EA1DEF-9501-4A07-ABC7-9159353B429C}"/>
              </a:ext>
            </a:extLst>
          </p:cNvPr>
          <p:cNvSpPr/>
          <p:nvPr/>
        </p:nvSpPr>
        <p:spPr>
          <a:xfrm>
            <a:off x="2946400" y="2617820"/>
            <a:ext cx="3556000" cy="1200329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循环变量</a:t>
            </a:r>
            <a:r>
              <a:rPr lang="en-US" altLang="zh-CN"/>
              <a:t> in </a:t>
            </a:r>
            <a:r>
              <a:rPr lang="zh-CN" altLang="en-US"/>
              <a:t>遍历结构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1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352A9C-FB8B-4522-B08B-E2634B06FA62}"/>
              </a:ext>
            </a:extLst>
          </p:cNvPr>
          <p:cNvSpPr/>
          <p:nvPr/>
        </p:nvSpPr>
        <p:spPr>
          <a:xfrm>
            <a:off x="1649045" y="4372873"/>
            <a:ext cx="8690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for</a:t>
            </a:r>
            <a:r>
              <a:rPr lang="zh-CN" altLang="en-US"/>
              <a:t>循环正常执行之后，程序会继续执行</a:t>
            </a:r>
            <a:r>
              <a:rPr lang="en-US" altLang="zh-CN"/>
              <a:t>else</a:t>
            </a:r>
            <a:r>
              <a:rPr lang="zh-CN" altLang="en-US"/>
              <a:t>语句中内容。</a:t>
            </a:r>
            <a:r>
              <a:rPr lang="en-US" altLang="zh-CN"/>
              <a:t>else</a:t>
            </a:r>
            <a:r>
              <a:rPr lang="zh-CN" altLang="en-US"/>
              <a:t>语句只在循环正常执行之后才执行并结束，因此，可以在语句块</a:t>
            </a:r>
            <a:r>
              <a:rPr lang="en-US" altLang="zh-CN"/>
              <a:t>2</a:t>
            </a:r>
            <a:r>
              <a:rPr lang="zh-CN" altLang="en-US"/>
              <a:t>中放置判断循环执行情况的语句。</a:t>
            </a:r>
          </a:p>
        </p:txBody>
      </p:sp>
    </p:spTree>
    <p:extLst>
      <p:ext uri="{BB962C8B-B14F-4D97-AF65-F5344CB8AC3E}">
        <p14:creationId xmlns:p14="http://schemas.microsoft.com/office/powerpoint/2010/main" val="303088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AE2320A-6A68-465F-97E0-4ED5BB61C5CF}"/>
              </a:ext>
            </a:extLst>
          </p:cNvPr>
          <p:cNvSpPr/>
          <p:nvPr/>
        </p:nvSpPr>
        <p:spPr>
          <a:xfrm>
            <a:off x="1688049" y="155621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4.2.2 </a:t>
            </a:r>
            <a:r>
              <a:rPr lang="zh-CN" altLang="en-US"/>
              <a:t>无限循环</a:t>
            </a:r>
            <a:r>
              <a:rPr lang="en-US" altLang="zh-CN"/>
              <a:t>: while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358160-93C8-42C5-96E5-74D911C2EEA1}"/>
              </a:ext>
            </a:extLst>
          </p:cNvPr>
          <p:cNvSpPr/>
          <p:nvPr/>
        </p:nvSpPr>
        <p:spPr>
          <a:xfrm>
            <a:off x="2805094" y="2817058"/>
            <a:ext cx="1860062" cy="646331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while </a:t>
            </a:r>
            <a:r>
              <a:rPr lang="zh-CN" altLang="en-US"/>
              <a:t>条件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6A165-9C4A-4398-BAF6-0EA4AEF5E39E}"/>
              </a:ext>
            </a:extLst>
          </p:cNvPr>
          <p:cNvSpPr/>
          <p:nvPr/>
        </p:nvSpPr>
        <p:spPr>
          <a:xfrm>
            <a:off x="1903009" y="4373656"/>
            <a:ext cx="8385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当程序执行到</a:t>
            </a:r>
            <a:r>
              <a:rPr lang="en-US" altLang="zh-CN"/>
              <a:t>while</a:t>
            </a:r>
            <a:r>
              <a:rPr lang="zh-CN" altLang="en-US"/>
              <a:t>语句时，判断条件如果为</a:t>
            </a:r>
            <a:r>
              <a:rPr lang="en-US" altLang="zh-CN"/>
              <a:t>True</a:t>
            </a:r>
            <a:r>
              <a:rPr lang="zh-CN" altLang="en-US"/>
              <a:t>，执行语句块，语句结束后返回再次判断</a:t>
            </a:r>
            <a:r>
              <a:rPr lang="en-US" altLang="zh-CN"/>
              <a:t>while</a:t>
            </a:r>
            <a:r>
              <a:rPr lang="zh-CN" altLang="en-US"/>
              <a:t>语句的条件；当条件为</a:t>
            </a:r>
            <a:r>
              <a:rPr lang="en-US" altLang="zh-CN"/>
              <a:t>False</a:t>
            </a:r>
            <a:r>
              <a:rPr lang="zh-CN" altLang="en-US"/>
              <a:t>时，循环终止。继续后续语句。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A82F875-5C48-4C92-8E19-B08BAA2EB124}"/>
              </a:ext>
            </a:extLst>
          </p:cNvPr>
          <p:cNvSpPr/>
          <p:nvPr/>
        </p:nvSpPr>
        <p:spPr>
          <a:xfrm>
            <a:off x="7700681" y="2926328"/>
            <a:ext cx="1337728" cy="6389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条件？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31440A-4976-4E74-A16E-33144D67735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69545" y="2117969"/>
            <a:ext cx="0" cy="808359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304D34-4BD1-46E7-A662-EDD2EEFA6E7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369545" y="3565297"/>
            <a:ext cx="0" cy="642506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1139180-5721-4143-B746-A2497B0B1320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7444526" y="1673072"/>
            <a:ext cx="158026" cy="1692011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FE28033-D605-4D1C-BFAA-39F6731E604D}"/>
              </a:ext>
            </a:extLst>
          </p:cNvPr>
          <p:cNvSpPr txBox="1"/>
          <p:nvPr/>
        </p:nvSpPr>
        <p:spPr>
          <a:xfrm>
            <a:off x="6677533" y="2920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F78026-2F3E-48C6-9098-5692FB853393}"/>
              </a:ext>
            </a:extLst>
          </p:cNvPr>
          <p:cNvSpPr/>
          <p:nvPr/>
        </p:nvSpPr>
        <p:spPr>
          <a:xfrm>
            <a:off x="6238952" y="2598090"/>
            <a:ext cx="877163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zh-CN" altLang="en-US"/>
              <a:t>语句块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919FB5F-E565-43C0-8A68-E5EF2E17D248}"/>
              </a:ext>
            </a:extLst>
          </p:cNvPr>
          <p:cNvCxnSpPr>
            <a:cxnSpLocks/>
            <a:stCxn id="8" idx="1"/>
            <a:endCxn id="13" idx="2"/>
          </p:cNvCxnSpPr>
          <p:nvPr/>
        </p:nvCxnSpPr>
        <p:spPr>
          <a:xfrm rot="10800000">
            <a:off x="6677535" y="2967423"/>
            <a:ext cx="1023147" cy="278391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E67F187-0FCB-4CA1-A6DB-F454D86C0404}"/>
              </a:ext>
            </a:extLst>
          </p:cNvPr>
          <p:cNvSpPr txBox="1"/>
          <p:nvPr/>
        </p:nvSpPr>
        <p:spPr>
          <a:xfrm>
            <a:off x="7954047" y="36081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91036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34A75E-8BF6-4AFB-981E-DF29A31F3859}"/>
              </a:ext>
            </a:extLst>
          </p:cNvPr>
          <p:cNvSpPr/>
          <p:nvPr/>
        </p:nvSpPr>
        <p:spPr>
          <a:xfrm>
            <a:off x="1750647" y="1761589"/>
            <a:ext cx="5001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无限循环也有一种使用保留字</a:t>
            </a:r>
            <a:r>
              <a:rPr lang="en-US" altLang="zh-CN"/>
              <a:t>else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扩展模式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D86B01-DC35-4EB7-B8FF-777686FD707F}"/>
              </a:ext>
            </a:extLst>
          </p:cNvPr>
          <p:cNvSpPr/>
          <p:nvPr/>
        </p:nvSpPr>
        <p:spPr>
          <a:xfrm>
            <a:off x="3368431" y="2477143"/>
            <a:ext cx="1766277" cy="1200329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while </a:t>
            </a:r>
            <a:r>
              <a:rPr lang="zh-CN" altLang="en-US"/>
              <a:t>条件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1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7983F3-CC69-46A4-AAF2-8FAAB625899E}"/>
              </a:ext>
            </a:extLst>
          </p:cNvPr>
          <p:cNvSpPr/>
          <p:nvPr/>
        </p:nvSpPr>
        <p:spPr>
          <a:xfrm>
            <a:off x="1750647" y="3893905"/>
            <a:ext cx="9269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</a:t>
            </a:r>
            <a:r>
              <a:rPr lang="en-US" altLang="zh-CN"/>
              <a:t>while</a:t>
            </a:r>
            <a:r>
              <a:rPr lang="zh-CN" altLang="en-US"/>
              <a:t>循环正常执行之后，程序会续执行</a:t>
            </a:r>
            <a:r>
              <a:rPr lang="en-US" altLang="zh-CN"/>
              <a:t>else</a:t>
            </a:r>
            <a:r>
              <a:rPr lang="zh-CN" altLang="en-US"/>
              <a:t>语句中内容。</a:t>
            </a:r>
            <a:r>
              <a:rPr lang="en-US" altLang="zh-CN"/>
              <a:t>else</a:t>
            </a:r>
            <a:r>
              <a:rPr lang="zh-CN" altLang="en-US"/>
              <a:t>语句只在循环正常执行后才执行，因此，可以在语句块</a:t>
            </a:r>
            <a:r>
              <a:rPr lang="en-US" altLang="zh-CN"/>
              <a:t>2</a:t>
            </a:r>
            <a:r>
              <a:rPr lang="zh-CN" altLang="en-US"/>
              <a:t>中放置判断循环执行情况的语句。</a:t>
            </a:r>
          </a:p>
        </p:txBody>
      </p:sp>
    </p:spTree>
    <p:extLst>
      <p:ext uri="{BB962C8B-B14F-4D97-AF65-F5344CB8AC3E}">
        <p14:creationId xmlns:p14="http://schemas.microsoft.com/office/powerpoint/2010/main" val="263059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E09E9F-2A9D-49A9-9D35-15F42C3E8502}"/>
              </a:ext>
            </a:extLst>
          </p:cNvPr>
          <p:cNvSpPr/>
          <p:nvPr/>
        </p:nvSpPr>
        <p:spPr>
          <a:xfrm>
            <a:off x="3468553" y="1603103"/>
            <a:ext cx="5413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4.3 </a:t>
            </a:r>
            <a:r>
              <a:rPr lang="zh-CN" altLang="en-US" sz="4800">
                <a:latin typeface="MicrosoftYaHei"/>
              </a:rPr>
              <a:t>程序的异常处理</a:t>
            </a:r>
            <a:endParaRPr lang="zh-CN" altLang="en-US" sz="4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2BC7CB-7732-4CF7-965E-113F5205BA02}"/>
              </a:ext>
            </a:extLst>
          </p:cNvPr>
          <p:cNvSpPr/>
          <p:nvPr/>
        </p:nvSpPr>
        <p:spPr>
          <a:xfrm>
            <a:off x="2211753" y="2970238"/>
            <a:ext cx="8174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程序一般对输入有一定要求，但当实际输入不满足程序要求时，可能会产生程序的运行错误。</a:t>
            </a:r>
            <a:r>
              <a:rPr lang="en-US" altLang="zh-CN"/>
              <a:t>Python</a:t>
            </a:r>
            <a:r>
              <a:rPr lang="zh-CN" altLang="en-US"/>
              <a:t>语言使用保留字</a:t>
            </a:r>
            <a:r>
              <a:rPr lang="en-US" altLang="zh-CN"/>
              <a:t>try</a:t>
            </a:r>
            <a:r>
              <a:rPr lang="zh-CN" altLang="en-US"/>
              <a:t>和</a:t>
            </a:r>
            <a:r>
              <a:rPr lang="en-US" altLang="zh-CN"/>
              <a:t>except</a:t>
            </a:r>
            <a:r>
              <a:rPr lang="zh-CN" altLang="en-US"/>
              <a:t>进行异常处理。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0FA1AC-C796-4062-8A78-AD28EC0CEB45}"/>
              </a:ext>
            </a:extLst>
          </p:cNvPr>
          <p:cNvSpPr/>
          <p:nvPr/>
        </p:nvSpPr>
        <p:spPr>
          <a:xfrm>
            <a:off x="3727939" y="3774497"/>
            <a:ext cx="2430584" cy="1200329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try: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1</a:t>
            </a:r>
          </a:p>
          <a:p>
            <a:r>
              <a:rPr lang="en-US" altLang="zh-CN"/>
              <a:t>except: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AFB782-23C9-42E5-800E-5992F0D7D9F5}"/>
              </a:ext>
            </a:extLst>
          </p:cNvPr>
          <p:cNvSpPr/>
          <p:nvPr/>
        </p:nvSpPr>
        <p:spPr>
          <a:xfrm>
            <a:off x="2211752" y="5132754"/>
            <a:ext cx="7463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1</a:t>
            </a:r>
            <a:r>
              <a:rPr lang="zh-CN" altLang="en-US"/>
              <a:t>是正常执行的程序内容，当执行这个语句块发生异常时，则执行</a:t>
            </a:r>
            <a:r>
              <a:rPr lang="en-US" altLang="zh-CN"/>
              <a:t>except</a:t>
            </a:r>
            <a:r>
              <a:rPr lang="zh-CN" altLang="en-US"/>
              <a:t>保留字后面的语句块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196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33A234-C0EC-4A14-8E6A-168447747DC4}"/>
              </a:ext>
            </a:extLst>
          </p:cNvPr>
          <p:cNvSpPr txBox="1"/>
          <p:nvPr/>
        </p:nvSpPr>
        <p:spPr>
          <a:xfrm>
            <a:off x="3663799" y="1163774"/>
            <a:ext cx="466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第四章</a:t>
            </a:r>
            <a:r>
              <a:rPr lang="en-US" altLang="zh-CN" sz="4800"/>
              <a:t> </a:t>
            </a:r>
            <a:r>
              <a:rPr lang="zh-CN" altLang="en-US" sz="4800"/>
              <a:t>控制结构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FBAFD7-37AC-4DF1-8DDF-EEF5BD19CEA1}"/>
              </a:ext>
            </a:extLst>
          </p:cNvPr>
          <p:cNvSpPr txBox="1"/>
          <p:nvPr/>
        </p:nvSpPr>
        <p:spPr>
          <a:xfrm>
            <a:off x="3973858" y="299859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4.1 </a:t>
            </a:r>
            <a:r>
              <a:rPr lang="zh-CN" altLang="en-US"/>
              <a:t>分支结构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98661B-8ACF-4344-8590-01A9998AD5A1}"/>
              </a:ext>
            </a:extLst>
          </p:cNvPr>
          <p:cNvSpPr txBox="1"/>
          <p:nvPr/>
        </p:nvSpPr>
        <p:spPr>
          <a:xfrm>
            <a:off x="3973858" y="452730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4.2 </a:t>
            </a:r>
            <a:r>
              <a:rPr lang="zh-CN" altLang="en-US"/>
              <a:t>循环结构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69C3E4-AB71-4942-8FFD-0085EC4CC5DE}"/>
              </a:ext>
            </a:extLst>
          </p:cNvPr>
          <p:cNvSpPr txBox="1"/>
          <p:nvPr/>
        </p:nvSpPr>
        <p:spPr>
          <a:xfrm>
            <a:off x="5710624" y="28410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单分支结构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A0200-B837-4199-8D37-D7BF11094D62}"/>
              </a:ext>
            </a:extLst>
          </p:cNvPr>
          <p:cNvSpPr txBox="1"/>
          <p:nvPr/>
        </p:nvSpPr>
        <p:spPr>
          <a:xfrm>
            <a:off x="5710624" y="31761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二分支结构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1F63B5-4CE9-43D1-988C-F59AEF5C4C97}"/>
              </a:ext>
            </a:extLst>
          </p:cNvPr>
          <p:cNvSpPr txBox="1"/>
          <p:nvPr/>
        </p:nvSpPr>
        <p:spPr>
          <a:xfrm>
            <a:off x="5710624" y="3483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多分支结构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7C481-5C79-40A1-A47D-A5BF8D3B4C58}"/>
              </a:ext>
            </a:extLst>
          </p:cNvPr>
          <p:cNvSpPr txBox="1"/>
          <p:nvPr/>
        </p:nvSpPr>
        <p:spPr>
          <a:xfrm>
            <a:off x="5710624" y="25338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判断条件及组合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037CB-D758-4C65-9FF5-01C7D74796BE}"/>
              </a:ext>
            </a:extLst>
          </p:cNvPr>
          <p:cNvSpPr txBox="1"/>
          <p:nvPr/>
        </p:nvSpPr>
        <p:spPr>
          <a:xfrm>
            <a:off x="5735413" y="4089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遍历循环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58D85C-A439-4EEA-9C1B-E940687E24CA}"/>
              </a:ext>
            </a:extLst>
          </p:cNvPr>
          <p:cNvSpPr txBox="1"/>
          <p:nvPr/>
        </p:nvSpPr>
        <p:spPr>
          <a:xfrm>
            <a:off x="5735413" y="4554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无限循环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E428D3-ABBA-462C-894D-126893594847}"/>
              </a:ext>
            </a:extLst>
          </p:cNvPr>
          <p:cNvSpPr/>
          <p:nvPr/>
        </p:nvSpPr>
        <p:spPr>
          <a:xfrm>
            <a:off x="5735413" y="50202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循环控制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3CC929-8D08-4FAF-8675-0ECF0237D9D7}"/>
              </a:ext>
            </a:extLst>
          </p:cNvPr>
          <p:cNvSpPr txBox="1"/>
          <p:nvPr/>
        </p:nvSpPr>
        <p:spPr>
          <a:xfrm>
            <a:off x="3973858" y="553392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4.3 </a:t>
            </a:r>
            <a:r>
              <a:rPr lang="zh-CN" altLang="en-US"/>
              <a:t>异常处理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375B563E-0085-4256-9992-85E3B0E1637F}"/>
              </a:ext>
            </a:extLst>
          </p:cNvPr>
          <p:cNvSpPr/>
          <p:nvPr/>
        </p:nvSpPr>
        <p:spPr>
          <a:xfrm>
            <a:off x="5498390" y="2718531"/>
            <a:ext cx="212234" cy="983145"/>
          </a:xfrm>
          <a:prstGeom prst="leftBrace">
            <a:avLst>
              <a:gd name="adj1" fmla="val 63569"/>
              <a:gd name="adj2" fmla="val 50000"/>
            </a:avLst>
          </a:prstGeom>
          <a:ln w="127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3DF000E-CDCD-4759-A369-925FEA11A8A0}"/>
              </a:ext>
            </a:extLst>
          </p:cNvPr>
          <p:cNvSpPr/>
          <p:nvPr/>
        </p:nvSpPr>
        <p:spPr>
          <a:xfrm>
            <a:off x="5515239" y="4290016"/>
            <a:ext cx="212234" cy="983145"/>
          </a:xfrm>
          <a:prstGeom prst="leftBrace">
            <a:avLst>
              <a:gd name="adj1" fmla="val 63569"/>
              <a:gd name="adj2" fmla="val 50000"/>
            </a:avLst>
          </a:prstGeom>
          <a:ln w="1270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C42AE0-00AF-4254-A769-F934AEA1E57E}"/>
              </a:ext>
            </a:extLst>
          </p:cNvPr>
          <p:cNvSpPr/>
          <p:nvPr/>
        </p:nvSpPr>
        <p:spPr>
          <a:xfrm>
            <a:off x="3570154" y="1345195"/>
            <a:ext cx="54136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4.1 </a:t>
            </a:r>
            <a:r>
              <a:rPr lang="zh-CN" altLang="en-US" sz="4800">
                <a:latin typeface="MicrosoftYaHei"/>
              </a:rPr>
              <a:t>程序的分支结构</a:t>
            </a:r>
            <a:endParaRPr lang="zh-CN" altLang="en-US" sz="4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61E5C7-3260-42B8-9DE1-1AC4C1792CAA}"/>
              </a:ext>
            </a:extLst>
          </p:cNvPr>
          <p:cNvSpPr txBox="1"/>
          <p:nvPr/>
        </p:nvSpPr>
        <p:spPr>
          <a:xfrm>
            <a:off x="1977292" y="264774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4.1.1</a:t>
            </a:r>
            <a:r>
              <a:rPr lang="zh-CN" altLang="en-US"/>
              <a:t>判断条件及组合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5E1D0F-B117-4D5D-AB1D-754FBA829216}"/>
              </a:ext>
            </a:extLst>
          </p:cNvPr>
          <p:cNvSpPr/>
          <p:nvPr/>
        </p:nvSpPr>
        <p:spPr>
          <a:xfrm>
            <a:off x="2243016" y="3115827"/>
            <a:ext cx="9190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分支结构中的判断条件可以使用任何能够产生</a:t>
            </a:r>
            <a:r>
              <a:rPr lang="en-US" altLang="zh-CN"/>
              <a:t>True</a:t>
            </a:r>
            <a:r>
              <a:rPr lang="zh-CN" altLang="en-US"/>
              <a:t>或</a:t>
            </a:r>
            <a:r>
              <a:rPr lang="en-US" altLang="zh-CN"/>
              <a:t>False</a:t>
            </a:r>
            <a:r>
              <a:rPr lang="zh-CN" altLang="en-US"/>
              <a:t>的语句或函数。形成判断条件最常见的方式是采用关系操作符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53C72FC-E727-46A3-BFF3-E7D655619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42313"/>
              </p:ext>
            </p:extLst>
          </p:nvPr>
        </p:nvGraphicFramePr>
        <p:xfrm>
          <a:off x="3305908" y="3956708"/>
          <a:ext cx="5900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872">
                  <a:extLst>
                    <a:ext uri="{9D8B030D-6E8A-4147-A177-3AD203B41FA5}">
                      <a16:colId xmlns:a16="http://schemas.microsoft.com/office/drawing/2014/main" val="4035048942"/>
                    </a:ext>
                  </a:extLst>
                </a:gridCol>
                <a:gridCol w="1966872">
                  <a:extLst>
                    <a:ext uri="{9D8B030D-6E8A-4147-A177-3AD203B41FA5}">
                      <a16:colId xmlns:a16="http://schemas.microsoft.com/office/drawing/2014/main" val="1224453200"/>
                    </a:ext>
                  </a:extLst>
                </a:gridCol>
                <a:gridCol w="1966872">
                  <a:extLst>
                    <a:ext uri="{9D8B030D-6E8A-4147-A177-3AD203B41FA5}">
                      <a16:colId xmlns:a16="http://schemas.microsoft.com/office/drawing/2014/main" val="2823343570"/>
                    </a:ext>
                  </a:extLst>
                </a:gridCol>
              </a:tblGrid>
              <a:tr h="319011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操作符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数字符号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操作符含义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305840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小于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68064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小于等于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49932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≥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大于等于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390677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大于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377125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==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=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等于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78751"/>
                  </a:ext>
                </a:extLst>
              </a:tr>
              <a:tr h="319011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!=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不等于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85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28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5A2959-EBCA-4B77-80C7-787DC215CEB6}"/>
              </a:ext>
            </a:extLst>
          </p:cNvPr>
          <p:cNvSpPr/>
          <p:nvPr/>
        </p:nvSpPr>
        <p:spPr>
          <a:xfrm>
            <a:off x="2672861" y="2105465"/>
            <a:ext cx="7659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语言使用保留字</a:t>
            </a:r>
            <a:r>
              <a:rPr lang="en-US" altLang="zh-CN"/>
              <a:t>not</a:t>
            </a:r>
            <a:r>
              <a:rPr lang="zh-CN" altLang="en-US"/>
              <a:t>、</a:t>
            </a:r>
            <a:r>
              <a:rPr lang="en-US" altLang="zh-CN"/>
              <a:t>and</a:t>
            </a:r>
            <a:r>
              <a:rPr lang="zh-CN" altLang="en-US"/>
              <a:t>和</a:t>
            </a:r>
            <a:r>
              <a:rPr lang="en-US" altLang="zh-CN"/>
              <a:t>or</a:t>
            </a:r>
            <a:r>
              <a:rPr lang="zh-CN" altLang="en-US"/>
              <a:t>对条件进行逻辑运算或组合。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437C1B-AEA6-42B6-9685-899A6AAFE16A}"/>
              </a:ext>
            </a:extLst>
          </p:cNvPr>
          <p:cNvSpPr/>
          <p:nvPr/>
        </p:nvSpPr>
        <p:spPr>
          <a:xfrm>
            <a:off x="3384061" y="2652039"/>
            <a:ext cx="43140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not</a:t>
            </a:r>
            <a:r>
              <a:rPr lang="zh-CN" altLang="en-US"/>
              <a:t>表示单个条件的“否”关系</a:t>
            </a:r>
            <a:endParaRPr lang="en-US" altLang="zh-CN"/>
          </a:p>
          <a:p>
            <a:r>
              <a:rPr lang="en-US" altLang="zh-CN"/>
              <a:t>and</a:t>
            </a:r>
            <a:r>
              <a:rPr lang="zh-CN" altLang="en-US"/>
              <a:t>表示多个条件之间的“与”关系，</a:t>
            </a:r>
            <a:endParaRPr lang="en-US" altLang="zh-CN"/>
          </a:p>
          <a:p>
            <a:r>
              <a:rPr lang="en-US" altLang="zh-CN"/>
              <a:t>or</a:t>
            </a:r>
            <a:r>
              <a:rPr lang="zh-CN" altLang="en-US"/>
              <a:t>表示多个条件之间的“或”关系。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98B72F-221D-4530-B5C0-3FB0CCEA8B9A}"/>
              </a:ext>
            </a:extLst>
          </p:cNvPr>
          <p:cNvSpPr txBox="1"/>
          <p:nvPr/>
        </p:nvSpPr>
        <p:spPr>
          <a:xfrm>
            <a:off x="2672861" y="3770691"/>
            <a:ext cx="2706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True and</a:t>
            </a:r>
            <a:r>
              <a:rPr lang="zh-CN" altLang="en-US"/>
              <a:t> </a:t>
            </a:r>
            <a:r>
              <a:rPr lang="en-US" altLang="zh-CN"/>
              <a:t>False = False</a:t>
            </a:r>
          </a:p>
          <a:p>
            <a:r>
              <a:rPr lang="en-US" altLang="zh-CN"/>
              <a:t>True and</a:t>
            </a:r>
            <a:r>
              <a:rPr lang="zh-CN" altLang="en-US"/>
              <a:t> </a:t>
            </a:r>
            <a:r>
              <a:rPr lang="en-US" altLang="zh-CN"/>
              <a:t>True = True</a:t>
            </a:r>
          </a:p>
          <a:p>
            <a:r>
              <a:rPr lang="en-US" altLang="zh-CN"/>
              <a:t>False and</a:t>
            </a:r>
            <a:r>
              <a:rPr lang="zh-CN" altLang="en-US"/>
              <a:t> </a:t>
            </a:r>
            <a:r>
              <a:rPr lang="en-US" altLang="zh-CN"/>
              <a:t>False = False</a:t>
            </a:r>
          </a:p>
          <a:p>
            <a:r>
              <a:rPr lang="en-US" altLang="zh-CN"/>
              <a:t>False and</a:t>
            </a:r>
            <a:r>
              <a:rPr lang="zh-CN" altLang="en-US"/>
              <a:t> </a:t>
            </a:r>
            <a:r>
              <a:rPr lang="en-US" altLang="zh-CN"/>
              <a:t>True = False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B87181-F5FD-4216-97D3-9EAFF0C66AB7}"/>
              </a:ext>
            </a:extLst>
          </p:cNvPr>
          <p:cNvSpPr txBox="1"/>
          <p:nvPr/>
        </p:nvSpPr>
        <p:spPr>
          <a:xfrm>
            <a:off x="6396891" y="3761650"/>
            <a:ext cx="2480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True or</a:t>
            </a:r>
            <a:r>
              <a:rPr lang="zh-CN" altLang="en-US"/>
              <a:t> </a:t>
            </a:r>
            <a:r>
              <a:rPr lang="en-US" altLang="zh-CN"/>
              <a:t>False = True</a:t>
            </a:r>
          </a:p>
          <a:p>
            <a:r>
              <a:rPr lang="en-US" altLang="zh-CN"/>
              <a:t>True or</a:t>
            </a:r>
            <a:r>
              <a:rPr lang="zh-CN" altLang="en-US"/>
              <a:t> </a:t>
            </a:r>
            <a:r>
              <a:rPr lang="en-US" altLang="zh-CN"/>
              <a:t>True = True</a:t>
            </a:r>
          </a:p>
          <a:p>
            <a:r>
              <a:rPr lang="en-US" altLang="zh-CN"/>
              <a:t>False or</a:t>
            </a:r>
            <a:r>
              <a:rPr lang="zh-CN" altLang="en-US"/>
              <a:t> </a:t>
            </a:r>
            <a:r>
              <a:rPr lang="en-US" altLang="zh-CN"/>
              <a:t>False = False</a:t>
            </a:r>
          </a:p>
          <a:p>
            <a:r>
              <a:rPr lang="en-US" altLang="zh-CN"/>
              <a:t>False or</a:t>
            </a:r>
            <a:r>
              <a:rPr lang="zh-CN" altLang="en-US"/>
              <a:t> </a:t>
            </a:r>
            <a:r>
              <a:rPr lang="en-US" altLang="zh-CN"/>
              <a:t>True = True</a:t>
            </a:r>
          </a:p>
        </p:txBody>
      </p:sp>
    </p:spTree>
    <p:extLst>
      <p:ext uri="{BB962C8B-B14F-4D97-AF65-F5344CB8AC3E}">
        <p14:creationId xmlns:p14="http://schemas.microsoft.com/office/powerpoint/2010/main" val="15379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A69AD3-7539-4C59-B5C3-A4D484E28A1B}"/>
              </a:ext>
            </a:extLst>
          </p:cNvPr>
          <p:cNvSpPr/>
          <p:nvPr/>
        </p:nvSpPr>
        <p:spPr>
          <a:xfrm>
            <a:off x="1344383" y="1652172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4.1.2 </a:t>
            </a:r>
            <a:r>
              <a:rPr lang="zh-CN" altLang="en-US"/>
              <a:t>单分支结构</a:t>
            </a:r>
            <a:r>
              <a:rPr lang="en-US" altLang="zh-CN"/>
              <a:t>: </a:t>
            </a:r>
            <a:r>
              <a:rPr lang="en-US" altLang="zh-CN">
                <a:solidFill>
                  <a:srgbClr val="FFFF00"/>
                </a:solidFill>
              </a:rPr>
              <a:t>if</a:t>
            </a:r>
            <a:r>
              <a:rPr lang="zh-CN" altLang="en-US">
                <a:solidFill>
                  <a:srgbClr val="FFFF00"/>
                </a:solidFill>
              </a:rPr>
              <a:t>语句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42E92A-CF74-44DA-845B-3B11A08BEAAC}"/>
              </a:ext>
            </a:extLst>
          </p:cNvPr>
          <p:cNvSpPr/>
          <p:nvPr/>
        </p:nvSpPr>
        <p:spPr>
          <a:xfrm>
            <a:off x="2274278" y="2570928"/>
            <a:ext cx="690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的单分支结构使用 </a:t>
            </a:r>
            <a:r>
              <a:rPr lang="en-US" altLang="zh-CN" b="1">
                <a:solidFill>
                  <a:srgbClr val="FFFF00"/>
                </a:solidFill>
              </a:rPr>
              <a:t>if </a:t>
            </a:r>
            <a:r>
              <a:rPr lang="zh-CN" altLang="en-US"/>
              <a:t>保留字对条件进行判断，使用方式如下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AE031-1BD4-4A92-9668-2E521B00EB33}"/>
              </a:ext>
            </a:extLst>
          </p:cNvPr>
          <p:cNvSpPr/>
          <p:nvPr/>
        </p:nvSpPr>
        <p:spPr>
          <a:xfrm>
            <a:off x="4838387" y="3489684"/>
            <a:ext cx="1555262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条件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77B8B-58EC-457F-BA5F-10AD9D9F3145}"/>
              </a:ext>
            </a:extLst>
          </p:cNvPr>
          <p:cNvSpPr/>
          <p:nvPr/>
        </p:nvSpPr>
        <p:spPr>
          <a:xfrm>
            <a:off x="2086064" y="4529524"/>
            <a:ext cx="6555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说明：</a:t>
            </a:r>
            <a:r>
              <a:rPr lang="en-US" altLang="zh-CN">
                <a:solidFill>
                  <a:srgbClr val="FFFF00"/>
                </a:solidFill>
              </a:rPr>
              <a:t>if : </a:t>
            </a:r>
            <a:r>
              <a:rPr lang="zh-CN" altLang="en-US"/>
              <a:t>和</a:t>
            </a:r>
            <a:r>
              <a:rPr lang="zh-CN" altLang="en-US">
                <a:solidFill>
                  <a:srgbClr val="FFFF00"/>
                </a:solidFill>
              </a:rPr>
              <a:t>语句块前的缩进</a:t>
            </a:r>
            <a:r>
              <a:rPr lang="zh-CN" altLang="en-US"/>
              <a:t>都是语法的一部分。语句块是</a:t>
            </a:r>
            <a:r>
              <a:rPr lang="en-US" altLang="zh-CN"/>
              <a:t>if</a:t>
            </a:r>
            <a:r>
              <a:rPr lang="zh-CN" altLang="en-US"/>
              <a:t>条件满足后执行的一个或多个语句序列，缩进表达语句块与</a:t>
            </a:r>
            <a:r>
              <a:rPr lang="en-US" altLang="zh-CN"/>
              <a:t>if</a:t>
            </a:r>
            <a:r>
              <a:rPr lang="zh-CN" altLang="en-US"/>
              <a:t>的包含关系。条件是一个产生</a:t>
            </a:r>
            <a:r>
              <a:rPr lang="en-US" altLang="zh-CN"/>
              <a:t>True</a:t>
            </a:r>
            <a:r>
              <a:rPr lang="zh-CN" altLang="en-US"/>
              <a:t>或</a:t>
            </a:r>
            <a:r>
              <a:rPr lang="en-US" altLang="zh-CN"/>
              <a:t>False</a:t>
            </a:r>
            <a:r>
              <a:rPr lang="zh-CN" altLang="en-US"/>
              <a:t>结果的语句，当结果为</a:t>
            </a:r>
            <a:r>
              <a:rPr lang="en-US" altLang="zh-CN"/>
              <a:t>True</a:t>
            </a:r>
            <a:r>
              <a:rPr lang="zh-CN" altLang="en-US"/>
              <a:t>时，执行语句块，否则跳过语句块。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4E936A91-F8CA-46CA-8236-4EEF05D40168}"/>
              </a:ext>
            </a:extLst>
          </p:cNvPr>
          <p:cNvSpPr/>
          <p:nvPr/>
        </p:nvSpPr>
        <p:spPr>
          <a:xfrm>
            <a:off x="8807940" y="3346437"/>
            <a:ext cx="1422399" cy="5713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 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A4D94-7CC8-433C-9FA3-B87846D4AAB1}"/>
              </a:ext>
            </a:extLst>
          </p:cNvPr>
          <p:cNvSpPr/>
          <p:nvPr/>
        </p:nvSpPr>
        <p:spPr>
          <a:xfrm>
            <a:off x="9080557" y="4273177"/>
            <a:ext cx="87716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语句块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B32FF9-6C79-44AA-AD96-86D2B43B201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19138" y="2890015"/>
            <a:ext cx="2" cy="456422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5FA894-A14E-4E51-8259-F3A1B14BA8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9519139" y="3917741"/>
            <a:ext cx="1" cy="355436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4C8035-F289-4056-A460-09D5524F0EB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519139" y="4642509"/>
            <a:ext cx="0" cy="487180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8F89BEF-3968-4971-9ED8-2786686BF8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8807940" y="3632089"/>
            <a:ext cx="711198" cy="1254010"/>
          </a:xfrm>
          <a:prstGeom prst="bentConnector4">
            <a:avLst>
              <a:gd name="adj1" fmla="val -32143"/>
              <a:gd name="adj2" fmla="val 100030"/>
            </a:avLst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6F34FE5-4F8C-4781-A0C5-0C84E7F863B3}"/>
              </a:ext>
            </a:extLst>
          </p:cNvPr>
          <p:cNvSpPr txBox="1"/>
          <p:nvPr/>
        </p:nvSpPr>
        <p:spPr>
          <a:xfrm>
            <a:off x="8526719" y="32627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6F5376-ECE0-497B-8E34-9218D49AFBA7}"/>
              </a:ext>
            </a:extLst>
          </p:cNvPr>
          <p:cNvSpPr txBox="1"/>
          <p:nvPr/>
        </p:nvSpPr>
        <p:spPr>
          <a:xfrm>
            <a:off x="9519138" y="3889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4106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A0C36A27-7B07-4422-8FD3-3E0735EE2553}"/>
              </a:ext>
            </a:extLst>
          </p:cNvPr>
          <p:cNvSpPr/>
          <p:nvPr/>
        </p:nvSpPr>
        <p:spPr>
          <a:xfrm>
            <a:off x="7158894" y="2222838"/>
            <a:ext cx="2016367" cy="5713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S%2==1</a:t>
            </a:r>
            <a:r>
              <a:rPr lang="zh-CN" altLang="en-US"/>
              <a:t>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6BC5A8-5441-45F8-8CF8-093D25562EFA}"/>
              </a:ext>
            </a:extLst>
          </p:cNvPr>
          <p:cNvSpPr/>
          <p:nvPr/>
        </p:nvSpPr>
        <p:spPr>
          <a:xfrm>
            <a:off x="7266831" y="3240206"/>
            <a:ext cx="180049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打印这是个奇数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A4A5AB4-3A79-426B-937D-A989007427A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8167078" y="1776774"/>
            <a:ext cx="160" cy="446064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A92D641-8067-4763-BEA7-EF95BCEF6C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8167078" y="2794142"/>
            <a:ext cx="0" cy="446064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31A5F1-F146-46B0-A318-052A1CF4A76C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8167078" y="3609538"/>
            <a:ext cx="0" cy="337629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AEE8D9E4-86C8-4D5C-9D60-5DBB3003E691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7158893" y="2508490"/>
            <a:ext cx="1008183" cy="1269862"/>
          </a:xfrm>
          <a:prstGeom prst="bentConnector4">
            <a:avLst>
              <a:gd name="adj1" fmla="val -22674"/>
              <a:gd name="adj2" fmla="val 99405"/>
            </a:avLst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5019408-016D-47BC-B4B5-F92256B44E22}"/>
              </a:ext>
            </a:extLst>
          </p:cNvPr>
          <p:cNvSpPr txBox="1"/>
          <p:nvPr/>
        </p:nvSpPr>
        <p:spPr>
          <a:xfrm>
            <a:off x="6891356" y="213915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5534B4-8A96-45C9-AE17-D3D077B4EC92}"/>
              </a:ext>
            </a:extLst>
          </p:cNvPr>
          <p:cNvSpPr txBox="1"/>
          <p:nvPr/>
        </p:nvSpPr>
        <p:spPr>
          <a:xfrm>
            <a:off x="8111727" y="2820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D70D2-D1A6-44E7-B8E1-6BD7F6B75555}"/>
              </a:ext>
            </a:extLst>
          </p:cNvPr>
          <p:cNvSpPr/>
          <p:nvPr/>
        </p:nvSpPr>
        <p:spPr>
          <a:xfrm>
            <a:off x="7382408" y="1407442"/>
            <a:ext cx="1569660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输入一个整数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6FEAEC-A83A-460F-987A-3B94F5C89676}"/>
              </a:ext>
            </a:extLst>
          </p:cNvPr>
          <p:cNvSpPr/>
          <p:nvPr/>
        </p:nvSpPr>
        <p:spPr>
          <a:xfrm>
            <a:off x="7266831" y="3947167"/>
            <a:ext cx="180049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输入的整数是：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A9CDA4-0E30-4528-A153-B684633AFFCC}"/>
              </a:ext>
            </a:extLst>
          </p:cNvPr>
          <p:cNvSpPr/>
          <p:nvPr/>
        </p:nvSpPr>
        <p:spPr>
          <a:xfrm>
            <a:off x="2774462" y="2016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s = eval(input("请输出一个整数："))</a:t>
            </a:r>
          </a:p>
          <a:p>
            <a:r>
              <a:rPr lang="zh-CN" altLang="en-US"/>
              <a:t>if s % 2 == 0:</a:t>
            </a:r>
          </a:p>
          <a:p>
            <a:r>
              <a:rPr lang="zh-CN" altLang="en-US"/>
              <a:t>    print("这是个偶数")</a:t>
            </a:r>
          </a:p>
          <a:p>
            <a:r>
              <a:rPr lang="zh-CN" altLang="en-US"/>
              <a:t>print("输入数字是 :", s)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616F65-08D2-4E10-8047-D803A9607F34}"/>
              </a:ext>
            </a:extLst>
          </p:cNvPr>
          <p:cNvSpPr txBox="1"/>
          <p:nvPr/>
        </p:nvSpPr>
        <p:spPr>
          <a:xfrm>
            <a:off x="2008554" y="1891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E0202B-EA22-4D5F-9DF5-27B47B760573}"/>
              </a:ext>
            </a:extLst>
          </p:cNvPr>
          <p:cNvSpPr/>
          <p:nvPr/>
        </p:nvSpPr>
        <p:spPr>
          <a:xfrm>
            <a:off x="1301263" y="4804227"/>
            <a:ext cx="9323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语言中，任何非零的数值、非空的数据类型都等价于</a:t>
            </a:r>
            <a:r>
              <a:rPr lang="en-US" altLang="zh-CN"/>
              <a:t>True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等价于</a:t>
            </a:r>
            <a:r>
              <a:rPr lang="en-US" altLang="zh-CN"/>
              <a:t>False</a:t>
            </a:r>
            <a:r>
              <a:rPr lang="zh-CN" altLang="en-US"/>
              <a:t>，可以直接用作判断条件。</a:t>
            </a:r>
          </a:p>
        </p:txBody>
      </p:sp>
    </p:spTree>
    <p:extLst>
      <p:ext uri="{BB962C8B-B14F-4D97-AF65-F5344CB8AC3E}">
        <p14:creationId xmlns:p14="http://schemas.microsoft.com/office/powerpoint/2010/main" val="231544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639EE0-DAC3-4560-9DB6-A83432B04173}"/>
              </a:ext>
            </a:extLst>
          </p:cNvPr>
          <p:cNvSpPr/>
          <p:nvPr/>
        </p:nvSpPr>
        <p:spPr>
          <a:xfrm>
            <a:off x="1372375" y="1470149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4.1.3 </a:t>
            </a:r>
            <a:r>
              <a:rPr lang="zh-CN" altLang="en-US"/>
              <a:t>二分支结构</a:t>
            </a:r>
            <a:r>
              <a:rPr lang="en-US" altLang="zh-CN">
                <a:solidFill>
                  <a:srgbClr val="FFFF00"/>
                </a:solidFill>
              </a:rPr>
              <a:t>: if-else</a:t>
            </a:r>
            <a:r>
              <a:rPr lang="zh-CN" altLang="en-US">
                <a:solidFill>
                  <a:srgbClr val="FFFF00"/>
                </a:solidFill>
              </a:rPr>
              <a:t>语句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92197F-C930-4D34-B882-CA443F3A8CAD}"/>
              </a:ext>
            </a:extLst>
          </p:cNvPr>
          <p:cNvSpPr/>
          <p:nvPr/>
        </p:nvSpPr>
        <p:spPr>
          <a:xfrm>
            <a:off x="2157046" y="19491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的二分支结构使用</a:t>
            </a:r>
            <a:r>
              <a:rPr lang="en-US" altLang="zh-CN"/>
              <a:t>if-else</a:t>
            </a:r>
            <a:r>
              <a:rPr lang="zh-CN" altLang="en-US"/>
              <a:t>保留字对条件进行判断，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FDC73-D223-4291-842E-D318E3542500}"/>
              </a:ext>
            </a:extLst>
          </p:cNvPr>
          <p:cNvSpPr/>
          <p:nvPr/>
        </p:nvSpPr>
        <p:spPr>
          <a:xfrm>
            <a:off x="2157046" y="24940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语法格式为：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51109B-DD8D-431F-AA49-67FAD288F71C}"/>
              </a:ext>
            </a:extLst>
          </p:cNvPr>
          <p:cNvSpPr/>
          <p:nvPr/>
        </p:nvSpPr>
        <p:spPr>
          <a:xfrm>
            <a:off x="3760976" y="3040628"/>
            <a:ext cx="1906954" cy="1200329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条件</a:t>
            </a:r>
            <a:r>
              <a:rPr lang="en-US" altLang="zh-CN"/>
              <a:t>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1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CCD7CC6B-7378-4D78-B3EF-1BAF7B2D7DE6}"/>
              </a:ext>
            </a:extLst>
          </p:cNvPr>
          <p:cNvSpPr/>
          <p:nvPr/>
        </p:nvSpPr>
        <p:spPr>
          <a:xfrm>
            <a:off x="7831017" y="2696514"/>
            <a:ext cx="1422399" cy="5713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 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466607-322F-4E30-B8B4-4B3F35D660CB}"/>
              </a:ext>
            </a:extLst>
          </p:cNvPr>
          <p:cNvSpPr/>
          <p:nvPr/>
        </p:nvSpPr>
        <p:spPr>
          <a:xfrm>
            <a:off x="8041115" y="3623254"/>
            <a:ext cx="100540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1DD77A-E88E-4BF1-9A3F-9A65EDD8E2A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42215" y="2240092"/>
            <a:ext cx="2" cy="456422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FFC045-53BD-4E0C-AFBB-618948E6CEB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542217" y="3267818"/>
            <a:ext cx="1600" cy="355436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12541CD-C67F-42DE-98D8-C58920A0F32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543817" y="3992586"/>
            <a:ext cx="7816" cy="792139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ED7DE1C-F1C3-4209-9001-0B613E04335A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11654" y="3524364"/>
            <a:ext cx="271756" cy="1208200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55BC090-A98E-4ED1-9155-CF4F18975BEA}"/>
              </a:ext>
            </a:extLst>
          </p:cNvPr>
          <p:cNvSpPr txBox="1"/>
          <p:nvPr/>
        </p:nvSpPr>
        <p:spPr>
          <a:xfrm>
            <a:off x="7430635" y="2612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0BD8CA-A607-4FA1-AEB2-BCCF906D7EBE}"/>
              </a:ext>
            </a:extLst>
          </p:cNvPr>
          <p:cNvSpPr txBox="1"/>
          <p:nvPr/>
        </p:nvSpPr>
        <p:spPr>
          <a:xfrm>
            <a:off x="8542215" y="3239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D12B8D-C6FB-4743-BC84-172D106E5FB5}"/>
              </a:ext>
            </a:extLst>
          </p:cNvPr>
          <p:cNvSpPr/>
          <p:nvPr/>
        </p:nvSpPr>
        <p:spPr>
          <a:xfrm>
            <a:off x="6840730" y="3623254"/>
            <a:ext cx="100540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042AFDF7-9D3B-4932-8B96-75B915BBE839}"/>
              </a:ext>
            </a:extLst>
          </p:cNvPr>
          <p:cNvCxnSpPr>
            <a:cxnSpLocks/>
            <a:stCxn id="12" idx="1"/>
            <a:endCxn id="20" idx="0"/>
          </p:cNvCxnSpPr>
          <p:nvPr/>
        </p:nvCxnSpPr>
        <p:spPr>
          <a:xfrm rot="10800000" flipV="1">
            <a:off x="7343433" y="2982166"/>
            <a:ext cx="487585" cy="641088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863B053-EF67-4438-BBCB-CDE6BDBE3AEE}"/>
              </a:ext>
            </a:extLst>
          </p:cNvPr>
          <p:cNvSpPr/>
          <p:nvPr/>
        </p:nvSpPr>
        <p:spPr>
          <a:xfrm>
            <a:off x="1503747" y="4817940"/>
            <a:ext cx="8750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1</a:t>
            </a:r>
            <a:r>
              <a:rPr lang="zh-CN" altLang="en-US"/>
              <a:t>在</a:t>
            </a:r>
            <a:r>
              <a:rPr lang="en-US" altLang="zh-CN"/>
              <a:t>if</a:t>
            </a:r>
            <a:r>
              <a:rPr lang="zh-CN" altLang="en-US"/>
              <a:t>中条件满足即为</a:t>
            </a:r>
            <a:r>
              <a:rPr lang="en-US" altLang="zh-CN"/>
              <a:t>True</a:t>
            </a:r>
            <a:r>
              <a:rPr lang="zh-CN" altLang="en-US"/>
              <a:t>时执行，语句块</a:t>
            </a:r>
            <a:r>
              <a:rPr lang="en-US" altLang="zh-CN"/>
              <a:t>2</a:t>
            </a:r>
            <a:r>
              <a:rPr lang="zh-CN" altLang="en-US"/>
              <a:t>在</a:t>
            </a:r>
            <a:r>
              <a:rPr lang="en-US" altLang="zh-CN"/>
              <a:t>if</a:t>
            </a:r>
            <a:r>
              <a:rPr lang="zh-CN" altLang="en-US"/>
              <a:t>中条件不满足即为</a:t>
            </a:r>
            <a:r>
              <a:rPr lang="en-US" altLang="zh-CN"/>
              <a:t>False</a:t>
            </a:r>
            <a:r>
              <a:rPr lang="zh-CN" altLang="en-US"/>
              <a:t>时执行。简单说，二分支结构根据条件的</a:t>
            </a:r>
            <a:r>
              <a:rPr lang="en-US" altLang="zh-CN"/>
              <a:t>True</a:t>
            </a:r>
            <a:r>
              <a:rPr lang="zh-CN" altLang="en-US"/>
              <a:t>或</a:t>
            </a:r>
            <a:r>
              <a:rPr lang="en-US" altLang="zh-CN"/>
              <a:t>False</a:t>
            </a:r>
            <a:r>
              <a:rPr lang="zh-CN" altLang="en-US"/>
              <a:t>结果产生两条路径。</a:t>
            </a:r>
          </a:p>
        </p:txBody>
      </p:sp>
    </p:spTree>
    <p:extLst>
      <p:ext uri="{BB962C8B-B14F-4D97-AF65-F5344CB8AC3E}">
        <p14:creationId xmlns:p14="http://schemas.microsoft.com/office/powerpoint/2010/main" val="54624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E1075D-4D7F-4553-91DE-EEFE3B813C05}"/>
              </a:ext>
            </a:extLst>
          </p:cNvPr>
          <p:cNvSpPr/>
          <p:nvPr/>
        </p:nvSpPr>
        <p:spPr>
          <a:xfrm>
            <a:off x="1258277" y="2751464"/>
            <a:ext cx="967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二分支结构还有一种</a:t>
            </a:r>
            <a:r>
              <a:rPr lang="zh-CN" altLang="en-US">
                <a:solidFill>
                  <a:srgbClr val="FFFF00"/>
                </a:solidFill>
              </a:rPr>
              <a:t>更简洁的表达方式</a:t>
            </a:r>
            <a:r>
              <a:rPr lang="zh-CN" altLang="en-US"/>
              <a:t>，适合语句块</a:t>
            </a:r>
            <a:r>
              <a:rPr lang="en-US" altLang="zh-CN"/>
              <a:t>1</a:t>
            </a:r>
            <a:r>
              <a:rPr lang="zh-CN" altLang="en-US"/>
              <a:t>和语句块</a:t>
            </a:r>
            <a:r>
              <a:rPr lang="en-US" altLang="zh-CN"/>
              <a:t>2</a:t>
            </a:r>
            <a:r>
              <a:rPr lang="zh-CN" altLang="en-US"/>
              <a:t>都只包含简单表达式的情况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01F963-06DF-4259-8621-CB7A9912A989}"/>
              </a:ext>
            </a:extLst>
          </p:cNvPr>
          <p:cNvSpPr/>
          <p:nvPr/>
        </p:nvSpPr>
        <p:spPr>
          <a:xfrm>
            <a:off x="1906954" y="35100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语法格式如下：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95D61F-F9EA-4E90-87F8-15682D65B287}"/>
              </a:ext>
            </a:extLst>
          </p:cNvPr>
          <p:cNvSpPr/>
          <p:nvPr/>
        </p:nvSpPr>
        <p:spPr>
          <a:xfrm>
            <a:off x="3126983" y="4072765"/>
            <a:ext cx="3100529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表达式</a:t>
            </a:r>
            <a:r>
              <a:rPr lang="en-US" altLang="zh-CN"/>
              <a:t>1 if </a:t>
            </a:r>
            <a:r>
              <a:rPr lang="zh-CN" altLang="en-US"/>
              <a:t>条件</a:t>
            </a:r>
            <a:r>
              <a:rPr lang="en-US" altLang="zh-CN"/>
              <a:t> else </a:t>
            </a:r>
            <a:r>
              <a:rPr lang="zh-CN" altLang="en-US"/>
              <a:t>表达式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6E984E-2954-4715-AD23-37F43E8AB6F3}"/>
              </a:ext>
            </a:extLst>
          </p:cNvPr>
          <p:cNvSpPr/>
          <p:nvPr/>
        </p:nvSpPr>
        <p:spPr>
          <a:xfrm>
            <a:off x="1586302" y="1470243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4.1.4 </a:t>
            </a:r>
            <a:r>
              <a:rPr lang="zh-CN" altLang="en-US"/>
              <a:t>多分支结构</a:t>
            </a:r>
            <a:r>
              <a:rPr lang="en-US" altLang="zh-CN"/>
              <a:t>: </a:t>
            </a:r>
            <a:r>
              <a:rPr lang="en-US" altLang="zh-CN">
                <a:solidFill>
                  <a:srgbClr val="FFFF00"/>
                </a:solidFill>
              </a:rPr>
              <a:t>if-elif-else</a:t>
            </a:r>
            <a:r>
              <a:rPr lang="zh-CN" altLang="en-US">
                <a:solidFill>
                  <a:srgbClr val="FFFF00"/>
                </a:solidFill>
              </a:rPr>
              <a:t>语句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DC9C69-12B5-47E3-8997-75D541C767BD}"/>
              </a:ext>
            </a:extLst>
          </p:cNvPr>
          <p:cNvSpPr/>
          <p:nvPr/>
        </p:nvSpPr>
        <p:spPr>
          <a:xfrm>
            <a:off x="1875691" y="2042943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if-elif-else</a:t>
            </a:r>
            <a:r>
              <a:rPr lang="zh-CN" altLang="en-US"/>
              <a:t>对多个相关条件进行判断，并根据不同条件的结果按照顺序选择执行路径。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D47A6B-EC48-42AB-BA1F-6D240DCD0245}"/>
              </a:ext>
            </a:extLst>
          </p:cNvPr>
          <p:cNvSpPr/>
          <p:nvPr/>
        </p:nvSpPr>
        <p:spPr>
          <a:xfrm>
            <a:off x="1875692" y="270797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语句格式如下：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AD91DB-246C-4FB0-8E1A-7D76D7168536}"/>
              </a:ext>
            </a:extLst>
          </p:cNvPr>
          <p:cNvSpPr/>
          <p:nvPr/>
        </p:nvSpPr>
        <p:spPr>
          <a:xfrm>
            <a:off x="2524369" y="3249585"/>
            <a:ext cx="2008554" cy="2031325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条件</a:t>
            </a:r>
            <a:r>
              <a:rPr lang="en-US" altLang="zh-CN"/>
              <a:t>1: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1</a:t>
            </a:r>
          </a:p>
          <a:p>
            <a:r>
              <a:rPr lang="en-US" altLang="zh-CN"/>
              <a:t>elif </a:t>
            </a:r>
            <a:r>
              <a:rPr lang="zh-CN" altLang="en-US"/>
              <a:t>条件</a:t>
            </a:r>
            <a:r>
              <a:rPr lang="en-US" altLang="zh-CN"/>
              <a:t>2: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2</a:t>
            </a:r>
          </a:p>
          <a:p>
            <a:r>
              <a:rPr lang="en-US" altLang="zh-CN"/>
              <a:t>...</a:t>
            </a:r>
          </a:p>
          <a:p>
            <a:r>
              <a:rPr lang="en-US" altLang="zh-CN"/>
              <a:t>else:</a:t>
            </a:r>
          </a:p>
          <a:p>
            <a:r>
              <a:rPr lang="en-US" altLang="zh-CN"/>
              <a:t>	</a:t>
            </a:r>
            <a:r>
              <a:rPr lang="zh-CN" altLang="en-US"/>
              <a:t>语句块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CA189B44-B890-4591-9F9B-ACA4D9944612}"/>
              </a:ext>
            </a:extLst>
          </p:cNvPr>
          <p:cNvSpPr/>
          <p:nvPr/>
        </p:nvSpPr>
        <p:spPr>
          <a:xfrm>
            <a:off x="9292493" y="3143348"/>
            <a:ext cx="1422399" cy="5713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</a:t>
            </a:r>
            <a:r>
              <a:rPr lang="en-US" altLang="zh-CN"/>
              <a:t>1</a:t>
            </a:r>
            <a:r>
              <a:rPr lang="zh-CN" altLang="en-US"/>
              <a:t> 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2AFD94-2D20-4B9B-8975-CCDD952D6E34}"/>
              </a:ext>
            </a:extLst>
          </p:cNvPr>
          <p:cNvSpPr/>
          <p:nvPr/>
        </p:nvSpPr>
        <p:spPr>
          <a:xfrm>
            <a:off x="9502591" y="4070088"/>
            <a:ext cx="100540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720D00-1BB5-425C-A2C9-8D06E509CA1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003691" y="2686926"/>
            <a:ext cx="2" cy="456422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DFE7BE-B997-4B46-9510-BF3EF4CA5B5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003693" y="3714652"/>
            <a:ext cx="1600" cy="355436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9637A5-A4C5-45E8-8E21-B29BBE0E0B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005293" y="4439420"/>
            <a:ext cx="7816" cy="792139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A74A9F-72C3-49C4-9999-4298655D94AD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9038729" y="3734648"/>
            <a:ext cx="260191" cy="1669733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FBA13B-AB4F-450E-9363-39235D3A96AB}"/>
              </a:ext>
            </a:extLst>
          </p:cNvPr>
          <p:cNvSpPr txBox="1"/>
          <p:nvPr/>
        </p:nvSpPr>
        <p:spPr>
          <a:xfrm>
            <a:off x="8892111" y="3059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EC777A-EB79-4736-ACE3-EEE9428C6578}"/>
              </a:ext>
            </a:extLst>
          </p:cNvPr>
          <p:cNvSpPr txBox="1"/>
          <p:nvPr/>
        </p:nvSpPr>
        <p:spPr>
          <a:xfrm>
            <a:off x="10003691" y="36866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FBD6D8-320A-4066-A504-CD10B03D42AB}"/>
              </a:ext>
            </a:extLst>
          </p:cNvPr>
          <p:cNvSpPr/>
          <p:nvPr/>
        </p:nvSpPr>
        <p:spPr>
          <a:xfrm>
            <a:off x="7831256" y="4070088"/>
            <a:ext cx="1005403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E3F195BE-DB20-421E-B265-348809EC823B}"/>
              </a:ext>
            </a:extLst>
          </p:cNvPr>
          <p:cNvSpPr/>
          <p:nvPr/>
        </p:nvSpPr>
        <p:spPr>
          <a:xfrm>
            <a:off x="7619542" y="3143348"/>
            <a:ext cx="1422399" cy="5713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条件</a:t>
            </a:r>
            <a:r>
              <a:rPr lang="en-US" altLang="zh-CN"/>
              <a:t>2</a:t>
            </a:r>
            <a:r>
              <a:rPr lang="zh-CN" altLang="en-US"/>
              <a:t> ？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16CA845-1586-4CAC-A8A4-6D24599BE35C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 flipH="1">
            <a:off x="9041941" y="3429000"/>
            <a:ext cx="250552" cy="0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CDCF92-483F-43EC-B103-306A65E9D8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448062" y="3428999"/>
            <a:ext cx="171480" cy="1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17AE85F-47E6-4105-9787-D0291A3A386F}"/>
              </a:ext>
            </a:extLst>
          </p:cNvPr>
          <p:cNvSpPr txBox="1"/>
          <p:nvPr/>
        </p:nvSpPr>
        <p:spPr>
          <a:xfrm>
            <a:off x="7049293" y="3180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5372D4-3439-49CD-B63F-9744BFBACCBD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>
            <a:off x="8330742" y="3714652"/>
            <a:ext cx="3216" cy="355436"/>
          </a:xfrm>
          <a:prstGeom prst="straightConnector1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2298127-B643-45CB-AA4E-4940C5ED09EC}"/>
              </a:ext>
            </a:extLst>
          </p:cNvPr>
          <p:cNvSpPr/>
          <p:nvPr/>
        </p:nvSpPr>
        <p:spPr>
          <a:xfrm>
            <a:off x="5792588" y="4070086"/>
            <a:ext cx="1048685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CN" altLang="en-US"/>
              <a:t>语句块</a:t>
            </a:r>
            <a:r>
              <a:rPr lang="en-US" altLang="zh-CN"/>
              <a:t>N</a:t>
            </a:r>
            <a:endParaRPr lang="zh-CN" altLang="en-US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1B6615-BA5C-47F0-B3A9-722CA2D48D39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7982593" y="2773755"/>
            <a:ext cx="355434" cy="3686759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FAB2BFE-BE81-4324-ACD9-563DD62207FE}"/>
              </a:ext>
            </a:extLst>
          </p:cNvPr>
          <p:cNvSpPr txBox="1"/>
          <p:nvPr/>
        </p:nvSpPr>
        <p:spPr>
          <a:xfrm>
            <a:off x="6723899" y="32380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否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E5C5473-CCE7-4F82-9CC2-33D870CCFD5F}"/>
              </a:ext>
            </a:extLst>
          </p:cNvPr>
          <p:cNvSpPr txBox="1"/>
          <p:nvPr/>
        </p:nvSpPr>
        <p:spPr>
          <a:xfrm>
            <a:off x="8330741" y="36600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091F80B-70F7-43D9-8CFE-17C995DAA389}"/>
              </a:ext>
            </a:extLst>
          </p:cNvPr>
          <p:cNvSpPr/>
          <p:nvPr/>
        </p:nvSpPr>
        <p:spPr>
          <a:xfrm>
            <a:off x="1890864" y="5600891"/>
            <a:ext cx="9159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要注意，</a:t>
            </a:r>
            <a:r>
              <a:rPr lang="en-US" altLang="zh-CN"/>
              <a:t>Python</a:t>
            </a:r>
            <a:r>
              <a:rPr lang="zh-CN" altLang="en-US"/>
              <a:t>会按照多分支结构的代码顺序依次评估判断条件，寻找并执行第一个结果为</a:t>
            </a:r>
            <a:r>
              <a:rPr lang="en-US" altLang="zh-CN"/>
              <a:t>True</a:t>
            </a:r>
            <a:r>
              <a:rPr lang="zh-CN" altLang="en-US"/>
              <a:t>条件对应的语句块，当前语句块执行后跳过整个</a:t>
            </a:r>
            <a:r>
              <a:rPr lang="en-US" altLang="zh-CN"/>
              <a:t>if-elif-else</a:t>
            </a:r>
            <a:r>
              <a:rPr lang="zh-CN" altLang="en-US"/>
              <a:t>结构。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98341E-8F79-4ABA-9E88-582469217613}"/>
              </a:ext>
            </a:extLst>
          </p:cNvPr>
          <p:cNvCxnSpPr>
            <a:cxnSpLocks/>
            <a:stCxn id="48" idx="1"/>
            <a:endCxn id="44" idx="0"/>
          </p:cNvCxnSpPr>
          <p:nvPr/>
        </p:nvCxnSpPr>
        <p:spPr>
          <a:xfrm rot="10800000" flipV="1">
            <a:off x="6316931" y="3422692"/>
            <a:ext cx="406968" cy="647394"/>
          </a:xfrm>
          <a:prstGeom prst="bentConnector2">
            <a:avLst/>
          </a:prstGeom>
          <a:ln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2231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3314</TotalTime>
  <Words>1135</Words>
  <Application>Microsoft Office PowerPoint</Application>
  <PresentationFormat>宽屏</PresentationFormat>
  <Paragraphs>156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MicrosoftYaHei</vt:lpstr>
      <vt:lpstr>等线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lì ting</cp:lastModifiedBy>
  <cp:revision>208</cp:revision>
  <dcterms:created xsi:type="dcterms:W3CDTF">2018-09-12T13:51:52Z</dcterms:created>
  <dcterms:modified xsi:type="dcterms:W3CDTF">2018-10-09T14:38:33Z</dcterms:modified>
</cp:coreProperties>
</file>