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34.svg" ContentType="image/svg+xml"/>
  <Override PartName="/ppt/media/image3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56" r:id="rId4"/>
    <p:sldId id="525" r:id="rId5"/>
    <p:sldId id="517" r:id="rId7"/>
    <p:sldId id="269" r:id="rId8"/>
    <p:sldId id="488" r:id="rId9"/>
    <p:sldId id="518" r:id="rId10"/>
    <p:sldId id="519" r:id="rId11"/>
    <p:sldId id="504" r:id="rId12"/>
    <p:sldId id="520" r:id="rId13"/>
    <p:sldId id="527" r:id="rId14"/>
    <p:sldId id="521" r:id="rId15"/>
    <p:sldId id="523" r:id="rId16"/>
    <p:sldId id="526" r:id="rId17"/>
    <p:sldId id="528" r:id="rId18"/>
    <p:sldId id="524" r:id="rId19"/>
    <p:sldId id="529" r:id="rId20"/>
    <p:sldId id="531" r:id="rId21"/>
    <p:sldId id="522" r:id="rId22"/>
    <p:sldId id="532" r:id="rId23"/>
    <p:sldId id="533" r:id="rId24"/>
    <p:sldId id="534" r:id="rId25"/>
    <p:sldId id="535" r:id="rId26"/>
    <p:sldId id="540" r:id="rId27"/>
    <p:sldId id="541" r:id="rId28"/>
    <p:sldId id="542" r:id="rId29"/>
    <p:sldId id="543" r:id="rId30"/>
    <p:sldId id="544"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池" initials="池" lastIdx="21" clrIdx="0"/>
  <p:cmAuthor id="2" name="迪 邓" initials="迪邓" lastIdx="2"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5" Type="http://schemas.openxmlformats.org/officeDocument/2006/relationships/commentAuthors" Target="commentAuthors.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7EE261-CF6A-4CD9-9966-6FDF855B7F4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E5048F-7968-4F86-B5F4-F01B666589D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t>这个项目是刘焕勇</a:t>
            </a:r>
            <a:r>
              <a:rPr lang="en-US" altLang="zh-CN" dirty="0"/>
              <a:t>18</a:t>
            </a:r>
            <a:r>
              <a:rPr lang="zh-CN" altLang="en-US" dirty="0"/>
              <a:t>年完成的，所以背景大致放在那会考量就是</a:t>
            </a:r>
            <a:r>
              <a:rPr lang="en-US" altLang="zh-CN" dirty="0"/>
              <a:t>...</a:t>
            </a:r>
            <a:br>
              <a:rPr lang="en-US" altLang="zh-CN" dirty="0"/>
            </a:br>
            <a:r>
              <a:rPr lang="zh-CN" altLang="en-US" dirty="0"/>
              <a:t>那么在生产时人工智能对话还没有那么成熟的时期，开发一款基于医疗疾病信息知识图谱的问答系统是比较切合医生患者使用需求的。</a:t>
            </a:r>
            <a:br>
              <a:rPr lang="zh-CN" altLang="en-US" dirty="0"/>
            </a:br>
            <a:r>
              <a:rPr lang="zh-CN" altLang="en-US" dirty="0"/>
              <a:t>传统搜索引擎在之前大多数搜索返回结果是一系列无效广告和纷扰的网页链接，在之前获取信息需要手动筛选，浏览大量网页，非常浪费时间。</a:t>
            </a:r>
            <a:endParaRPr lang="zh-CN" altLang="en-US" dirty="0"/>
          </a:p>
          <a:p>
            <a:pPr marL="0" indent="0">
              <a:buNone/>
            </a:pPr>
            <a:r>
              <a:rPr lang="zh-CN" altLang="en-US" dirty="0"/>
              <a:t>那么如果开发一款能够落地使用的</a:t>
            </a:r>
            <a:r>
              <a:rPr lang="en-US" altLang="zh-CN" dirty="0"/>
              <a:t>app</a:t>
            </a:r>
            <a:r>
              <a:rPr lang="zh-CN" altLang="en-US" dirty="0"/>
              <a:t>或在线网站，维护好医疗疾病信息的知识图谱，供用户进行相关疾病信息的查询，效果和体验远胜于网页搜索。</a:t>
            </a:r>
            <a:endParaRPr lang="zh-CN" altLang="en-US" dirty="0"/>
          </a:p>
        </p:txBody>
      </p:sp>
      <p:sp>
        <p:nvSpPr>
          <p:cNvPr id="4" name="灯片编号占位符 3"/>
          <p:cNvSpPr>
            <a:spLocks noGrp="1"/>
          </p:cNvSpPr>
          <p:nvPr>
            <p:ph type="sldNum" sz="quarter" idx="5"/>
          </p:nvPr>
        </p:nvSpPr>
        <p:spPr/>
        <p:txBody>
          <a:bodyPr/>
          <a:lstStyle/>
          <a:p>
            <a:fld id="{08337FC4-E4B3-7248-BBD9-69685D7D30C0}" type="slidenum">
              <a:rPr lang="en-US" altLang="zh-CN"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sz="12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1200" dirty="0">
                <a:latin typeface="Times New Roman" panose="02020603050405020304" pitchFamily="18" charset="0"/>
                <a:ea typeface="华文楷体" panose="02010600040101010101" pitchFamily="2" charset="-122"/>
                <a:cs typeface="Times New Roman" panose="02020603050405020304" pitchFamily="18" charset="0"/>
              </a:rPr>
              <a:t>武汉理工</a:t>
            </a:r>
            <a:r>
              <a:rPr lang="en-US" altLang="zh-CN" sz="12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2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幻灯片编号占位符 3"/>
          <p:cNvSpPr>
            <a:spLocks noGrp="1"/>
          </p:cNvSpPr>
          <p:nvPr>
            <p:ph type="sldNum" sz="quarter" idx="10"/>
          </p:nvPr>
        </p:nvSpPr>
        <p:spPr/>
        <p:txBody>
          <a:bodyPr/>
          <a:lstStyle/>
          <a:p>
            <a:fld id="{08337FC4-E4B3-7248-BBD9-69685D7D30C0}" type="slidenum">
              <a:rPr lang="uk-UA" smtClean="0"/>
            </a:fld>
            <a:endParaRPr lang="uk-U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sz="12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1200" dirty="0">
                <a:latin typeface="Times New Roman" panose="02020603050405020304" pitchFamily="18" charset="0"/>
                <a:ea typeface="华文楷体" panose="02010600040101010101" pitchFamily="2" charset="-122"/>
                <a:cs typeface="Times New Roman" panose="02020603050405020304" pitchFamily="18" charset="0"/>
              </a:rPr>
              <a:t>武汉理工</a:t>
            </a:r>
            <a:r>
              <a:rPr lang="en-US" altLang="zh-CN" sz="12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2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幻灯片编号占位符 3"/>
          <p:cNvSpPr>
            <a:spLocks noGrp="1"/>
          </p:cNvSpPr>
          <p:nvPr>
            <p:ph type="sldNum" sz="quarter" idx="10"/>
          </p:nvPr>
        </p:nvSpPr>
        <p:spPr/>
        <p:txBody>
          <a:bodyPr/>
          <a:lstStyle/>
          <a:p>
            <a:fld id="{08337FC4-E4B3-7248-BBD9-69685D7D30C0}" type="slidenum">
              <a:rPr lang="uk-UA" smtClean="0"/>
            </a:fld>
            <a:endParaRPr lang="uk-U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b="1" dirty="0"/>
          </a:p>
        </p:txBody>
      </p:sp>
      <p:sp>
        <p:nvSpPr>
          <p:cNvPr id="4" name="灯片编号占位符 3"/>
          <p:cNvSpPr>
            <a:spLocks noGrp="1"/>
          </p:cNvSpPr>
          <p:nvPr>
            <p:ph type="sldNum" sz="quarter" idx="5"/>
          </p:nvPr>
        </p:nvSpPr>
        <p:spPr/>
        <p:txBody>
          <a:bodyPr/>
          <a:lstStyle/>
          <a:p>
            <a:fld id="{08337FC4-E4B3-7248-BBD9-69685D7D30C0}" type="slidenum">
              <a:rPr lang="en-US" altLang="zh-CN"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8337FC4-E4B3-7248-BBD9-69685D7D30C0}" type="slidenum">
              <a:rPr kumimoji="0" lang="en-US" altLang="zh-CN" sz="1200" b="0" i="0" u="none" strike="noStrike" kern="1200" cap="none" spc="0" normalizeH="0" baseline="0" noProof="0" smtClean="0">
                <a:ln>
                  <a:noFill/>
                </a:ln>
                <a:solidFill>
                  <a:prstClr val="black"/>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8337FC4-E4B3-7248-BBD9-69685D7D30C0}" type="slidenum">
              <a:rPr kumimoji="0" lang="en-US" altLang="zh-CN" sz="1200" b="0" i="0" u="none" strike="noStrike" kern="1200" cap="none" spc="0" normalizeH="0" baseline="0" noProof="0" smtClean="0">
                <a:ln>
                  <a:noFill/>
                </a:ln>
                <a:solidFill>
                  <a:prstClr val="black"/>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8337FC4-E4B3-7248-BBD9-69685D7D30C0}" type="slidenum">
              <a:rPr kumimoji="0" lang="en-US" altLang="zh-CN" sz="1200" b="0" i="0" u="none" strike="noStrike" kern="1200" cap="none" spc="0" normalizeH="0" baseline="0" noProof="0" smtClean="0">
                <a:ln>
                  <a:noFill/>
                </a:ln>
                <a:solidFill>
                  <a:prstClr val="black"/>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8337FC4-E4B3-7248-BBD9-69685D7D30C0}" type="slidenum">
              <a:rPr kumimoji="0" lang="en-US" altLang="zh-CN" sz="1200" b="0" i="0" u="none" strike="noStrike" kern="1200" cap="none" spc="0" normalizeH="0" baseline="0" noProof="0" smtClean="0">
                <a:ln>
                  <a:noFill/>
                </a:ln>
                <a:solidFill>
                  <a:prstClr val="black"/>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t>项目架构主要分为三个阶段，第一阶段数据采集和预处理，像这种需要某一领域的知识库的数据采集一方面可以用网络上的数据集，或者自己爬虫获取。这个项目是通过爬取垂直网站医疗信息获取的数据。</a:t>
            </a:r>
            <a:endParaRPr lang="zh-CN" altLang="en-US" dirty="0"/>
          </a:p>
          <a:p>
            <a:pPr marL="0" indent="0">
              <a:buNone/>
            </a:pPr>
            <a:r>
              <a:rPr lang="zh-CN" altLang="en-US" dirty="0"/>
              <a:t>①什么是垂直网站呢？就是指专注于特定领域或需求，提供深度信息与服务的互联网平台，与综合性网站形成差异化竞争。典型的就有就业网站、二手车二手房网站等等。</a:t>
            </a:r>
            <a:endParaRPr lang="zh-CN" altLang="en-US" dirty="0"/>
          </a:p>
          <a:p>
            <a:pPr marL="0" indent="0">
              <a:buNone/>
            </a:pPr>
            <a:r>
              <a:rPr lang="zh-CN" altLang="en-US" dirty="0"/>
              <a:t>②那么爬虫爬取到的数据以</a:t>
            </a:r>
            <a:r>
              <a:rPr lang="en-US" altLang="zh-CN" dirty="0"/>
              <a:t>json</a:t>
            </a:r>
            <a:r>
              <a:rPr lang="zh-CN" altLang="en-US" dirty="0"/>
              <a:t>格式存到</a:t>
            </a:r>
            <a:r>
              <a:rPr lang="en-US" altLang="zh-CN" dirty="0"/>
              <a:t>MongoDB</a:t>
            </a:r>
            <a:r>
              <a:rPr lang="zh-CN" altLang="en-US" dirty="0"/>
              <a:t>数据库，这一步主要是疾病名称</a:t>
            </a:r>
            <a:r>
              <a:rPr lang="en-US" altLang="zh-CN" dirty="0"/>
              <a:t>name</a:t>
            </a:r>
            <a:r>
              <a:rPr lang="zh-CN" altLang="en-US" dirty="0"/>
              <a:t>和网页</a:t>
            </a:r>
            <a:r>
              <a:rPr lang="en-US" altLang="zh-CN" dirty="0"/>
              <a:t>url</a:t>
            </a:r>
            <a:r>
              <a:rPr lang="zh-CN" altLang="en-US" dirty="0"/>
              <a:t>。之后对</a:t>
            </a:r>
            <a:r>
              <a:rPr lang="en-US" altLang="zh-CN" dirty="0"/>
              <a:t>url</a:t>
            </a:r>
            <a:r>
              <a:rPr lang="zh-CN" altLang="en-US" dirty="0"/>
              <a:t>发送请求并获取网页</a:t>
            </a:r>
            <a:r>
              <a:rPr lang="en-US" altLang="zh-CN" dirty="0"/>
              <a:t>html</a:t>
            </a:r>
            <a:r>
              <a:rPr lang="zh-CN" altLang="en-US" dirty="0"/>
              <a:t>源码，运用</a:t>
            </a:r>
            <a:r>
              <a:rPr lang="en-US" altLang="zh-CN" dirty="0"/>
              <a:t>Xpath</a:t>
            </a:r>
            <a:r>
              <a:rPr lang="zh-CN" altLang="en-US" dirty="0"/>
              <a:t>规则对数据进行解析，抽取，这样一系列处理之后就得到结构化的数据存储到</a:t>
            </a:r>
            <a:r>
              <a:rPr lang="en-US" altLang="zh-CN" dirty="0"/>
              <a:t>MongoDB</a:t>
            </a:r>
            <a:r>
              <a:rPr lang="zh-CN" altLang="en-US" dirty="0"/>
              <a:t>数据库。</a:t>
            </a:r>
            <a:endParaRPr lang="zh-CN" altLang="en-US" dirty="0"/>
          </a:p>
          <a:p>
            <a:pPr marL="0" indent="0">
              <a:buNone/>
            </a:pPr>
            <a:endParaRPr lang="zh-CN" altLang="en-US" dirty="0"/>
          </a:p>
          <a:p>
            <a:pPr marL="0" indent="0">
              <a:buNone/>
            </a:pPr>
            <a:endParaRPr lang="zh-CN" altLang="en-US" dirty="0"/>
          </a:p>
        </p:txBody>
      </p:sp>
      <p:sp>
        <p:nvSpPr>
          <p:cNvPr id="4" name="灯片编号占位符 3"/>
          <p:cNvSpPr>
            <a:spLocks noGrp="1"/>
          </p:cNvSpPr>
          <p:nvPr>
            <p:ph type="sldNum" sz="quarter" idx="5"/>
          </p:nvPr>
        </p:nvSpPr>
        <p:spPr/>
        <p:txBody>
          <a:bodyPr/>
          <a:lstStyle/>
          <a:p>
            <a:fld id="{08337FC4-E4B3-7248-BBD9-69685D7D30C0}" type="slidenum">
              <a:rPr lang="en-US" altLang="zh-CN"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节点可以是实体，如一个人、一本书等，或是抽象的概念，如人工智能、知识图谱等。边可以是实体的属性，如姓名、书名或是实体之间的关系，如朋友、配偶。</a:t>
            </a:r>
            <a:endParaRPr lang="zh-CN" altLang="en-US"/>
          </a:p>
          <a:p>
            <a:r>
              <a:rPr lang="zh-CN" altLang="en-US"/>
              <a:t>设计有</a:t>
            </a:r>
            <a:r>
              <a:rPr lang="en-US" altLang="zh-CN"/>
              <a:t>7</a:t>
            </a:r>
            <a:r>
              <a:rPr lang="zh-CN" altLang="en-US"/>
              <a:t>种实体类型，</a:t>
            </a:r>
            <a:r>
              <a:rPr lang="en-US" altLang="zh-CN"/>
              <a:t>11</a:t>
            </a:r>
            <a:r>
              <a:rPr lang="zh-CN" altLang="en-US"/>
              <a:t>种关系类型。</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在阅读源码理解项目架构的过程中，发现了源代码的一些问题。最初目标仅仅是让代码跑起来，那个时候也就是搭建一软件环境，以及老旧代码的修改对齐新版本。项目跑起来之后仔细阅读源码发现了几个问题。第一数据采集部分缺失了一个文件，按照原本逻辑就无法运行代码构建结构化数据。第二是构建结构化数据时，使用分词器有一个隐性存在的循环依赖问题。简单来说就是数据预处理部分在处理并发症的文本数据部分需要用到分词器来分词。但是分词器依赖于</a:t>
            </a:r>
            <a:r>
              <a:rPr lang="en-US" altLang="zh-CN"/>
              <a:t>disease</a:t>
            </a:r>
            <a:r>
              <a:rPr lang="zh-CN" altLang="en-US"/>
              <a:t>词典，该词典是在构建知识图谱之后生成的。第三个问题是运行项目发现每次只能进行单轮对话，不具有记忆，交互性上较差，这一弱点还是比较影响用户使用的体验的。当然还有一些其他的问题没有写，比如缺少并发症信息的爬虫解析代码等等。</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8337FC4-E4B3-7248-BBD9-69685D7D30C0}" type="slidenum">
              <a:rPr kumimoji="0" lang="en-US" altLang="zh-CN" sz="1200" b="0" i="0" u="none" strike="noStrike" kern="1200" cap="none" spc="0" normalizeH="0" baseline="0" noProof="0" smtClean="0">
                <a:ln>
                  <a:noFill/>
                </a:ln>
                <a:solidFill>
                  <a:prstClr val="black"/>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5"/>
          </p:nvPr>
        </p:nvSpPr>
        <p:spPr/>
        <p:txBody>
          <a:bodyPr/>
          <a:lstStyle/>
          <a:p>
            <a:fld id="{08337FC4-E4B3-7248-BBD9-69685D7D30C0}" type="slidenum">
              <a:rPr lang="en-US" altLang="zh-CN"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5"/>
          </p:nvPr>
        </p:nvSpPr>
        <p:spPr/>
        <p:txBody>
          <a:bodyPr/>
          <a:lstStyle/>
          <a:p>
            <a:fld id="{08337FC4-E4B3-7248-BBD9-69685D7D30C0}" type="slidenum">
              <a:rPr lang="en-US" altLang="zh-CN"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b="1" dirty="0"/>
          </a:p>
        </p:txBody>
      </p:sp>
      <p:sp>
        <p:nvSpPr>
          <p:cNvPr id="4" name="灯片编号占位符 3"/>
          <p:cNvSpPr>
            <a:spLocks noGrp="1"/>
          </p:cNvSpPr>
          <p:nvPr>
            <p:ph type="sldNum" sz="quarter" idx="5"/>
          </p:nvPr>
        </p:nvSpPr>
        <p:spPr/>
        <p:txBody>
          <a:bodyPr/>
          <a:lstStyle/>
          <a:p>
            <a:fld id="{08337FC4-E4B3-7248-BBD9-69685D7D30C0}" type="slidenum">
              <a:rPr lang="en-US" altLang="zh-CN"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t>前面讲了问句的解析原理，那么这一页就来看看由问题到变成出现在屏幕上的文本答案经过了哪些程序。</a:t>
            </a:r>
            <a:endParaRPr lang="zh-CN" altLang="en-US" dirty="0"/>
          </a:p>
          <a:p>
            <a:pPr marL="0" indent="0">
              <a:buNone/>
            </a:pPr>
            <a:r>
              <a:rPr lang="zh-CN" altLang="en-US" dirty="0"/>
              <a:t>首先就是问题经问句分类脚本，转变为一个包含意图和疾病实体的字典数据</a:t>
            </a:r>
            <a:r>
              <a:rPr lang="en-US" altLang="zh-CN" dirty="0"/>
              <a:t>data</a:t>
            </a:r>
            <a:r>
              <a:rPr lang="zh-CN" altLang="en-US" dirty="0"/>
              <a:t>，根据上一步得到的</a:t>
            </a:r>
            <a:r>
              <a:rPr lang="en-US" altLang="zh-CN" dirty="0"/>
              <a:t>data</a:t>
            </a:r>
            <a:r>
              <a:rPr lang="zh-CN" altLang="en-US" dirty="0"/>
              <a:t>这里的解析模块就会分类处理，不同的意图调用不同的格式化函数生成</a:t>
            </a:r>
            <a:r>
              <a:rPr lang="en-US" altLang="zh-CN" dirty="0"/>
              <a:t>sql</a:t>
            </a:r>
            <a:r>
              <a:rPr lang="zh-CN" altLang="en-US" dirty="0"/>
              <a:t>查询语句。</a:t>
            </a:r>
            <a:endParaRPr lang="zh-CN" altLang="en-US" dirty="0"/>
          </a:p>
          <a:p>
            <a:pPr marL="0" indent="0">
              <a:buNone/>
            </a:pPr>
            <a:r>
              <a:rPr lang="zh-CN" altLang="en-US" dirty="0"/>
              <a:t>格式化相应的</a:t>
            </a:r>
            <a:r>
              <a:rPr lang="en-US" altLang="zh-CN" dirty="0"/>
              <a:t>sql</a:t>
            </a:r>
            <a:r>
              <a:rPr lang="zh-CN" altLang="en-US" dirty="0"/>
              <a:t>查询语句之后将</a:t>
            </a:r>
            <a:r>
              <a:rPr lang="en-US" altLang="zh-CN" dirty="0"/>
              <a:t>sql</a:t>
            </a:r>
            <a:r>
              <a:rPr lang="zh-CN" altLang="en-US" dirty="0"/>
              <a:t>语句流到下一个答案查询脚本，进行批量查询，并美化返回。</a:t>
            </a:r>
            <a:br>
              <a:rPr lang="zh-CN" altLang="en-US" dirty="0"/>
            </a:br>
            <a:endParaRPr lang="en-US" altLang="zh-CN" dirty="0"/>
          </a:p>
        </p:txBody>
      </p:sp>
      <p:sp>
        <p:nvSpPr>
          <p:cNvPr id="4" name="灯片编号占位符 3"/>
          <p:cNvSpPr>
            <a:spLocks noGrp="1"/>
          </p:cNvSpPr>
          <p:nvPr>
            <p:ph type="sldNum" sz="quarter" idx="5"/>
          </p:nvPr>
        </p:nvSpPr>
        <p:spPr/>
        <p:txBody>
          <a:bodyPr/>
          <a:lstStyle/>
          <a:p>
            <a:fld id="{08337FC4-E4B3-7248-BBD9-69685D7D30C0}" type="slidenum">
              <a:rPr lang="en-US" altLang="zh-CN"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fld id="{08337FC4-E4B3-7248-BBD9-69685D7D30C0}" type="slidenum">
              <a:rPr lang="en-US" altLang="zh-CN"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337FC4-E4B3-7248-BBD9-69685D7D30C0}" type="slidenum">
              <a:rPr lang="en-US" altLang="zh-CN"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8337FC4-E4B3-7248-BBD9-69685D7D30C0}" type="slidenum">
              <a:rPr kumimoji="0" lang="en-US" altLang="zh-CN" sz="1200" b="0" i="0" u="none" strike="noStrike" kern="1200" cap="none" spc="0" normalizeH="0" baseline="0" noProof="0" smtClean="0">
                <a:ln>
                  <a:noFill/>
                </a:ln>
                <a:solidFill>
                  <a:prstClr val="black"/>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en-US" altLang="zh-CN" sz="12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8337FC4-E4B3-7248-BBD9-69685D7D30C0}" type="slidenum">
              <a:rPr kumimoji="0" lang="uk-UA"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uk-U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en-US" altLang="zh-CN" sz="12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8337FC4-E4B3-7248-BBD9-69685D7D30C0}" type="slidenum">
              <a:rPr kumimoji="0" lang="uk-UA"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uk-U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en-US" altLang="zh-CN" sz="12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8337FC4-E4B3-7248-BBD9-69685D7D30C0}" type="slidenum">
              <a:rPr kumimoji="0" lang="uk-UA"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uk-U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sz="12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1200" dirty="0">
                <a:latin typeface="Times New Roman" panose="02020603050405020304" pitchFamily="18" charset="0"/>
                <a:ea typeface="华文楷体" panose="02010600040101010101" pitchFamily="2" charset="-122"/>
                <a:cs typeface="Times New Roman" panose="02020603050405020304" pitchFamily="18" charset="0"/>
              </a:rPr>
              <a:t>武汉理工</a:t>
            </a:r>
            <a:r>
              <a:rPr lang="en-US" altLang="zh-CN" sz="12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2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幻灯片编号占位符 3"/>
          <p:cNvSpPr>
            <a:spLocks noGrp="1"/>
          </p:cNvSpPr>
          <p:nvPr>
            <p:ph type="sldNum" sz="quarter" idx="10"/>
          </p:nvPr>
        </p:nvSpPr>
        <p:spPr/>
        <p:txBody>
          <a:bodyPr/>
          <a:lstStyle/>
          <a:p>
            <a:fld id="{08337FC4-E4B3-7248-BBD9-69685D7D30C0}" type="slidenum">
              <a:rPr lang="uk-UA" smtClean="0"/>
            </a:fld>
            <a:endParaRPr lang="uk-U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sz="12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1200" dirty="0">
                <a:latin typeface="Times New Roman" panose="02020603050405020304" pitchFamily="18" charset="0"/>
                <a:ea typeface="华文楷体" panose="02010600040101010101" pitchFamily="2" charset="-122"/>
                <a:cs typeface="Times New Roman" panose="02020603050405020304" pitchFamily="18" charset="0"/>
              </a:rPr>
              <a:t>武汉理工</a:t>
            </a:r>
            <a:r>
              <a:rPr lang="en-US" altLang="zh-CN" sz="12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12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 name="幻灯片编号占位符 3"/>
          <p:cNvSpPr>
            <a:spLocks noGrp="1"/>
          </p:cNvSpPr>
          <p:nvPr>
            <p:ph type="sldNum" sz="quarter" idx="10"/>
          </p:nvPr>
        </p:nvSpPr>
        <p:spPr/>
        <p:txBody>
          <a:bodyPr/>
          <a:lstStyle/>
          <a:p>
            <a:fld id="{08337FC4-E4B3-7248-BBD9-69685D7D30C0}" type="slidenum">
              <a:rPr lang="uk-UA" smtClean="0"/>
            </a:fld>
            <a:endParaRPr lang="uk-U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5"/>
          </p:nvPr>
        </p:nvSpPr>
        <p:spPr/>
        <p:txBody>
          <a:bodyPr/>
          <a:lstStyle/>
          <a:p>
            <a:fld id="{08337FC4-E4B3-7248-BBD9-69685D7D30C0}" type="slidenum">
              <a:rPr lang="en-US" altLang="zh-CN"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7253685-73F1-49E3-93D3-79DE45408F1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2823B6-D75A-485B-9D03-4C04F7F1ADC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7253685-73F1-49E3-93D3-79DE45408F1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2823B6-D75A-485B-9D03-4C04F7F1ADC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7253685-73F1-49E3-93D3-79DE45408F1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2823B6-D75A-485B-9D03-4C04F7F1ADC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与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480D971-8FAF-7F4C-A5CD-C93A7C41E792}" type="datetimeFigureOut">
              <a:rPr lang="zh-CN" altLang="en-US"/>
            </a:fld>
            <a:endParaRPr lang="en-US"/>
          </a:p>
        </p:txBody>
      </p:sp>
      <p:sp>
        <p:nvSpPr>
          <p:cNvPr id="6" name="Slide Number Placeholder 5"/>
          <p:cNvSpPr>
            <a:spLocks noGrp="1"/>
          </p:cNvSpPr>
          <p:nvPr>
            <p:ph type="sldNum" sz="quarter" idx="12"/>
          </p:nvPr>
        </p:nvSpPr>
        <p:spPr/>
        <p:txBody>
          <a:bodyPr/>
          <a:lstStyle/>
          <a:p>
            <a:fld id="{2D32D275-4700-8B4A-9E9B-EB9791A58471}" type="slidenum">
              <a:rPr/>
            </a:fld>
            <a:endParaRPr lang="en-US"/>
          </a:p>
        </p:txBody>
      </p:sp>
      <p:sp>
        <p:nvSpPr>
          <p:cNvPr id="11" name="Title Placeholder 1"/>
          <p:cNvSpPr>
            <a:spLocks noGrp="1"/>
          </p:cNvSpPr>
          <p:nvPr>
            <p:ph type="title"/>
          </p:nvPr>
        </p:nvSpPr>
        <p:spPr>
          <a:xfrm>
            <a:off x="838200" y="974899"/>
            <a:ext cx="10515600" cy="736958"/>
          </a:xfrm>
          <a:prstGeom prst="rect">
            <a:avLst/>
          </a:prstGeom>
        </p:spPr>
        <p:txBody>
          <a:bodyPr vert="horz" lIns="91440" tIns="45720" rIns="91440" bIns="45720" rtlCol="0" anchor="ctr">
            <a:normAutofit/>
          </a:bodyPr>
          <a:lstStyle/>
          <a:p>
            <a:r>
              <a:rPr lang="en-US"/>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文献列表">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marL="457200" indent="-457200">
              <a:lnSpc>
                <a:spcPct val="100000"/>
              </a:lnSpc>
              <a:spcBef>
                <a:spcPts val="1000"/>
              </a:spcBef>
              <a:spcAft>
                <a:spcPts val="600"/>
              </a:spcAft>
              <a:buFont typeface="+mj-lt"/>
              <a:buAutoNum type="arabicPeriod"/>
              <a:defRPr sz="2400"/>
            </a:lvl1pPr>
            <a:lvl2pPr marL="914400" indent="-457200">
              <a:lnSpc>
                <a:spcPct val="100000"/>
              </a:lnSpc>
              <a:spcBef>
                <a:spcPts val="1000"/>
              </a:spcBef>
              <a:spcAft>
                <a:spcPts val="600"/>
              </a:spcAft>
              <a:buFont typeface="+mj-lt"/>
              <a:buAutoNum type="arabicPeriod"/>
              <a:defRPr/>
            </a:lvl2pPr>
            <a:lvl3pPr marL="1371600" indent="-457200">
              <a:lnSpc>
                <a:spcPct val="100000"/>
              </a:lnSpc>
              <a:spcBef>
                <a:spcPts val="1000"/>
              </a:spcBef>
              <a:spcAft>
                <a:spcPts val="600"/>
              </a:spcAft>
              <a:buFont typeface="+mj-lt"/>
              <a:buAutoNum type="arabicPeriod"/>
              <a:defRPr/>
            </a:lvl3pPr>
            <a:lvl4pPr marL="1714500" indent="-342900">
              <a:lnSpc>
                <a:spcPct val="100000"/>
              </a:lnSpc>
              <a:spcBef>
                <a:spcPts val="1000"/>
              </a:spcBef>
              <a:spcAft>
                <a:spcPts val="600"/>
              </a:spcAft>
              <a:buFont typeface="+mj-lt"/>
              <a:buAutoNum type="arabicPeriod"/>
              <a:defRPr/>
            </a:lvl4pPr>
            <a:lvl5pPr marL="2171700" indent="-342900">
              <a:lnSpc>
                <a:spcPct val="100000"/>
              </a:lnSpc>
              <a:spcBef>
                <a:spcPts val="1000"/>
              </a:spcBef>
              <a:spcAft>
                <a:spcPts val="600"/>
              </a:spcAft>
              <a:buFont typeface="+mj-lt"/>
              <a:buAutoNum type="arabicPeriod"/>
              <a:defRPr/>
            </a:lvl5pPr>
          </a:lstStyle>
          <a:p>
            <a:pPr lvl="0"/>
            <a:r>
              <a:rPr lang="en-US"/>
              <a:t>Edit Master text styles</a:t>
            </a:r>
            <a:endParaRPr lang="en-US"/>
          </a:p>
        </p:txBody>
      </p:sp>
      <p:sp>
        <p:nvSpPr>
          <p:cNvPr id="4" name="Date Placeholder 3"/>
          <p:cNvSpPr>
            <a:spLocks noGrp="1"/>
          </p:cNvSpPr>
          <p:nvPr>
            <p:ph type="dt" sz="half" idx="10"/>
          </p:nvPr>
        </p:nvSpPr>
        <p:spPr/>
        <p:txBody>
          <a:bodyPr/>
          <a:lstStyle/>
          <a:p>
            <a:fld id="{7480D971-8FAF-7F4C-A5CD-C93A7C41E792}" type="datetimeFigureOut">
              <a:rPr lang="zh-CN" altLang="en-US"/>
            </a:fld>
            <a:endParaRPr lang="en-US"/>
          </a:p>
        </p:txBody>
      </p:sp>
      <p:sp>
        <p:nvSpPr>
          <p:cNvPr id="6" name="Slide Number Placeholder 5"/>
          <p:cNvSpPr>
            <a:spLocks noGrp="1"/>
          </p:cNvSpPr>
          <p:nvPr>
            <p:ph type="sldNum" sz="quarter" idx="12"/>
          </p:nvPr>
        </p:nvSpPr>
        <p:spPr/>
        <p:txBody>
          <a:bodyPr/>
          <a:lstStyle/>
          <a:p>
            <a:fld id="{2D32D275-4700-8B4A-9E9B-EB9791A58471}" type="slidenum">
              <a:rPr/>
            </a:fld>
            <a:endParaRPr lang="en-US"/>
          </a:p>
        </p:txBody>
      </p:sp>
      <p:sp>
        <p:nvSpPr>
          <p:cNvPr id="8" name="Title Placeholder 1"/>
          <p:cNvSpPr>
            <a:spLocks noGrp="1"/>
          </p:cNvSpPr>
          <p:nvPr>
            <p:ph type="title"/>
          </p:nvPr>
        </p:nvSpPr>
        <p:spPr>
          <a:xfrm>
            <a:off x="838200" y="974899"/>
            <a:ext cx="10515600" cy="736958"/>
          </a:xfrm>
          <a:prstGeom prst="rect">
            <a:avLst/>
          </a:prstGeom>
        </p:spPr>
        <p:txBody>
          <a:bodyPr vert="horz" lIns="91440" tIns="45720" rIns="91440" bIns="45720" rtlCol="0" anchor="ctr">
            <a:normAutofit/>
          </a:bodyPr>
          <a:lstStyle/>
          <a:p>
            <a:r>
              <a:rPr lang="en-US"/>
              <a:t>Click to edit Master 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文献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a:prstGeom prst="rect">
            <a:avLst/>
          </a:prstGeom>
        </p:spPr>
        <p:txBody>
          <a:bodyPr anchor="b">
            <a:normAutofit/>
          </a:bodyPr>
          <a:lstStyle>
            <a:lvl1pPr>
              <a:defRPr sz="3600"/>
            </a:lvl1pPr>
          </a:lstStyle>
          <a:p>
            <a:r>
              <a:rPr lang="en-US"/>
              <a:t>Paper title</a:t>
            </a:r>
            <a:endParaRPr lang="en-US"/>
          </a:p>
        </p:txBody>
      </p:sp>
      <p:sp>
        <p:nvSpPr>
          <p:cNvPr id="3" name="Text Placeholder 2"/>
          <p:cNvSpPr>
            <a:spLocks noGrp="1"/>
          </p:cNvSpPr>
          <p:nvPr>
            <p:ph type="body" idx="1" hasCustomPrompt="1"/>
          </p:nvPr>
        </p:nvSpPr>
        <p:spPr>
          <a:xfrm>
            <a:off x="831850" y="4589463"/>
            <a:ext cx="10515600" cy="1500187"/>
          </a:xfrm>
        </p:spPr>
        <p:txBody>
          <a:bodyPr>
            <a:normAutofit/>
          </a:bodyPr>
          <a:lstStyle>
            <a:lvl1pPr marL="0" indent="0">
              <a:spcBef>
                <a:spcPts val="600"/>
              </a:spcBef>
              <a:buNone/>
              <a:defRPr sz="20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Authors</a:t>
            </a:r>
            <a:r>
              <a:rPr lang="en-US" altLang="zh-CN"/>
              <a:t>,</a:t>
            </a:r>
            <a:r>
              <a:rPr lang="zh-CN" altLang="en-US"/>
              <a:t> </a:t>
            </a:r>
            <a:r>
              <a:rPr lang="en-US"/>
              <a:t>Journal</a:t>
            </a:r>
            <a:r>
              <a:rPr lang="en-US" altLang="zh-CN"/>
              <a:t>,</a:t>
            </a:r>
            <a:r>
              <a:rPr lang="zh-CN" altLang="en-US"/>
              <a:t> </a:t>
            </a:r>
            <a:r>
              <a:rPr lang="en-US" altLang="zh-CN"/>
              <a:t>year</a:t>
            </a:r>
            <a:endParaRPr lang="en-US"/>
          </a:p>
        </p:txBody>
      </p:sp>
      <p:sp>
        <p:nvSpPr>
          <p:cNvPr id="4" name="Date Placeholder 3"/>
          <p:cNvSpPr>
            <a:spLocks noGrp="1"/>
          </p:cNvSpPr>
          <p:nvPr>
            <p:ph type="dt" sz="half" idx="10"/>
          </p:nvPr>
        </p:nvSpPr>
        <p:spPr/>
        <p:txBody>
          <a:bodyPr/>
          <a:lstStyle/>
          <a:p>
            <a:fld id="{7480D971-8FAF-7F4C-A5CD-C93A7C41E792}" type="datetimeFigureOut">
              <a:rPr lang="zh-CN" altLang="en-US"/>
            </a:fld>
            <a:endParaRPr lang="en-US"/>
          </a:p>
        </p:txBody>
      </p:sp>
      <p:sp>
        <p:nvSpPr>
          <p:cNvPr id="6" name="Slide Number Placeholder 5"/>
          <p:cNvSpPr>
            <a:spLocks noGrp="1"/>
          </p:cNvSpPr>
          <p:nvPr>
            <p:ph type="sldNum" sz="quarter" idx="12"/>
          </p:nvPr>
        </p:nvSpPr>
        <p:spPr/>
        <p:txBody>
          <a:bodyPr/>
          <a:lstStyle/>
          <a:p>
            <a:fld id="{2D32D275-4700-8B4A-9E9B-EB9791A58471}" type="slidenum">
              <a:rPr/>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致谢">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0D971-8FAF-7F4C-A5CD-C93A7C41E792}" type="datetimeFigureOut">
              <a:rPr lang="zh-CN" altLang="en-US"/>
            </a:fld>
            <a:endParaRPr lang="en-US"/>
          </a:p>
        </p:txBody>
      </p:sp>
      <p:sp>
        <p:nvSpPr>
          <p:cNvPr id="4" name="Slide Number Placeholder 3"/>
          <p:cNvSpPr>
            <a:spLocks noGrp="1"/>
          </p:cNvSpPr>
          <p:nvPr>
            <p:ph type="sldNum" sz="quarter" idx="12"/>
          </p:nvPr>
        </p:nvSpPr>
        <p:spPr/>
        <p:txBody>
          <a:bodyPr/>
          <a:lstStyle/>
          <a:p>
            <a:fld id="{2D32D275-4700-8B4A-9E9B-EB9791A58471}" type="slidenum">
              <a:rPr/>
            </a:fld>
            <a:endParaRPr lang="en-US"/>
          </a:p>
        </p:txBody>
      </p:sp>
      <p:sp>
        <p:nvSpPr>
          <p:cNvPr id="6" name="TextBox 5"/>
          <p:cNvSpPr txBox="1"/>
          <p:nvPr userDrawn="1"/>
        </p:nvSpPr>
        <p:spPr>
          <a:xfrm>
            <a:off x="3720084" y="2921168"/>
            <a:ext cx="4751832" cy="1015663"/>
          </a:xfrm>
          <a:prstGeom prst="rect">
            <a:avLst/>
          </a:prstGeom>
          <a:noFill/>
        </p:spPr>
        <p:txBody>
          <a:bodyPr wrap="square" rtlCol="0">
            <a:spAutoFit/>
          </a:bodyPr>
          <a:lstStyle/>
          <a:p>
            <a:pPr algn="ctr"/>
            <a:r>
              <a:rPr lang="en-US" sz="6000" b="0" i="0">
                <a:latin typeface="微软雅黑 Light" panose="020B0502040204020203" pitchFamily="34" charset="-122"/>
                <a:ea typeface="微软雅黑 Light" panose="020B0502040204020203" pitchFamily="34" charset="-122"/>
              </a:rPr>
              <a:t>Thank</a:t>
            </a:r>
            <a:r>
              <a:rPr lang="zh-CN" altLang="en-US" sz="6000" b="0" i="0">
                <a:latin typeface="微软雅黑 Light" panose="020B0502040204020203" pitchFamily="34" charset="-122"/>
                <a:ea typeface="微软雅黑 Light" panose="020B0502040204020203" pitchFamily="34" charset="-122"/>
              </a:rPr>
              <a:t> </a:t>
            </a:r>
            <a:r>
              <a:rPr lang="en-US" altLang="zh-CN" sz="6000" b="0" i="0">
                <a:latin typeface="微软雅黑 Light" panose="020B0502040204020203" pitchFamily="34" charset="-122"/>
                <a:ea typeface="微软雅黑 Light" panose="020B0502040204020203" pitchFamily="34" charset="-122"/>
              </a:rPr>
              <a:t>You!</a:t>
            </a:r>
            <a:endParaRPr lang="en-US" sz="6000" b="0" i="0">
              <a:latin typeface="微软雅黑 Light" panose="020B0502040204020203" pitchFamily="34" charset="-122"/>
              <a:ea typeface="微软雅黑 Light" panose="020B0502040204020203" pitchFamily="34" charset="-12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12863"/>
            <a:ext cx="9144000" cy="2387600"/>
          </a:xfrm>
          <a:prstGeom prst="rect">
            <a:avLst/>
          </a:prstGeom>
        </p:spPr>
        <p:txBody>
          <a:bodyPr anchor="b">
            <a:normAutofit/>
          </a:bodyPr>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792538"/>
            <a:ext cx="9144000" cy="1655762"/>
          </a:xfrm>
        </p:spPr>
        <p:txBody>
          <a:bodyPr>
            <a:normAutofit/>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480D971-8FAF-7F4C-A5CD-C93A7C41E792}" type="datetimeFigureOut">
              <a:rPr lang="zh-CN" altLang="en-US"/>
            </a:fld>
            <a:endParaRPr lang="en-US"/>
          </a:p>
        </p:txBody>
      </p:sp>
      <p:sp>
        <p:nvSpPr>
          <p:cNvPr id="6" name="Slide Number Placeholder 5"/>
          <p:cNvSpPr>
            <a:spLocks noGrp="1"/>
          </p:cNvSpPr>
          <p:nvPr>
            <p:ph type="sldNum" sz="quarter" idx="12"/>
          </p:nvPr>
        </p:nvSpPr>
        <p:spPr/>
        <p:txBody>
          <a:bodyPr/>
          <a:lstStyle/>
          <a:p>
            <a:fld id="{2D32D275-4700-8B4A-9E9B-EB9791A58471}" type="slidenum">
              <a:rPr/>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7253685-73F1-49E3-93D3-79DE45408F1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2823B6-D75A-485B-9D03-4C04F7F1ADC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7253685-73F1-49E3-93D3-79DE45408F1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2823B6-D75A-485B-9D03-4C04F7F1ADC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37253685-73F1-49E3-93D3-79DE45408F1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2823B6-D75A-485B-9D03-4C04F7F1ADC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37253685-73F1-49E3-93D3-79DE45408F1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A2823B6-D75A-485B-9D03-4C04F7F1ADC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7253685-73F1-49E3-93D3-79DE45408F1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A2823B6-D75A-485B-9D03-4C04F7F1ADC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253685-73F1-49E3-93D3-79DE45408F1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A2823B6-D75A-485B-9D03-4C04F7F1ADC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7253685-73F1-49E3-93D3-79DE45408F1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2823B6-D75A-485B-9D03-4C04F7F1ADC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7253685-73F1-49E3-93D3-79DE45408F1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2823B6-D75A-485B-9D03-4C04F7F1ADC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image" Target="../media/image1.png"/><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253685-73F1-49E3-93D3-79DE45408F1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2823B6-D75A-485B-9D03-4C04F7F1ADC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974899"/>
            <a:ext cx="10515600" cy="736958"/>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80D971-8FAF-7F4C-A5CD-C93A7C41E792}" type="datetimeFigureOut">
              <a:rPr lang="zh-CN" altLang="en-US"/>
            </a:fld>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32D275-4700-8B4A-9E9B-EB9791A58471}" type="slidenum">
              <a:rPr/>
            </a:fld>
            <a:endParaRPr lang="en-US"/>
          </a:p>
        </p:txBody>
      </p:sp>
      <p:sp>
        <p:nvSpPr>
          <p:cNvPr id="7" name="Rectangle 6"/>
          <p:cNvSpPr/>
          <p:nvPr userDrawn="1"/>
        </p:nvSpPr>
        <p:spPr>
          <a:xfrm>
            <a:off x="0" y="0"/>
            <a:ext cx="6840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6"/>
          <a:stretch>
            <a:fillRect/>
          </a:stretch>
        </p:blipFill>
        <p:spPr>
          <a:xfrm>
            <a:off x="106845" y="221110"/>
            <a:ext cx="2534755" cy="557646"/>
          </a:xfrm>
          <a:prstGeom prst="rect">
            <a:avLst/>
          </a:prstGeom>
        </p:spPr>
      </p:pic>
      <p:sp>
        <p:nvSpPr>
          <p:cNvPr id="11" name="Rectangle 10"/>
          <p:cNvSpPr/>
          <p:nvPr userDrawn="1"/>
        </p:nvSpPr>
        <p:spPr>
          <a:xfrm>
            <a:off x="2641601" y="670756"/>
            <a:ext cx="9526016" cy="108000"/>
          </a:xfrm>
          <a:prstGeom prst="rect">
            <a:avLst/>
          </a:prstGeom>
          <a:gradFill flip="none" rotWithShape="1">
            <a:gsLst>
              <a:gs pos="50000">
                <a:srgbClr val="A2B9E2"/>
              </a:gs>
              <a:gs pos="0">
                <a:schemeClr val="accent1"/>
              </a:gs>
              <a:gs pos="100000">
                <a:schemeClr val="bg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2641600" y="362979"/>
            <a:ext cx="1800493" cy="307777"/>
          </a:xfrm>
          <a:prstGeom prst="rect">
            <a:avLst/>
          </a:prstGeom>
          <a:noFill/>
        </p:spPr>
        <p:txBody>
          <a:bodyPr wrap="none" rtlCol="0">
            <a:spAutoFit/>
          </a:bodyPr>
          <a:lstStyle/>
          <a:p>
            <a:pPr algn="just"/>
            <a:r>
              <a:rPr lang="zh-CN" altLang="en-US" sz="1400" b="0" i="0" spc="0" baseline="0">
                <a:solidFill>
                  <a:schemeClr val="bg1">
                    <a:lumMod val="50000"/>
                  </a:schemeClr>
                </a:solidFill>
                <a:effectLst/>
                <a:latin typeface="微软雅黑 Light" panose="020B0502040204020203" pitchFamily="34" charset="-122"/>
                <a:ea typeface="微软雅黑 Light" panose="020B0502040204020203" pitchFamily="34" charset="-122"/>
              </a:rPr>
              <a:t>智能生物信息实验室</a:t>
            </a:r>
            <a:endParaRPr lang="en-US" sz="1400" b="0" i="0" spc="0" baseline="0">
              <a:solidFill>
                <a:schemeClr val="bg1">
                  <a:lumMod val="50000"/>
                </a:schemeClr>
              </a:solidFill>
              <a:effectLst/>
              <a:latin typeface="微软雅黑 Light" panose="020B0502040204020203" pitchFamily="34" charset="-122"/>
              <a:ea typeface="微软雅黑 Light" panose="020B0502040204020203" pitchFamily="34" charset="-122"/>
            </a:endParaRPr>
          </a:p>
        </p:txBody>
      </p:sp>
      <p:sp>
        <p:nvSpPr>
          <p:cNvPr id="15" name="Rectangle 14"/>
          <p:cNvSpPr/>
          <p:nvPr userDrawn="1"/>
        </p:nvSpPr>
        <p:spPr>
          <a:xfrm>
            <a:off x="0" y="6633195"/>
            <a:ext cx="12192000" cy="252957"/>
          </a:xfrm>
          <a:prstGeom prst="rect">
            <a:avLst/>
          </a:prstGeom>
          <a:gradFill>
            <a:gsLst>
              <a:gs pos="50000">
                <a:srgbClr val="A2B9E2"/>
              </a:gs>
              <a:gs pos="0">
                <a:schemeClr val="accent1"/>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userDrawn="1"/>
        </p:nvSpPr>
        <p:spPr>
          <a:xfrm>
            <a:off x="9715367" y="6605785"/>
            <a:ext cx="1779654" cy="307777"/>
          </a:xfrm>
          <a:prstGeom prst="rect">
            <a:avLst/>
          </a:prstGeom>
          <a:noFill/>
        </p:spPr>
        <p:txBody>
          <a:bodyPr wrap="none" rtlCol="0">
            <a:spAutoFit/>
          </a:bodyPr>
          <a:lstStyle/>
          <a:p>
            <a:pPr algn="just"/>
            <a:r>
              <a:rPr lang="zh-CN" altLang="en-US" sz="1400" b="0" i="0" spc="0" baseline="0">
                <a:solidFill>
                  <a:schemeClr val="tx1">
                    <a:lumMod val="50000"/>
                    <a:lumOff val="50000"/>
                  </a:schemeClr>
                </a:solidFill>
                <a:effectLst/>
                <a:latin typeface="微软雅黑" panose="020B0503020204020204" pitchFamily="34" charset="-122"/>
                <a:ea typeface="微软雅黑" panose="020B0503020204020204" pitchFamily="34" charset="-122"/>
              </a:rPr>
              <a:t>厚德博学   追求卓越</a:t>
            </a:r>
            <a:endParaRPr lang="en-US" sz="1400" b="0" i="0" spc="0" baseline="0">
              <a:solidFill>
                <a:schemeClr val="tx1">
                  <a:lumMod val="50000"/>
                  <a:lumOff val="50000"/>
                </a:schemeClr>
              </a:solidFill>
              <a:effectLst/>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spcAft>
          <a:spcPts val="6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6.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hyperlink" Target="https://github.com/liuhuanyong/QASystemOnMedicalKG/issues" TargetMode="External"/><Relationship Id="rId2" Type="http://schemas.openxmlformats.org/officeDocument/2006/relationships/hyperlink" Target="https://jbk.39.net/" TargetMode="External"/><Relationship Id="rId1" Type="http://schemas.openxmlformats.org/officeDocument/2006/relationships/hyperlink" Target="https://jib.xywy.com/il_sii/drug/1.htm"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1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image" Target="../media/image4.png"/><Relationship Id="rId7" Type="http://schemas.openxmlformats.org/officeDocument/2006/relationships/image" Target="../media/image3.png"/><Relationship Id="rId6" Type="http://schemas.openxmlformats.org/officeDocument/2006/relationships/image" Target="../media/image2.png"/><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1" Type="http://schemas.openxmlformats.org/officeDocument/2006/relationships/notesSlide" Target="../notesSlides/notesSlide1.xml"/><Relationship Id="rId10" Type="http://schemas.openxmlformats.org/officeDocument/2006/relationships/slideLayout" Target="../slideLayouts/slideLayout16.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6.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6.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6.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6.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16.xml"/><Relationship Id="rId5" Type="http://schemas.openxmlformats.org/officeDocument/2006/relationships/image" Target="../media/image36.png"/><Relationship Id="rId4" Type="http://schemas.openxmlformats.org/officeDocument/2006/relationships/image" Target="../media/image35.png"/><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6.xml"/><Relationship Id="rId1" Type="http://schemas.openxmlformats.org/officeDocument/2006/relationships/image" Target="../media/image37.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16.xml"/><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2.xml"/><Relationship Id="rId3" Type="http://schemas.openxmlformats.org/officeDocument/2006/relationships/image" Target="../media/image6.png"/><Relationship Id="rId2" Type="http://schemas.openxmlformats.org/officeDocument/2006/relationships/hyperlink" Target="https://www.runoob.com/python3/python3-tutorial.html" TargetMode="External"/><Relationship Id="rId1" Type="http://schemas.openxmlformats.org/officeDocument/2006/relationships/hyperlink" Target="https://www.runoob.com/python/python-install.html" TargetMode="Externa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2.xml"/><Relationship Id="rId2" Type="http://schemas.openxmlformats.org/officeDocument/2006/relationships/image" Target="../media/image7.png"/><Relationship Id="rId1" Type="http://schemas.openxmlformats.org/officeDocument/2006/relationships/hyperlink" Target="https://blog.csdn.net/zeroheitao/article/details/122925845?ops_request_misc=&amp;request_id=&amp;biz_id=102&amp;utm_term=neo4j%E5%AE%89%E8%A3%85&amp;utm_medium=distribute.pc_search_result.none-task-blog-2~all~sobaiduweb~default-1-122925845.142%5ev100%5econtrol&amp;spm=1018.2226.3001.4187" TargetMode="Externa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2.xml"/><Relationship Id="rId2" Type="http://schemas.openxmlformats.org/officeDocument/2006/relationships/image" Target="../media/image8.png"/><Relationship Id="rId1" Type="http://schemas.openxmlformats.org/officeDocument/2006/relationships/hyperlink" Target="https://blog.csdn.net/qq_52855464/article/details/129227091?ops_request_misc=%257B%2522request%255Fid%2522%253A%25221EDDC962-391F-4804-9F6C-EEA79189A181%2522%252C%2522scm%2522%253A%252220140713.130102334..%2522%257D&amp;request_id=1EDDC962-391F-4804-9F6C-EEA79189A181&amp;biz_id=0&amp;utm_medium=distribute.pc_search_result.none-task-blog-2~all~top_positive~default-2-129227091-null-null.142%5ev100%5econtrol&amp;utm_term=mongodb%E5%AE%89%E8%A3%85&amp;spm=1018.2226.3001.4187" TargetMode="Externa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2.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97661"/>
            <a:ext cx="9144000" cy="1071563"/>
          </a:xfrm>
        </p:spPr>
        <p:txBody>
          <a:bodyPr>
            <a:normAutofit/>
          </a:bodyPr>
          <a:lstStyle/>
          <a:p>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问答系统</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实验指导书</a:t>
            </a:r>
            <a:endParaRPr lang="en-US" b="1" dirty="0">
              <a:latin typeface="华文楷体" panose="02010600040101010101" pitchFamily="2" charset="-122"/>
              <a:ea typeface="华文楷体" panose="02010600040101010101" pitchFamily="2" charset="-122"/>
            </a:endParaRPr>
          </a:p>
        </p:txBody>
      </p:sp>
      <p:sp>
        <p:nvSpPr>
          <p:cNvPr id="3" name="Subtitle 2"/>
          <p:cNvSpPr>
            <a:spLocks noGrp="1"/>
          </p:cNvSpPr>
          <p:nvPr>
            <p:ph type="subTitle" idx="1"/>
          </p:nvPr>
        </p:nvSpPr>
        <p:spPr>
          <a:xfrm>
            <a:off x="1524000" y="4374501"/>
            <a:ext cx="9144000" cy="1163926"/>
          </a:xfrm>
        </p:spPr>
        <p:txBody>
          <a:bodyPr>
            <a:normAutofit/>
          </a:bodyPr>
          <a:lstStyle/>
          <a:p>
            <a:r>
              <a:rPr lang="en-US" altLang="zh-CN" dirty="0"/>
              <a:t>2025.10.15</a:t>
            </a:r>
            <a:endParaRPr lang="en-US"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323850" y="789940"/>
            <a:ext cx="3649345" cy="829945"/>
          </a:xfrm>
          <a:prstGeom prst="rect">
            <a:avLst/>
          </a:prstGeom>
          <a:noFill/>
        </p:spPr>
        <p:txBody>
          <a:bodyPr wrap="square" rtlCol="0">
            <a:spAutoFit/>
          </a:bodyPr>
          <a:p>
            <a:r>
              <a:rPr lang="zh-CN" altLang="en-US" sz="4800" dirty="0">
                <a:latin typeface="华文楷体" panose="02010600040101010101" pitchFamily="2" charset="-122"/>
                <a:ea typeface="华文楷体" panose="02010600040101010101" pitchFamily="2" charset="-122"/>
              </a:rPr>
              <a:t>知识库构建</a:t>
            </a:r>
            <a:endParaRPr lang="zh-CN" altLang="en-US" sz="4800" dirty="0">
              <a:latin typeface="华文楷体" panose="02010600040101010101" pitchFamily="2" charset="-122"/>
              <a:ea typeface="华文楷体" panose="02010600040101010101" pitchFamily="2" charset="-122"/>
            </a:endParaRPr>
          </a:p>
        </p:txBody>
      </p:sp>
      <p:sp>
        <p:nvSpPr>
          <p:cNvPr id="39" name="文本框 38"/>
          <p:cNvSpPr txBox="1"/>
          <p:nvPr/>
        </p:nvSpPr>
        <p:spPr>
          <a:xfrm>
            <a:off x="2879725" y="1421130"/>
            <a:ext cx="1203325" cy="368300"/>
          </a:xfrm>
          <a:prstGeom prst="rect">
            <a:avLst/>
          </a:prstGeom>
          <a:noFill/>
          <a:ln>
            <a:solidFill>
              <a:schemeClr val="tx1"/>
            </a:solidFill>
          </a:ln>
        </p:spPr>
        <p:txBody>
          <a:bodyPr wrap="square" rtlCol="0">
            <a:spAutoFit/>
          </a:bodyPr>
          <a:p>
            <a:r>
              <a:rPr lang="zh-CN">
                <a:latin typeface="华文楷体" panose="02010600040101010101" pitchFamily="2" charset="-122"/>
                <a:ea typeface="华文楷体" panose="02010600040101010101" pitchFamily="2" charset="-122"/>
              </a:rPr>
              <a:t>软件准备</a:t>
            </a:r>
            <a:endParaRPr lang="zh-CN">
              <a:latin typeface="华文楷体" panose="02010600040101010101" pitchFamily="2" charset="-122"/>
              <a:ea typeface="华文楷体" panose="02010600040101010101" pitchFamily="2" charset="-122"/>
            </a:endParaRPr>
          </a:p>
        </p:txBody>
      </p:sp>
      <p:sp>
        <p:nvSpPr>
          <p:cNvPr id="40" name="文本框 39"/>
          <p:cNvSpPr txBox="1"/>
          <p:nvPr/>
        </p:nvSpPr>
        <p:spPr>
          <a:xfrm>
            <a:off x="4754245" y="2692400"/>
            <a:ext cx="2032000" cy="368300"/>
          </a:xfrm>
          <a:prstGeom prst="rect">
            <a:avLst/>
          </a:prstGeom>
          <a:noFill/>
        </p:spPr>
        <p:txBody>
          <a:bodyPr wrap="square" rtlCol="0">
            <a:spAutoFit/>
          </a:bodyPr>
          <a:p>
            <a:r>
              <a:rPr lang="zh-CN">
                <a:latin typeface="华文楷体" panose="02010600040101010101" pitchFamily="2" charset="-122"/>
                <a:ea typeface="华文楷体" panose="02010600040101010101" pitchFamily="2" charset="-122"/>
              </a:rPr>
              <a:t>①</a:t>
            </a:r>
            <a:r>
              <a:rPr lang="zh-CN">
                <a:latin typeface="华文楷体" panose="02010600040101010101" pitchFamily="2" charset="-122"/>
                <a:ea typeface="华文楷体" panose="02010600040101010101" pitchFamily="2" charset="-122"/>
              </a:rPr>
              <a:t> 建立实体节点</a:t>
            </a:r>
            <a:endParaRPr lang="zh-CN">
              <a:latin typeface="华文楷体" panose="02010600040101010101" pitchFamily="2" charset="-122"/>
              <a:ea typeface="华文楷体" panose="02010600040101010101" pitchFamily="2" charset="-122"/>
            </a:endParaRPr>
          </a:p>
        </p:txBody>
      </p:sp>
      <p:sp>
        <p:nvSpPr>
          <p:cNvPr id="41" name="文本框 40"/>
          <p:cNvSpPr txBox="1"/>
          <p:nvPr/>
        </p:nvSpPr>
        <p:spPr>
          <a:xfrm>
            <a:off x="4754245" y="3830320"/>
            <a:ext cx="1574800" cy="368300"/>
          </a:xfrm>
          <a:prstGeom prst="rect">
            <a:avLst/>
          </a:prstGeom>
          <a:noFill/>
        </p:spPr>
        <p:txBody>
          <a:bodyPr wrap="square" rtlCol="0">
            <a:spAutoFit/>
          </a:bodyPr>
          <a:p>
            <a:r>
              <a:rPr lang="zh-CN">
                <a:latin typeface="华文楷体" panose="02010600040101010101" pitchFamily="2" charset="-122"/>
                <a:ea typeface="华文楷体" panose="02010600040101010101" pitchFamily="2" charset="-122"/>
              </a:rPr>
              <a:t>③ </a:t>
            </a:r>
            <a:r>
              <a:rPr lang="zh-CN">
                <a:latin typeface="华文楷体" panose="02010600040101010101" pitchFamily="2" charset="-122"/>
                <a:ea typeface="华文楷体" panose="02010600040101010101" pitchFamily="2" charset="-122"/>
              </a:rPr>
              <a:t>建立关系</a:t>
            </a:r>
            <a:endParaRPr lang="zh-CN">
              <a:latin typeface="华文楷体" panose="02010600040101010101" pitchFamily="2" charset="-122"/>
              <a:ea typeface="华文楷体" panose="02010600040101010101" pitchFamily="2" charset="-122"/>
            </a:endParaRPr>
          </a:p>
        </p:txBody>
      </p:sp>
      <p:sp>
        <p:nvSpPr>
          <p:cNvPr id="42" name="矩形 41"/>
          <p:cNvSpPr/>
          <p:nvPr/>
        </p:nvSpPr>
        <p:spPr>
          <a:xfrm>
            <a:off x="575310" y="3060700"/>
            <a:ext cx="1817370" cy="471805"/>
          </a:xfrm>
          <a:prstGeom prst="rect">
            <a:avLst/>
          </a:prstGeom>
          <a:solidFill>
            <a:srgbClr val="7030A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latin typeface="华文楷体" panose="02010600040101010101" pitchFamily="2" charset="-122"/>
                <a:ea typeface="华文楷体" panose="02010600040101010101" pitchFamily="2" charset="-122"/>
              </a:rPr>
              <a:t>图数据库构建</a:t>
            </a:r>
            <a:endParaRPr lang="zh-CN" altLang="en-US">
              <a:solidFill>
                <a:schemeClr val="bg1"/>
              </a:solidFill>
              <a:latin typeface="华文楷体" panose="02010600040101010101" pitchFamily="2" charset="-122"/>
              <a:ea typeface="华文楷体" panose="02010600040101010101" pitchFamily="2" charset="-122"/>
            </a:endParaRPr>
          </a:p>
        </p:txBody>
      </p:sp>
      <p:sp>
        <p:nvSpPr>
          <p:cNvPr id="45" name="左大括号 44"/>
          <p:cNvSpPr/>
          <p:nvPr/>
        </p:nvSpPr>
        <p:spPr>
          <a:xfrm>
            <a:off x="2442845" y="1612265"/>
            <a:ext cx="345440" cy="3933190"/>
          </a:xfrm>
          <a:prstGeom prst="leftBrace">
            <a:avLst>
              <a:gd name="adj1" fmla="val 54279"/>
              <a:gd name="adj2" fmla="val 43364"/>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46" name="左大括号 45"/>
          <p:cNvSpPr/>
          <p:nvPr/>
        </p:nvSpPr>
        <p:spPr>
          <a:xfrm>
            <a:off x="4175125" y="1020445"/>
            <a:ext cx="450215" cy="1170305"/>
          </a:xfrm>
          <a:prstGeom prst="lef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47" name="文本框 46"/>
          <p:cNvSpPr txBox="1"/>
          <p:nvPr/>
        </p:nvSpPr>
        <p:spPr>
          <a:xfrm>
            <a:off x="4754245" y="878205"/>
            <a:ext cx="2927985" cy="368300"/>
          </a:xfrm>
          <a:prstGeom prst="rect">
            <a:avLst/>
          </a:prstGeom>
          <a:noFill/>
        </p:spPr>
        <p:txBody>
          <a:bodyPr wrap="square" rtlCol="0">
            <a:spAutoFit/>
          </a:bodyPr>
          <a:p>
            <a:r>
              <a:rPr lang="zh-CN">
                <a:latin typeface="华文楷体" panose="02010600040101010101" pitchFamily="2" charset="-122"/>
                <a:ea typeface="华文楷体" panose="02010600040101010101" pitchFamily="2" charset="-122"/>
              </a:rPr>
              <a:t>①</a:t>
            </a:r>
            <a:r>
              <a:rPr lang="zh-CN">
                <a:latin typeface="华文楷体" panose="02010600040101010101" pitchFamily="2" charset="-122"/>
                <a:ea typeface="华文楷体" panose="02010600040101010101" pitchFamily="2" charset="-122"/>
              </a:rPr>
              <a:t> 下载并安装Neo4j数据库</a:t>
            </a:r>
            <a:endParaRPr lang="zh-CN" altLang="en-US"/>
          </a:p>
        </p:txBody>
      </p:sp>
      <p:sp>
        <p:nvSpPr>
          <p:cNvPr id="48" name="文本框 47"/>
          <p:cNvSpPr txBox="1"/>
          <p:nvPr/>
        </p:nvSpPr>
        <p:spPr>
          <a:xfrm>
            <a:off x="4754245" y="1421130"/>
            <a:ext cx="2624455" cy="368300"/>
          </a:xfrm>
          <a:prstGeom prst="rect">
            <a:avLst/>
          </a:prstGeom>
          <a:noFill/>
        </p:spPr>
        <p:txBody>
          <a:bodyPr wrap="square" rtlCol="0">
            <a:spAutoFit/>
          </a:bodyPr>
          <a:p>
            <a:r>
              <a:rPr lang="zh-CN">
                <a:latin typeface="华文楷体" panose="02010600040101010101" pitchFamily="2" charset="-122"/>
                <a:ea typeface="华文楷体" panose="02010600040101010101" pitchFamily="2" charset="-122"/>
              </a:rPr>
              <a:t>② 熟悉Cypher查询语言</a:t>
            </a:r>
            <a:endParaRPr lang="zh-CN">
              <a:latin typeface="华文楷体" panose="02010600040101010101" pitchFamily="2" charset="-122"/>
              <a:ea typeface="华文楷体" panose="02010600040101010101" pitchFamily="2" charset="-122"/>
            </a:endParaRPr>
          </a:p>
        </p:txBody>
      </p:sp>
      <p:sp>
        <p:nvSpPr>
          <p:cNvPr id="49" name="文本框 48"/>
          <p:cNvSpPr txBox="1"/>
          <p:nvPr/>
        </p:nvSpPr>
        <p:spPr>
          <a:xfrm>
            <a:off x="4754245" y="1964055"/>
            <a:ext cx="2318385" cy="368300"/>
          </a:xfrm>
          <a:prstGeom prst="rect">
            <a:avLst/>
          </a:prstGeom>
          <a:noFill/>
        </p:spPr>
        <p:txBody>
          <a:bodyPr wrap="square" rtlCol="0">
            <a:spAutoFit/>
          </a:bodyPr>
          <a:p>
            <a:r>
              <a:rPr lang="zh-CN">
                <a:latin typeface="华文楷体" panose="02010600040101010101" pitchFamily="2" charset="-122"/>
                <a:ea typeface="华文楷体" panose="02010600040101010101" pitchFamily="2" charset="-122"/>
              </a:rPr>
              <a:t>③</a:t>
            </a:r>
            <a:r>
              <a:rPr lang="zh-CN">
                <a:latin typeface="华文楷体" panose="02010600040101010101" pitchFamily="2" charset="-122"/>
                <a:ea typeface="华文楷体" panose="02010600040101010101" pitchFamily="2" charset="-122"/>
              </a:rPr>
              <a:t> 连接Neo4j数据库</a:t>
            </a:r>
            <a:endParaRPr lang="zh-CN" altLang="en-US"/>
          </a:p>
        </p:txBody>
      </p:sp>
      <p:sp>
        <p:nvSpPr>
          <p:cNvPr id="50" name="文本框 49"/>
          <p:cNvSpPr txBox="1"/>
          <p:nvPr/>
        </p:nvSpPr>
        <p:spPr>
          <a:xfrm>
            <a:off x="2880995" y="3244850"/>
            <a:ext cx="1200785" cy="368300"/>
          </a:xfrm>
          <a:prstGeom prst="rect">
            <a:avLst/>
          </a:prstGeom>
          <a:noFill/>
          <a:ln>
            <a:solidFill>
              <a:schemeClr val="tx1"/>
            </a:solidFill>
          </a:ln>
        </p:spPr>
        <p:txBody>
          <a:bodyPr wrap="square" rtlCol="0">
            <a:spAutoFit/>
          </a:bodyPr>
          <a:p>
            <a:r>
              <a:rPr lang="zh-CN">
                <a:latin typeface="华文楷体" panose="02010600040101010101" pitchFamily="2" charset="-122"/>
                <a:ea typeface="华文楷体" panose="02010600040101010101" pitchFamily="2" charset="-122"/>
              </a:rPr>
              <a:t>图谱设计</a:t>
            </a:r>
            <a:endParaRPr lang="zh-CN" altLang="en-US"/>
          </a:p>
        </p:txBody>
      </p:sp>
      <p:sp>
        <p:nvSpPr>
          <p:cNvPr id="59" name="左大括号 58"/>
          <p:cNvSpPr/>
          <p:nvPr/>
        </p:nvSpPr>
        <p:spPr>
          <a:xfrm>
            <a:off x="4175125" y="2843530"/>
            <a:ext cx="450215" cy="1170305"/>
          </a:xfrm>
          <a:prstGeom prst="lef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61" name="文本框 60"/>
          <p:cNvSpPr txBox="1"/>
          <p:nvPr/>
        </p:nvSpPr>
        <p:spPr>
          <a:xfrm>
            <a:off x="2873375" y="5238115"/>
            <a:ext cx="1214755" cy="368300"/>
          </a:xfrm>
          <a:prstGeom prst="rect">
            <a:avLst/>
          </a:prstGeom>
          <a:noFill/>
          <a:ln>
            <a:solidFill>
              <a:schemeClr val="tx1"/>
            </a:solidFill>
          </a:ln>
        </p:spPr>
        <p:txBody>
          <a:bodyPr wrap="square" rtlCol="0">
            <a:spAutoFit/>
          </a:bodyPr>
          <a:p>
            <a:r>
              <a:rPr lang="zh-CN">
                <a:latin typeface="华文楷体" panose="02010600040101010101" pitchFamily="2" charset="-122"/>
                <a:ea typeface="华文楷体" panose="02010600040101010101" pitchFamily="2" charset="-122"/>
              </a:rPr>
              <a:t>图谱构建</a:t>
            </a:r>
            <a:endParaRPr lang="zh-CN" altLang="en-US"/>
          </a:p>
        </p:txBody>
      </p:sp>
      <p:sp>
        <p:nvSpPr>
          <p:cNvPr id="62" name="左大括号 61"/>
          <p:cNvSpPr/>
          <p:nvPr/>
        </p:nvSpPr>
        <p:spPr>
          <a:xfrm>
            <a:off x="4175125" y="4836795"/>
            <a:ext cx="450215" cy="1170305"/>
          </a:xfrm>
          <a:prstGeom prst="lef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63" name="文本框 62"/>
          <p:cNvSpPr txBox="1"/>
          <p:nvPr/>
        </p:nvSpPr>
        <p:spPr>
          <a:xfrm>
            <a:off x="4754245" y="4622165"/>
            <a:ext cx="4064000" cy="645160"/>
          </a:xfrm>
          <a:prstGeom prst="rect">
            <a:avLst/>
          </a:prstGeom>
          <a:noFill/>
        </p:spPr>
        <p:txBody>
          <a:bodyPr wrap="square" rtlCol="0">
            <a:spAutoFit/>
          </a:bodyPr>
          <a:p>
            <a:r>
              <a:rPr lang="zh-CN">
                <a:latin typeface="华文楷体" panose="02010600040101010101" pitchFamily="2" charset="-122"/>
                <a:ea typeface="华文楷体" panose="02010600040101010101" pitchFamily="2" charset="-122"/>
              </a:rPr>
              <a:t>① </a:t>
            </a:r>
            <a:r>
              <a:rPr lang="zh-CN">
                <a:latin typeface="华文楷体" panose="02010600040101010101" pitchFamily="2" charset="-122"/>
                <a:ea typeface="华文楷体" panose="02010600040101010101" pitchFamily="2" charset="-122"/>
              </a:rPr>
              <a:t>数据读取：从MongoDB数据库中读取构建的结构化数据。</a:t>
            </a:r>
            <a:endParaRPr lang="zh-CN">
              <a:latin typeface="华文楷体" panose="02010600040101010101" pitchFamily="2" charset="-122"/>
              <a:ea typeface="华文楷体" panose="02010600040101010101" pitchFamily="2" charset="-122"/>
            </a:endParaRPr>
          </a:p>
        </p:txBody>
      </p:sp>
      <p:sp>
        <p:nvSpPr>
          <p:cNvPr id="64" name="文本框 63"/>
          <p:cNvSpPr txBox="1"/>
          <p:nvPr/>
        </p:nvSpPr>
        <p:spPr>
          <a:xfrm>
            <a:off x="4754245" y="5398135"/>
            <a:ext cx="4086860" cy="645160"/>
          </a:xfrm>
          <a:prstGeom prst="rect">
            <a:avLst/>
          </a:prstGeom>
          <a:noFill/>
        </p:spPr>
        <p:txBody>
          <a:bodyPr wrap="square" rtlCol="0">
            <a:spAutoFit/>
          </a:bodyPr>
          <a:p>
            <a:r>
              <a:rPr lang="zh-CN">
                <a:latin typeface="华文楷体" panose="02010600040101010101" pitchFamily="2" charset="-122"/>
                <a:ea typeface="华文楷体" panose="02010600040101010101" pitchFamily="2" charset="-122"/>
              </a:rPr>
              <a:t>② </a:t>
            </a:r>
            <a:r>
              <a:rPr lang="zh-CN">
                <a:latin typeface="华文楷体" panose="02010600040101010101" pitchFamily="2" charset="-122"/>
                <a:ea typeface="华文楷体" panose="02010600040101010101" pitchFamily="2" charset="-122"/>
              </a:rPr>
              <a:t>数据识别：识别出实体，以及添加相应的关系</a:t>
            </a:r>
            <a:endParaRPr lang="zh-CN">
              <a:latin typeface="华文楷体" panose="02010600040101010101" pitchFamily="2" charset="-122"/>
              <a:ea typeface="华文楷体" panose="02010600040101010101" pitchFamily="2" charset="-122"/>
            </a:endParaRPr>
          </a:p>
        </p:txBody>
      </p:sp>
      <p:sp>
        <p:nvSpPr>
          <p:cNvPr id="65" name="文本框 64"/>
          <p:cNvSpPr txBox="1"/>
          <p:nvPr/>
        </p:nvSpPr>
        <p:spPr>
          <a:xfrm>
            <a:off x="4746625" y="3261360"/>
            <a:ext cx="2572385" cy="368300"/>
          </a:xfrm>
          <a:prstGeom prst="rect">
            <a:avLst/>
          </a:prstGeom>
          <a:noFill/>
        </p:spPr>
        <p:txBody>
          <a:bodyPr wrap="square" rtlCol="0">
            <a:spAutoFit/>
          </a:bodyPr>
          <a:p>
            <a:r>
              <a:rPr lang="zh-CN">
                <a:latin typeface="华文楷体" panose="02010600040101010101" pitchFamily="2" charset="-122"/>
                <a:ea typeface="华文楷体" panose="02010600040101010101" pitchFamily="2" charset="-122"/>
              </a:rPr>
              <a:t>② </a:t>
            </a:r>
            <a:r>
              <a:rPr lang="zh-CN">
                <a:latin typeface="华文楷体" panose="02010600040101010101" pitchFamily="2" charset="-122"/>
                <a:ea typeface="华文楷体" panose="02010600040101010101" pitchFamily="2" charset="-122"/>
              </a:rPr>
              <a:t>创建中心疾病的节点</a:t>
            </a:r>
            <a:endParaRPr lang="zh-CN">
              <a:latin typeface="华文楷体" panose="02010600040101010101" pitchFamily="2" charset="-122"/>
              <a:ea typeface="华文楷体" panose="02010600040101010101" pitchFamily="2" charset="-122"/>
            </a:endParaRPr>
          </a:p>
        </p:txBody>
      </p:sp>
      <p:sp>
        <p:nvSpPr>
          <p:cNvPr id="67" name="文本框 66"/>
          <p:cNvSpPr txBox="1"/>
          <p:nvPr/>
        </p:nvSpPr>
        <p:spPr>
          <a:xfrm>
            <a:off x="7536815" y="3261360"/>
            <a:ext cx="1376045" cy="368300"/>
          </a:xfrm>
          <a:prstGeom prst="rect">
            <a:avLst/>
          </a:prstGeom>
          <a:noFill/>
        </p:spPr>
        <p:txBody>
          <a:bodyPr wrap="square" rtlCol="0">
            <a:spAutoFit/>
          </a:bodyPr>
          <a:p>
            <a:r>
              <a:rPr lang="zh-CN">
                <a:latin typeface="华文楷体" panose="02010600040101010101" pitchFamily="2" charset="-122"/>
                <a:ea typeface="华文楷体" panose="02010600040101010101" pitchFamily="2" charset="-122"/>
              </a:rPr>
              <a:t>单独处理</a:t>
            </a:r>
            <a:endParaRPr lang="zh-CN" altLang="en-US"/>
          </a:p>
        </p:txBody>
      </p:sp>
      <p:sp>
        <p:nvSpPr>
          <p:cNvPr id="69" name="右中括号 68"/>
          <p:cNvSpPr/>
          <p:nvPr/>
        </p:nvSpPr>
        <p:spPr>
          <a:xfrm>
            <a:off x="8433435" y="2752725"/>
            <a:ext cx="199390" cy="1354455"/>
          </a:xfrm>
          <a:prstGeom prst="rightBracke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grpSp>
        <p:nvGrpSpPr>
          <p:cNvPr id="72" name="组合 71"/>
          <p:cNvGrpSpPr/>
          <p:nvPr/>
        </p:nvGrpSpPr>
        <p:grpSpPr>
          <a:xfrm>
            <a:off x="9173845" y="3126740"/>
            <a:ext cx="1786890" cy="703580"/>
            <a:chOff x="14874" y="5213"/>
            <a:chExt cx="2814" cy="1108"/>
          </a:xfrm>
        </p:grpSpPr>
        <p:sp>
          <p:nvSpPr>
            <p:cNvPr id="71" name="矩形 70"/>
            <p:cNvSpPr/>
            <p:nvPr/>
          </p:nvSpPr>
          <p:spPr>
            <a:xfrm>
              <a:off x="14943" y="5213"/>
              <a:ext cx="2745" cy="1108"/>
            </a:xfrm>
            <a:prstGeom prst="rect">
              <a:avLst/>
            </a:prstGeom>
            <a:solidFill>
              <a:srgbClr val="92D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文本框 69"/>
            <p:cNvSpPr txBox="1"/>
            <p:nvPr/>
          </p:nvSpPr>
          <p:spPr>
            <a:xfrm>
              <a:off x="14874" y="5305"/>
              <a:ext cx="2814" cy="1016"/>
            </a:xfrm>
            <a:prstGeom prst="rect">
              <a:avLst/>
            </a:prstGeom>
            <a:noFill/>
          </p:spPr>
          <p:txBody>
            <a:bodyPr wrap="square" rtlCol="0">
              <a:spAutoFit/>
            </a:bodyPr>
            <a:p>
              <a:pPr algn="ctr"/>
              <a:r>
                <a:rPr lang="zh-CN">
                  <a:latin typeface="华文楷体" panose="02010600040101010101" pitchFamily="2" charset="-122"/>
                  <a:ea typeface="华文楷体" panose="02010600040101010101" pitchFamily="2" charset="-122"/>
                </a:rPr>
                <a:t>创建并执行通用Cypher语句</a:t>
              </a:r>
              <a:endParaRPr lang="zh-CN">
                <a:latin typeface="华文楷体" panose="02010600040101010101" pitchFamily="2" charset="-122"/>
                <a:ea typeface="华文楷体" panose="02010600040101010101" pitchFamily="2" charset="-122"/>
              </a:endParaRPr>
            </a:p>
          </p:txBody>
        </p:sp>
      </p:grpSp>
      <p:sp>
        <p:nvSpPr>
          <p:cNvPr id="74" name="右箭头 73"/>
          <p:cNvSpPr/>
          <p:nvPr/>
        </p:nvSpPr>
        <p:spPr>
          <a:xfrm>
            <a:off x="8632825" y="3310255"/>
            <a:ext cx="549275" cy="238760"/>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5" name="直接箭头连接符 74"/>
          <p:cNvCxnSpPr/>
          <p:nvPr/>
        </p:nvCxnSpPr>
        <p:spPr>
          <a:xfrm>
            <a:off x="7206615" y="3429000"/>
            <a:ext cx="33147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76" name="右中括号 75"/>
          <p:cNvSpPr/>
          <p:nvPr/>
        </p:nvSpPr>
        <p:spPr>
          <a:xfrm>
            <a:off x="8728075" y="4622165"/>
            <a:ext cx="104775" cy="1383665"/>
          </a:xfrm>
          <a:prstGeom prst="rightBracke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78" name="右箭头 77"/>
          <p:cNvSpPr/>
          <p:nvPr/>
        </p:nvSpPr>
        <p:spPr>
          <a:xfrm>
            <a:off x="8841105" y="5159375"/>
            <a:ext cx="549275" cy="238760"/>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85" name="组合 84"/>
          <p:cNvGrpSpPr/>
          <p:nvPr/>
        </p:nvGrpSpPr>
        <p:grpSpPr>
          <a:xfrm>
            <a:off x="9372600" y="4917440"/>
            <a:ext cx="1623695" cy="744220"/>
            <a:chOff x="14652" y="7769"/>
            <a:chExt cx="2416" cy="1108"/>
          </a:xfrm>
        </p:grpSpPr>
        <p:sp>
          <p:nvSpPr>
            <p:cNvPr id="82" name="矩形 81"/>
            <p:cNvSpPr/>
            <p:nvPr/>
          </p:nvSpPr>
          <p:spPr>
            <a:xfrm>
              <a:off x="14716" y="7769"/>
              <a:ext cx="2352" cy="1108"/>
            </a:xfrm>
            <a:prstGeom prst="rect">
              <a:avLst/>
            </a:prstGeom>
            <a:solidFill>
              <a:srgbClr val="92D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3" name="文本框 82"/>
            <p:cNvSpPr txBox="1"/>
            <p:nvPr/>
          </p:nvSpPr>
          <p:spPr>
            <a:xfrm>
              <a:off x="14652" y="7861"/>
              <a:ext cx="2416" cy="961"/>
            </a:xfrm>
            <a:prstGeom prst="rect">
              <a:avLst/>
            </a:prstGeom>
            <a:noFill/>
          </p:spPr>
          <p:txBody>
            <a:bodyPr wrap="square" rtlCol="0">
              <a:spAutoFit/>
            </a:bodyPr>
            <a:p>
              <a:pPr algn="ctr"/>
              <a:r>
                <a:rPr lang="zh-CN">
                  <a:latin typeface="华文楷体" panose="02010600040101010101" pitchFamily="2" charset="-122"/>
                  <a:ea typeface="华文楷体" panose="02010600040101010101" pitchFamily="2" charset="-122"/>
                </a:rPr>
                <a:t>根据Json数据建立关系</a:t>
              </a:r>
              <a:endParaRPr lang="zh-CN" altLang="en-US"/>
            </a:p>
          </p:txBody>
        </p:sp>
      </p:grpSp>
      <p:sp>
        <p:nvSpPr>
          <p:cNvPr id="86" name="文本框 85"/>
          <p:cNvSpPr txBox="1"/>
          <p:nvPr/>
        </p:nvSpPr>
        <p:spPr>
          <a:xfrm>
            <a:off x="4760595" y="4506595"/>
            <a:ext cx="3895090" cy="1689100"/>
          </a:xfrm>
          <a:prstGeom prst="rect">
            <a:avLst/>
          </a:prstGeom>
          <a:noFill/>
          <a:ln>
            <a:solidFill>
              <a:srgbClr val="FF0000"/>
            </a:solidFill>
            <a:prstDash val="lgDash"/>
          </a:ln>
        </p:spPr>
        <p:txBody>
          <a:bodyPr wrap="square" rtlCol="0">
            <a:noAutofit/>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2"/>
          <p:cNvSpPr txBox="1"/>
          <p:nvPr/>
        </p:nvSpPr>
        <p:spPr>
          <a:xfrm>
            <a:off x="7994136" y="5309636"/>
            <a:ext cx="3500490" cy="17418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nSpc>
                <a:spcPct val="150000"/>
              </a:lnSpc>
            </a:pPr>
            <a:endParaRPr lang="en-US" altLang="zh-CN" sz="2000" dirty="0">
              <a:latin typeface="仿宋" panose="02010609060101010101" pitchFamily="49" charset="-122"/>
              <a:ea typeface="仿宋" panose="02010609060101010101" pitchFamily="49" charset="-122"/>
            </a:endParaRPr>
          </a:p>
        </p:txBody>
      </p:sp>
      <p:sp>
        <p:nvSpPr>
          <p:cNvPr id="7" name="Title 2"/>
          <p:cNvSpPr>
            <a:spLocks noGrp="1"/>
          </p:cNvSpPr>
          <p:nvPr>
            <p:ph type="title"/>
          </p:nvPr>
        </p:nvSpPr>
        <p:spPr>
          <a:xfrm>
            <a:off x="663834" y="960264"/>
            <a:ext cx="10830791" cy="1006757"/>
          </a:xfrm>
        </p:spPr>
        <p:txBody>
          <a:bodyPr>
            <a:normAutofit/>
          </a:bodyPr>
          <a:lstStyle/>
          <a:p>
            <a:r>
              <a:rPr lang="zh-CN" altLang="en-US" sz="4000" dirty="0">
                <a:latin typeface="华文楷体" panose="02010600040101010101" pitchFamily="2" charset="-122"/>
                <a:ea typeface="华文楷体" panose="02010600040101010101" pitchFamily="2" charset="-122"/>
              </a:rPr>
              <a:t>基于知识图谱的问答系统的运行</a:t>
            </a:r>
            <a:endParaRPr lang="zh-CN" altLang="en-US" sz="4000" dirty="0">
              <a:latin typeface="华文楷体" panose="02010600040101010101" pitchFamily="2" charset="-122"/>
              <a:ea typeface="华文楷体" panose="02010600040101010101" pitchFamily="2" charset="-122"/>
            </a:endParaRPr>
          </a:p>
        </p:txBody>
      </p:sp>
      <p:pic>
        <p:nvPicPr>
          <p:cNvPr id="2" name="内容占位符 1"/>
          <p:cNvPicPr>
            <a:picLocks noGrp="1" noChangeAspect="1"/>
          </p:cNvPicPr>
          <p:nvPr>
            <p:ph idx="1"/>
          </p:nvPr>
        </p:nvPicPr>
        <p:blipFill>
          <a:blip r:embed="rId1"/>
          <a:stretch>
            <a:fillRect/>
          </a:stretch>
        </p:blipFill>
        <p:spPr>
          <a:xfrm>
            <a:off x="1856220" y="1967021"/>
            <a:ext cx="8574748" cy="419363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2"/>
          <p:cNvSpPr txBox="1"/>
          <p:nvPr/>
        </p:nvSpPr>
        <p:spPr>
          <a:xfrm>
            <a:off x="7994136" y="5309636"/>
            <a:ext cx="3500490" cy="17418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nSpc>
                <a:spcPct val="150000"/>
              </a:lnSpc>
            </a:pPr>
            <a:endParaRPr lang="en-US" altLang="zh-CN" sz="2000" dirty="0">
              <a:latin typeface="仿宋" panose="02010609060101010101" pitchFamily="49" charset="-122"/>
              <a:ea typeface="仿宋" panose="02010609060101010101" pitchFamily="49" charset="-122"/>
            </a:endParaRPr>
          </a:p>
        </p:txBody>
      </p:sp>
      <p:sp>
        <p:nvSpPr>
          <p:cNvPr id="7" name="Title 2"/>
          <p:cNvSpPr>
            <a:spLocks noGrp="1"/>
          </p:cNvSpPr>
          <p:nvPr>
            <p:ph type="title"/>
          </p:nvPr>
        </p:nvSpPr>
        <p:spPr>
          <a:xfrm>
            <a:off x="663834" y="960264"/>
            <a:ext cx="10830791" cy="1006757"/>
          </a:xfrm>
        </p:spPr>
        <p:txBody>
          <a:bodyPr>
            <a:normAutofit/>
          </a:bodyPr>
          <a:lstStyle/>
          <a:p>
            <a:r>
              <a:rPr lang="zh-CN" altLang="en-US" sz="4000" dirty="0">
                <a:latin typeface="华文楷体" panose="02010600040101010101" pitchFamily="2" charset="-122"/>
                <a:ea typeface="华文楷体" panose="02010600040101010101" pitchFamily="2" charset="-122"/>
              </a:rPr>
              <a:t>参考版本配置</a:t>
            </a:r>
            <a:endParaRPr lang="zh-CN" altLang="en-US" sz="4000" dirty="0">
              <a:latin typeface="华文楷体" panose="02010600040101010101" pitchFamily="2" charset="-122"/>
              <a:ea typeface="华文楷体" panose="02010600040101010101" pitchFamily="2" charset="-122"/>
            </a:endParaRPr>
          </a:p>
        </p:txBody>
      </p:sp>
      <p:sp>
        <p:nvSpPr>
          <p:cNvPr id="4" name="内容占位符 3"/>
          <p:cNvSpPr>
            <a:spLocks noGrp="1"/>
          </p:cNvSpPr>
          <p:nvPr>
            <p:ph idx="1"/>
          </p:nvPr>
        </p:nvSpPr>
        <p:spPr/>
        <p:txBody>
          <a:bodyPr/>
          <a:lstStyle/>
          <a:p>
            <a:r>
              <a:rPr lang="en-US" altLang="zh-CN" dirty="0" err="1"/>
              <a:t>Pycharm</a:t>
            </a:r>
            <a:r>
              <a:rPr lang="en-US" altLang="zh-CN" dirty="0"/>
              <a:t> 2025.2.0.1</a:t>
            </a:r>
            <a:endParaRPr lang="en-US" altLang="zh-CN" dirty="0"/>
          </a:p>
          <a:p>
            <a:r>
              <a:rPr lang="en-US" altLang="zh-CN" dirty="0"/>
              <a:t>Neo4j 2025.08.0(community)</a:t>
            </a:r>
            <a:endParaRPr lang="en-US" altLang="zh-CN" dirty="0"/>
          </a:p>
          <a:p>
            <a:r>
              <a:rPr lang="en-US" altLang="zh-CN" dirty="0"/>
              <a:t>Python 3.9.9</a:t>
            </a:r>
            <a:endParaRPr lang="en-US" altLang="zh-CN" dirty="0"/>
          </a:p>
          <a:p>
            <a:r>
              <a:rPr lang="en-US" altLang="zh-CN" dirty="0"/>
              <a:t>Py2neo 2021.2.4</a:t>
            </a:r>
            <a:endParaRPr lang="en-US" altLang="zh-CN" dirty="0"/>
          </a:p>
          <a:p>
            <a:r>
              <a:rPr lang="en-US" altLang="zh-CN" dirty="0" err="1"/>
              <a:t>Pyahocorasick</a:t>
            </a:r>
            <a:r>
              <a:rPr lang="en-US" altLang="zh-CN" dirty="0"/>
              <a:t> 2.2.0</a:t>
            </a:r>
            <a:endParaRPr lang="en-US" altLang="zh-CN" dirty="0"/>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矩形 97"/>
          <p:cNvSpPr/>
          <p:nvPr/>
        </p:nvSpPr>
        <p:spPr>
          <a:xfrm>
            <a:off x="217170" y="4060190"/>
            <a:ext cx="11213465" cy="247078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297180" y="956945"/>
            <a:ext cx="4833620" cy="829945"/>
          </a:xfrm>
          <a:prstGeom prst="rect">
            <a:avLst/>
          </a:prstGeom>
          <a:noFill/>
        </p:spPr>
        <p:txBody>
          <a:bodyPr wrap="square" rtlCol="0">
            <a:spAutoFit/>
          </a:bodyPr>
          <a:lstStyle/>
          <a:p>
            <a:r>
              <a:rPr lang="zh-CN" altLang="en-US" sz="4800" dirty="0">
                <a:latin typeface="华文楷体" panose="02010600040101010101" pitchFamily="2" charset="-122"/>
                <a:ea typeface="华文楷体" panose="02010600040101010101" pitchFamily="2" charset="-122"/>
              </a:rPr>
              <a:t>问答系统设计</a:t>
            </a:r>
            <a:endParaRPr lang="zh-CN" altLang="en-US" sz="4800" dirty="0">
              <a:latin typeface="华文楷体" panose="02010600040101010101" pitchFamily="2" charset="-122"/>
              <a:ea typeface="华文楷体" panose="02010600040101010101" pitchFamily="2" charset="-122"/>
            </a:endParaRPr>
          </a:p>
        </p:txBody>
      </p:sp>
      <p:sp>
        <p:nvSpPr>
          <p:cNvPr id="4" name="文本框 3"/>
          <p:cNvSpPr txBox="1"/>
          <p:nvPr/>
        </p:nvSpPr>
        <p:spPr>
          <a:xfrm>
            <a:off x="297180" y="1782445"/>
            <a:ext cx="4592955" cy="645160"/>
          </a:xfrm>
          <a:prstGeom prst="rect">
            <a:avLst/>
          </a:prstGeom>
          <a:noFill/>
        </p:spPr>
        <p:txBody>
          <a:bodyPr wrap="square" rtlCol="0">
            <a:spAutoFit/>
          </a:bodyPr>
          <a:p>
            <a:r>
              <a:rPr lang="en-US" altLang="zh-CN" b="1" dirty="0">
                <a:latin typeface="华文楷体" panose="02010600040101010101" pitchFamily="2" charset="-122"/>
                <a:ea typeface="华文楷体" panose="02010600040101010101" pitchFamily="2" charset="-122"/>
              </a:rPr>
              <a:t>主要设计：</a:t>
            </a:r>
            <a:r>
              <a:rPr lang="en-US" altLang="zh-CN" dirty="0">
                <a:latin typeface="华文楷体" panose="02010600040101010101" pitchFamily="2" charset="-122"/>
                <a:ea typeface="华文楷体" panose="02010600040101010101" pitchFamily="2" charset="-122"/>
              </a:rPr>
              <a:t>问句分类模块需要进行自然语言处理，采用双重分类机制。</a:t>
            </a:r>
            <a:endParaRPr lang="en-US" altLang="zh-CN" dirty="0">
              <a:latin typeface="华文楷体" panose="02010600040101010101" pitchFamily="2" charset="-122"/>
              <a:ea typeface="华文楷体" panose="02010600040101010101" pitchFamily="2" charset="-122"/>
            </a:endParaRPr>
          </a:p>
        </p:txBody>
      </p:sp>
      <p:sp>
        <p:nvSpPr>
          <p:cNvPr id="13" name="文本框 12"/>
          <p:cNvSpPr txBox="1"/>
          <p:nvPr/>
        </p:nvSpPr>
        <p:spPr>
          <a:xfrm>
            <a:off x="297180" y="2385060"/>
            <a:ext cx="4280535" cy="645160"/>
          </a:xfrm>
          <a:prstGeom prst="rect">
            <a:avLst/>
          </a:prstGeom>
          <a:noFill/>
        </p:spPr>
        <p:txBody>
          <a:bodyPr wrap="square" rtlCol="0">
            <a:spAutoFit/>
          </a:bodyPr>
          <a:p>
            <a:r>
              <a:rPr lang="en-US" altLang="zh-CN" b="1" dirty="0">
                <a:latin typeface="华文楷体" panose="02010600040101010101" pitchFamily="2" charset="-122"/>
                <a:ea typeface="华文楷体" panose="02010600040101010101" pitchFamily="2" charset="-122"/>
              </a:rPr>
              <a:t>核心技术：</a:t>
            </a:r>
            <a:r>
              <a:rPr lang="en-US" altLang="zh-CN" dirty="0">
                <a:latin typeface="华文楷体" panose="02010600040101010101" pitchFamily="2" charset="-122"/>
                <a:ea typeface="华文楷体" panose="02010600040101010101" pitchFamily="2" charset="-122"/>
              </a:rPr>
              <a:t>构建Aho-Corasick自动机支持实体识别。</a:t>
            </a:r>
            <a:endParaRPr lang="zh-CN" altLang="en-US"/>
          </a:p>
        </p:txBody>
      </p:sp>
      <p:sp>
        <p:nvSpPr>
          <p:cNvPr id="75" name="文本框 74"/>
          <p:cNvSpPr txBox="1"/>
          <p:nvPr/>
        </p:nvSpPr>
        <p:spPr>
          <a:xfrm>
            <a:off x="297180" y="3030220"/>
            <a:ext cx="5424170" cy="922020"/>
          </a:xfrm>
          <a:prstGeom prst="rect">
            <a:avLst/>
          </a:prstGeom>
          <a:noFill/>
        </p:spPr>
        <p:txBody>
          <a:bodyPr wrap="square" rtlCol="0">
            <a:spAutoFit/>
          </a:bodyPr>
          <a:p>
            <a:r>
              <a:rPr lang="en-US" altLang="zh-CN" b="1" dirty="0">
                <a:latin typeface="华文楷体" panose="02010600040101010101" pitchFamily="2" charset="-122"/>
                <a:ea typeface="华文楷体" panose="02010600040101010101" pitchFamily="2" charset="-122"/>
              </a:rPr>
              <a:t>ac自动机原理：</a:t>
            </a:r>
            <a:r>
              <a:rPr lang="en-US" altLang="zh-CN" dirty="0">
                <a:latin typeface="华文楷体" panose="02010600040101010101" pitchFamily="2" charset="-122"/>
                <a:ea typeface="华文楷体" panose="02010600040101010101" pitchFamily="2" charset="-122"/>
              </a:rPr>
              <a:t>Tire tree + Fail路径实现快速多模匹配。</a:t>
            </a:r>
            <a:br>
              <a:rPr lang="en-US" altLang="zh-CN" dirty="0">
                <a:latin typeface="华文楷体" panose="02010600040101010101" pitchFamily="2" charset="-122"/>
                <a:ea typeface="华文楷体" panose="02010600040101010101" pitchFamily="2" charset="-122"/>
              </a:rPr>
            </a:br>
            <a:r>
              <a:rPr lang="en-US" altLang="zh-CN" dirty="0">
                <a:latin typeface="华文楷体" panose="02010600040101010101" pitchFamily="2" charset="-122"/>
                <a:ea typeface="华文楷体" panose="02010600040101010101" pitchFamily="2" charset="-122"/>
              </a:rPr>
              <a:t>右图是由“流行性感冒”，“感冒灵”，“感染性 心内膜严”构成的字典树和Fail路径。</a:t>
            </a:r>
            <a:endParaRPr lang="en-US" altLang="zh-CN" dirty="0">
              <a:latin typeface="华文楷体" panose="02010600040101010101" pitchFamily="2" charset="-122"/>
              <a:ea typeface="华文楷体" panose="02010600040101010101" pitchFamily="2" charset="-122"/>
            </a:endParaRPr>
          </a:p>
        </p:txBody>
      </p:sp>
      <p:pic>
        <p:nvPicPr>
          <p:cNvPr id="95" name="图片 94"/>
          <p:cNvPicPr>
            <a:picLocks noChangeAspect="1"/>
          </p:cNvPicPr>
          <p:nvPr/>
        </p:nvPicPr>
        <p:blipFill>
          <a:blip r:embed="rId1"/>
          <a:stretch>
            <a:fillRect/>
          </a:stretch>
        </p:blipFill>
        <p:spPr>
          <a:xfrm>
            <a:off x="297180" y="4133215"/>
            <a:ext cx="1504315" cy="1882775"/>
          </a:xfrm>
          <a:prstGeom prst="rect">
            <a:avLst/>
          </a:prstGeom>
        </p:spPr>
      </p:pic>
      <p:sp>
        <p:nvSpPr>
          <p:cNvPr id="96" name="文本框 95"/>
          <p:cNvSpPr txBox="1"/>
          <p:nvPr/>
        </p:nvSpPr>
        <p:spPr>
          <a:xfrm>
            <a:off x="297180" y="6099175"/>
            <a:ext cx="1637665" cy="368300"/>
          </a:xfrm>
          <a:prstGeom prst="rect">
            <a:avLst/>
          </a:prstGeom>
          <a:noFill/>
        </p:spPr>
        <p:txBody>
          <a:bodyPr wrap="square" rtlCol="0">
            <a:spAutoFit/>
          </a:bodyPr>
          <a:p>
            <a:r>
              <a:rPr lang="en-US" altLang="zh-CN" b="1" dirty="0">
                <a:latin typeface="华文楷体" panose="02010600040101010101" pitchFamily="2" charset="-122"/>
                <a:ea typeface="华文楷体" panose="02010600040101010101" pitchFamily="2" charset="-122"/>
              </a:rPr>
              <a:t>医疗领域词典</a:t>
            </a:r>
            <a:endParaRPr lang="zh-CN" altLang="en-US" b="1"/>
          </a:p>
        </p:txBody>
      </p:sp>
      <p:pic>
        <p:nvPicPr>
          <p:cNvPr id="100" name="图片 99"/>
          <p:cNvPicPr>
            <a:picLocks noChangeAspect="1"/>
          </p:cNvPicPr>
          <p:nvPr/>
        </p:nvPicPr>
        <p:blipFill>
          <a:blip r:embed="rId2"/>
          <a:srcRect l="2448" r="2794" b="2526"/>
          <a:stretch>
            <a:fillRect/>
          </a:stretch>
        </p:blipFill>
        <p:spPr>
          <a:xfrm>
            <a:off x="2697480" y="4212590"/>
            <a:ext cx="2433320" cy="1886585"/>
          </a:xfrm>
          <a:prstGeom prst="rect">
            <a:avLst/>
          </a:prstGeom>
        </p:spPr>
      </p:pic>
      <p:sp>
        <p:nvSpPr>
          <p:cNvPr id="101" name="文本框 100"/>
          <p:cNvSpPr txBox="1"/>
          <p:nvPr/>
        </p:nvSpPr>
        <p:spPr>
          <a:xfrm>
            <a:off x="2393315" y="6015990"/>
            <a:ext cx="3154680" cy="368300"/>
          </a:xfrm>
          <a:prstGeom prst="rect">
            <a:avLst/>
          </a:prstGeom>
          <a:noFill/>
        </p:spPr>
        <p:txBody>
          <a:bodyPr wrap="square" rtlCol="0">
            <a:spAutoFit/>
          </a:bodyPr>
          <a:p>
            <a:r>
              <a:rPr lang="en-US" altLang="zh-CN" b="1" dirty="0">
                <a:latin typeface="华文楷体" panose="02010600040101010101" pitchFamily="2" charset="-122"/>
                <a:ea typeface="华文楷体" panose="02010600040101010101" pitchFamily="2" charset="-122"/>
              </a:rPr>
              <a:t>构建ac自动机，加入领域词汇</a:t>
            </a:r>
            <a:endParaRPr lang="en-US" altLang="zh-CN" b="1" dirty="0">
              <a:latin typeface="华文楷体" panose="02010600040101010101" pitchFamily="2" charset="-122"/>
              <a:ea typeface="华文楷体" panose="02010600040101010101" pitchFamily="2" charset="-122"/>
            </a:endParaRPr>
          </a:p>
        </p:txBody>
      </p:sp>
      <p:sp>
        <p:nvSpPr>
          <p:cNvPr id="103" name="右大括号 102"/>
          <p:cNvSpPr/>
          <p:nvPr/>
        </p:nvSpPr>
        <p:spPr>
          <a:xfrm>
            <a:off x="1844040" y="4216400"/>
            <a:ext cx="506730" cy="1750695"/>
          </a:xfrm>
          <a:prstGeom prst="righ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04" name="右箭头 103"/>
          <p:cNvSpPr/>
          <p:nvPr/>
        </p:nvSpPr>
        <p:spPr>
          <a:xfrm>
            <a:off x="2468245" y="4963160"/>
            <a:ext cx="339725" cy="278130"/>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5" name="文本框 104"/>
          <p:cNvSpPr txBox="1"/>
          <p:nvPr/>
        </p:nvSpPr>
        <p:spPr>
          <a:xfrm>
            <a:off x="6385560" y="4216400"/>
            <a:ext cx="3420745" cy="368300"/>
          </a:xfrm>
          <a:prstGeom prst="rect">
            <a:avLst/>
          </a:prstGeom>
          <a:noFill/>
          <a:ln>
            <a:solidFill>
              <a:schemeClr val="tx1"/>
            </a:solidFill>
          </a:ln>
        </p:spPr>
        <p:txBody>
          <a:bodyPr wrap="square" rtlCol="0">
            <a:spAutoFit/>
          </a:bodyPr>
          <a:p>
            <a:r>
              <a:rPr lang="en-US" altLang="zh-CN" b="1" dirty="0">
                <a:latin typeface="华文楷体" panose="02010600040101010101" pitchFamily="2" charset="-122"/>
                <a:ea typeface="华文楷体" panose="02010600040101010101" pitchFamily="2" charset="-122"/>
              </a:rPr>
              <a:t>用户提问：“感冒有什么症状？”</a:t>
            </a:r>
            <a:endParaRPr lang="en-US" altLang="zh-CN"/>
          </a:p>
        </p:txBody>
      </p:sp>
      <p:cxnSp>
        <p:nvCxnSpPr>
          <p:cNvPr id="106" name="直接箭头连接符 105"/>
          <p:cNvCxnSpPr/>
          <p:nvPr/>
        </p:nvCxnSpPr>
        <p:spPr>
          <a:xfrm flipH="1">
            <a:off x="5721350" y="4519295"/>
            <a:ext cx="449580" cy="32702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07" name="文本框 106"/>
          <p:cNvSpPr txBox="1"/>
          <p:nvPr/>
        </p:nvSpPr>
        <p:spPr>
          <a:xfrm>
            <a:off x="5121910" y="4519295"/>
            <a:ext cx="487680" cy="1198880"/>
          </a:xfrm>
          <a:prstGeom prst="rect">
            <a:avLst/>
          </a:prstGeom>
          <a:noFill/>
          <a:ln>
            <a:solidFill>
              <a:schemeClr val="tx1"/>
            </a:solidFill>
            <a:prstDash val="lgDash"/>
          </a:ln>
        </p:spPr>
        <p:txBody>
          <a:bodyPr wrap="square" rtlCol="0">
            <a:spAutoFit/>
          </a:bodyPr>
          <a:p>
            <a:r>
              <a:rPr lang="en-US" altLang="zh-CN" b="1" dirty="0">
                <a:latin typeface="华文楷体" panose="02010600040101010101" pitchFamily="2" charset="-122"/>
                <a:ea typeface="华文楷体" panose="02010600040101010101" pitchFamily="2" charset="-122"/>
              </a:rPr>
              <a:t>实体查询</a:t>
            </a:r>
            <a:endParaRPr lang="zh-CN" altLang="en-US"/>
          </a:p>
        </p:txBody>
      </p:sp>
      <p:cxnSp>
        <p:nvCxnSpPr>
          <p:cNvPr id="108" name="直接箭头连接符 107"/>
          <p:cNvCxnSpPr/>
          <p:nvPr/>
        </p:nvCxnSpPr>
        <p:spPr>
          <a:xfrm>
            <a:off x="5721350" y="5171440"/>
            <a:ext cx="337820" cy="0"/>
          </a:xfrm>
          <a:prstGeom prst="straightConnector1">
            <a:avLst/>
          </a:prstGeom>
          <a:ln w="19050">
            <a:solidFill>
              <a:schemeClr val="tx1"/>
            </a:solidFill>
            <a:prstDash val="dash"/>
            <a:tailEnd type="arrow"/>
          </a:ln>
        </p:spPr>
        <p:style>
          <a:lnRef idx="2">
            <a:schemeClr val="accent1"/>
          </a:lnRef>
          <a:fillRef idx="0">
            <a:srgbClr val="FFFFFF"/>
          </a:fillRef>
          <a:effectRef idx="0">
            <a:srgbClr val="FFFFFF"/>
          </a:effectRef>
          <a:fontRef idx="minor">
            <a:schemeClr val="tx1"/>
          </a:fontRef>
        </p:style>
      </p:cxnSp>
      <p:sp>
        <p:nvSpPr>
          <p:cNvPr id="109" name="文本框 108"/>
          <p:cNvSpPr txBox="1"/>
          <p:nvPr/>
        </p:nvSpPr>
        <p:spPr>
          <a:xfrm>
            <a:off x="6170930" y="4995545"/>
            <a:ext cx="1870710" cy="368300"/>
          </a:xfrm>
          <a:prstGeom prst="rect">
            <a:avLst/>
          </a:prstGeom>
          <a:noFill/>
        </p:spPr>
        <p:txBody>
          <a:bodyPr wrap="square" rtlCol="0">
            <a:spAutoFit/>
          </a:bodyPr>
          <a:p>
            <a:r>
              <a:rPr lang="en-US" altLang="zh-CN" b="1" dirty="0">
                <a:latin typeface="华文楷体" panose="02010600040101010101" pitchFamily="2" charset="-122"/>
                <a:ea typeface="华文楷体" panose="02010600040101010101" pitchFamily="2" charset="-122"/>
              </a:rPr>
              <a:t>{Disease：感冒}</a:t>
            </a:r>
            <a:endParaRPr lang="en-US" altLang="zh-CN" b="1" dirty="0">
              <a:latin typeface="华文楷体" panose="02010600040101010101" pitchFamily="2" charset="-122"/>
              <a:ea typeface="华文楷体" panose="02010600040101010101" pitchFamily="2" charset="-122"/>
            </a:endParaRPr>
          </a:p>
        </p:txBody>
      </p:sp>
      <p:cxnSp>
        <p:nvCxnSpPr>
          <p:cNvPr id="110" name="直接箭头连接符 109"/>
          <p:cNvCxnSpPr/>
          <p:nvPr/>
        </p:nvCxnSpPr>
        <p:spPr>
          <a:xfrm>
            <a:off x="10011410" y="4519295"/>
            <a:ext cx="512445" cy="24003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13" name="文本框 112"/>
          <p:cNvSpPr txBox="1"/>
          <p:nvPr/>
        </p:nvSpPr>
        <p:spPr>
          <a:xfrm>
            <a:off x="10581640" y="4519295"/>
            <a:ext cx="484505" cy="1200785"/>
          </a:xfrm>
          <a:prstGeom prst="rect">
            <a:avLst/>
          </a:prstGeom>
          <a:noFill/>
          <a:ln>
            <a:solidFill>
              <a:schemeClr val="tx1"/>
            </a:solidFill>
            <a:prstDash val="lgDash"/>
          </a:ln>
        </p:spPr>
        <p:txBody>
          <a:bodyPr wrap="square" rtlCol="0">
            <a:noAutofit/>
          </a:bodyPr>
          <a:p>
            <a:r>
              <a:rPr lang="en-US" altLang="zh-CN" b="1" dirty="0">
                <a:latin typeface="华文楷体" panose="02010600040101010101" pitchFamily="2" charset="-122"/>
                <a:ea typeface="华文楷体" panose="02010600040101010101" pitchFamily="2" charset="-122"/>
              </a:rPr>
              <a:t>意图查询</a:t>
            </a:r>
            <a:endParaRPr lang="zh-CN" altLang="en-US"/>
          </a:p>
        </p:txBody>
      </p:sp>
      <p:sp>
        <p:nvSpPr>
          <p:cNvPr id="114" name="文本框 113"/>
          <p:cNvSpPr txBox="1"/>
          <p:nvPr/>
        </p:nvSpPr>
        <p:spPr>
          <a:xfrm>
            <a:off x="8260080" y="4846320"/>
            <a:ext cx="2103120" cy="645160"/>
          </a:xfrm>
          <a:prstGeom prst="rect">
            <a:avLst/>
          </a:prstGeom>
          <a:noFill/>
        </p:spPr>
        <p:txBody>
          <a:bodyPr wrap="square" rtlCol="0">
            <a:spAutoFit/>
          </a:bodyPr>
          <a:p>
            <a:pPr algn="ctr"/>
            <a:r>
              <a:rPr lang="en-US" altLang="zh-CN" b="1" dirty="0">
                <a:latin typeface="华文楷体" panose="02010600040101010101" pitchFamily="2" charset="-122"/>
                <a:ea typeface="华文楷体" panose="02010600040101010101" pitchFamily="2" charset="-122"/>
              </a:rPr>
              <a:t>{question_type:</a:t>
            </a:r>
            <a:br>
              <a:rPr lang="en-US" altLang="zh-CN" b="1" dirty="0">
                <a:latin typeface="华文楷体" panose="02010600040101010101" pitchFamily="2" charset="-122"/>
                <a:ea typeface="华文楷体" panose="02010600040101010101" pitchFamily="2" charset="-122"/>
              </a:rPr>
            </a:br>
            <a:r>
              <a:rPr lang="en-US" altLang="zh-CN" b="1" dirty="0">
                <a:latin typeface="华文楷体" panose="02010600040101010101" pitchFamily="2" charset="-122"/>
                <a:ea typeface="华文楷体" panose="02010600040101010101" pitchFamily="2" charset="-122"/>
              </a:rPr>
              <a:t>disease_symptom}</a:t>
            </a:r>
            <a:endParaRPr lang="en-US" altLang="zh-CN" b="1" dirty="0">
              <a:latin typeface="华文楷体" panose="02010600040101010101" pitchFamily="2" charset="-122"/>
              <a:ea typeface="华文楷体" panose="02010600040101010101" pitchFamily="2" charset="-122"/>
            </a:endParaRPr>
          </a:p>
        </p:txBody>
      </p:sp>
      <p:sp>
        <p:nvSpPr>
          <p:cNvPr id="115" name="加号 114"/>
          <p:cNvSpPr/>
          <p:nvPr/>
        </p:nvSpPr>
        <p:spPr>
          <a:xfrm>
            <a:off x="7923530" y="4925695"/>
            <a:ext cx="451485" cy="492125"/>
          </a:xfrm>
          <a:prstGeom prst="mathPlu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6" name="直接箭头连接符 115"/>
          <p:cNvCxnSpPr/>
          <p:nvPr/>
        </p:nvCxnSpPr>
        <p:spPr>
          <a:xfrm flipH="1">
            <a:off x="10149840" y="5171440"/>
            <a:ext cx="374015" cy="0"/>
          </a:xfrm>
          <a:prstGeom prst="straightConnector1">
            <a:avLst/>
          </a:prstGeom>
          <a:ln>
            <a:solidFill>
              <a:schemeClr val="tx1"/>
            </a:solidFill>
            <a:prstDash val="lgDash"/>
            <a:tailEnd type="arrow"/>
          </a:ln>
        </p:spPr>
        <p:style>
          <a:lnRef idx="2">
            <a:schemeClr val="accent1"/>
          </a:lnRef>
          <a:fillRef idx="0">
            <a:srgbClr val="FFFFFF"/>
          </a:fillRef>
          <a:effectRef idx="0">
            <a:srgbClr val="FFFFFF"/>
          </a:effectRef>
          <a:fontRef idx="minor">
            <a:schemeClr val="tx1"/>
          </a:fontRef>
        </p:style>
      </p:cxnSp>
      <p:cxnSp>
        <p:nvCxnSpPr>
          <p:cNvPr id="118" name="直接连接符 117"/>
          <p:cNvCxnSpPr/>
          <p:nvPr/>
        </p:nvCxnSpPr>
        <p:spPr>
          <a:xfrm>
            <a:off x="8095615" y="5489575"/>
            <a:ext cx="0" cy="30226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120" name="文本框 119"/>
          <p:cNvSpPr txBox="1"/>
          <p:nvPr/>
        </p:nvSpPr>
        <p:spPr>
          <a:xfrm>
            <a:off x="7430770" y="5863590"/>
            <a:ext cx="1437005" cy="368300"/>
          </a:xfrm>
          <a:prstGeom prst="rect">
            <a:avLst/>
          </a:prstGeom>
          <a:solidFill>
            <a:schemeClr val="accent6">
              <a:lumMod val="60000"/>
              <a:lumOff val="40000"/>
            </a:schemeClr>
          </a:solidFill>
          <a:ln>
            <a:solidFill>
              <a:srgbClr val="92D050"/>
            </a:solidFill>
          </a:ln>
        </p:spPr>
        <p:txBody>
          <a:bodyPr wrap="square" rtlCol="0">
            <a:spAutoFit/>
          </a:bodyPr>
          <a:p>
            <a:pPr algn="ctr"/>
            <a:r>
              <a:rPr lang="en-US" altLang="zh-CN" b="1" dirty="0">
                <a:latin typeface="华文楷体" panose="02010600040101010101" pitchFamily="2" charset="-122"/>
                <a:ea typeface="华文楷体" panose="02010600040101010101" pitchFamily="2" charset="-122"/>
              </a:rPr>
              <a:t>Question</a:t>
            </a:r>
            <a:endParaRPr lang="en-US" altLang="zh-CN"/>
          </a:p>
        </p:txBody>
      </p:sp>
      <p:cxnSp>
        <p:nvCxnSpPr>
          <p:cNvPr id="121" name="直接连接符 120"/>
          <p:cNvCxnSpPr/>
          <p:nvPr/>
        </p:nvCxnSpPr>
        <p:spPr>
          <a:xfrm>
            <a:off x="8204200" y="5492115"/>
            <a:ext cx="0" cy="29718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grpSp>
        <p:nvGrpSpPr>
          <p:cNvPr id="12" name="组合 11"/>
          <p:cNvGrpSpPr/>
          <p:nvPr/>
        </p:nvGrpSpPr>
        <p:grpSpPr>
          <a:xfrm>
            <a:off x="7193915" y="825500"/>
            <a:ext cx="4236720" cy="3129280"/>
            <a:chOff x="10814" y="1299"/>
            <a:chExt cx="6672" cy="4928"/>
          </a:xfrm>
        </p:grpSpPr>
        <p:sp>
          <p:nvSpPr>
            <p:cNvPr id="3" name="矩形 2"/>
            <p:cNvSpPr/>
            <p:nvPr/>
          </p:nvSpPr>
          <p:spPr>
            <a:xfrm>
              <a:off x="10814" y="1299"/>
              <a:ext cx="6672" cy="492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pic>
          <p:nvPicPr>
            <p:cNvPr id="11" name="图片 10" descr="d3304d9a38cb4e2fca001b31f4bed14e"/>
            <p:cNvPicPr>
              <a:picLocks noChangeAspect="1"/>
            </p:cNvPicPr>
            <p:nvPr/>
          </p:nvPicPr>
          <p:blipFill>
            <a:blip r:embed="rId3"/>
            <a:srcRect l="23893" t="24298" r="32223" b="17135"/>
            <a:stretch>
              <a:fillRect/>
            </a:stretch>
          </p:blipFill>
          <p:spPr>
            <a:xfrm>
              <a:off x="11452" y="1366"/>
              <a:ext cx="5689" cy="4763"/>
            </a:xfrm>
            <a:prstGeom prst="rect">
              <a:avLst/>
            </a:prstGeom>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711960"/>
            <a:ext cx="5424170" cy="4409440"/>
          </a:xfrm>
        </p:spPr>
        <p:txBody>
          <a:bodyPr>
            <a:normAutofit fontScale="90000"/>
          </a:bodyPr>
          <a:lstStyle/>
          <a:p>
            <a:pPr marL="0" indent="0">
              <a:buNone/>
            </a:pPr>
            <a:r>
              <a:rPr lang="zh-CN" altLang="en-US" dirty="0">
                <a:latin typeface="楷体" panose="02010609060101010101" pitchFamily="49" charset="-122"/>
                <a:ea typeface="楷体" panose="02010609060101010101" pitchFamily="49" charset="-122"/>
              </a:rPr>
              <a:t>（一）基本要求</a:t>
            </a:r>
            <a:endParaRPr lang="en-US" altLang="zh-CN" dirty="0">
              <a:latin typeface="楷体" panose="02010609060101010101" pitchFamily="49" charset="-122"/>
              <a:ea typeface="楷体" panose="02010609060101010101" pitchFamily="49" charset="-122"/>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复现项目完成本地部署</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实现数据爬取和数据</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Mongodb</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存储</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sym typeface="+mn-ea"/>
              </a:rPr>
              <a:t>补充并发症信息的爬取代码</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实现</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Mongodb</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数据处理，并输出为</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json</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数据</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Title 2"/>
          <p:cNvSpPr>
            <a:spLocks noGrp="1"/>
          </p:cNvSpPr>
          <p:nvPr>
            <p:ph type="title"/>
          </p:nvPr>
        </p:nvSpPr>
        <p:spPr/>
        <p:txBody>
          <a:bodyPr>
            <a:noAutofit/>
          </a:bodyPr>
          <a:lstStyle/>
          <a:p>
            <a:r>
              <a:rPr lang="zh-CN" altLang="en-US" sz="4800" dirty="0">
                <a:latin typeface="华文楷体" panose="02010600040101010101" pitchFamily="2" charset="-122"/>
                <a:ea typeface="华文楷体" panose="02010600040101010101" pitchFamily="2" charset="-122"/>
              </a:rPr>
              <a:t>实验要求</a:t>
            </a:r>
            <a:endParaRPr lang="en-US" sz="4800" dirty="0">
              <a:latin typeface="华文楷体" panose="02010600040101010101" pitchFamily="2" charset="-122"/>
              <a:ea typeface="华文楷体" panose="02010600040101010101" pitchFamily="2" charset="-122"/>
            </a:endParaRPr>
          </a:p>
        </p:txBody>
      </p:sp>
      <p:sp>
        <p:nvSpPr>
          <p:cNvPr id="4" name="Content Placeholder 1"/>
          <p:cNvSpPr>
            <a:spLocks noGrp="1"/>
          </p:cNvSpPr>
          <p:nvPr/>
        </p:nvSpPr>
        <p:spPr>
          <a:xfrm>
            <a:off x="6262370" y="1711960"/>
            <a:ext cx="5545455" cy="477266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spcAft>
                <a:spcPts val="6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Times New Roman" panose="02020603050405020304" pitchFamily="18" charset="0"/>
                <a:ea typeface="楷体" panose="02010609060101010101" pitchFamily="49" charset="-122"/>
                <a:cs typeface="Times New Roman" panose="02020603050405020304" pitchFamily="18" charset="0"/>
              </a:rPr>
              <a:t>（二）扩展要求</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sym typeface="+mn-ea"/>
              </a:rPr>
              <a:t>实现</a:t>
            </a:r>
            <a:r>
              <a:rPr lang="en-US" altLang="zh-CN" dirty="0">
                <a:latin typeface="Times New Roman" panose="02020603050405020304" pitchFamily="18" charset="0"/>
                <a:ea typeface="楷体" panose="02010609060101010101" pitchFamily="49" charset="-122"/>
                <a:cs typeface="Times New Roman" panose="02020603050405020304" pitchFamily="18" charset="0"/>
                <a:sym typeface="+mn-ea"/>
              </a:rPr>
              <a:t>GUI</a:t>
            </a:r>
            <a:r>
              <a:rPr lang="zh-CN" altLang="en-US" dirty="0">
                <a:latin typeface="Times New Roman" panose="02020603050405020304" pitchFamily="18" charset="0"/>
                <a:ea typeface="楷体" panose="02010609060101010101" pitchFamily="49" charset="-122"/>
                <a:cs typeface="Times New Roman" panose="02020603050405020304" pitchFamily="18" charset="0"/>
                <a:sym typeface="+mn-ea"/>
              </a:rPr>
              <a:t>界面，美观整洁</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数据爬取实现随机代理</a:t>
            </a:r>
            <a:r>
              <a:rPr lang="en-US" altLang="zh-CN" dirty="0">
                <a:latin typeface="Times New Roman" panose="02020603050405020304" pitchFamily="18" charset="0"/>
                <a:ea typeface="楷体" panose="02010609060101010101" pitchFamily="49" charset="-122"/>
                <a:cs typeface="Times New Roman" panose="02020603050405020304" pitchFamily="18" charset="0"/>
              </a:rPr>
              <a:t>IP</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池功能</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对数据进行个性化词云展示</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爬取药品具体信息（</a:t>
            </a:r>
            <a:r>
              <a:rPr lang="en-US" altLang="zh-CN" dirty="0">
                <a:latin typeface="Times New Roman" panose="02020603050405020304" pitchFamily="18" charset="0"/>
                <a:ea typeface="楷体" panose="02010609060101010101" pitchFamily="49" charset="-122"/>
                <a:cs typeface="Times New Roman" panose="02020603050405020304" pitchFamily="18" charset="0"/>
              </a:rPr>
              <a:t>39</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健康网等）</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提升系统泛化能力，增加意图</a:t>
            </a:r>
            <a:r>
              <a:rPr lang="en-US" altLang="zh-CN" dirty="0">
                <a:latin typeface="Times New Roman" panose="02020603050405020304" pitchFamily="18" charset="0"/>
                <a:ea typeface="楷体" panose="02010609060101010101" pitchFamily="49" charset="-122"/>
                <a:cs typeface="Times New Roman" panose="02020603050405020304" pitchFamily="18" charset="0"/>
              </a:rPr>
              <a:t>or</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疑问词处理</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新增用户需要的实体或实体关系</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zh-CN" altLang="en-US" sz="4800" dirty="0">
                <a:latin typeface="华文楷体" panose="02010600040101010101" pitchFamily="2" charset="-122"/>
                <a:ea typeface="华文楷体" panose="02010600040101010101" pitchFamily="2" charset="-122"/>
              </a:rPr>
              <a:t>验收内容</a:t>
            </a:r>
            <a:endParaRPr lang="en-US" sz="4800" dirty="0">
              <a:latin typeface="华文楷体" panose="02010600040101010101" pitchFamily="2" charset="-122"/>
              <a:ea typeface="华文楷体" panose="02010600040101010101" pitchFamily="2" charset="-122"/>
            </a:endParaRPr>
          </a:p>
        </p:txBody>
      </p:sp>
      <p:pic>
        <p:nvPicPr>
          <p:cNvPr id="14" name="图片 13"/>
          <p:cNvPicPr>
            <a:picLocks noChangeAspect="1"/>
          </p:cNvPicPr>
          <p:nvPr/>
        </p:nvPicPr>
        <p:blipFill>
          <a:blip r:embed="rId1"/>
          <a:stretch>
            <a:fillRect/>
          </a:stretch>
        </p:blipFill>
        <p:spPr>
          <a:xfrm>
            <a:off x="838200" y="3789359"/>
            <a:ext cx="5951736" cy="2072820"/>
          </a:xfrm>
          <a:prstGeom prst="rect">
            <a:avLst/>
          </a:prstGeom>
        </p:spPr>
      </p:pic>
      <p:sp>
        <p:nvSpPr>
          <p:cNvPr id="15" name="文本框 14"/>
          <p:cNvSpPr txBox="1"/>
          <p:nvPr/>
        </p:nvSpPr>
        <p:spPr>
          <a:xfrm>
            <a:off x="6739771" y="3328668"/>
            <a:ext cx="5531373" cy="2677656"/>
          </a:xfrm>
          <a:prstGeom prst="rect">
            <a:avLst/>
          </a:prstGeom>
          <a:noFill/>
        </p:spPr>
        <p:txBody>
          <a:bodyPr wrap="square" rtlCol="0">
            <a:spAutoFit/>
          </a:bodyPr>
          <a:lstStyle/>
          <a:p>
            <a:r>
              <a:rPr lang="zh-CN" altLang="en-US" sz="2400" dirty="0">
                <a:latin typeface="楷体" panose="02010609060101010101" pitchFamily="49" charset="-122"/>
                <a:ea typeface="楷体" panose="02010609060101010101" pitchFamily="49" charset="-122"/>
              </a:rPr>
              <a:t>根据提供的源码</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理解数据爬取过程 </a:t>
            </a:r>
            <a:r>
              <a:rPr lang="en-US" altLang="zh-CN" sz="2400" dirty="0">
                <a:latin typeface="楷体" panose="02010609060101010101" pitchFamily="49" charset="-122"/>
                <a:ea typeface="楷体" panose="02010609060101010101" pitchFamily="49" charset="-122"/>
              </a:rPr>
              <a:t>data_spider.py</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理解数据处理过程 </a:t>
            </a:r>
            <a:r>
              <a:rPr lang="en-US" altLang="zh-CN" sz="2400" dirty="0">
                <a:latin typeface="楷体" panose="02010609060101010101" pitchFamily="49" charset="-122"/>
                <a:ea typeface="楷体" panose="02010609060101010101" pitchFamily="49" charset="-122"/>
              </a:rPr>
              <a:t>build_data.py</a:t>
            </a:r>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熟悉流程</a:t>
            </a:r>
            <a:endParaRPr lang="en-US" altLang="zh-CN" sz="2400" dirty="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en-US" sz="2400" dirty="0">
                <a:latin typeface="楷体" panose="02010609060101010101" pitchFamily="49" charset="-122"/>
                <a:ea typeface="楷体" panose="02010609060101010101" pitchFamily="49" charset="-122"/>
              </a:rPr>
              <a:t>流程图</a:t>
            </a:r>
            <a:endParaRPr lang="en-US" altLang="zh-CN" sz="2400" dirty="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en-US" sz="2400" dirty="0">
                <a:latin typeface="楷体" panose="02010609060101010101" pitchFamily="49" charset="-122"/>
                <a:ea typeface="楷体" panose="02010609060101010101" pitchFamily="49" charset="-122"/>
              </a:rPr>
              <a:t>分点分析</a:t>
            </a:r>
            <a:endParaRPr lang="zh-CN" altLang="en-US" sz="2400" dirty="0">
              <a:latin typeface="楷体" panose="02010609060101010101" pitchFamily="49" charset="-122"/>
              <a:ea typeface="楷体" panose="02010609060101010101" pitchFamily="49" charset="-122"/>
            </a:endParaRPr>
          </a:p>
        </p:txBody>
      </p:sp>
      <p:sp>
        <p:nvSpPr>
          <p:cNvPr id="2" name="文本框 1"/>
          <p:cNvSpPr txBox="1"/>
          <p:nvPr/>
        </p:nvSpPr>
        <p:spPr>
          <a:xfrm>
            <a:off x="838200" y="1932940"/>
            <a:ext cx="5810885" cy="460375"/>
          </a:xfrm>
          <a:prstGeom prst="rect">
            <a:avLst/>
          </a:prstGeom>
          <a:noFill/>
        </p:spPr>
        <p:txBody>
          <a:bodyPr wrap="square" rtlCol="0">
            <a:spAutoFit/>
          </a:bodyPr>
          <a:p>
            <a:r>
              <a:rPr lang="zh-CN" altLang="en-US" sz="2400">
                <a:latin typeface="华文楷体" panose="02010600040101010101" pitchFamily="2" charset="-122"/>
                <a:ea typeface="华文楷体" panose="02010600040101010101" pitchFamily="2" charset="-122"/>
              </a:rPr>
              <a:t>（一）运行系统查询信息（以某疾病为例）</a:t>
            </a:r>
            <a:endParaRPr lang="zh-CN" altLang="en-US" sz="2400">
              <a:latin typeface="华文楷体" panose="02010600040101010101" pitchFamily="2" charset="-122"/>
              <a:ea typeface="华文楷体" panose="02010600040101010101" pitchFamily="2" charset="-122"/>
            </a:endParaRPr>
          </a:p>
        </p:txBody>
      </p:sp>
      <p:sp>
        <p:nvSpPr>
          <p:cNvPr id="4" name="文本框 3"/>
          <p:cNvSpPr txBox="1"/>
          <p:nvPr/>
        </p:nvSpPr>
        <p:spPr>
          <a:xfrm>
            <a:off x="838200" y="2393315"/>
            <a:ext cx="5257800" cy="460375"/>
          </a:xfrm>
          <a:prstGeom prst="rect">
            <a:avLst/>
          </a:prstGeom>
          <a:noFill/>
        </p:spPr>
        <p:txBody>
          <a:bodyPr wrap="square" rtlCol="0">
            <a:spAutoFit/>
          </a:bodyPr>
          <a:p>
            <a:r>
              <a:rPr lang="zh-CN" altLang="en-US" sz="2400">
                <a:latin typeface="华文楷体" panose="02010600040101010101" pitchFamily="2" charset="-122"/>
                <a:ea typeface="华文楷体" panose="02010600040101010101" pitchFamily="2" charset="-122"/>
              </a:rPr>
              <a:t>（二）回答相应代码功能提问</a:t>
            </a:r>
            <a:endParaRPr lang="zh-CN" altLang="en-US" sz="2400">
              <a:latin typeface="华文楷体" panose="02010600040101010101" pitchFamily="2" charset="-122"/>
              <a:ea typeface="华文楷体" panose="02010600040101010101" pitchFamily="2" charset="-122"/>
            </a:endParaRPr>
          </a:p>
        </p:txBody>
      </p:sp>
      <p:sp>
        <p:nvSpPr>
          <p:cNvPr id="5" name="文本框 4"/>
          <p:cNvSpPr txBox="1"/>
          <p:nvPr/>
        </p:nvSpPr>
        <p:spPr>
          <a:xfrm>
            <a:off x="838200" y="2868295"/>
            <a:ext cx="5901690" cy="460375"/>
          </a:xfrm>
          <a:prstGeom prst="rect">
            <a:avLst/>
          </a:prstGeom>
          <a:noFill/>
        </p:spPr>
        <p:txBody>
          <a:bodyPr wrap="square" rtlCol="0">
            <a:spAutoFit/>
          </a:bodyPr>
          <a:p>
            <a:r>
              <a:rPr lang="zh-CN" altLang="en-US" sz="2400">
                <a:latin typeface="华文楷体" panose="02010600040101010101" pitchFamily="2" charset="-122"/>
                <a:ea typeface="华文楷体" panose="02010600040101010101" pitchFamily="2" charset="-122"/>
              </a:rPr>
              <a:t>（三）</a:t>
            </a:r>
            <a:r>
              <a:rPr lang="en-US" altLang="zh-CN" sz="2400">
                <a:latin typeface="华文楷体" panose="02010600040101010101" pitchFamily="2" charset="-122"/>
                <a:ea typeface="华文楷体" panose="02010600040101010101" pitchFamily="2" charset="-122"/>
                <a:sym typeface="+mn-ea"/>
              </a:rPr>
              <a:t>neo4j</a:t>
            </a:r>
            <a:r>
              <a:rPr lang="zh-CN" altLang="en-US" sz="2400">
                <a:latin typeface="华文楷体" panose="02010600040101010101" pitchFamily="2" charset="-122"/>
                <a:ea typeface="华文楷体" panose="02010600040101010101" pitchFamily="2" charset="-122"/>
                <a:sym typeface="+mn-ea"/>
              </a:rPr>
              <a:t>、</a:t>
            </a:r>
            <a:r>
              <a:rPr lang="en-US" altLang="zh-CN" sz="2400">
                <a:latin typeface="华文楷体" panose="02010600040101010101" pitchFamily="2" charset="-122"/>
                <a:ea typeface="华文楷体" panose="02010600040101010101" pitchFamily="2" charset="-122"/>
                <a:sym typeface="+mn-ea"/>
              </a:rPr>
              <a:t>MongoDB</a:t>
            </a:r>
            <a:r>
              <a:rPr lang="zh-CN" altLang="en-US" sz="2400">
                <a:latin typeface="华文楷体" panose="02010600040101010101" pitchFamily="2" charset="-122"/>
                <a:ea typeface="华文楷体" panose="02010600040101010101" pitchFamily="2" charset="-122"/>
                <a:sym typeface="+mn-ea"/>
              </a:rPr>
              <a:t>数据库数据检查</a:t>
            </a:r>
            <a:endParaRPr lang="zh-CN" altLang="en-US" sz="2400">
              <a:latin typeface="华文楷体" panose="02010600040101010101" pitchFamily="2" charset="-122"/>
              <a:ea typeface="华文楷体" panose="02010600040101010101" pitchFamily="2" charset="-122"/>
            </a:endParaRPr>
          </a:p>
        </p:txBody>
      </p:sp>
      <p:sp>
        <p:nvSpPr>
          <p:cNvPr id="6" name="文本框 5"/>
          <p:cNvSpPr txBox="1"/>
          <p:nvPr/>
        </p:nvSpPr>
        <p:spPr>
          <a:xfrm>
            <a:off x="838200" y="3328670"/>
            <a:ext cx="5648960" cy="460375"/>
          </a:xfrm>
          <a:prstGeom prst="rect">
            <a:avLst/>
          </a:prstGeom>
          <a:noFill/>
        </p:spPr>
        <p:txBody>
          <a:bodyPr wrap="square" rtlCol="0">
            <a:spAutoFit/>
          </a:bodyPr>
          <a:p>
            <a:r>
              <a:rPr lang="zh-CN" altLang="en-US" sz="2400">
                <a:latin typeface="华文楷体" panose="02010600040101010101" pitchFamily="2" charset="-122"/>
                <a:ea typeface="华文楷体" panose="02010600040101010101" pitchFamily="2" charset="-122"/>
              </a:rPr>
              <a:t>（四）</a:t>
            </a:r>
            <a:r>
              <a:rPr lang="zh-CN" altLang="en-US" sz="2400">
                <a:latin typeface="华文楷体" panose="02010600040101010101" pitchFamily="2" charset="-122"/>
                <a:ea typeface="华文楷体" panose="02010600040101010101" pitchFamily="2" charset="-122"/>
                <a:sym typeface="+mn-ea"/>
              </a:rPr>
              <a:t>实验报告书</a:t>
            </a:r>
            <a:endParaRPr lang="zh-CN" altLang="en-US" sz="2400">
              <a:latin typeface="华文楷体" panose="02010600040101010101" pitchFamily="2" charset="-122"/>
              <a:ea typeface="华文楷体" panose="0201060004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文本框 15"/>
          <p:cNvSpPr txBox="1"/>
          <p:nvPr/>
        </p:nvSpPr>
        <p:spPr>
          <a:xfrm>
            <a:off x="850265" y="1297940"/>
            <a:ext cx="9966325" cy="4261485"/>
          </a:xfrm>
          <a:prstGeom prst="rect">
            <a:avLst/>
          </a:prstGeom>
          <a:noFill/>
        </p:spPr>
        <p:txBody>
          <a:bodyPr wrap="square" rtlCol="0">
            <a:noAutofit/>
          </a:bodyPr>
          <a:p>
            <a:r>
              <a:rPr lang="zh-CN" altLang="en-US" sz="2400" dirty="0">
                <a:latin typeface="楷体" panose="02010609060101010101" pitchFamily="49" charset="-122"/>
                <a:ea typeface="楷体" panose="02010609060101010101" pitchFamily="49" charset="-122"/>
              </a:rPr>
              <a:t>注意内容：</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数据爬取过程较长，</a:t>
            </a:r>
            <a:r>
              <a:rPr lang="en-US" altLang="zh-CN" sz="2400" dirty="0">
                <a:latin typeface="楷体" panose="02010609060101010101" pitchFamily="49" charset="-122"/>
                <a:ea typeface="楷体" panose="02010609060101010101" pitchFamily="49" charset="-122"/>
              </a:rPr>
              <a:t>25</a:t>
            </a:r>
            <a:r>
              <a:rPr lang="zh-CN" altLang="en-US" sz="2400" dirty="0">
                <a:latin typeface="楷体" panose="02010609060101010101" pitchFamily="49" charset="-122"/>
                <a:ea typeface="楷体" panose="02010609060101010101" pitchFamily="49" charset="-122"/>
              </a:rPr>
              <a:t>小时左右或以上，可以只爬取一部分</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源代码缺少一部分内容：没有爬取并发症代码（需要完成）</a:t>
            </a:r>
            <a:endParaRPr lang="en-US" altLang="zh-CN" sz="2400" dirty="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en-US" sz="2400" dirty="0">
                <a:latin typeface="楷体" panose="02010609060101010101" pitchFamily="49" charset="-122"/>
                <a:ea typeface="楷体" panose="02010609060101010101" pitchFamily="49" charset="-122"/>
              </a:rPr>
              <a:t>寻医问药网：针对某种疾病的药品信息现</a:t>
            </a:r>
            <a:r>
              <a:rPr lang="zh-CN" altLang="en-US" sz="2400" dirty="0">
                <a:solidFill>
                  <a:srgbClr val="FF0000"/>
                </a:solidFill>
                <a:latin typeface="楷体" panose="02010609060101010101" pitchFamily="49" charset="-122"/>
                <a:ea typeface="楷体" panose="02010609060101010101" pitchFamily="49" charset="-122"/>
                <a:hlinkClick r:id="rId1"/>
              </a:rPr>
              <a:t>无法获取</a:t>
            </a:r>
            <a:endParaRPr lang="en-US" altLang="zh-CN" sz="2400" dirty="0">
              <a:solidFill>
                <a:srgbClr val="FF0000"/>
              </a:solidFill>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en-US" altLang="zh-CN" sz="2400" dirty="0">
                <a:latin typeface="楷体" panose="02010609060101010101" pitchFamily="49" charset="-122"/>
                <a:ea typeface="楷体" panose="02010609060101010101" pitchFamily="49" charset="-122"/>
                <a:hlinkClick r:id="rId2"/>
              </a:rPr>
              <a:t>39</a:t>
            </a:r>
            <a:r>
              <a:rPr lang="zh-CN" altLang="en-US" sz="2400" dirty="0">
                <a:latin typeface="楷体" panose="02010609060101010101" pitchFamily="49" charset="-122"/>
                <a:ea typeface="楷体" panose="02010609060101010101" pitchFamily="49" charset="-122"/>
                <a:hlinkClick r:id="rId2"/>
              </a:rPr>
              <a:t>健康网</a:t>
            </a:r>
            <a:r>
              <a:rPr lang="zh-CN" altLang="en-US" sz="2400" dirty="0">
                <a:latin typeface="楷体" panose="02010609060101010101" pitchFamily="49" charset="-122"/>
                <a:ea typeface="楷体" panose="02010609060101010101" pitchFamily="49" charset="-122"/>
              </a:rPr>
              <a:t>：该网站信息较全，实现有难度</a:t>
            </a:r>
            <a:endParaRPr lang="en-US" altLang="zh-CN" sz="2400" dirty="0">
              <a:latin typeface="楷体" panose="02010609060101010101" pitchFamily="49" charset="-122"/>
              <a:ea typeface="楷体" panose="02010609060101010101" pitchFamily="49" charset="-122"/>
            </a:endParaRPr>
          </a:p>
          <a:p>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hlinkClick r:id="rId3"/>
              </a:rPr>
              <a:t>其他常见问题</a:t>
            </a:r>
            <a:endParaRPr lang="en-US" altLang="zh-CN" sz="2400" dirty="0">
              <a:latin typeface="楷体" panose="02010609060101010101" pitchFamily="49" charset="-122"/>
              <a:ea typeface="楷体" panose="02010609060101010101"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711960"/>
            <a:ext cx="10779125" cy="4678680"/>
          </a:xfrm>
        </p:spPr>
        <p:txBody>
          <a:bodyPr>
            <a:normAutofit fontScale="25000"/>
          </a:bodyPr>
          <a:lstStyle/>
          <a:p>
            <a:pPr marL="0" indent="0">
              <a:buNone/>
            </a:pPr>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基础任务评分（</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rPr>
              <a:t>7</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rPr>
              <a:t>0</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分）</a:t>
            </a:r>
            <a:endParaRPr lang="zh-CN" altLang="en-US" sz="800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en-US" altLang="zh-CN" sz="80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任务模块</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考核要点</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分值</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优秀标准</a:t>
            </a:r>
            <a:endParaRPr lang="zh-CN" altLang="en-US" sz="80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环境配置</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环境完整性、文档质量</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rPr>
              <a:t>	         10</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分</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正确配置成功，文档详尽</a:t>
            </a:r>
            <a:endParaRPr lang="zh-CN" altLang="en-US" sz="80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项目复现</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系统稳定性、功能完整性</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rPr>
              <a:t>        20</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分</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所有功能正常，性能良好</a:t>
            </a:r>
            <a:endParaRPr lang="zh-CN" altLang="en-US" sz="80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数据爬取</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爬虫健壮性、数据质量</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rPr>
              <a:t>	         15</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分</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数据完整准确，反爬措施有效</a:t>
            </a:r>
            <a:endParaRPr lang="zh-CN" altLang="en-US" sz="8000"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8000" dirty="0">
                <a:latin typeface="Times New Roman" panose="02020603050405020304" pitchFamily="18" charset="0"/>
                <a:ea typeface="楷体" panose="02010609060101010101" pitchFamily="49" charset="-122"/>
                <a:cs typeface="Times New Roman" panose="02020603050405020304" pitchFamily="18" charset="0"/>
              </a:rPr>
              <a:t>MongoDB	</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数据模型设计、存储效率</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rPr>
              <a:t>        5</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分</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结构合理，查询高效</a:t>
            </a:r>
            <a:endParaRPr lang="zh-CN" altLang="en-US" sz="80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数据处理</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数据清洗、格式规范</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rPr>
              <a:t>	         10</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分</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数据质量高，格式统一</a:t>
            </a:r>
            <a:endParaRPr lang="zh-CN" altLang="en-US" sz="80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知识图谱</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图谱构建质量、查询性能</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rPr>
              <a:t>        5</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分</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图谱完整，查询响应快</a:t>
            </a:r>
            <a:endParaRPr lang="zh-CN" altLang="en-US" sz="80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并发症爬取</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功能完整性、数据准确性</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rPr>
              <a:t>         5</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分</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并发症关系完整准确</a:t>
            </a:r>
            <a:endParaRPr lang="zh-CN" altLang="en-US" sz="8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Title 2"/>
          <p:cNvSpPr>
            <a:spLocks noGrp="1"/>
          </p:cNvSpPr>
          <p:nvPr>
            <p:ph type="title"/>
          </p:nvPr>
        </p:nvSpPr>
        <p:spPr/>
        <p:txBody>
          <a:bodyPr>
            <a:noAutofit/>
          </a:bodyPr>
          <a:lstStyle/>
          <a:p>
            <a:r>
              <a:rPr lang="zh-CN" altLang="en-US" sz="4800" dirty="0">
                <a:latin typeface="华文楷体" panose="02010600040101010101" pitchFamily="2" charset="-122"/>
                <a:ea typeface="华文楷体" panose="02010600040101010101" pitchFamily="2" charset="-122"/>
              </a:rPr>
              <a:t>评分标准</a:t>
            </a:r>
            <a:endParaRPr lang="zh-CN" altLang="en-US" sz="4800" dirty="0">
              <a:latin typeface="华文楷体" panose="02010600040101010101" pitchFamily="2" charset="-122"/>
              <a:ea typeface="华文楷体" panose="0201060004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8340" y="1711960"/>
            <a:ext cx="10928985" cy="4678680"/>
          </a:xfrm>
        </p:spPr>
        <p:txBody>
          <a:bodyPr>
            <a:normAutofit fontScale="25000"/>
          </a:bodyPr>
          <a:lstStyle/>
          <a:p>
            <a:pPr marL="0" indent="0">
              <a:buNone/>
            </a:pPr>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扩展任务评分（</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rPr>
              <a:t>30</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分）</a:t>
            </a:r>
            <a:endParaRPr lang="zh-CN" altLang="en-US" sz="8000"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en-US" altLang="zh-CN" sz="80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任务模块</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考核要点</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分值</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优秀标准</a:t>
            </a:r>
            <a:endParaRPr lang="zh-CN" altLang="en-US" sz="80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8000" dirty="0">
                <a:latin typeface="Times New Roman" panose="02020603050405020304" pitchFamily="18" charset="0"/>
                <a:ea typeface="楷体" panose="02010609060101010101" pitchFamily="49" charset="-122"/>
                <a:cs typeface="Times New Roman" panose="02020603050405020304" pitchFamily="18" charset="0"/>
                <a:sym typeface="+mn-ea"/>
              </a:rPr>
              <a:t>实现</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sym typeface="+mn-ea"/>
              </a:rPr>
              <a:t>GUI</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sym typeface="+mn-ea"/>
              </a:rPr>
              <a:t>界面</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sym typeface="+mn-ea"/>
              </a:rPr>
              <a:t>                              </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sym typeface="+mn-ea"/>
              </a:rPr>
              <a:t>完成登录等界面</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rPr>
              <a:t>		  10</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分</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sym typeface="+mn-ea"/>
              </a:rPr>
              <a:t>美观整洁</a:t>
            </a:r>
            <a:endParaRPr lang="en-US" altLang="zh-CN" sz="80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8000" dirty="0">
                <a:latin typeface="Times New Roman" panose="02020603050405020304" pitchFamily="18" charset="0"/>
                <a:ea typeface="楷体" panose="02010609060101010101" pitchFamily="49" charset="-122"/>
                <a:cs typeface="Times New Roman" panose="02020603050405020304" pitchFamily="18" charset="0"/>
                <a:sym typeface="+mn-ea"/>
              </a:rPr>
              <a:t>实现随机代理</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sym typeface="+mn-ea"/>
              </a:rPr>
              <a:t>IP</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sym typeface="+mn-ea"/>
              </a:rPr>
              <a:t>池功能</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sym typeface="+mn-ea"/>
              </a:rPr>
              <a:t>               </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sym typeface="+mn-ea"/>
              </a:rPr>
              <a:t>反爬取措施</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sym typeface="+mn-ea"/>
              </a:rPr>
              <a:t>                         15</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sym typeface="+mn-ea"/>
              </a:rPr>
              <a:t>分</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sym typeface="+mn-ea"/>
              </a:rPr>
              <a:t>         </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提升稳定性，保证数据质量</a:t>
            </a:r>
            <a:endParaRPr lang="zh-CN" altLang="en-US" sz="80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8000" dirty="0">
                <a:latin typeface="Times New Roman" panose="02020603050405020304" pitchFamily="18" charset="0"/>
                <a:ea typeface="楷体" panose="02010609060101010101" pitchFamily="49" charset="-122"/>
                <a:cs typeface="Times New Roman" panose="02020603050405020304" pitchFamily="18" charset="0"/>
                <a:sym typeface="+mn-ea"/>
              </a:rPr>
              <a:t>对数据进行个性化词云展示</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sym typeface="+mn-ea"/>
              </a:rPr>
              <a:t>         </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信息展示</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rPr>
              <a:t>                           10</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分</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可视化效果好</a:t>
            </a:r>
            <a:endParaRPr lang="zh-CN" altLang="en-US" sz="80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8000" dirty="0">
                <a:latin typeface="Times New Roman" panose="02020603050405020304" pitchFamily="18" charset="0"/>
                <a:ea typeface="楷体" panose="02010609060101010101" pitchFamily="49" charset="-122"/>
                <a:cs typeface="Times New Roman" panose="02020603050405020304" pitchFamily="18" charset="0"/>
                <a:sym typeface="+mn-ea"/>
              </a:rPr>
              <a:t>爬取药品具体信息</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复杂信息获取</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rPr>
              <a:t>                       15</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分</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rPr>
              <a:t>正确获得药物信息</a:t>
            </a:r>
            <a:endParaRPr lang="zh-CN" altLang="en-US" sz="80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8000" dirty="0">
                <a:latin typeface="Times New Roman" panose="02020603050405020304" pitchFamily="18" charset="0"/>
                <a:ea typeface="楷体" panose="02010609060101010101" pitchFamily="49" charset="-122"/>
                <a:cs typeface="Times New Roman" panose="02020603050405020304" pitchFamily="18" charset="0"/>
                <a:sym typeface="+mn-ea"/>
              </a:rPr>
              <a:t>提升系统泛化能力</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sym typeface="+mn-ea"/>
              </a:rPr>
              <a:t>                    </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sym typeface="+mn-ea"/>
              </a:rPr>
              <a:t>应对更复杂的提问</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sym typeface="+mn-ea"/>
              </a:rPr>
              <a:t>                 15</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sym typeface="+mn-ea"/>
              </a:rPr>
              <a:t>分</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sym typeface="+mn-ea"/>
              </a:rPr>
              <a:t>            </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sym typeface="+mn-ea"/>
              </a:rPr>
              <a:t>新增提问方式或意图</a:t>
            </a:r>
            <a:endParaRPr lang="zh-CN" altLang="en-US" sz="8000" dirty="0">
              <a:latin typeface="Times New Roman" panose="02020603050405020304" pitchFamily="18" charset="0"/>
              <a:ea typeface="楷体" panose="02010609060101010101" pitchFamily="49" charset="-122"/>
              <a:cs typeface="Times New Roman" panose="02020603050405020304" pitchFamily="18" charset="0"/>
              <a:sym typeface="+mn-ea"/>
            </a:endParaRPr>
          </a:p>
          <a:p>
            <a:r>
              <a:rPr lang="zh-CN" altLang="en-US" sz="8000" dirty="0">
                <a:latin typeface="Times New Roman" panose="02020603050405020304" pitchFamily="18" charset="0"/>
                <a:ea typeface="楷体" panose="02010609060101010101" pitchFamily="49" charset="-122"/>
                <a:cs typeface="Times New Roman" panose="02020603050405020304" pitchFamily="18" charset="0"/>
                <a:sym typeface="+mn-ea"/>
              </a:rPr>
              <a:t>新增用户需要的实体或实体关系</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sym typeface="+mn-ea"/>
              </a:rPr>
              <a:t>   </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sym typeface="+mn-ea"/>
              </a:rPr>
              <a:t>完善知识库</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sym typeface="+mn-ea"/>
              </a:rPr>
              <a:t>                      15</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sym typeface="+mn-ea"/>
              </a:rPr>
              <a:t>分</a:t>
            </a:r>
            <a:r>
              <a:rPr lang="en-US" altLang="zh-CN" sz="8000" dirty="0">
                <a:latin typeface="Times New Roman" panose="02020603050405020304" pitchFamily="18" charset="0"/>
                <a:ea typeface="楷体" panose="02010609060101010101" pitchFamily="49" charset="-122"/>
                <a:cs typeface="Times New Roman" panose="02020603050405020304" pitchFamily="18" charset="0"/>
                <a:sym typeface="+mn-ea"/>
              </a:rPr>
              <a:t>            </a:t>
            </a:r>
            <a:r>
              <a:rPr lang="zh-CN" altLang="en-US" sz="8000" dirty="0">
                <a:latin typeface="Times New Roman" panose="02020603050405020304" pitchFamily="18" charset="0"/>
                <a:ea typeface="楷体" panose="02010609060101010101" pitchFamily="49" charset="-122"/>
                <a:cs typeface="Times New Roman" panose="02020603050405020304" pitchFamily="18" charset="0"/>
                <a:sym typeface="+mn-ea"/>
              </a:rPr>
              <a:t>新增相关实体或关系</a:t>
            </a:r>
            <a:endParaRPr lang="zh-CN" altLang="en-US" sz="8000"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8000" dirty="0">
                <a:latin typeface="Times New Roman" panose="02020603050405020304" pitchFamily="18" charset="0"/>
                <a:ea typeface="楷体" panose="02010609060101010101" pitchFamily="49" charset="-122"/>
                <a:cs typeface="Times New Roman" panose="02020603050405020304" pitchFamily="18" charset="0"/>
                <a:sym typeface="+mn-ea"/>
              </a:rPr>
              <a:t>……</a:t>
            </a:r>
            <a:endParaRPr lang="zh-CN" altLang="en-US" sz="8000"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sz="8000"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sz="8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Title 2"/>
          <p:cNvSpPr>
            <a:spLocks noGrp="1"/>
          </p:cNvSpPr>
          <p:nvPr>
            <p:ph type="title"/>
          </p:nvPr>
        </p:nvSpPr>
        <p:spPr/>
        <p:txBody>
          <a:bodyPr>
            <a:noAutofit/>
          </a:bodyPr>
          <a:lstStyle/>
          <a:p>
            <a:r>
              <a:rPr lang="zh-CN" altLang="en-US" sz="4800" dirty="0">
                <a:latin typeface="华文楷体" panose="02010600040101010101" pitchFamily="2" charset="-122"/>
                <a:ea typeface="华文楷体" panose="02010600040101010101" pitchFamily="2" charset="-122"/>
              </a:rPr>
              <a:t>评分标准</a:t>
            </a:r>
            <a:endParaRPr lang="en-US" altLang="zh-CN" sz="4800" dirty="0">
              <a:latin typeface="华文楷体" panose="02010600040101010101" pitchFamily="2" charset="-122"/>
              <a:ea typeface="华文楷体" panose="0201060004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7180" y="956945"/>
            <a:ext cx="1569720" cy="368300"/>
          </a:xfrm>
          <a:prstGeom prst="rect">
            <a:avLst/>
          </a:prstGeom>
          <a:noFill/>
        </p:spPr>
        <p:txBody>
          <a:bodyPr wrap="square" rtlCol="0">
            <a:spAutoFit/>
          </a:bodyPr>
          <a:lstStyle/>
          <a:p>
            <a:r>
              <a:rPr lang="en-US" altLang="zh-CN" b="1" dirty="0">
                <a:latin typeface="华文楷体" panose="02010600040101010101" pitchFamily="2" charset="-122"/>
                <a:ea typeface="华文楷体" panose="02010600040101010101" pitchFamily="2" charset="-122"/>
                <a:cs typeface="华文楷体" panose="02010600040101010101" pitchFamily="2" charset="-122"/>
              </a:rPr>
              <a:t>1. 2 </a:t>
            </a:r>
            <a:r>
              <a:rPr lang="zh-CN" altLang="en-US" b="1" dirty="0">
                <a:latin typeface="华文楷体" panose="02010600040101010101" pitchFamily="2" charset="-122"/>
                <a:ea typeface="华文楷体" panose="02010600040101010101" pitchFamily="2" charset="-122"/>
                <a:cs typeface="华文楷体" panose="02010600040101010101" pitchFamily="2" charset="-122"/>
              </a:rPr>
              <a:t>项目架构</a:t>
            </a:r>
            <a:endParaRPr lang="zh-CN" altLang="en-US" b="1" dirty="0">
              <a:latin typeface="华文楷体" panose="02010600040101010101" pitchFamily="2" charset="-122"/>
              <a:ea typeface="华文楷体" panose="02010600040101010101" pitchFamily="2" charset="-122"/>
              <a:cs typeface="华文楷体" panose="02010600040101010101" pitchFamily="2" charset="-122"/>
            </a:endParaRPr>
          </a:p>
        </p:txBody>
      </p:sp>
      <p:grpSp>
        <p:nvGrpSpPr>
          <p:cNvPr id="5" name="组合 4"/>
          <p:cNvGrpSpPr/>
          <p:nvPr/>
        </p:nvGrpSpPr>
        <p:grpSpPr>
          <a:xfrm>
            <a:off x="565785" y="1179195"/>
            <a:ext cx="11003280" cy="4646930"/>
            <a:chOff x="891" y="1857"/>
            <a:chExt cx="17328" cy="7318"/>
          </a:xfrm>
        </p:grpSpPr>
        <p:sp>
          <p:nvSpPr>
            <p:cNvPr id="39" name="文本框 38"/>
            <p:cNvSpPr txBox="1"/>
            <p:nvPr/>
          </p:nvSpPr>
          <p:spPr>
            <a:xfrm>
              <a:off x="11703" y="1857"/>
              <a:ext cx="6516" cy="2307"/>
            </a:xfrm>
            <a:prstGeom prst="rect">
              <a:avLst/>
            </a:prstGeom>
            <a:noFill/>
            <a:ln>
              <a:solidFill>
                <a:schemeClr val="tx1"/>
              </a:solidFill>
              <a:prstDash val="solid"/>
            </a:ln>
          </p:spPr>
          <p:txBody>
            <a:bodyPr wrap="square" rtlCol="0">
              <a:noAutofit/>
            </a:bodyPr>
            <a:p>
              <a:endParaRPr lang="zh-CN" altLang="en-US">
                <a:latin typeface="华文楷体" panose="02010600040101010101" pitchFamily="2" charset="-122"/>
                <a:ea typeface="华文楷体" panose="02010600040101010101" pitchFamily="2" charset="-122"/>
              </a:endParaRPr>
            </a:p>
          </p:txBody>
        </p:sp>
        <p:sp>
          <p:nvSpPr>
            <p:cNvPr id="11" name="流程图: 可选过程 10"/>
            <p:cNvSpPr/>
            <p:nvPr/>
          </p:nvSpPr>
          <p:spPr>
            <a:xfrm>
              <a:off x="891" y="2468"/>
              <a:ext cx="2778" cy="992"/>
            </a:xfrm>
            <a:prstGeom prst="flowChartAlternate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latin typeface="华文楷体" panose="02010600040101010101" pitchFamily="2" charset="-122"/>
                  <a:ea typeface="华文楷体" panose="02010600040101010101" pitchFamily="2" charset="-122"/>
                </a:rPr>
                <a:t>数据采集</a:t>
              </a:r>
              <a:endParaRPr lang="zh-CN" altLang="en-US">
                <a:solidFill>
                  <a:schemeClr val="tx1"/>
                </a:solidFill>
                <a:latin typeface="华文楷体" panose="02010600040101010101" pitchFamily="2" charset="-122"/>
                <a:ea typeface="华文楷体" panose="02010600040101010101" pitchFamily="2" charset="-122"/>
              </a:endParaRPr>
            </a:p>
          </p:txBody>
        </p:sp>
        <p:sp>
          <p:nvSpPr>
            <p:cNvPr id="15" name="流程图: 可选过程 14"/>
            <p:cNvSpPr/>
            <p:nvPr/>
          </p:nvSpPr>
          <p:spPr>
            <a:xfrm>
              <a:off x="891" y="4610"/>
              <a:ext cx="2778" cy="1037"/>
            </a:xfrm>
            <a:prstGeom prst="flowChartAlternate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latin typeface="华文楷体" panose="02010600040101010101" pitchFamily="2" charset="-122"/>
                  <a:ea typeface="华文楷体" panose="02010600040101010101" pitchFamily="2" charset="-122"/>
                </a:rPr>
                <a:t>构建知识库</a:t>
              </a:r>
              <a:endParaRPr lang="zh-CN" altLang="en-US">
                <a:solidFill>
                  <a:schemeClr val="tx1"/>
                </a:solidFill>
                <a:latin typeface="华文楷体" panose="02010600040101010101" pitchFamily="2" charset="-122"/>
                <a:ea typeface="华文楷体" panose="02010600040101010101" pitchFamily="2" charset="-122"/>
              </a:endParaRPr>
            </a:p>
          </p:txBody>
        </p:sp>
        <p:sp>
          <p:nvSpPr>
            <p:cNvPr id="16" name="流程图: 可选过程 15"/>
            <p:cNvSpPr/>
            <p:nvPr/>
          </p:nvSpPr>
          <p:spPr>
            <a:xfrm>
              <a:off x="891" y="7430"/>
              <a:ext cx="2778" cy="1068"/>
            </a:xfrm>
            <a:prstGeom prst="flowChartAlternate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latin typeface="华文楷体" panose="02010600040101010101" pitchFamily="2" charset="-122"/>
                  <a:ea typeface="华文楷体" panose="02010600040101010101" pitchFamily="2" charset="-122"/>
                </a:rPr>
                <a:t>设计问答系统</a:t>
              </a:r>
              <a:endParaRPr lang="zh-CN" altLang="en-US">
                <a:solidFill>
                  <a:schemeClr val="tx1"/>
                </a:solidFill>
                <a:latin typeface="华文楷体" panose="02010600040101010101" pitchFamily="2" charset="-122"/>
                <a:ea typeface="华文楷体" panose="02010600040101010101" pitchFamily="2" charset="-122"/>
              </a:endParaRPr>
            </a:p>
          </p:txBody>
        </p:sp>
        <p:cxnSp>
          <p:nvCxnSpPr>
            <p:cNvPr id="19" name="直接箭头连接符 18"/>
            <p:cNvCxnSpPr/>
            <p:nvPr/>
          </p:nvCxnSpPr>
          <p:spPr>
            <a:xfrm>
              <a:off x="2280" y="3460"/>
              <a:ext cx="0" cy="11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0" name="直接箭头连接符 19"/>
            <p:cNvCxnSpPr>
              <a:endCxn id="16" idx="0"/>
            </p:cNvCxnSpPr>
            <p:nvPr/>
          </p:nvCxnSpPr>
          <p:spPr>
            <a:xfrm>
              <a:off x="2280" y="5926"/>
              <a:ext cx="0" cy="1504"/>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3" name="右箭头 22"/>
            <p:cNvSpPr/>
            <p:nvPr/>
          </p:nvSpPr>
          <p:spPr>
            <a:xfrm>
              <a:off x="4175" y="2581"/>
              <a:ext cx="1542" cy="765"/>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latin typeface="华文楷体" panose="02010600040101010101" pitchFamily="2" charset="-122"/>
                <a:ea typeface="华文楷体" panose="02010600040101010101" pitchFamily="2" charset="-122"/>
              </a:endParaRPr>
            </a:p>
          </p:txBody>
        </p:sp>
        <p:sp>
          <p:nvSpPr>
            <p:cNvPr id="24" name="左大括号 23"/>
            <p:cNvSpPr/>
            <p:nvPr/>
          </p:nvSpPr>
          <p:spPr>
            <a:xfrm>
              <a:off x="6039" y="2244"/>
              <a:ext cx="243" cy="1440"/>
            </a:xfrm>
            <a:prstGeom prst="lef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latin typeface="华文楷体" panose="02010600040101010101" pitchFamily="2" charset="-122"/>
                <a:ea typeface="华文楷体" panose="02010600040101010101" pitchFamily="2" charset="-122"/>
              </a:endParaRPr>
            </a:p>
          </p:txBody>
        </p:sp>
        <p:sp>
          <p:nvSpPr>
            <p:cNvPr id="25" name="文本框 24"/>
            <p:cNvSpPr txBox="1"/>
            <p:nvPr/>
          </p:nvSpPr>
          <p:spPr>
            <a:xfrm>
              <a:off x="6452" y="2001"/>
              <a:ext cx="4051" cy="580"/>
            </a:xfrm>
            <a:prstGeom prst="rect">
              <a:avLst/>
            </a:prstGeom>
            <a:noFill/>
          </p:spPr>
          <p:txBody>
            <a:bodyPr wrap="square" rtlCol="0">
              <a:spAutoFit/>
            </a:bodyPr>
            <a:p>
              <a:r>
                <a:rPr lang="zh-CN" altLang="en-US">
                  <a:latin typeface="华文楷体" panose="02010600040101010101" pitchFamily="2" charset="-122"/>
                  <a:ea typeface="华文楷体" panose="02010600040101010101" pitchFamily="2" charset="-122"/>
                </a:rPr>
                <a:t>爬取垂直网站医疗信息</a:t>
              </a:r>
              <a:endParaRPr lang="zh-CN" altLang="en-US">
                <a:latin typeface="华文楷体" panose="02010600040101010101" pitchFamily="2" charset="-122"/>
                <a:ea typeface="华文楷体" panose="02010600040101010101" pitchFamily="2" charset="-122"/>
              </a:endParaRPr>
            </a:p>
          </p:txBody>
        </p:sp>
        <p:sp>
          <p:nvSpPr>
            <p:cNvPr id="27" name="文本框 26"/>
            <p:cNvSpPr txBox="1"/>
            <p:nvPr/>
          </p:nvSpPr>
          <p:spPr>
            <a:xfrm>
              <a:off x="6452" y="3203"/>
              <a:ext cx="5047" cy="580"/>
            </a:xfrm>
            <a:prstGeom prst="rect">
              <a:avLst/>
            </a:prstGeom>
            <a:noFill/>
          </p:spPr>
          <p:txBody>
            <a:bodyPr wrap="square" rtlCol="0">
              <a:spAutoFit/>
            </a:bodyPr>
            <a:p>
              <a:r>
                <a:rPr lang="zh-CN" altLang="en-US">
                  <a:latin typeface="华文楷体" panose="02010600040101010101" pitchFamily="2" charset="-122"/>
                  <a:ea typeface="华文楷体" panose="02010600040101010101" pitchFamily="2" charset="-122"/>
                </a:rPr>
                <a:t>数据预处理以构建结构化数据</a:t>
              </a:r>
              <a:endParaRPr lang="zh-CN" altLang="en-US">
                <a:latin typeface="华文楷体" panose="02010600040101010101" pitchFamily="2" charset="-122"/>
                <a:ea typeface="华文楷体" panose="02010600040101010101" pitchFamily="2" charset="-122"/>
              </a:endParaRPr>
            </a:p>
          </p:txBody>
        </p:sp>
        <p:sp>
          <p:nvSpPr>
            <p:cNvPr id="28" name="右箭头 27"/>
            <p:cNvSpPr/>
            <p:nvPr/>
          </p:nvSpPr>
          <p:spPr>
            <a:xfrm>
              <a:off x="4175" y="4746"/>
              <a:ext cx="1542" cy="765"/>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b="1">
                <a:latin typeface="华文楷体" panose="02010600040101010101" pitchFamily="2" charset="-122"/>
                <a:ea typeface="华文楷体" panose="02010600040101010101" pitchFamily="2" charset="-122"/>
              </a:endParaRPr>
            </a:p>
          </p:txBody>
        </p:sp>
        <p:sp>
          <p:nvSpPr>
            <p:cNvPr id="29" name="左大括号 28"/>
            <p:cNvSpPr/>
            <p:nvPr/>
          </p:nvSpPr>
          <p:spPr>
            <a:xfrm>
              <a:off x="6052" y="4408"/>
              <a:ext cx="187" cy="1776"/>
            </a:xfrm>
            <a:prstGeom prst="lef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latin typeface="华文楷体" panose="02010600040101010101" pitchFamily="2" charset="-122"/>
                <a:ea typeface="华文楷体" panose="02010600040101010101" pitchFamily="2" charset="-122"/>
              </a:endParaRPr>
            </a:p>
          </p:txBody>
        </p:sp>
        <p:sp>
          <p:nvSpPr>
            <p:cNvPr id="30" name="文本框 29"/>
            <p:cNvSpPr txBox="1"/>
            <p:nvPr/>
          </p:nvSpPr>
          <p:spPr>
            <a:xfrm>
              <a:off x="6659" y="4278"/>
              <a:ext cx="3078" cy="580"/>
            </a:xfrm>
            <a:prstGeom prst="rect">
              <a:avLst/>
            </a:prstGeom>
            <a:noFill/>
          </p:spPr>
          <p:txBody>
            <a:bodyPr wrap="square" rtlCol="0">
              <a:spAutoFit/>
            </a:bodyPr>
            <a:p>
              <a:r>
                <a:rPr lang="zh-CN" altLang="en-US">
                  <a:latin typeface="华文楷体" panose="02010600040101010101" pitchFamily="2" charset="-122"/>
                  <a:ea typeface="华文楷体" panose="02010600040101010101" pitchFamily="2" charset="-122"/>
                  <a:cs typeface="华文楷体" panose="02010600040101010101" pitchFamily="2" charset="-122"/>
                </a:rPr>
                <a:t>构建</a:t>
              </a:r>
              <a:r>
                <a:rPr lang="en-US" altLang="zh-CN">
                  <a:latin typeface="华文楷体" panose="02010600040101010101" pitchFamily="2" charset="-122"/>
                  <a:ea typeface="华文楷体" panose="02010600040101010101" pitchFamily="2" charset="-122"/>
                  <a:cs typeface="华文楷体" panose="02010600040101010101" pitchFamily="2" charset="-122"/>
                </a:rPr>
                <a:t>7</a:t>
              </a:r>
              <a:r>
                <a:rPr lang="zh-CN" altLang="en-US">
                  <a:latin typeface="华文楷体" panose="02010600040101010101" pitchFamily="2" charset="-122"/>
                  <a:ea typeface="华文楷体" panose="02010600040101010101" pitchFamily="2" charset="-122"/>
                  <a:cs typeface="华文楷体" panose="02010600040101010101" pitchFamily="2" charset="-122"/>
                </a:rPr>
                <a:t>类实体节点</a:t>
              </a:r>
              <a:endParaRPr lang="zh-CN" altLang="en-US">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31" name="文本框 30"/>
            <p:cNvSpPr txBox="1"/>
            <p:nvPr/>
          </p:nvSpPr>
          <p:spPr>
            <a:xfrm>
              <a:off x="6647" y="5029"/>
              <a:ext cx="2613" cy="580"/>
            </a:xfrm>
            <a:prstGeom prst="rect">
              <a:avLst/>
            </a:prstGeom>
            <a:noFill/>
          </p:spPr>
          <p:txBody>
            <a:bodyPr wrap="square" rtlCol="0">
              <a:spAutoFit/>
            </a:bodyPr>
            <a:p>
              <a:r>
                <a:rPr lang="zh-CN" altLang="en-US">
                  <a:latin typeface="华文楷体" panose="02010600040101010101" pitchFamily="2" charset="-122"/>
                  <a:ea typeface="华文楷体" panose="02010600040101010101" pitchFamily="2" charset="-122"/>
                  <a:cs typeface="华文楷体" panose="02010600040101010101" pitchFamily="2" charset="-122"/>
                </a:rPr>
                <a:t>构建</a:t>
              </a:r>
              <a:r>
                <a:rPr lang="en-US" altLang="zh-CN">
                  <a:latin typeface="华文楷体" panose="02010600040101010101" pitchFamily="2" charset="-122"/>
                  <a:ea typeface="华文楷体" panose="02010600040101010101" pitchFamily="2" charset="-122"/>
                  <a:cs typeface="华文楷体" panose="02010600040101010101" pitchFamily="2" charset="-122"/>
                </a:rPr>
                <a:t>11</a:t>
              </a:r>
              <a:r>
                <a:rPr lang="zh-CN" altLang="en-US">
                  <a:latin typeface="华文楷体" panose="02010600040101010101" pitchFamily="2" charset="-122"/>
                  <a:ea typeface="华文楷体" panose="02010600040101010101" pitchFamily="2" charset="-122"/>
                  <a:cs typeface="华文楷体" panose="02010600040101010101" pitchFamily="2" charset="-122"/>
                </a:rPr>
                <a:t>种关系</a:t>
              </a:r>
              <a:endParaRPr lang="zh-CN" altLang="en-US">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32" name="文本框 31"/>
            <p:cNvSpPr txBox="1"/>
            <p:nvPr/>
          </p:nvSpPr>
          <p:spPr>
            <a:xfrm>
              <a:off x="6659" y="5780"/>
              <a:ext cx="2643" cy="580"/>
            </a:xfrm>
            <a:prstGeom prst="rect">
              <a:avLst/>
            </a:prstGeom>
            <a:noFill/>
          </p:spPr>
          <p:txBody>
            <a:bodyPr wrap="square" rtlCol="0">
              <a:spAutoFit/>
            </a:bodyPr>
            <a:p>
              <a:r>
                <a:rPr lang="zh-CN" altLang="en-US">
                  <a:latin typeface="华文楷体" panose="02010600040101010101" pitchFamily="2" charset="-122"/>
                  <a:ea typeface="华文楷体" panose="02010600040101010101" pitchFamily="2" charset="-122"/>
                </a:rPr>
                <a:t>构建知识图谱</a:t>
              </a:r>
              <a:endParaRPr lang="zh-CN" altLang="en-US">
                <a:latin typeface="华文楷体" panose="02010600040101010101" pitchFamily="2" charset="-122"/>
                <a:ea typeface="华文楷体" panose="02010600040101010101" pitchFamily="2" charset="-122"/>
              </a:endParaRPr>
            </a:p>
          </p:txBody>
        </p:sp>
        <p:sp>
          <p:nvSpPr>
            <p:cNvPr id="33" name="右箭头 32"/>
            <p:cNvSpPr/>
            <p:nvPr/>
          </p:nvSpPr>
          <p:spPr>
            <a:xfrm>
              <a:off x="4083" y="7454"/>
              <a:ext cx="1542" cy="765"/>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b="1">
                <a:latin typeface="华文楷体" panose="02010600040101010101" pitchFamily="2" charset="-122"/>
                <a:ea typeface="华文楷体" panose="02010600040101010101" pitchFamily="2" charset="-122"/>
              </a:endParaRPr>
            </a:p>
          </p:txBody>
        </p:sp>
        <p:sp>
          <p:nvSpPr>
            <p:cNvPr id="34" name="左大括号 33"/>
            <p:cNvSpPr/>
            <p:nvPr/>
          </p:nvSpPr>
          <p:spPr>
            <a:xfrm>
              <a:off x="6039" y="7023"/>
              <a:ext cx="187" cy="1776"/>
            </a:xfrm>
            <a:prstGeom prst="lef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latin typeface="华文楷体" panose="02010600040101010101" pitchFamily="2" charset="-122"/>
                <a:ea typeface="华文楷体" panose="02010600040101010101" pitchFamily="2" charset="-122"/>
              </a:endParaRPr>
            </a:p>
          </p:txBody>
        </p:sp>
        <p:sp>
          <p:nvSpPr>
            <p:cNvPr id="35" name="文本框 34"/>
            <p:cNvSpPr txBox="1"/>
            <p:nvPr/>
          </p:nvSpPr>
          <p:spPr>
            <a:xfrm>
              <a:off x="6663" y="6849"/>
              <a:ext cx="2811" cy="580"/>
            </a:xfrm>
            <a:prstGeom prst="rect">
              <a:avLst/>
            </a:prstGeom>
            <a:noFill/>
          </p:spPr>
          <p:txBody>
            <a:bodyPr wrap="square" rtlCol="0">
              <a:spAutoFit/>
            </a:bodyPr>
            <a:p>
              <a:r>
                <a:rPr lang="zh-CN" altLang="en-US">
                  <a:latin typeface="华文楷体" panose="02010600040101010101" pitchFamily="2" charset="-122"/>
                  <a:ea typeface="华文楷体" panose="02010600040101010101" pitchFamily="2" charset="-122"/>
                </a:rPr>
                <a:t>问句分类模块</a:t>
              </a:r>
              <a:endParaRPr lang="zh-CN" altLang="en-US">
                <a:latin typeface="华文楷体" panose="02010600040101010101" pitchFamily="2" charset="-122"/>
                <a:ea typeface="华文楷体" panose="02010600040101010101" pitchFamily="2" charset="-122"/>
              </a:endParaRPr>
            </a:p>
          </p:txBody>
        </p:sp>
        <p:sp>
          <p:nvSpPr>
            <p:cNvPr id="36" name="文本框 35"/>
            <p:cNvSpPr txBox="1"/>
            <p:nvPr/>
          </p:nvSpPr>
          <p:spPr>
            <a:xfrm>
              <a:off x="6640" y="7534"/>
              <a:ext cx="2964" cy="580"/>
            </a:xfrm>
            <a:prstGeom prst="rect">
              <a:avLst/>
            </a:prstGeom>
            <a:noFill/>
          </p:spPr>
          <p:txBody>
            <a:bodyPr wrap="square" rtlCol="0">
              <a:spAutoFit/>
            </a:bodyPr>
            <a:p>
              <a:r>
                <a:rPr lang="zh-CN" altLang="en-US">
                  <a:latin typeface="华文楷体" panose="02010600040101010101" pitchFamily="2" charset="-122"/>
                  <a:ea typeface="华文楷体" panose="02010600040101010101" pitchFamily="2" charset="-122"/>
                </a:rPr>
                <a:t>意图解析模块</a:t>
              </a:r>
              <a:endParaRPr lang="zh-CN" altLang="en-US">
                <a:latin typeface="华文楷体" panose="02010600040101010101" pitchFamily="2" charset="-122"/>
                <a:ea typeface="华文楷体" panose="02010600040101010101" pitchFamily="2" charset="-122"/>
              </a:endParaRPr>
            </a:p>
          </p:txBody>
        </p:sp>
        <p:sp>
          <p:nvSpPr>
            <p:cNvPr id="37" name="文本框 36"/>
            <p:cNvSpPr txBox="1"/>
            <p:nvPr/>
          </p:nvSpPr>
          <p:spPr>
            <a:xfrm>
              <a:off x="6640" y="8219"/>
              <a:ext cx="2754" cy="580"/>
            </a:xfrm>
            <a:prstGeom prst="rect">
              <a:avLst/>
            </a:prstGeom>
            <a:noFill/>
          </p:spPr>
          <p:txBody>
            <a:bodyPr wrap="square" rtlCol="0">
              <a:spAutoFit/>
            </a:bodyPr>
            <a:p>
              <a:r>
                <a:rPr lang="zh-CN" altLang="en-US">
                  <a:latin typeface="华文楷体" panose="02010600040101010101" pitchFamily="2" charset="-122"/>
                  <a:ea typeface="华文楷体" panose="02010600040101010101" pitchFamily="2" charset="-122"/>
                </a:rPr>
                <a:t>数据查询模块</a:t>
              </a:r>
              <a:endParaRPr lang="zh-CN" altLang="en-US">
                <a:latin typeface="华文楷体" panose="02010600040101010101" pitchFamily="2" charset="-122"/>
                <a:ea typeface="华文楷体" panose="02010600040101010101" pitchFamily="2" charset="-122"/>
              </a:endParaRPr>
            </a:p>
          </p:txBody>
        </p:sp>
        <p:pic>
          <p:nvPicPr>
            <p:cNvPr id="40" name="图片 39"/>
            <p:cNvPicPr>
              <a:picLocks noChangeAspect="1"/>
            </p:cNvPicPr>
            <p:nvPr/>
          </p:nvPicPr>
          <p:blipFill>
            <a:blip r:embed="rId1"/>
            <a:stretch>
              <a:fillRect/>
            </a:stretch>
          </p:blipFill>
          <p:spPr>
            <a:xfrm>
              <a:off x="12044" y="1887"/>
              <a:ext cx="2810" cy="2189"/>
            </a:xfrm>
            <a:prstGeom prst="rect">
              <a:avLst/>
            </a:prstGeom>
          </p:spPr>
        </p:pic>
        <p:pic>
          <p:nvPicPr>
            <p:cNvPr id="41" name="图片 40"/>
            <p:cNvPicPr>
              <a:picLocks noChangeAspect="1"/>
            </p:cNvPicPr>
            <p:nvPr/>
          </p:nvPicPr>
          <p:blipFill>
            <a:blip r:embed="rId2"/>
            <a:stretch>
              <a:fillRect/>
            </a:stretch>
          </p:blipFill>
          <p:spPr>
            <a:xfrm>
              <a:off x="15243" y="2089"/>
              <a:ext cx="2503" cy="1902"/>
            </a:xfrm>
            <a:prstGeom prst="rect">
              <a:avLst/>
            </a:prstGeom>
          </p:spPr>
        </p:pic>
        <p:pic>
          <p:nvPicPr>
            <p:cNvPr id="44" name="图片 43"/>
            <p:cNvPicPr>
              <a:picLocks noChangeAspect="1"/>
            </p:cNvPicPr>
            <p:nvPr/>
          </p:nvPicPr>
          <p:blipFill>
            <a:blip r:embed="rId3"/>
            <a:stretch>
              <a:fillRect/>
            </a:stretch>
          </p:blipFill>
          <p:spPr>
            <a:xfrm>
              <a:off x="15243" y="4423"/>
              <a:ext cx="2670" cy="1890"/>
            </a:xfrm>
            <a:prstGeom prst="rect">
              <a:avLst/>
            </a:prstGeom>
          </p:spPr>
        </p:pic>
        <p:pic>
          <p:nvPicPr>
            <p:cNvPr id="45" name="图片 44"/>
            <p:cNvPicPr>
              <a:picLocks noChangeAspect="1"/>
            </p:cNvPicPr>
            <p:nvPr/>
          </p:nvPicPr>
          <p:blipFill>
            <a:blip r:embed="rId4"/>
            <a:stretch>
              <a:fillRect/>
            </a:stretch>
          </p:blipFill>
          <p:spPr>
            <a:xfrm>
              <a:off x="11874" y="4423"/>
              <a:ext cx="3120" cy="1577"/>
            </a:xfrm>
            <a:prstGeom prst="rect">
              <a:avLst/>
            </a:prstGeom>
          </p:spPr>
        </p:pic>
        <p:pic>
          <p:nvPicPr>
            <p:cNvPr id="46" name="图片 45"/>
            <p:cNvPicPr>
              <a:picLocks noChangeAspect="1"/>
            </p:cNvPicPr>
            <p:nvPr/>
          </p:nvPicPr>
          <p:blipFill>
            <a:blip r:embed="rId5"/>
            <a:stretch>
              <a:fillRect/>
            </a:stretch>
          </p:blipFill>
          <p:spPr>
            <a:xfrm>
              <a:off x="11909" y="6825"/>
              <a:ext cx="2945" cy="1999"/>
            </a:xfrm>
            <a:prstGeom prst="rect">
              <a:avLst/>
            </a:prstGeom>
          </p:spPr>
        </p:pic>
        <p:pic>
          <p:nvPicPr>
            <p:cNvPr id="47" name="图片 46"/>
            <p:cNvPicPr>
              <a:picLocks noChangeAspect="1"/>
            </p:cNvPicPr>
            <p:nvPr/>
          </p:nvPicPr>
          <p:blipFill>
            <a:blip r:embed="rId6"/>
            <a:srcRect l="9070" r="19819"/>
            <a:stretch>
              <a:fillRect/>
            </a:stretch>
          </p:blipFill>
          <p:spPr>
            <a:xfrm>
              <a:off x="15365" y="6745"/>
              <a:ext cx="2752" cy="2430"/>
            </a:xfrm>
            <a:prstGeom prst="rect">
              <a:avLst/>
            </a:prstGeom>
          </p:spPr>
        </p:pic>
        <p:sp>
          <p:nvSpPr>
            <p:cNvPr id="48" name="文本框 47"/>
            <p:cNvSpPr txBox="1"/>
            <p:nvPr/>
          </p:nvSpPr>
          <p:spPr>
            <a:xfrm>
              <a:off x="11703" y="4406"/>
              <a:ext cx="6516" cy="2012"/>
            </a:xfrm>
            <a:prstGeom prst="rect">
              <a:avLst/>
            </a:prstGeom>
            <a:noFill/>
            <a:ln>
              <a:solidFill>
                <a:schemeClr val="tx1"/>
              </a:solidFill>
              <a:prstDash val="solid"/>
            </a:ln>
          </p:spPr>
          <p:txBody>
            <a:bodyPr wrap="square" rtlCol="0">
              <a:noAutofit/>
            </a:bodyPr>
            <a:p>
              <a:endParaRPr lang="zh-CN" altLang="en-US">
                <a:latin typeface="华文楷体" panose="02010600040101010101" pitchFamily="2" charset="-122"/>
                <a:ea typeface="华文楷体" panose="02010600040101010101" pitchFamily="2" charset="-122"/>
              </a:endParaRPr>
            </a:p>
          </p:txBody>
        </p:sp>
        <p:sp>
          <p:nvSpPr>
            <p:cNvPr id="49" name="文本框 48"/>
            <p:cNvSpPr txBox="1"/>
            <p:nvPr/>
          </p:nvSpPr>
          <p:spPr>
            <a:xfrm>
              <a:off x="11703" y="6660"/>
              <a:ext cx="6516" cy="2501"/>
            </a:xfrm>
            <a:prstGeom prst="rect">
              <a:avLst/>
            </a:prstGeom>
            <a:noFill/>
            <a:ln>
              <a:solidFill>
                <a:schemeClr val="tx1"/>
              </a:solidFill>
              <a:prstDash val="solid"/>
            </a:ln>
          </p:spPr>
          <p:txBody>
            <a:bodyPr wrap="square" rtlCol="0">
              <a:noAutofit/>
            </a:bodyPr>
            <a:p>
              <a:endParaRPr lang="zh-CN" altLang="en-US">
                <a:latin typeface="华文楷体" panose="02010600040101010101" pitchFamily="2" charset="-122"/>
                <a:ea typeface="华文楷体" panose="02010600040101010101" pitchFamily="2" charset="-122"/>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28955" y="807085"/>
            <a:ext cx="2929890" cy="852170"/>
          </a:xfrm>
          <a:prstGeom prst="rect">
            <a:avLst/>
          </a:prstGeom>
          <a:noFill/>
        </p:spPr>
        <p:txBody>
          <a:bodyPr wrap="square" rtlCol="0">
            <a:noAutofit/>
          </a:bodyPr>
          <a:lstStyle/>
          <a:p>
            <a:r>
              <a:rPr lang="zh-CN" altLang="en-US" sz="4800" dirty="0">
                <a:latin typeface="华文楷体" panose="02010600040101010101" pitchFamily="2" charset="-122"/>
                <a:ea typeface="华文楷体" panose="02010600040101010101" pitchFamily="2" charset="-122"/>
              </a:rPr>
              <a:t>项目背景</a:t>
            </a:r>
            <a:endParaRPr lang="zh-CN" altLang="en-US" sz="4800" dirty="0">
              <a:latin typeface="华文楷体" panose="02010600040101010101" pitchFamily="2" charset="-122"/>
              <a:ea typeface="华文楷体" panose="02010600040101010101" pitchFamily="2" charset="-122"/>
            </a:endParaRPr>
          </a:p>
        </p:txBody>
      </p:sp>
      <p:sp>
        <p:nvSpPr>
          <p:cNvPr id="14" name="矩形: 圆角 10"/>
          <p:cNvSpPr/>
          <p:nvPr/>
        </p:nvSpPr>
        <p:spPr>
          <a:xfrm>
            <a:off x="506095" y="2008505"/>
            <a:ext cx="10518775" cy="810260"/>
          </a:xfrm>
          <a:prstGeom prst="roundRect">
            <a:avLst>
              <a:gd name="adj" fmla="val 15591"/>
            </a:avLst>
          </a:prstGeom>
          <a:gradFill>
            <a:gsLst>
              <a:gs pos="0">
                <a:schemeClr val="bg1"/>
              </a:gs>
              <a:gs pos="100000">
                <a:schemeClr val="bg1"/>
              </a:gs>
            </a:gsLst>
            <a:lin ang="5400000" scaled="1"/>
          </a:gradFill>
          <a:ln w="6350">
            <a:solidFill>
              <a:schemeClr val="bg1">
                <a:lumMod val="75000"/>
              </a:schemeClr>
            </a:solidFill>
          </a:ln>
          <a:effectLst>
            <a:outerShdw blurRad="127000" dist="12700" dir="16200000" rotWithShape="0">
              <a:schemeClr val="accent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汉仪君黑-45简" panose="020B0604020202020204" pitchFamily="34" charset="-122"/>
              <a:ea typeface="汉仪君黑-45简" panose="020B0604020202020204" pitchFamily="34" charset="-122"/>
              <a:cs typeface="+mn-cs"/>
            </a:endParaRPr>
          </a:p>
        </p:txBody>
      </p:sp>
      <p:sp>
        <p:nvSpPr>
          <p:cNvPr id="4" name="文本框 3"/>
          <p:cNvSpPr txBox="1"/>
          <p:nvPr>
            <p:custDataLst>
              <p:tags r:id="rId1"/>
            </p:custDataLst>
          </p:nvPr>
        </p:nvSpPr>
        <p:spPr>
          <a:xfrm>
            <a:off x="506095" y="1518285"/>
            <a:ext cx="756920" cy="368300"/>
          </a:xfrm>
          <a:prstGeom prst="rect">
            <a:avLst/>
          </a:prstGeom>
          <a:solidFill>
            <a:schemeClr val="accent1"/>
          </a:solidFill>
        </p:spPr>
        <p:txBody>
          <a:bodyPr wrap="square" rtlCol="0">
            <a:spAutoFit/>
          </a:bodyPr>
          <a:p>
            <a:pPr algn="ctr"/>
            <a:r>
              <a:rPr lang="zh-CN" b="1" dirty="0">
                <a:solidFill>
                  <a:schemeClr val="bg1"/>
                </a:solidFill>
                <a:latin typeface="华文楷体" panose="02010600040101010101" pitchFamily="2" charset="-122"/>
                <a:ea typeface="华文楷体" panose="02010600040101010101" pitchFamily="2" charset="-122"/>
              </a:rPr>
              <a:t>背景</a:t>
            </a:r>
            <a:endParaRPr lang="zh-CN" b="1" dirty="0">
              <a:solidFill>
                <a:schemeClr val="bg1"/>
              </a:solidFill>
              <a:latin typeface="华文楷体" panose="02010600040101010101" pitchFamily="2" charset="-122"/>
              <a:ea typeface="华文楷体" panose="02010600040101010101" pitchFamily="2" charset="-122"/>
            </a:endParaRPr>
          </a:p>
        </p:txBody>
      </p:sp>
      <p:sp>
        <p:nvSpPr>
          <p:cNvPr id="6" name="文本框 5"/>
          <p:cNvSpPr txBox="1"/>
          <p:nvPr>
            <p:custDataLst>
              <p:tags r:id="rId2"/>
            </p:custDataLst>
          </p:nvPr>
        </p:nvSpPr>
        <p:spPr>
          <a:xfrm>
            <a:off x="1263015" y="1518285"/>
            <a:ext cx="6085840" cy="368300"/>
          </a:xfrm>
          <a:prstGeom prst="rect">
            <a:avLst/>
          </a:prstGeom>
          <a:noFill/>
          <a:extLst>
            <a:ext uri="{909E8E84-426E-40DD-AFC4-6F175D3DCCD1}">
              <a14:hiddenFill xmlns:a14="http://schemas.microsoft.com/office/drawing/2010/main">
                <a:solidFill>
                  <a:schemeClr val="accent1"/>
                </a:solidFill>
              </a14:hiddenFill>
            </a:ext>
          </a:extLst>
        </p:spPr>
        <p:txBody>
          <a:bodyPr wrap="square" rtlCol="0">
            <a:spAutoFit/>
          </a:bodyPr>
          <a:p>
            <a:pPr algn="ctr"/>
            <a:r>
              <a:rPr lang="en-US" altLang="zh-CN" dirty="0">
                <a:solidFill>
                  <a:schemeClr val="tx1"/>
                </a:solidFill>
              </a:rPr>
              <a:t> </a:t>
            </a:r>
            <a:r>
              <a:rPr lang="zh-CN" altLang="en-US" dirty="0">
                <a:solidFill>
                  <a:schemeClr val="tx1"/>
                </a:solidFill>
                <a:latin typeface="华文楷体" panose="02010600040101010101" pitchFamily="2" charset="-122"/>
                <a:ea typeface="华文楷体" panose="02010600040101010101" pitchFamily="2" charset="-122"/>
              </a:rPr>
              <a:t>随着互联网医疗发展，患者网上</a:t>
            </a:r>
            <a:r>
              <a:rPr lang="zh-CN" altLang="en-US" b="1" dirty="0">
                <a:latin typeface="华文楷体" panose="02010600040101010101" pitchFamily="2" charset="-122"/>
                <a:ea typeface="华文楷体" panose="02010600040101010101" pitchFamily="2" charset="-122"/>
                <a:sym typeface="+mn-ea"/>
              </a:rPr>
              <a:t>医疗问答</a:t>
            </a:r>
            <a:r>
              <a:rPr lang="zh-CN" altLang="en-US" dirty="0">
                <a:latin typeface="华文楷体" panose="02010600040101010101" pitchFamily="2" charset="-122"/>
                <a:ea typeface="华文楷体" panose="02010600040101010101" pitchFamily="2" charset="-122"/>
                <a:sym typeface="+mn-ea"/>
              </a:rPr>
              <a:t>的需求日渐增加</a:t>
            </a:r>
            <a:endParaRPr lang="zh-CN" altLang="en-US" dirty="0">
              <a:solidFill>
                <a:schemeClr val="tx1"/>
              </a:solidFill>
              <a:latin typeface="华文楷体" panose="02010600040101010101" pitchFamily="2" charset="-122"/>
              <a:ea typeface="华文楷体" panose="02010600040101010101" pitchFamily="2" charset="-122"/>
            </a:endParaRPr>
          </a:p>
        </p:txBody>
      </p:sp>
      <p:sp>
        <p:nvSpPr>
          <p:cNvPr id="7" name="文本框 6"/>
          <p:cNvSpPr txBox="1"/>
          <p:nvPr/>
        </p:nvSpPr>
        <p:spPr>
          <a:xfrm>
            <a:off x="506095" y="2008505"/>
            <a:ext cx="10341610" cy="810260"/>
          </a:xfrm>
          <a:prstGeom prst="rect">
            <a:avLst/>
          </a:prstGeom>
          <a:noFill/>
          <a:extLst>
            <a:ext uri="{909E8E84-426E-40DD-AFC4-6F175D3DCCD1}">
              <a14:hiddenFill xmlns:a14="http://schemas.microsoft.com/office/drawing/2010/main">
                <a:solidFill>
                  <a:schemeClr val="accent1"/>
                </a:solidFill>
              </a14:hiddenFill>
            </a:ext>
          </a:extLst>
        </p:spPr>
        <p:txBody>
          <a:bodyPr wrap="square" rtlCol="0">
            <a:spAutoFit/>
          </a:bodyPr>
          <a:p>
            <a:pPr indent="457200" algn="l" fontAlgn="auto">
              <a:lnSpc>
                <a:spcPct val="130000"/>
              </a:lnSpc>
            </a:pPr>
            <a:r>
              <a:rPr lang="zh-CN" altLang="en-US" dirty="0">
                <a:solidFill>
                  <a:schemeClr val="tx1"/>
                </a:solidFill>
                <a:latin typeface="华文楷体" panose="02010600040101010101" pitchFamily="2" charset="-122"/>
                <a:ea typeface="华文楷体" panose="02010600040101010101" pitchFamily="2" charset="-122"/>
              </a:rPr>
              <a:t>互联网医疗信息呈指数级增长，普通用户难以筛选有效内容。</a:t>
            </a:r>
            <a:r>
              <a:rPr lang="zh-CN" altLang="en-US" b="1" dirty="0">
                <a:solidFill>
                  <a:schemeClr val="tx1"/>
                </a:solidFill>
                <a:latin typeface="华文楷体" panose="02010600040101010101" pitchFamily="2" charset="-122"/>
                <a:ea typeface="华文楷体" panose="02010600040101010101" pitchFamily="2" charset="-122"/>
              </a:rPr>
              <a:t>知识图谱</a:t>
            </a:r>
            <a:r>
              <a:rPr lang="zh-CN" altLang="en-US" dirty="0">
                <a:solidFill>
                  <a:schemeClr val="tx1"/>
                </a:solidFill>
                <a:latin typeface="华文楷体" panose="02010600040101010101" pitchFamily="2" charset="-122"/>
                <a:ea typeface="华文楷体" panose="02010600040101010101" pitchFamily="2" charset="-122"/>
              </a:rPr>
              <a:t>兴起为存储复杂关系建模提供支撑，</a:t>
            </a:r>
            <a:r>
              <a:rPr lang="zh-CN" altLang="en-US" b="1" dirty="0">
                <a:solidFill>
                  <a:schemeClr val="tx1"/>
                </a:solidFill>
                <a:latin typeface="华文楷体" panose="02010600040101010101" pitchFamily="2" charset="-122"/>
                <a:ea typeface="华文楷体" panose="02010600040101010101" pitchFamily="2" charset="-122"/>
              </a:rPr>
              <a:t>自然语言处理</a:t>
            </a:r>
            <a:r>
              <a:rPr lang="zh-CN" altLang="en-US" dirty="0">
                <a:solidFill>
                  <a:schemeClr val="tx1"/>
                </a:solidFill>
                <a:latin typeface="华文楷体" panose="02010600040101010101" pitchFamily="2" charset="-122"/>
                <a:ea typeface="华文楷体" panose="02010600040101010101" pitchFamily="2" charset="-122"/>
              </a:rPr>
              <a:t>技术在实体识别、语义理解方面取得突破，这为构建问答系统提供技术支持。</a:t>
            </a:r>
            <a:endParaRPr lang="zh-CN" altLang="en-US" dirty="0">
              <a:solidFill>
                <a:schemeClr val="tx1"/>
              </a:solidFill>
              <a:latin typeface="华文楷体" panose="02010600040101010101" pitchFamily="2" charset="-122"/>
              <a:ea typeface="华文楷体" panose="02010600040101010101" pitchFamily="2" charset="-122"/>
            </a:endParaRPr>
          </a:p>
        </p:txBody>
      </p:sp>
      <p:grpSp>
        <p:nvGrpSpPr>
          <p:cNvPr id="10" name="组合 9"/>
          <p:cNvGrpSpPr/>
          <p:nvPr/>
        </p:nvGrpSpPr>
        <p:grpSpPr>
          <a:xfrm>
            <a:off x="440055" y="3479800"/>
            <a:ext cx="10518775" cy="857250"/>
            <a:chOff x="797" y="4762"/>
            <a:chExt cx="16565" cy="1350"/>
          </a:xfrm>
        </p:grpSpPr>
        <p:sp>
          <p:nvSpPr>
            <p:cNvPr id="5" name="矩形: 圆角 10"/>
            <p:cNvSpPr/>
            <p:nvPr/>
          </p:nvSpPr>
          <p:spPr>
            <a:xfrm>
              <a:off x="797" y="4762"/>
              <a:ext cx="16565" cy="1350"/>
            </a:xfrm>
            <a:prstGeom prst="roundRect">
              <a:avLst>
                <a:gd name="adj" fmla="val 15591"/>
              </a:avLst>
            </a:prstGeom>
            <a:gradFill>
              <a:gsLst>
                <a:gs pos="0">
                  <a:schemeClr val="bg1"/>
                </a:gs>
                <a:gs pos="100000">
                  <a:schemeClr val="bg1"/>
                </a:gs>
              </a:gsLst>
              <a:lin ang="5400000" scaled="1"/>
            </a:gradFill>
            <a:ln w="6350">
              <a:solidFill>
                <a:schemeClr val="bg1">
                  <a:lumMod val="75000"/>
                </a:schemeClr>
              </a:solidFill>
            </a:ln>
            <a:effectLst>
              <a:outerShdw blurRad="127000" dist="12700" dir="16200000" rotWithShape="0">
                <a:schemeClr val="accent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汉仪君黑-45简" panose="020B0604020202020204" pitchFamily="34" charset="-122"/>
                <a:ea typeface="汉仪君黑-45简" panose="020B0604020202020204" pitchFamily="34" charset="-122"/>
                <a:cs typeface="+mn-cs"/>
              </a:endParaRPr>
            </a:p>
          </p:txBody>
        </p:sp>
        <p:sp>
          <p:nvSpPr>
            <p:cNvPr id="8" name="文本框 7"/>
            <p:cNvSpPr txBox="1"/>
            <p:nvPr/>
          </p:nvSpPr>
          <p:spPr>
            <a:xfrm>
              <a:off x="937" y="4762"/>
              <a:ext cx="16286" cy="1276"/>
            </a:xfrm>
            <a:prstGeom prst="rect">
              <a:avLst/>
            </a:prstGeom>
            <a:noFill/>
            <a:extLst>
              <a:ext uri="{909E8E84-426E-40DD-AFC4-6F175D3DCCD1}">
                <a14:hiddenFill xmlns:a14="http://schemas.microsoft.com/office/drawing/2010/main">
                  <a:solidFill>
                    <a:schemeClr val="accent1"/>
                  </a:solidFill>
                </a14:hiddenFill>
              </a:ext>
            </a:extLst>
          </p:spPr>
          <p:txBody>
            <a:bodyPr wrap="square" rtlCol="0">
              <a:spAutoFit/>
            </a:bodyPr>
            <a:p>
              <a:pPr indent="457200" algn="l" fontAlgn="auto">
                <a:lnSpc>
                  <a:spcPct val="130000"/>
                </a:lnSpc>
              </a:pP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信息过载：</a:t>
              </a:r>
              <a:r>
                <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rPr>
                <a:t>传统搜索引擎返回海量网页，用户需要</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手动筛选</a:t>
              </a:r>
              <a:r>
                <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rPr>
                <a:t>关键信息。获取准确医疗建议平均需要浏览</a:t>
              </a:r>
              <a:r>
                <a:rPr lang="en-US" altLang="zh-CN" dirty="0">
                  <a:latin typeface="华文楷体" panose="02010600040101010101" pitchFamily="2" charset="-122"/>
                  <a:ea typeface="华文楷体" panose="02010600040101010101" pitchFamily="2" charset="-122"/>
                  <a:cs typeface="华文楷体" panose="02010600040101010101" pitchFamily="2" charset="-122"/>
                  <a:sym typeface="+mn-ea"/>
                </a:rPr>
                <a:t>10+</a:t>
              </a:r>
              <a:r>
                <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rPr>
                <a:t>个网页，</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耗时较长</a:t>
              </a:r>
              <a:r>
                <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rPr>
                <a:t>。</a:t>
              </a:r>
              <a:endParaRPr lang="zh-CN" altLang="en-US"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p:txBody>
        </p:sp>
      </p:grpSp>
      <p:sp>
        <p:nvSpPr>
          <p:cNvPr id="9" name="文本框 8"/>
          <p:cNvSpPr txBox="1"/>
          <p:nvPr>
            <p:custDataLst>
              <p:tags r:id="rId3"/>
            </p:custDataLst>
          </p:nvPr>
        </p:nvSpPr>
        <p:spPr>
          <a:xfrm>
            <a:off x="506095" y="3034665"/>
            <a:ext cx="782320" cy="368300"/>
          </a:xfrm>
          <a:prstGeom prst="rect">
            <a:avLst/>
          </a:prstGeom>
          <a:solidFill>
            <a:schemeClr val="accent1"/>
          </a:solidFill>
        </p:spPr>
        <p:txBody>
          <a:bodyPr wrap="square" rtlCol="0">
            <a:spAutoFit/>
          </a:bodyPr>
          <a:p>
            <a:pPr algn="ctr"/>
            <a:r>
              <a:rPr lang="zh-CN" b="1" dirty="0">
                <a:solidFill>
                  <a:schemeClr val="bg1"/>
                </a:solidFill>
                <a:latin typeface="华文楷体" panose="02010600040101010101" pitchFamily="2" charset="-122"/>
                <a:ea typeface="华文楷体" panose="02010600040101010101" pitchFamily="2" charset="-122"/>
              </a:rPr>
              <a:t>问题</a:t>
            </a:r>
            <a:endParaRPr lang="zh-CN" b="1" dirty="0">
              <a:solidFill>
                <a:schemeClr val="bg1"/>
              </a:solidFill>
              <a:latin typeface="华文楷体" panose="02010600040101010101" pitchFamily="2" charset="-122"/>
              <a:ea typeface="华文楷体" panose="02010600040101010101" pitchFamily="2" charset="-122"/>
            </a:endParaRPr>
          </a:p>
        </p:txBody>
      </p:sp>
      <p:sp>
        <p:nvSpPr>
          <p:cNvPr id="11" name="文本框 10"/>
          <p:cNvSpPr txBox="1"/>
          <p:nvPr>
            <p:custDataLst>
              <p:tags r:id="rId4"/>
            </p:custDataLst>
          </p:nvPr>
        </p:nvSpPr>
        <p:spPr>
          <a:xfrm>
            <a:off x="1315720" y="3034665"/>
            <a:ext cx="3980180" cy="368300"/>
          </a:xfrm>
          <a:prstGeom prst="rect">
            <a:avLst/>
          </a:prstGeom>
          <a:noFill/>
          <a:extLst>
            <a:ext uri="{909E8E84-426E-40DD-AFC4-6F175D3DCCD1}">
              <a14:hiddenFill xmlns:a14="http://schemas.microsoft.com/office/drawing/2010/main">
                <a:solidFill>
                  <a:schemeClr val="accent1"/>
                </a:solidFill>
              </a14:hiddenFill>
            </a:ext>
          </a:extLst>
        </p:spPr>
        <p:txBody>
          <a:bodyPr wrap="square" rtlCol="0">
            <a:spAutoFit/>
          </a:bodyPr>
          <a:p>
            <a:pPr algn="ctr"/>
            <a:r>
              <a:rPr lang="zh-CN" altLang="en-US" b="1" dirty="0">
                <a:solidFill>
                  <a:schemeClr val="tx1"/>
                </a:solidFill>
                <a:latin typeface="华文楷体" panose="02010600040101010101" pitchFamily="2" charset="-122"/>
                <a:ea typeface="华文楷体" panose="02010600040101010101" pitchFamily="2" charset="-122"/>
              </a:rPr>
              <a:t>用户获取医疗信息的便捷性与准确性</a:t>
            </a:r>
            <a:endParaRPr lang="zh-CN" altLang="en-US" b="1" dirty="0">
              <a:solidFill>
                <a:schemeClr val="tx1"/>
              </a:solidFill>
              <a:latin typeface="华文楷体" panose="02010600040101010101" pitchFamily="2" charset="-122"/>
              <a:ea typeface="华文楷体" panose="02010600040101010101" pitchFamily="2" charset="-122"/>
            </a:endParaRPr>
          </a:p>
        </p:txBody>
      </p:sp>
      <p:grpSp>
        <p:nvGrpSpPr>
          <p:cNvPr id="67" name="组合 66"/>
          <p:cNvGrpSpPr/>
          <p:nvPr/>
        </p:nvGrpSpPr>
        <p:grpSpPr>
          <a:xfrm>
            <a:off x="430530" y="4479290"/>
            <a:ext cx="10278110" cy="1959610"/>
            <a:chOff x="678" y="7054"/>
            <a:chExt cx="16186" cy="3086"/>
          </a:xfrm>
        </p:grpSpPr>
        <p:sp>
          <p:nvSpPr>
            <p:cNvPr id="15" name="矩形 14"/>
            <p:cNvSpPr/>
            <p:nvPr/>
          </p:nvSpPr>
          <p:spPr>
            <a:xfrm>
              <a:off x="678" y="7928"/>
              <a:ext cx="5057" cy="120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latin typeface="华文楷体" panose="02010600040101010101" pitchFamily="2" charset="-122"/>
                  <a:ea typeface="华文楷体" panose="02010600040101010101" pitchFamily="2" charset="-122"/>
                  <a:cs typeface="华文楷体" panose="02010600040101010101" pitchFamily="2" charset="-122"/>
                </a:rPr>
                <a:t>用户：</a:t>
              </a:r>
              <a:r>
                <a:rPr lang="en-US" altLang="zh-CN">
                  <a:solidFill>
                    <a:schemeClr val="tx1"/>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a:solidFill>
                    <a:schemeClr val="tx1"/>
                  </a:solidFill>
                  <a:latin typeface="华文楷体" panose="02010600040101010101" pitchFamily="2" charset="-122"/>
                  <a:ea typeface="华文楷体" panose="02010600040101010101" pitchFamily="2" charset="-122"/>
                  <a:cs typeface="华文楷体" panose="02010600040101010101" pitchFamily="2" charset="-122"/>
                </a:rPr>
                <a:t>糖尿病有什么症状？</a:t>
              </a:r>
              <a:r>
                <a:rPr lang="en-US" altLang="zh-CN">
                  <a:solidFill>
                    <a:schemeClr val="tx1"/>
                  </a:solidFill>
                  <a:latin typeface="华文楷体" panose="02010600040101010101" pitchFamily="2" charset="-122"/>
                  <a:ea typeface="华文楷体" panose="02010600040101010101" pitchFamily="2" charset="-122"/>
                  <a:cs typeface="华文楷体" panose="02010600040101010101" pitchFamily="2" charset="-122"/>
                </a:rPr>
                <a:t>”</a:t>
              </a:r>
              <a:endParaRPr lang="en-US" altLang="zh-CN">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19" name="左大括号 18"/>
            <p:cNvSpPr/>
            <p:nvPr/>
          </p:nvSpPr>
          <p:spPr>
            <a:xfrm>
              <a:off x="7352" y="7448"/>
              <a:ext cx="392" cy="619"/>
            </a:xfrm>
            <a:prstGeom prst="lef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20" name="右箭头 19"/>
            <p:cNvSpPr/>
            <p:nvPr/>
          </p:nvSpPr>
          <p:spPr>
            <a:xfrm>
              <a:off x="6027" y="7525"/>
              <a:ext cx="1111" cy="486"/>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右大括号 21"/>
            <p:cNvSpPr/>
            <p:nvPr/>
          </p:nvSpPr>
          <p:spPr>
            <a:xfrm>
              <a:off x="11525" y="7432"/>
              <a:ext cx="516" cy="619"/>
            </a:xfrm>
            <a:prstGeom prst="righ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23" name="右箭头 22"/>
            <p:cNvSpPr/>
            <p:nvPr/>
          </p:nvSpPr>
          <p:spPr>
            <a:xfrm>
              <a:off x="12673" y="7525"/>
              <a:ext cx="1008" cy="451"/>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custDataLst>
                <p:tags r:id="rId5"/>
              </p:custDataLst>
            </p:nvPr>
          </p:nvSpPr>
          <p:spPr>
            <a:xfrm>
              <a:off x="14304" y="9136"/>
              <a:ext cx="2560" cy="580"/>
            </a:xfrm>
            <a:prstGeom prst="rect">
              <a:avLst/>
            </a:prstGeom>
            <a:noFill/>
            <a:extLst>
              <a:ext uri="{909E8E84-426E-40DD-AFC4-6F175D3DCCD1}">
                <a14:hiddenFill xmlns:a14="http://schemas.microsoft.com/office/drawing/2010/main">
                  <a:solidFill>
                    <a:schemeClr val="accent1"/>
                  </a:solidFill>
                </a14:hiddenFill>
              </a:ext>
            </a:extLst>
          </p:spPr>
          <p:txBody>
            <a:bodyPr wrap="square" rtlCol="0">
              <a:spAutoFit/>
            </a:bodyPr>
            <a:p>
              <a:pPr algn="ctr"/>
              <a:r>
                <a:rPr lang="zh-CN" altLang="en-US" b="1" dirty="0">
                  <a:solidFill>
                    <a:schemeClr val="tx1"/>
                  </a:solidFill>
                  <a:latin typeface="华文楷体" panose="02010600040101010101" pitchFamily="2" charset="-122"/>
                  <a:ea typeface="华文楷体" panose="02010600040101010101" pitchFamily="2" charset="-122"/>
                </a:rPr>
                <a:t>医疗知识文本</a:t>
              </a:r>
              <a:endParaRPr lang="zh-CN" altLang="en-US" b="1" dirty="0">
                <a:solidFill>
                  <a:schemeClr val="tx1"/>
                </a:solidFill>
                <a:latin typeface="华文楷体" panose="02010600040101010101" pitchFamily="2" charset="-122"/>
                <a:ea typeface="华文楷体" panose="02010600040101010101" pitchFamily="2" charset="-122"/>
              </a:endParaRPr>
            </a:p>
          </p:txBody>
        </p:sp>
        <p:sp>
          <p:nvSpPr>
            <p:cNvPr id="3" name="右箭头 2"/>
            <p:cNvSpPr/>
            <p:nvPr/>
          </p:nvSpPr>
          <p:spPr>
            <a:xfrm>
              <a:off x="6027" y="9072"/>
              <a:ext cx="1111" cy="48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0" name="图片 29"/>
            <p:cNvPicPr>
              <a:picLocks noChangeAspect="1"/>
            </p:cNvPicPr>
            <p:nvPr/>
          </p:nvPicPr>
          <p:blipFill>
            <a:blip r:embed="rId6"/>
            <a:srcRect l="5797" t="5532" r="8406"/>
            <a:stretch>
              <a:fillRect/>
            </a:stretch>
          </p:blipFill>
          <p:spPr>
            <a:xfrm>
              <a:off x="8340" y="7470"/>
              <a:ext cx="592" cy="666"/>
            </a:xfrm>
            <a:prstGeom prst="roundRect">
              <a:avLst/>
            </a:prstGeom>
          </p:spPr>
        </p:pic>
        <p:pic>
          <p:nvPicPr>
            <p:cNvPr id="31" name="图片 30"/>
            <p:cNvPicPr>
              <a:picLocks noChangeAspect="1"/>
            </p:cNvPicPr>
            <p:nvPr/>
          </p:nvPicPr>
          <p:blipFill>
            <a:blip r:embed="rId7"/>
            <a:srcRect l="17128" t="12314" r="20513" b="39137"/>
            <a:stretch>
              <a:fillRect/>
            </a:stretch>
          </p:blipFill>
          <p:spPr>
            <a:xfrm>
              <a:off x="9360" y="7432"/>
              <a:ext cx="608" cy="619"/>
            </a:xfrm>
            <a:prstGeom prst="roundRect">
              <a:avLst/>
            </a:prstGeom>
          </p:spPr>
        </p:pic>
        <p:pic>
          <p:nvPicPr>
            <p:cNvPr id="32" name="图片 31"/>
            <p:cNvPicPr>
              <a:picLocks noChangeAspect="1"/>
            </p:cNvPicPr>
            <p:nvPr/>
          </p:nvPicPr>
          <p:blipFill>
            <a:blip r:embed="rId8"/>
            <a:srcRect l="7241" r="20460" b="9583"/>
            <a:stretch>
              <a:fillRect/>
            </a:stretch>
          </p:blipFill>
          <p:spPr>
            <a:xfrm>
              <a:off x="10396" y="7448"/>
              <a:ext cx="629" cy="651"/>
            </a:xfrm>
            <a:prstGeom prst="roundRect">
              <a:avLst/>
            </a:prstGeom>
          </p:spPr>
        </p:pic>
        <p:sp>
          <p:nvSpPr>
            <p:cNvPr id="35" name="文本框 34"/>
            <p:cNvSpPr txBox="1"/>
            <p:nvPr/>
          </p:nvSpPr>
          <p:spPr>
            <a:xfrm>
              <a:off x="8630" y="7054"/>
              <a:ext cx="2009" cy="483"/>
            </a:xfrm>
            <a:prstGeom prst="rect">
              <a:avLst/>
            </a:prstGeom>
            <a:noFill/>
          </p:spPr>
          <p:txBody>
            <a:bodyPr wrap="square" rtlCol="0">
              <a:spAutoFit/>
            </a:bodyPr>
            <a:p>
              <a:pPr algn="ctr"/>
              <a:r>
                <a:rPr lang="zh-CN" altLang="en-US" sz="1400">
                  <a:latin typeface="华文楷体" panose="02010600040101010101" pitchFamily="2" charset="-122"/>
                  <a:ea typeface="华文楷体" panose="02010600040101010101" pitchFamily="2" charset="-122"/>
                </a:rPr>
                <a:t>传统搜索引擎</a:t>
              </a:r>
              <a:endParaRPr lang="zh-CN" altLang="en-US" sz="1400">
                <a:latin typeface="华文楷体" panose="02010600040101010101" pitchFamily="2" charset="-122"/>
                <a:ea typeface="华文楷体" panose="02010600040101010101" pitchFamily="2" charset="-122"/>
              </a:endParaRPr>
            </a:p>
          </p:txBody>
        </p:sp>
        <p:pic>
          <p:nvPicPr>
            <p:cNvPr id="37" name="图片 36"/>
            <p:cNvPicPr>
              <a:picLocks noChangeAspect="1"/>
            </p:cNvPicPr>
            <p:nvPr/>
          </p:nvPicPr>
          <p:blipFill>
            <a:blip r:embed="rId9"/>
            <a:stretch>
              <a:fillRect/>
            </a:stretch>
          </p:blipFill>
          <p:spPr>
            <a:xfrm>
              <a:off x="7874" y="9232"/>
              <a:ext cx="3850" cy="908"/>
            </a:xfrm>
            <a:prstGeom prst="rect">
              <a:avLst/>
            </a:prstGeom>
          </p:spPr>
        </p:pic>
        <p:sp>
          <p:nvSpPr>
            <p:cNvPr id="60" name="文本框 59"/>
            <p:cNvSpPr txBox="1"/>
            <p:nvPr/>
          </p:nvSpPr>
          <p:spPr>
            <a:xfrm>
              <a:off x="7611" y="8653"/>
              <a:ext cx="4294" cy="483"/>
            </a:xfrm>
            <a:prstGeom prst="rect">
              <a:avLst/>
            </a:prstGeom>
            <a:noFill/>
          </p:spPr>
          <p:txBody>
            <a:bodyPr wrap="square" rtlCol="0">
              <a:spAutoFit/>
            </a:bodyPr>
            <a:p>
              <a:pPr algn="ctr"/>
              <a:r>
                <a:rPr lang="en-US" altLang="zh-CN" sz="1400">
                  <a:latin typeface="华文楷体" panose="02010600040101010101" pitchFamily="2" charset="-122"/>
                  <a:ea typeface="华文楷体" panose="02010600040101010101" pitchFamily="2" charset="-122"/>
                </a:rPr>
                <a:t>QASystemOnMedicalKG-master</a:t>
              </a:r>
              <a:endParaRPr lang="en-US" altLang="zh-CN" sz="1400">
                <a:latin typeface="华文楷体" panose="02010600040101010101" pitchFamily="2" charset="-122"/>
                <a:ea typeface="华文楷体" panose="02010600040101010101" pitchFamily="2" charset="-122"/>
              </a:endParaRPr>
            </a:p>
          </p:txBody>
        </p:sp>
        <p:sp>
          <p:nvSpPr>
            <p:cNvPr id="61" name="左大括号 60"/>
            <p:cNvSpPr/>
            <p:nvPr/>
          </p:nvSpPr>
          <p:spPr>
            <a:xfrm>
              <a:off x="7310" y="8759"/>
              <a:ext cx="392" cy="1371"/>
            </a:xfrm>
            <a:prstGeom prst="lef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63" name="右大括号 62"/>
            <p:cNvSpPr/>
            <p:nvPr/>
          </p:nvSpPr>
          <p:spPr>
            <a:xfrm>
              <a:off x="11725" y="8726"/>
              <a:ext cx="316" cy="1414"/>
            </a:xfrm>
            <a:prstGeom prst="righ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64" name="右箭头 63"/>
            <p:cNvSpPr/>
            <p:nvPr/>
          </p:nvSpPr>
          <p:spPr>
            <a:xfrm>
              <a:off x="12673" y="9221"/>
              <a:ext cx="1008" cy="451"/>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文本框 64"/>
            <p:cNvSpPr txBox="1"/>
            <p:nvPr/>
          </p:nvSpPr>
          <p:spPr>
            <a:xfrm>
              <a:off x="14314" y="7487"/>
              <a:ext cx="2374" cy="580"/>
            </a:xfrm>
            <a:prstGeom prst="rect">
              <a:avLst/>
            </a:prstGeom>
            <a:noFill/>
          </p:spPr>
          <p:txBody>
            <a:bodyPr wrap="square" rtlCol="0">
              <a:spAutoFit/>
            </a:bodyPr>
            <a:p>
              <a:pPr algn="ctr"/>
              <a:r>
                <a:rPr lang="zh-CN" altLang="en-US" b="1">
                  <a:latin typeface="华文楷体" panose="02010600040101010101" pitchFamily="2" charset="-122"/>
                  <a:ea typeface="华文楷体" panose="02010600040101010101" pitchFamily="2" charset="-122"/>
                </a:rPr>
                <a:t>一系列网页</a:t>
              </a:r>
              <a:endParaRPr lang="zh-CN" altLang="en-US" b="1">
                <a:latin typeface="华文楷体" panose="02010600040101010101" pitchFamily="2" charset="-122"/>
                <a:ea typeface="华文楷体" panose="02010600040101010101" pitchFamily="2"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7180" y="956945"/>
            <a:ext cx="1985645" cy="368300"/>
          </a:xfrm>
          <a:prstGeom prst="rect">
            <a:avLst/>
          </a:prstGeom>
          <a:noFill/>
        </p:spPr>
        <p:txBody>
          <a:bodyPr wrap="square" rtlCol="0">
            <a:spAutoFit/>
          </a:bodyPr>
          <a:p>
            <a:r>
              <a:rPr lang="en-US" altLang="zh-CN" b="1" dirty="0">
                <a:latin typeface="华文楷体" panose="02010600040101010101" pitchFamily="2" charset="-122"/>
                <a:ea typeface="华文楷体" panose="02010600040101010101" pitchFamily="2" charset="-122"/>
                <a:cs typeface="华文楷体" panose="02010600040101010101" pitchFamily="2" charset="-122"/>
              </a:rPr>
              <a:t>1. 3 </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图数据库设计</a:t>
            </a:r>
            <a:endParaRPr lang="zh-CN" altLang="en-US" b="1" dirty="0">
              <a:latin typeface="华文楷体" panose="02010600040101010101" pitchFamily="2" charset="-122"/>
              <a:ea typeface="华文楷体" panose="02010600040101010101" pitchFamily="2" charset="-122"/>
              <a:cs typeface="华文楷体" panose="02010600040101010101" pitchFamily="2" charset="-122"/>
            </a:endParaRPr>
          </a:p>
        </p:txBody>
      </p:sp>
      <p:grpSp>
        <p:nvGrpSpPr>
          <p:cNvPr id="16" name="组合 15"/>
          <p:cNvGrpSpPr/>
          <p:nvPr/>
        </p:nvGrpSpPr>
        <p:grpSpPr>
          <a:xfrm>
            <a:off x="638810" y="1431290"/>
            <a:ext cx="11035665" cy="4577715"/>
            <a:chOff x="1006" y="2254"/>
            <a:chExt cx="17379" cy="7209"/>
          </a:xfrm>
        </p:grpSpPr>
        <p:sp>
          <p:nvSpPr>
            <p:cNvPr id="22" name="文本框 21"/>
            <p:cNvSpPr txBox="1"/>
            <p:nvPr/>
          </p:nvSpPr>
          <p:spPr>
            <a:xfrm>
              <a:off x="1006" y="2254"/>
              <a:ext cx="11108" cy="1016"/>
            </a:xfrm>
            <a:prstGeom prst="rect">
              <a:avLst/>
            </a:prstGeom>
            <a:noFill/>
          </p:spPr>
          <p:txBody>
            <a:bodyPr wrap="square" rtlCol="0">
              <a:spAutoFit/>
            </a:bodyPr>
            <a:lstStyle/>
            <a:p>
              <a:r>
                <a:rPr lang="zh-CN" altLang="en-US" b="1" dirty="0">
                  <a:latin typeface="华文楷体" panose="02010600040101010101" pitchFamily="2" charset="-122"/>
                  <a:ea typeface="华文楷体" panose="02010600040101010101" pitchFamily="2" charset="-122"/>
                  <a:cs typeface="华文楷体" panose="02010600040101010101" pitchFamily="2" charset="-122"/>
                </a:rPr>
                <a:t>知识图谱</a:t>
              </a:r>
              <a:r>
                <a:rPr lang="zh-CN" altLang="en-US" dirty="0">
                  <a:latin typeface="华文楷体" panose="02010600040101010101" pitchFamily="2" charset="-122"/>
                  <a:ea typeface="华文楷体" panose="02010600040101010101" pitchFamily="2" charset="-122"/>
                  <a:cs typeface="华文楷体" panose="02010600040101010101" pitchFamily="2" charset="-122"/>
                </a:rPr>
                <a:t>（</a:t>
              </a:r>
              <a:r>
                <a:rPr lang="en-US" altLang="zh-CN" dirty="0">
                  <a:latin typeface="华文楷体" panose="02010600040101010101" pitchFamily="2" charset="-122"/>
                  <a:ea typeface="华文楷体" panose="02010600040101010101" pitchFamily="2" charset="-122"/>
                  <a:cs typeface="华文楷体" panose="02010600040101010101" pitchFamily="2" charset="-122"/>
                </a:rPr>
                <a:t>Knowledge graph</a:t>
              </a:r>
              <a:r>
                <a:rPr lang="zh-CN" altLang="en-US" dirty="0">
                  <a:latin typeface="华文楷体" panose="02010600040101010101" pitchFamily="2" charset="-122"/>
                  <a:ea typeface="华文楷体" panose="02010600040101010101" pitchFamily="2" charset="-122"/>
                  <a:cs typeface="华文楷体" panose="02010600040101010101" pitchFamily="2" charset="-122"/>
                </a:rPr>
                <a:t>）知识图谱是一种用图模型来描述知识和建模世界万物之间的关联关系的技术方法。知识图谱由节点和边组成。</a:t>
              </a:r>
              <a:endParaRPr lang="zh-CN" altLang="en-US" dirty="0">
                <a:latin typeface="华文楷体" panose="02010600040101010101" pitchFamily="2" charset="-122"/>
                <a:ea typeface="华文楷体" panose="02010600040101010101" pitchFamily="2" charset="-122"/>
                <a:cs typeface="华文楷体" panose="02010600040101010101" pitchFamily="2" charset="-122"/>
              </a:endParaRPr>
            </a:p>
          </p:txBody>
        </p:sp>
        <p:pic>
          <p:nvPicPr>
            <p:cNvPr id="2" name="图片 1"/>
            <p:cNvPicPr>
              <a:picLocks noChangeAspect="1"/>
            </p:cNvPicPr>
            <p:nvPr/>
          </p:nvPicPr>
          <p:blipFill>
            <a:blip r:embed="rId1"/>
            <a:stretch>
              <a:fillRect/>
            </a:stretch>
          </p:blipFill>
          <p:spPr>
            <a:xfrm>
              <a:off x="1006" y="3707"/>
              <a:ext cx="7164" cy="5312"/>
            </a:xfrm>
            <a:prstGeom prst="rect">
              <a:avLst/>
            </a:prstGeom>
          </p:spPr>
        </p:pic>
        <p:pic>
          <p:nvPicPr>
            <p:cNvPr id="3" name="图片 2"/>
            <p:cNvPicPr>
              <a:picLocks noChangeAspect="1"/>
            </p:cNvPicPr>
            <p:nvPr/>
          </p:nvPicPr>
          <p:blipFill>
            <a:blip r:embed="rId2"/>
            <a:stretch>
              <a:fillRect/>
            </a:stretch>
          </p:blipFill>
          <p:spPr>
            <a:xfrm>
              <a:off x="12489" y="2254"/>
              <a:ext cx="5897" cy="7178"/>
            </a:xfrm>
            <a:prstGeom prst="rect">
              <a:avLst/>
            </a:prstGeom>
          </p:spPr>
        </p:pic>
        <p:pic>
          <p:nvPicPr>
            <p:cNvPr id="7" name="图片 6"/>
            <p:cNvPicPr>
              <a:picLocks noChangeAspect="1"/>
            </p:cNvPicPr>
            <p:nvPr/>
          </p:nvPicPr>
          <p:blipFill>
            <a:blip r:embed="rId3"/>
            <a:stretch>
              <a:fillRect/>
            </a:stretch>
          </p:blipFill>
          <p:spPr>
            <a:xfrm>
              <a:off x="8454" y="3707"/>
              <a:ext cx="3751" cy="5757"/>
            </a:xfrm>
            <a:prstGeom prst="rect">
              <a:avLst/>
            </a:prstGeom>
          </p:spPr>
        </p:pic>
        <p:cxnSp>
          <p:nvCxnSpPr>
            <p:cNvPr id="8" name="直接箭头连接符 7"/>
            <p:cNvCxnSpPr/>
            <p:nvPr/>
          </p:nvCxnSpPr>
          <p:spPr>
            <a:xfrm>
              <a:off x="6590" y="6412"/>
              <a:ext cx="3127" cy="0"/>
            </a:xfrm>
            <a:prstGeom prst="straightConnector1">
              <a:avLst/>
            </a:prstGeom>
            <a:ln>
              <a:solidFill>
                <a:srgbClr val="A8460A"/>
              </a:solidFill>
              <a:tailEnd type="arrow"/>
            </a:ln>
          </p:spPr>
          <p:style>
            <a:lnRef idx="2">
              <a:schemeClr val="accent1"/>
            </a:lnRef>
            <a:fillRef idx="0">
              <a:srgbClr val="FFFFFF"/>
            </a:fillRef>
            <a:effectRef idx="0">
              <a:srgbClr val="FFFFFF"/>
            </a:effectRef>
            <a:fontRef idx="minor">
              <a:schemeClr val="tx1"/>
            </a:fontRef>
          </p:style>
        </p:cxnSp>
        <p:cxnSp>
          <p:nvCxnSpPr>
            <p:cNvPr id="9" name="直接箭头连接符 8"/>
            <p:cNvCxnSpPr/>
            <p:nvPr/>
          </p:nvCxnSpPr>
          <p:spPr>
            <a:xfrm>
              <a:off x="7869" y="7035"/>
              <a:ext cx="585" cy="0"/>
            </a:xfrm>
            <a:prstGeom prst="straightConnector1">
              <a:avLst/>
            </a:prstGeom>
            <a:ln>
              <a:solidFill>
                <a:srgbClr val="A8460A"/>
              </a:solidFill>
              <a:tailEnd type="arrow"/>
            </a:ln>
          </p:spPr>
          <p:style>
            <a:lnRef idx="2">
              <a:schemeClr val="accent1"/>
            </a:lnRef>
            <a:fillRef idx="0">
              <a:srgbClr val="FFFFFF"/>
            </a:fillRef>
            <a:effectRef idx="0">
              <a:srgbClr val="FFFFFF"/>
            </a:effectRef>
            <a:fontRef idx="minor">
              <a:schemeClr val="tx1"/>
            </a:fontRef>
          </p:style>
        </p:cxnSp>
        <p:cxnSp>
          <p:nvCxnSpPr>
            <p:cNvPr id="10" name="直接箭头连接符 9"/>
            <p:cNvCxnSpPr/>
            <p:nvPr/>
          </p:nvCxnSpPr>
          <p:spPr>
            <a:xfrm flipH="1" flipV="1">
              <a:off x="10482" y="7772"/>
              <a:ext cx="2007" cy="1293"/>
            </a:xfrm>
            <a:prstGeom prst="straightConnector1">
              <a:avLst/>
            </a:prstGeom>
            <a:ln>
              <a:solidFill>
                <a:srgbClr val="A8460A"/>
              </a:solidFill>
              <a:tailEnd type="arrow"/>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8170" y="8489"/>
              <a:ext cx="1781" cy="580"/>
            </a:xfrm>
            <a:prstGeom prst="rect">
              <a:avLst/>
            </a:prstGeom>
            <a:noFill/>
            <a:ln>
              <a:solidFill>
                <a:schemeClr val="tx1"/>
              </a:solidFill>
            </a:ln>
          </p:spPr>
          <p:txBody>
            <a:bodyPr wrap="square" rtlCol="0">
              <a:spAutoFit/>
            </a:bodyPr>
            <a:p>
              <a:r>
                <a:rPr lang="zh-CN" altLang="en-US">
                  <a:latin typeface="华文楷体" panose="02010600040101010101" pitchFamily="2" charset="-122"/>
                  <a:ea typeface="华文楷体" panose="02010600040101010101" pitchFamily="2" charset="-122"/>
                </a:rPr>
                <a:t>实体节点</a:t>
              </a:r>
              <a:endParaRPr lang="zh-CN" altLang="en-US">
                <a:latin typeface="华文楷体" panose="02010600040101010101" pitchFamily="2" charset="-122"/>
                <a:ea typeface="华文楷体" panose="02010600040101010101" pitchFamily="2" charset="-122"/>
              </a:endParaRPr>
            </a:p>
          </p:txBody>
        </p:sp>
        <p:sp>
          <p:nvSpPr>
            <p:cNvPr id="12" name="文本框 11"/>
            <p:cNvSpPr txBox="1"/>
            <p:nvPr/>
          </p:nvSpPr>
          <p:spPr>
            <a:xfrm>
              <a:off x="10588" y="3437"/>
              <a:ext cx="1901" cy="580"/>
            </a:xfrm>
            <a:prstGeom prst="rect">
              <a:avLst/>
            </a:prstGeom>
            <a:noFill/>
            <a:ln>
              <a:solidFill>
                <a:schemeClr val="tx1"/>
              </a:solidFill>
            </a:ln>
          </p:spPr>
          <p:txBody>
            <a:bodyPr wrap="square" rtlCol="0">
              <a:spAutoFit/>
            </a:bodyPr>
            <a:p>
              <a:r>
                <a:rPr lang="zh-CN" altLang="en-US">
                  <a:latin typeface="华文楷体" panose="02010600040101010101" pitchFamily="2" charset="-122"/>
                  <a:ea typeface="华文楷体" panose="02010600040101010101" pitchFamily="2" charset="-122"/>
                </a:rPr>
                <a:t>实体关系</a:t>
              </a:r>
              <a:endParaRPr lang="zh-CN" altLang="en-US">
                <a:latin typeface="华文楷体" panose="02010600040101010101" pitchFamily="2" charset="-122"/>
                <a:ea typeface="华文楷体" panose="02010600040101010101" pitchFamily="2" charset="-122"/>
              </a:endParaRPr>
            </a:p>
          </p:txBody>
        </p:sp>
        <p:cxnSp>
          <p:nvCxnSpPr>
            <p:cNvPr id="13" name="直接箭头连接符 12"/>
            <p:cNvCxnSpPr/>
            <p:nvPr/>
          </p:nvCxnSpPr>
          <p:spPr>
            <a:xfrm flipH="1">
              <a:off x="11087" y="3761"/>
              <a:ext cx="1627" cy="2651"/>
            </a:xfrm>
            <a:prstGeom prst="straightConnector1">
              <a:avLst/>
            </a:prstGeom>
            <a:ln>
              <a:solidFill>
                <a:srgbClr val="A8460A"/>
              </a:solidFill>
              <a:tailEnd type="arrow"/>
            </a:ln>
          </p:spPr>
          <p:style>
            <a:lnRef idx="2">
              <a:schemeClr val="accent1"/>
            </a:lnRef>
            <a:fillRef idx="0">
              <a:srgbClr val="FFFFFF"/>
            </a:fillRef>
            <a:effectRef idx="0">
              <a:srgbClr val="FFFFFF"/>
            </a:effectRef>
            <a:fontRef idx="minor">
              <a:schemeClr val="tx1"/>
            </a:fontRef>
          </p:style>
        </p:cxn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659504" y="2495550"/>
            <a:ext cx="2493033" cy="17863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楷体" panose="02010600040101010101" pitchFamily="2" charset="-122"/>
              <a:ea typeface="华文楷体" panose="02010600040101010101" pitchFamily="2" charset="-122"/>
            </a:endParaRPr>
          </a:p>
        </p:txBody>
      </p:sp>
      <p:sp>
        <p:nvSpPr>
          <p:cNvPr id="12" name="文本框 11"/>
          <p:cNvSpPr txBox="1"/>
          <p:nvPr/>
        </p:nvSpPr>
        <p:spPr>
          <a:xfrm>
            <a:off x="8795205" y="1752287"/>
            <a:ext cx="3055315" cy="922020"/>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cs typeface="华文楷体" panose="02010600040101010101" pitchFamily="2" charset="-122"/>
              </a:rPr>
              <a:t>Q1: </a:t>
            </a:r>
            <a:r>
              <a:rPr lang="zh-CN" altLang="en-US" dirty="0">
                <a:latin typeface="华文楷体" panose="02010600040101010101" pitchFamily="2" charset="-122"/>
                <a:ea typeface="华文楷体" panose="02010600040101010101" pitchFamily="2" charset="-122"/>
                <a:cs typeface="华文楷体" panose="02010600040101010101" pitchFamily="2" charset="-122"/>
              </a:rPr>
              <a:t>项目中</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缺失</a:t>
            </a:r>
            <a:r>
              <a:rPr lang="zh-CN" altLang="en-US" b="1"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停用词表</a:t>
            </a:r>
            <a:r>
              <a:rPr lang="en-US" altLang="zh-CN" dirty="0">
                <a:latin typeface="华文楷体" panose="02010600040101010101" pitchFamily="2" charset="-122"/>
                <a:ea typeface="华文楷体" panose="02010600040101010101" pitchFamily="2" charset="-122"/>
                <a:cs typeface="华文楷体" panose="02010600040101010101" pitchFamily="2" charset="-122"/>
              </a:rPr>
              <a:t>‘first_name.txt’</a:t>
            </a:r>
            <a:r>
              <a:rPr lang="zh-CN" altLang="en-US" dirty="0">
                <a:latin typeface="华文楷体" panose="02010600040101010101" pitchFamily="2" charset="-122"/>
                <a:ea typeface="华文楷体" panose="02010600040101010101" pitchFamily="2" charset="-122"/>
                <a:cs typeface="华文楷体" panose="02010600040101010101" pitchFamily="2" charset="-122"/>
              </a:rPr>
              <a:t>，无法构建结构化数据？</a:t>
            </a:r>
            <a:endParaRPr lang="zh-CN" altLang="en-US" dirty="0">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14" name="箭头: 右 13"/>
          <p:cNvSpPr/>
          <p:nvPr/>
        </p:nvSpPr>
        <p:spPr>
          <a:xfrm>
            <a:off x="8351950" y="1891782"/>
            <a:ext cx="443255" cy="452209"/>
          </a:xfrm>
          <a:prstGeom prst="right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楷体" panose="02010600040101010101" pitchFamily="2" charset="-122"/>
              <a:ea typeface="华文楷体" panose="02010600040101010101" pitchFamily="2" charset="-122"/>
            </a:endParaRPr>
          </a:p>
        </p:txBody>
      </p:sp>
      <p:sp>
        <p:nvSpPr>
          <p:cNvPr id="22" name="箭头: 右 21"/>
          <p:cNvSpPr/>
          <p:nvPr/>
        </p:nvSpPr>
        <p:spPr>
          <a:xfrm rot="16200000">
            <a:off x="9105847" y="5288104"/>
            <a:ext cx="443255" cy="452209"/>
          </a:xfrm>
          <a:prstGeom prst="right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楷体" panose="02010600040101010101" pitchFamily="2" charset="-122"/>
              <a:ea typeface="华文楷体" panose="02010600040101010101" pitchFamily="2" charset="-122"/>
            </a:endParaRPr>
          </a:p>
        </p:txBody>
      </p:sp>
      <p:sp>
        <p:nvSpPr>
          <p:cNvPr id="2" name="文本框 1"/>
          <p:cNvSpPr txBox="1"/>
          <p:nvPr/>
        </p:nvSpPr>
        <p:spPr>
          <a:xfrm>
            <a:off x="297180" y="956945"/>
            <a:ext cx="2690495" cy="368300"/>
          </a:xfrm>
          <a:prstGeom prst="rect">
            <a:avLst/>
          </a:prstGeom>
          <a:noFill/>
        </p:spPr>
        <p:txBody>
          <a:bodyPr wrap="square" rtlCol="0">
            <a:spAutoFit/>
          </a:bodyPr>
          <a:p>
            <a:r>
              <a:rPr lang="en-US" altLang="zh-CN" b="1" dirty="0">
                <a:latin typeface="华文楷体" panose="02010600040101010101" pitchFamily="2" charset="-122"/>
                <a:ea typeface="华文楷体" panose="02010600040101010101" pitchFamily="2" charset="-122"/>
                <a:cs typeface="华文楷体" panose="02010600040101010101" pitchFamily="2" charset="-122"/>
              </a:rPr>
              <a:t>1. 4 </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项目存在的一些问题</a:t>
            </a:r>
            <a:endParaRPr lang="zh-CN" altLang="en-US" b="1" dirty="0">
              <a:latin typeface="华文楷体" panose="02010600040101010101" pitchFamily="2" charset="-122"/>
              <a:ea typeface="华文楷体" panose="02010600040101010101" pitchFamily="2" charset="-122"/>
              <a:cs typeface="华文楷体" panose="02010600040101010101" pitchFamily="2" charset="-122"/>
            </a:endParaRPr>
          </a:p>
        </p:txBody>
      </p:sp>
      <p:pic>
        <p:nvPicPr>
          <p:cNvPr id="5" name="图片 4"/>
          <p:cNvPicPr>
            <a:picLocks noChangeAspect="1"/>
          </p:cNvPicPr>
          <p:nvPr/>
        </p:nvPicPr>
        <p:blipFill>
          <a:blip r:embed="rId1"/>
          <a:stretch>
            <a:fillRect/>
          </a:stretch>
        </p:blipFill>
        <p:spPr>
          <a:xfrm>
            <a:off x="372110" y="1478280"/>
            <a:ext cx="7858125" cy="1352550"/>
          </a:xfrm>
          <a:prstGeom prst="rect">
            <a:avLst/>
          </a:prstGeom>
        </p:spPr>
      </p:pic>
      <p:pic>
        <p:nvPicPr>
          <p:cNvPr id="9" name="图片 8"/>
          <p:cNvPicPr>
            <a:picLocks noChangeAspect="1"/>
          </p:cNvPicPr>
          <p:nvPr/>
        </p:nvPicPr>
        <p:blipFill>
          <a:blip r:embed="rId2"/>
          <a:stretch>
            <a:fillRect/>
          </a:stretch>
        </p:blipFill>
        <p:spPr>
          <a:xfrm>
            <a:off x="372110" y="4751070"/>
            <a:ext cx="8220075" cy="1495425"/>
          </a:xfrm>
          <a:prstGeom prst="rect">
            <a:avLst/>
          </a:prstGeom>
        </p:spPr>
      </p:pic>
      <p:sp>
        <p:nvSpPr>
          <p:cNvPr id="10" name="文本框 9"/>
          <p:cNvSpPr txBox="1"/>
          <p:nvPr/>
        </p:nvSpPr>
        <p:spPr>
          <a:xfrm>
            <a:off x="8778875" y="4596130"/>
            <a:ext cx="2907665" cy="645160"/>
          </a:xfrm>
          <a:prstGeom prst="rect">
            <a:avLst/>
          </a:prstGeom>
          <a:noFill/>
        </p:spPr>
        <p:txBody>
          <a:bodyPr wrap="square" rtlCol="0">
            <a:spAutoFit/>
          </a:bodyPr>
          <a:p>
            <a:r>
              <a:rPr lang="en-US" altLang="zh-CN">
                <a:latin typeface="华文楷体" panose="02010600040101010101" pitchFamily="2" charset="-122"/>
                <a:ea typeface="华文楷体" panose="02010600040101010101" pitchFamily="2" charset="-122"/>
                <a:cs typeface="华文楷体" panose="02010600040101010101" pitchFamily="2" charset="-122"/>
              </a:rPr>
              <a:t>Q3</a:t>
            </a:r>
            <a:r>
              <a:rPr lang="zh-CN" altLang="en-US">
                <a:latin typeface="华文楷体" panose="02010600040101010101" pitchFamily="2" charset="-122"/>
                <a:ea typeface="华文楷体" panose="02010600040101010101" pitchFamily="2" charset="-122"/>
                <a:cs typeface="华文楷体" panose="02010600040101010101" pitchFamily="2" charset="-122"/>
              </a:rPr>
              <a:t>：仅能单支持轮对话，</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无法多轮交互</a:t>
            </a:r>
            <a:r>
              <a:rPr lang="zh-CN" altLang="en-US">
                <a:latin typeface="华文楷体" panose="02010600040101010101" pitchFamily="2" charset="-122"/>
                <a:ea typeface="华文楷体" panose="02010600040101010101" pitchFamily="2" charset="-122"/>
                <a:cs typeface="华文楷体" panose="02010600040101010101" pitchFamily="2" charset="-122"/>
              </a:rPr>
              <a:t>理解指代词？</a:t>
            </a:r>
            <a:endParaRPr lang="zh-CN" altLang="en-US">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15" name="文本框 14"/>
          <p:cNvSpPr txBox="1"/>
          <p:nvPr/>
        </p:nvSpPr>
        <p:spPr>
          <a:xfrm>
            <a:off x="6884670" y="3497580"/>
            <a:ext cx="4998085" cy="368300"/>
          </a:xfrm>
          <a:prstGeom prst="rect">
            <a:avLst/>
          </a:prstGeom>
          <a:noFill/>
        </p:spPr>
        <p:txBody>
          <a:bodyPr wrap="square" rtlCol="0">
            <a:spAutoFit/>
          </a:bodyPr>
          <a:p>
            <a:r>
              <a:rPr lang="en-US" altLang="zh-CN">
                <a:latin typeface="华文楷体" panose="02010600040101010101" pitchFamily="2" charset="-122"/>
                <a:ea typeface="华文楷体" panose="02010600040101010101" pitchFamily="2" charset="-122"/>
                <a:cs typeface="华文楷体" panose="02010600040101010101" pitchFamily="2" charset="-122"/>
              </a:rPr>
              <a:t>Q2</a:t>
            </a:r>
            <a:r>
              <a:rPr lang="zh-CN" altLang="en-US">
                <a:latin typeface="华文楷体" panose="02010600040101010101" pitchFamily="2" charset="-122"/>
                <a:ea typeface="华文楷体" panose="02010600040101010101" pitchFamily="2" charset="-122"/>
                <a:cs typeface="华文楷体" panose="02010600040101010101" pitchFamily="2" charset="-122"/>
              </a:rPr>
              <a:t>：构建结构化数据时，产生</a:t>
            </a:r>
            <a:r>
              <a:rPr lang="zh-CN" altLang="en-US" b="1">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循环依赖</a:t>
            </a:r>
            <a:r>
              <a:rPr lang="zh-CN" altLang="en-US">
                <a:latin typeface="华文楷体" panose="02010600040101010101" pitchFamily="2" charset="-122"/>
                <a:ea typeface="华文楷体" panose="02010600040101010101" pitchFamily="2" charset="-122"/>
                <a:cs typeface="华文楷体" panose="02010600040101010101" pitchFamily="2" charset="-122"/>
              </a:rPr>
              <a:t>问题？</a:t>
            </a:r>
            <a:endParaRPr lang="zh-CN" altLang="en-US">
              <a:latin typeface="华文楷体" panose="02010600040101010101" pitchFamily="2" charset="-122"/>
              <a:ea typeface="华文楷体" panose="02010600040101010101" pitchFamily="2" charset="-122"/>
              <a:cs typeface="华文楷体" panose="02010600040101010101" pitchFamily="2" charset="-122"/>
            </a:endParaRPr>
          </a:p>
        </p:txBody>
      </p:sp>
      <p:pic>
        <p:nvPicPr>
          <p:cNvPr id="17" name="图片 16"/>
          <p:cNvPicPr>
            <a:picLocks noChangeAspect="1"/>
          </p:cNvPicPr>
          <p:nvPr/>
        </p:nvPicPr>
        <p:blipFill>
          <a:blip r:embed="rId3"/>
          <a:stretch>
            <a:fillRect/>
          </a:stretch>
        </p:blipFill>
        <p:spPr>
          <a:xfrm>
            <a:off x="297180" y="2983865"/>
            <a:ext cx="5800725" cy="1457325"/>
          </a:xfrm>
          <a:prstGeom prst="rect">
            <a:avLst/>
          </a:prstGeom>
        </p:spPr>
      </p:pic>
      <p:sp>
        <p:nvSpPr>
          <p:cNvPr id="24" name="箭头: 右 13"/>
          <p:cNvSpPr/>
          <p:nvPr/>
        </p:nvSpPr>
        <p:spPr>
          <a:xfrm>
            <a:off x="6317410" y="3486267"/>
            <a:ext cx="443255" cy="452209"/>
          </a:xfrm>
          <a:prstGeom prst="right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latin typeface="华文楷体" panose="02010600040101010101" pitchFamily="2" charset="-122"/>
              <a:ea typeface="华文楷体" panose="02010600040101010101" pitchFamily="2" charset="-122"/>
            </a:endParaRPr>
          </a:p>
        </p:txBody>
      </p:sp>
      <p:sp>
        <p:nvSpPr>
          <p:cNvPr id="25" name="文本框 24"/>
          <p:cNvSpPr txBox="1"/>
          <p:nvPr/>
        </p:nvSpPr>
        <p:spPr>
          <a:xfrm>
            <a:off x="2820670" y="3486150"/>
            <a:ext cx="1498600" cy="368300"/>
          </a:xfrm>
          <a:prstGeom prst="rect">
            <a:avLst/>
          </a:prstGeom>
          <a:noFill/>
          <a:ln>
            <a:solidFill>
              <a:srgbClr val="A8460A"/>
            </a:solidFill>
          </a:ln>
        </p:spPr>
        <p:txBody>
          <a:bodyPr wrap="square" rtlCol="0">
            <a:spAutoFit/>
          </a:bodyPr>
          <a:p>
            <a:endParaRPr lang="zh-CN" altLang="en-US">
              <a:latin typeface="华文楷体" panose="02010600040101010101" pitchFamily="2" charset="-122"/>
              <a:ea typeface="华文楷体" panose="02010600040101010101" pitchFamily="2" charset="-122"/>
            </a:endParaRPr>
          </a:p>
        </p:txBody>
      </p:sp>
      <p:sp>
        <p:nvSpPr>
          <p:cNvPr id="26" name="文本框 25"/>
          <p:cNvSpPr txBox="1"/>
          <p:nvPr/>
        </p:nvSpPr>
        <p:spPr>
          <a:xfrm>
            <a:off x="848995" y="5439410"/>
            <a:ext cx="1549400" cy="296545"/>
          </a:xfrm>
          <a:prstGeom prst="rect">
            <a:avLst/>
          </a:prstGeom>
          <a:noFill/>
          <a:ln>
            <a:solidFill>
              <a:srgbClr val="A8460A"/>
            </a:solidFill>
          </a:ln>
        </p:spPr>
        <p:txBody>
          <a:bodyPr wrap="square" rtlCol="0">
            <a:noAutofit/>
          </a:bodyPr>
          <a:p>
            <a:endParaRPr lang="zh-CN" altLang="en-US">
              <a:latin typeface="华文楷体" panose="02010600040101010101" pitchFamily="2" charset="-122"/>
              <a:ea typeface="华文楷体" panose="02010600040101010101" pitchFamily="2" charset="-122"/>
            </a:endParaRPr>
          </a:p>
        </p:txBody>
      </p:sp>
      <p:sp>
        <p:nvSpPr>
          <p:cNvPr id="28" name="文本框 27"/>
          <p:cNvSpPr txBox="1"/>
          <p:nvPr/>
        </p:nvSpPr>
        <p:spPr>
          <a:xfrm>
            <a:off x="4874260" y="5716270"/>
            <a:ext cx="629285" cy="368300"/>
          </a:xfrm>
          <a:prstGeom prst="rect">
            <a:avLst/>
          </a:prstGeom>
          <a:noFill/>
          <a:ln>
            <a:solidFill>
              <a:srgbClr val="A8460A"/>
            </a:solidFill>
          </a:ln>
        </p:spPr>
        <p:txBody>
          <a:bodyPr wrap="square" rtlCol="0">
            <a:spAutoFit/>
          </a:bodyPr>
          <a:p>
            <a:endParaRPr lang="zh-CN" altLang="en-US">
              <a:latin typeface="华文楷体" panose="02010600040101010101" pitchFamily="2" charset="-122"/>
              <a:ea typeface="华文楷体" panose="02010600040101010101" pitchFamily="2" charset="-122"/>
            </a:endParaRPr>
          </a:p>
        </p:txBody>
      </p:sp>
      <p:cxnSp>
        <p:nvCxnSpPr>
          <p:cNvPr id="29" name="直接箭头连接符 28"/>
          <p:cNvCxnSpPr/>
          <p:nvPr/>
        </p:nvCxnSpPr>
        <p:spPr>
          <a:xfrm flipV="1">
            <a:off x="5928995" y="5716270"/>
            <a:ext cx="3172460" cy="419100"/>
          </a:xfrm>
          <a:prstGeom prst="straightConnector1">
            <a:avLst/>
          </a:prstGeom>
          <a:ln>
            <a:solidFill>
              <a:srgbClr val="A8460A"/>
            </a:solidFill>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297180" y="956945"/>
            <a:ext cx="11144250" cy="5628005"/>
            <a:chOff x="468" y="1507"/>
            <a:chExt cx="17550" cy="8863"/>
          </a:xfrm>
        </p:grpSpPr>
        <p:sp>
          <p:nvSpPr>
            <p:cNvPr id="51" name="对角圆角矩形 50"/>
            <p:cNvSpPr/>
            <p:nvPr/>
          </p:nvSpPr>
          <p:spPr>
            <a:xfrm>
              <a:off x="10804" y="5949"/>
              <a:ext cx="6816" cy="4421"/>
            </a:xfrm>
            <a:prstGeom prst="round2Diag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latin typeface="华文楷体" panose="02010600040101010101" pitchFamily="2" charset="-122"/>
                <a:ea typeface="华文楷体" panose="02010600040101010101" pitchFamily="2" charset="-122"/>
              </a:endParaRPr>
            </a:p>
          </p:txBody>
        </p:sp>
        <p:sp>
          <p:nvSpPr>
            <p:cNvPr id="8" name="文本框 7"/>
            <p:cNvSpPr txBox="1"/>
            <p:nvPr/>
          </p:nvSpPr>
          <p:spPr>
            <a:xfrm>
              <a:off x="770" y="2323"/>
              <a:ext cx="6428" cy="1113"/>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cs typeface="华文楷体" panose="02010600040101010101" pitchFamily="2" charset="-122"/>
                </a:rPr>
                <a:t>核心技术</a:t>
              </a:r>
              <a:r>
                <a:rPr lang="zh-CN" altLang="en-US" sz="2000" dirty="0">
                  <a:latin typeface="华文楷体" panose="02010600040101010101" pitchFamily="2" charset="-122"/>
                  <a:ea typeface="华文楷体" panose="02010600040101010101" pitchFamily="2" charset="-122"/>
                  <a:cs typeface="华文楷体" panose="02010600040101010101" pitchFamily="2" charset="-122"/>
                </a:rPr>
                <a:t>：发送</a:t>
              </a:r>
              <a:r>
                <a:rPr lang="en-US" altLang="zh-CN" sz="2000" dirty="0">
                  <a:latin typeface="华文楷体" panose="02010600040101010101" pitchFamily="2" charset="-122"/>
                  <a:ea typeface="华文楷体" panose="02010600040101010101" pitchFamily="2" charset="-122"/>
                  <a:cs typeface="华文楷体" panose="02010600040101010101" pitchFamily="2" charset="-122"/>
                </a:rPr>
                <a:t>HTTP</a:t>
              </a:r>
              <a:r>
                <a:rPr lang="zh-CN" altLang="en-US" sz="2000" dirty="0">
                  <a:latin typeface="华文楷体" panose="02010600040101010101" pitchFamily="2" charset="-122"/>
                  <a:ea typeface="华文楷体" panose="02010600040101010101" pitchFamily="2" charset="-122"/>
                  <a:cs typeface="华文楷体" panose="02010600040101010101" pitchFamily="2" charset="-122"/>
                </a:rPr>
                <a:t>请求获取网页</a:t>
              </a:r>
              <a:r>
                <a:rPr lang="en-US" altLang="zh-CN" sz="2000" dirty="0">
                  <a:latin typeface="华文楷体" panose="02010600040101010101" pitchFamily="2" charset="-122"/>
                  <a:ea typeface="华文楷体" panose="02010600040101010101" pitchFamily="2" charset="-122"/>
                  <a:cs typeface="华文楷体" panose="02010600040101010101" pitchFamily="2" charset="-122"/>
                </a:rPr>
                <a:t>HTML</a:t>
              </a:r>
              <a:r>
                <a:rPr lang="zh-CN" altLang="en-US" sz="2000" dirty="0">
                  <a:latin typeface="华文楷体" panose="02010600040101010101" pitchFamily="2" charset="-122"/>
                  <a:ea typeface="华文楷体" panose="02010600040101010101" pitchFamily="2" charset="-122"/>
                  <a:cs typeface="华文楷体" panose="02010600040101010101" pitchFamily="2" charset="-122"/>
                </a:rPr>
                <a:t>内容，使用</a:t>
              </a:r>
              <a:r>
                <a:rPr lang="en-US" altLang="zh-CN" sz="2000" dirty="0">
                  <a:latin typeface="华文楷体" panose="02010600040101010101" pitchFamily="2" charset="-122"/>
                  <a:ea typeface="华文楷体" panose="02010600040101010101" pitchFamily="2" charset="-122"/>
                  <a:cs typeface="华文楷体" panose="02010600040101010101" pitchFamily="2" charset="-122"/>
                </a:rPr>
                <a:t>Xpath</a:t>
              </a:r>
              <a:r>
                <a:rPr lang="zh-CN" altLang="en-US" sz="2000" dirty="0">
                  <a:latin typeface="华文楷体" panose="02010600040101010101" pitchFamily="2" charset="-122"/>
                  <a:ea typeface="华文楷体" panose="02010600040101010101" pitchFamily="2" charset="-122"/>
                  <a:cs typeface="华文楷体" panose="02010600040101010101" pitchFamily="2" charset="-122"/>
                </a:rPr>
                <a:t>规则解析。</a:t>
              </a:r>
              <a:endParaRPr lang="zh-CN" altLang="en-US" sz="2000" dirty="0">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21" name="文本框 20"/>
            <p:cNvSpPr txBox="1"/>
            <p:nvPr/>
          </p:nvSpPr>
          <p:spPr>
            <a:xfrm>
              <a:off x="8362" y="1741"/>
              <a:ext cx="3133" cy="628"/>
            </a:xfrm>
            <a:prstGeom prst="rect">
              <a:avLst/>
            </a:prstGeom>
            <a:solidFill>
              <a:schemeClr val="accent6"/>
            </a:solidFill>
          </p:spPr>
          <p:txBody>
            <a:bodyPr wrap="square" rtlCol="0">
              <a:spAutoFit/>
            </a:bodyPr>
            <a:lstStyle/>
            <a:p>
              <a:r>
                <a:rPr lang="zh-CN" altLang="en-US" sz="2000" dirty="0">
                  <a:solidFill>
                    <a:schemeClr val="bg1"/>
                  </a:solidFill>
                  <a:latin typeface="华文楷体" panose="02010600040101010101" pitchFamily="2" charset="-122"/>
                  <a:ea typeface="华文楷体" panose="02010600040101010101" pitchFamily="2" charset="-122"/>
                  <a:cs typeface="华文楷体" panose="02010600040101010101" pitchFamily="2" charset="-122"/>
                </a:rPr>
                <a:t>结构化构建</a:t>
              </a:r>
              <a:r>
                <a:rPr lang="en-US" altLang="zh-CN" sz="2000" dirty="0">
                  <a:solidFill>
                    <a:schemeClr val="bg1"/>
                  </a:solidFill>
                  <a:latin typeface="华文楷体" panose="02010600040101010101" pitchFamily="2" charset="-122"/>
                  <a:ea typeface="华文楷体" panose="02010600040101010101" pitchFamily="2" charset="-122"/>
                  <a:cs typeface="华文楷体" panose="02010600040101010101" pitchFamily="2" charset="-122"/>
                </a:rPr>
                <a:t>URL</a:t>
              </a:r>
              <a:endParaRPr lang="zh-CN" altLang="en-US" sz="2000" dirty="0">
                <a:solidFill>
                  <a:schemeClr val="bg1"/>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4" name="文本框 3"/>
            <p:cNvSpPr txBox="1"/>
            <p:nvPr/>
          </p:nvSpPr>
          <p:spPr>
            <a:xfrm>
              <a:off x="468" y="1507"/>
              <a:ext cx="3167" cy="580"/>
            </a:xfrm>
            <a:prstGeom prst="rect">
              <a:avLst/>
            </a:prstGeom>
            <a:noFill/>
          </p:spPr>
          <p:txBody>
            <a:bodyPr wrap="square" rtlCol="0">
              <a:spAutoFit/>
            </a:bodyPr>
            <a:lstStyle/>
            <a:p>
              <a:r>
                <a:rPr lang="en-US" altLang="zh-CN" b="1" dirty="0">
                  <a:latin typeface="华文楷体" panose="02010600040101010101" pitchFamily="2" charset="-122"/>
                  <a:ea typeface="华文楷体" panose="02010600040101010101" pitchFamily="2" charset="-122"/>
                  <a:cs typeface="华文楷体" panose="02010600040101010101" pitchFamily="2" charset="-122"/>
                </a:rPr>
                <a:t>2. 1 </a:t>
              </a:r>
              <a:r>
                <a:rPr lang="zh-CN" altLang="en-US" b="1" dirty="0">
                  <a:latin typeface="华文楷体" panose="02010600040101010101" pitchFamily="2" charset="-122"/>
                  <a:ea typeface="华文楷体" panose="02010600040101010101" pitchFamily="2" charset="-122"/>
                  <a:cs typeface="华文楷体" panose="02010600040101010101" pitchFamily="2" charset="-122"/>
                </a:rPr>
                <a:t>数据采集</a:t>
              </a:r>
              <a:endParaRPr lang="zh-CN" altLang="en-US" b="1" dirty="0">
                <a:latin typeface="华文楷体" panose="02010600040101010101" pitchFamily="2" charset="-122"/>
                <a:ea typeface="华文楷体" panose="02010600040101010101" pitchFamily="2" charset="-122"/>
                <a:cs typeface="华文楷体" panose="02010600040101010101" pitchFamily="2" charset="-122"/>
              </a:endParaRPr>
            </a:p>
          </p:txBody>
        </p:sp>
        <p:pic>
          <p:nvPicPr>
            <p:cNvPr id="3" name="图片 2"/>
            <p:cNvPicPr>
              <a:picLocks noChangeAspect="1"/>
            </p:cNvPicPr>
            <p:nvPr/>
          </p:nvPicPr>
          <p:blipFill>
            <a:blip r:embed="rId1"/>
            <a:stretch>
              <a:fillRect/>
            </a:stretch>
          </p:blipFill>
          <p:spPr>
            <a:xfrm>
              <a:off x="8362" y="2477"/>
              <a:ext cx="9656" cy="3413"/>
            </a:xfrm>
            <a:prstGeom prst="rect">
              <a:avLst/>
            </a:prstGeom>
          </p:spPr>
        </p:pic>
        <p:grpSp>
          <p:nvGrpSpPr>
            <p:cNvPr id="39" name="组合 38"/>
            <p:cNvGrpSpPr/>
            <p:nvPr/>
          </p:nvGrpSpPr>
          <p:grpSpPr>
            <a:xfrm>
              <a:off x="770" y="4277"/>
              <a:ext cx="7613" cy="5863"/>
              <a:chOff x="770" y="4277"/>
              <a:chExt cx="7613" cy="5863"/>
            </a:xfrm>
          </p:grpSpPr>
          <p:sp>
            <p:nvSpPr>
              <p:cNvPr id="37" name="矩形: 剪去单角 6"/>
              <p:cNvSpPr/>
              <p:nvPr/>
            </p:nvSpPr>
            <p:spPr>
              <a:xfrm>
                <a:off x="770" y="4277"/>
                <a:ext cx="7571" cy="5863"/>
              </a:xfrm>
              <a:prstGeom prst="snip1Rect">
                <a:avLst/>
              </a:prstGeom>
              <a:solidFill>
                <a:schemeClr val="bg1"/>
              </a:solidFill>
              <a:ln w="19050">
                <a:solidFill>
                  <a:schemeClr val="bg2"/>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latin typeface="华文楷体" panose="02010600040101010101" pitchFamily="2" charset="-122"/>
                  <a:ea typeface="华文楷体" panose="02010600040101010101" pitchFamily="2" charset="-122"/>
                </a:endParaRPr>
              </a:p>
            </p:txBody>
          </p:sp>
          <p:sp>
            <p:nvSpPr>
              <p:cNvPr id="15" name="文本框 14"/>
              <p:cNvSpPr txBox="1"/>
              <p:nvPr/>
            </p:nvSpPr>
            <p:spPr>
              <a:xfrm>
                <a:off x="770" y="4278"/>
                <a:ext cx="1436" cy="580"/>
              </a:xfrm>
              <a:prstGeom prst="rect">
                <a:avLst/>
              </a:prstGeom>
              <a:noFill/>
            </p:spPr>
            <p:txBody>
              <a:bodyPr wrap="square" rtlCol="0">
                <a:spAutoFit/>
              </a:bodyPr>
              <a:p>
                <a:r>
                  <a:rPr lang="zh-CN" altLang="en-US" b="1">
                    <a:latin typeface="华文楷体" panose="02010600040101010101" pitchFamily="2" charset="-122"/>
                    <a:ea typeface="华文楷体" panose="02010600040101010101" pitchFamily="2" charset="-122"/>
                  </a:rPr>
                  <a:t>表达式</a:t>
                </a:r>
                <a:endParaRPr lang="zh-CN" altLang="en-US" b="1">
                  <a:latin typeface="华文楷体" panose="02010600040101010101" pitchFamily="2" charset="-122"/>
                  <a:ea typeface="华文楷体" panose="02010600040101010101" pitchFamily="2" charset="-122"/>
                </a:endParaRPr>
              </a:p>
            </p:txBody>
          </p:sp>
          <p:sp>
            <p:nvSpPr>
              <p:cNvPr id="17" name="文本框 16"/>
              <p:cNvSpPr txBox="1"/>
              <p:nvPr/>
            </p:nvSpPr>
            <p:spPr>
              <a:xfrm>
                <a:off x="4517" y="4278"/>
                <a:ext cx="1740" cy="580"/>
              </a:xfrm>
              <a:prstGeom prst="rect">
                <a:avLst/>
              </a:prstGeom>
              <a:noFill/>
            </p:spPr>
            <p:txBody>
              <a:bodyPr wrap="square" rtlCol="0">
                <a:spAutoFit/>
              </a:bodyPr>
              <a:p>
                <a:r>
                  <a:rPr lang="zh-CN" altLang="en-US" b="1">
                    <a:latin typeface="华文楷体" panose="02010600040101010101" pitchFamily="2" charset="-122"/>
                    <a:ea typeface="华文楷体" panose="02010600040101010101" pitchFamily="2" charset="-122"/>
                  </a:rPr>
                  <a:t>描述</a:t>
                </a:r>
                <a:endParaRPr lang="zh-CN" altLang="en-US" b="1">
                  <a:latin typeface="华文楷体" panose="02010600040101010101" pitchFamily="2" charset="-122"/>
                  <a:ea typeface="华文楷体" panose="02010600040101010101" pitchFamily="2" charset="-122"/>
                </a:endParaRPr>
              </a:p>
            </p:txBody>
          </p:sp>
          <p:sp>
            <p:nvSpPr>
              <p:cNvPr id="18" name="文本框 17"/>
              <p:cNvSpPr txBox="1"/>
              <p:nvPr/>
            </p:nvSpPr>
            <p:spPr>
              <a:xfrm>
                <a:off x="770" y="5144"/>
                <a:ext cx="2394" cy="580"/>
              </a:xfrm>
              <a:prstGeom prst="rect">
                <a:avLst/>
              </a:prstGeom>
              <a:noFill/>
            </p:spPr>
            <p:txBody>
              <a:bodyPr wrap="square" rtlCol="0">
                <a:spAutoFit/>
              </a:bodyPr>
              <a:p>
                <a:r>
                  <a:rPr lang="en-US" altLang="zh-CN" b="1">
                    <a:latin typeface="华文楷体" panose="02010600040101010101" pitchFamily="2" charset="-122"/>
                    <a:ea typeface="华文楷体" panose="02010600040101010101" pitchFamily="2" charset="-122"/>
                  </a:rPr>
                  <a:t>nodename</a:t>
                </a:r>
                <a:endParaRPr lang="en-US" altLang="zh-CN" b="1">
                  <a:latin typeface="华文楷体" panose="02010600040101010101" pitchFamily="2" charset="-122"/>
                  <a:ea typeface="华文楷体" panose="02010600040101010101" pitchFamily="2" charset="-122"/>
                </a:endParaRPr>
              </a:p>
            </p:txBody>
          </p:sp>
          <p:sp>
            <p:nvSpPr>
              <p:cNvPr id="19" name="文本框 18"/>
              <p:cNvSpPr txBox="1"/>
              <p:nvPr/>
            </p:nvSpPr>
            <p:spPr>
              <a:xfrm>
                <a:off x="2881" y="5179"/>
                <a:ext cx="4801" cy="580"/>
              </a:xfrm>
              <a:prstGeom prst="rect">
                <a:avLst/>
              </a:prstGeom>
              <a:noFill/>
            </p:spPr>
            <p:txBody>
              <a:bodyPr wrap="square" rtlCol="0">
                <a:spAutoFit/>
              </a:bodyPr>
              <a:p>
                <a:r>
                  <a:rPr lang="zh-CN" altLang="en-US">
                    <a:latin typeface="华文楷体" panose="02010600040101010101" pitchFamily="2" charset="-122"/>
                    <a:ea typeface="华文楷体" panose="02010600040101010101" pitchFamily="2" charset="-122"/>
                  </a:rPr>
                  <a:t>选取当前节点的所有子节点</a:t>
                </a:r>
                <a:endParaRPr lang="zh-CN" altLang="en-US">
                  <a:latin typeface="华文楷体" panose="02010600040101010101" pitchFamily="2" charset="-122"/>
                  <a:ea typeface="华文楷体" panose="02010600040101010101" pitchFamily="2" charset="-122"/>
                </a:endParaRPr>
              </a:p>
            </p:txBody>
          </p:sp>
          <p:sp>
            <p:nvSpPr>
              <p:cNvPr id="22" name="文本框 21"/>
              <p:cNvSpPr txBox="1"/>
              <p:nvPr/>
            </p:nvSpPr>
            <p:spPr>
              <a:xfrm>
                <a:off x="770" y="6010"/>
                <a:ext cx="1436" cy="580"/>
              </a:xfrm>
              <a:prstGeom prst="rect">
                <a:avLst/>
              </a:prstGeom>
              <a:noFill/>
            </p:spPr>
            <p:txBody>
              <a:bodyPr wrap="square" rtlCol="0">
                <a:spAutoFit/>
              </a:bodyPr>
              <a:p>
                <a:r>
                  <a:rPr lang="en-US" altLang="zh-CN" b="1">
                    <a:latin typeface="华文楷体" panose="02010600040101010101" pitchFamily="2" charset="-122"/>
                    <a:ea typeface="华文楷体" panose="02010600040101010101" pitchFamily="2" charset="-122"/>
                  </a:rPr>
                  <a:t>/</a:t>
                </a:r>
                <a:endParaRPr lang="en-US" altLang="zh-CN" b="1">
                  <a:latin typeface="华文楷体" panose="02010600040101010101" pitchFamily="2" charset="-122"/>
                  <a:ea typeface="华文楷体" panose="02010600040101010101" pitchFamily="2" charset="-122"/>
                </a:endParaRPr>
              </a:p>
            </p:txBody>
          </p:sp>
          <p:sp>
            <p:nvSpPr>
              <p:cNvPr id="24" name="文本框 23"/>
              <p:cNvSpPr txBox="1"/>
              <p:nvPr/>
            </p:nvSpPr>
            <p:spPr>
              <a:xfrm>
                <a:off x="2881" y="6025"/>
                <a:ext cx="4746" cy="580"/>
              </a:xfrm>
              <a:prstGeom prst="rect">
                <a:avLst/>
              </a:prstGeom>
              <a:noFill/>
            </p:spPr>
            <p:txBody>
              <a:bodyPr wrap="square" rtlCol="0">
                <a:spAutoFit/>
              </a:bodyPr>
              <a:p>
                <a:r>
                  <a:rPr lang="zh-CN" altLang="en-US">
                    <a:latin typeface="华文楷体" panose="02010600040101010101" pitchFamily="2" charset="-122"/>
                    <a:ea typeface="华文楷体" panose="02010600040101010101" pitchFamily="2" charset="-122"/>
                  </a:rPr>
                  <a:t>从根节点选取（取子节点）</a:t>
                </a:r>
                <a:endParaRPr lang="zh-CN" altLang="en-US">
                  <a:latin typeface="华文楷体" panose="02010600040101010101" pitchFamily="2" charset="-122"/>
                  <a:ea typeface="华文楷体" panose="02010600040101010101" pitchFamily="2" charset="-122"/>
                </a:endParaRPr>
              </a:p>
            </p:txBody>
          </p:sp>
          <p:sp>
            <p:nvSpPr>
              <p:cNvPr id="27" name="文本框 26"/>
              <p:cNvSpPr txBox="1"/>
              <p:nvPr/>
            </p:nvSpPr>
            <p:spPr>
              <a:xfrm>
                <a:off x="770" y="6876"/>
                <a:ext cx="1418" cy="580"/>
              </a:xfrm>
              <a:prstGeom prst="rect">
                <a:avLst/>
              </a:prstGeom>
              <a:noFill/>
            </p:spPr>
            <p:txBody>
              <a:bodyPr wrap="square" rtlCol="0">
                <a:spAutoFit/>
              </a:bodyPr>
              <a:p>
                <a:r>
                  <a:rPr lang="en-US" altLang="zh-CN" b="1">
                    <a:latin typeface="华文楷体" panose="02010600040101010101" pitchFamily="2" charset="-122"/>
                    <a:ea typeface="华文楷体" panose="02010600040101010101" pitchFamily="2" charset="-122"/>
                  </a:rPr>
                  <a:t>//</a:t>
                </a:r>
                <a:endParaRPr lang="en-US" altLang="zh-CN" b="1">
                  <a:latin typeface="华文楷体" panose="02010600040101010101" pitchFamily="2" charset="-122"/>
                  <a:ea typeface="华文楷体" panose="02010600040101010101" pitchFamily="2" charset="-122"/>
                </a:endParaRPr>
              </a:p>
            </p:txBody>
          </p:sp>
          <p:sp>
            <p:nvSpPr>
              <p:cNvPr id="28" name="文本框 27"/>
              <p:cNvSpPr txBox="1"/>
              <p:nvPr/>
            </p:nvSpPr>
            <p:spPr>
              <a:xfrm>
                <a:off x="2881" y="6849"/>
                <a:ext cx="5502" cy="1016"/>
              </a:xfrm>
              <a:prstGeom prst="rect">
                <a:avLst/>
              </a:prstGeom>
              <a:noFill/>
            </p:spPr>
            <p:txBody>
              <a:bodyPr wrap="square" rtlCol="0">
                <a:spAutoFit/>
              </a:bodyPr>
              <a:p>
                <a:r>
                  <a:rPr lang="zh-CN" altLang="en-US">
                    <a:latin typeface="华文楷体" panose="02010600040101010101" pitchFamily="2" charset="-122"/>
                    <a:ea typeface="华文楷体" panose="02010600040101010101" pitchFamily="2" charset="-122"/>
                  </a:rPr>
                  <a:t>从匹配选择的当前节点选择文档中的节点，而不考虑它们的位置</a:t>
                </a:r>
                <a:endParaRPr lang="zh-CN" altLang="en-US">
                  <a:latin typeface="华文楷体" panose="02010600040101010101" pitchFamily="2" charset="-122"/>
                  <a:ea typeface="华文楷体" panose="02010600040101010101" pitchFamily="2" charset="-122"/>
                </a:endParaRPr>
              </a:p>
            </p:txBody>
          </p:sp>
          <p:sp>
            <p:nvSpPr>
              <p:cNvPr id="30" name="文本框 29"/>
              <p:cNvSpPr txBox="1"/>
              <p:nvPr/>
            </p:nvSpPr>
            <p:spPr>
              <a:xfrm>
                <a:off x="770" y="7742"/>
                <a:ext cx="598" cy="580"/>
              </a:xfrm>
              <a:prstGeom prst="rect">
                <a:avLst/>
              </a:prstGeom>
              <a:noFill/>
            </p:spPr>
            <p:txBody>
              <a:bodyPr wrap="square" rtlCol="0">
                <a:spAutoFit/>
              </a:bodyPr>
              <a:p>
                <a:r>
                  <a:rPr lang="en-US" altLang="zh-CN" b="1">
                    <a:latin typeface="华文楷体" panose="02010600040101010101" pitchFamily="2" charset="-122"/>
                    <a:ea typeface="华文楷体" panose="02010600040101010101" pitchFamily="2" charset="-122"/>
                  </a:rPr>
                  <a:t>.</a:t>
                </a:r>
                <a:endParaRPr lang="en-US" altLang="zh-CN" b="1">
                  <a:latin typeface="华文楷体" panose="02010600040101010101" pitchFamily="2" charset="-122"/>
                  <a:ea typeface="华文楷体" panose="02010600040101010101" pitchFamily="2" charset="-122"/>
                </a:endParaRPr>
              </a:p>
            </p:txBody>
          </p:sp>
          <p:sp>
            <p:nvSpPr>
              <p:cNvPr id="32" name="文本框 31"/>
              <p:cNvSpPr txBox="1"/>
              <p:nvPr/>
            </p:nvSpPr>
            <p:spPr>
              <a:xfrm>
                <a:off x="2881" y="7965"/>
                <a:ext cx="2695" cy="580"/>
              </a:xfrm>
              <a:prstGeom prst="rect">
                <a:avLst/>
              </a:prstGeom>
              <a:noFill/>
            </p:spPr>
            <p:txBody>
              <a:bodyPr wrap="square" rtlCol="0">
                <a:spAutoFit/>
              </a:bodyPr>
              <a:p>
                <a:r>
                  <a:rPr lang="zh-CN" altLang="en-US">
                    <a:latin typeface="华文楷体" panose="02010600040101010101" pitchFamily="2" charset="-122"/>
                    <a:ea typeface="华文楷体" panose="02010600040101010101" pitchFamily="2" charset="-122"/>
                  </a:rPr>
                  <a:t>选取当前节点</a:t>
                </a:r>
                <a:endParaRPr lang="zh-CN" altLang="en-US">
                  <a:latin typeface="华文楷体" panose="02010600040101010101" pitchFamily="2" charset="-122"/>
                  <a:ea typeface="华文楷体" panose="02010600040101010101" pitchFamily="2" charset="-122"/>
                </a:endParaRPr>
              </a:p>
            </p:txBody>
          </p:sp>
          <p:sp>
            <p:nvSpPr>
              <p:cNvPr id="33" name="文本框 32"/>
              <p:cNvSpPr txBox="1"/>
              <p:nvPr/>
            </p:nvSpPr>
            <p:spPr>
              <a:xfrm>
                <a:off x="770" y="8651"/>
                <a:ext cx="1018" cy="580"/>
              </a:xfrm>
              <a:prstGeom prst="rect">
                <a:avLst/>
              </a:prstGeom>
              <a:noFill/>
            </p:spPr>
            <p:txBody>
              <a:bodyPr wrap="square" rtlCol="0">
                <a:spAutoFit/>
              </a:bodyPr>
              <a:p>
                <a:r>
                  <a:rPr lang="en-US" altLang="zh-CN" b="1">
                    <a:latin typeface="华文楷体" panose="02010600040101010101" pitchFamily="2" charset="-122"/>
                    <a:ea typeface="华文楷体" panose="02010600040101010101" pitchFamily="2" charset="-122"/>
                  </a:rPr>
                  <a:t>..</a:t>
                </a:r>
                <a:endParaRPr lang="en-US" altLang="zh-CN" b="1">
                  <a:latin typeface="华文楷体" panose="02010600040101010101" pitchFamily="2" charset="-122"/>
                  <a:ea typeface="华文楷体" panose="02010600040101010101" pitchFamily="2" charset="-122"/>
                </a:endParaRPr>
              </a:p>
            </p:txBody>
          </p:sp>
          <p:sp>
            <p:nvSpPr>
              <p:cNvPr id="34" name="文本框 33"/>
              <p:cNvSpPr txBox="1"/>
              <p:nvPr/>
            </p:nvSpPr>
            <p:spPr>
              <a:xfrm>
                <a:off x="2881" y="8762"/>
                <a:ext cx="4771" cy="580"/>
              </a:xfrm>
              <a:prstGeom prst="rect">
                <a:avLst/>
              </a:prstGeom>
              <a:noFill/>
            </p:spPr>
            <p:txBody>
              <a:bodyPr wrap="square" rtlCol="0">
                <a:spAutoFit/>
              </a:bodyPr>
              <a:p>
                <a:r>
                  <a:rPr lang="zh-CN" altLang="en-US">
                    <a:latin typeface="华文楷体" panose="02010600040101010101" pitchFamily="2" charset="-122"/>
                    <a:ea typeface="华文楷体" panose="02010600040101010101" pitchFamily="2" charset="-122"/>
                  </a:rPr>
                  <a:t>选取当前节点的父节点</a:t>
                </a:r>
                <a:endParaRPr lang="zh-CN" altLang="en-US">
                  <a:latin typeface="华文楷体" panose="02010600040101010101" pitchFamily="2" charset="-122"/>
                  <a:ea typeface="华文楷体" panose="02010600040101010101" pitchFamily="2" charset="-122"/>
                </a:endParaRPr>
              </a:p>
            </p:txBody>
          </p:sp>
          <p:sp>
            <p:nvSpPr>
              <p:cNvPr id="35" name="文本框 34"/>
              <p:cNvSpPr txBox="1"/>
              <p:nvPr/>
            </p:nvSpPr>
            <p:spPr>
              <a:xfrm>
                <a:off x="770" y="9560"/>
                <a:ext cx="642" cy="580"/>
              </a:xfrm>
              <a:prstGeom prst="rect">
                <a:avLst/>
              </a:prstGeom>
              <a:noFill/>
            </p:spPr>
            <p:txBody>
              <a:bodyPr wrap="square" rtlCol="0">
                <a:spAutoFit/>
              </a:bodyPr>
              <a:p>
                <a:r>
                  <a:rPr lang="en-US" altLang="zh-CN" b="1">
                    <a:latin typeface="华文楷体" panose="02010600040101010101" pitchFamily="2" charset="-122"/>
                    <a:ea typeface="华文楷体" panose="02010600040101010101" pitchFamily="2" charset="-122"/>
                  </a:rPr>
                  <a:t>@</a:t>
                </a:r>
                <a:endParaRPr lang="en-US" altLang="zh-CN" b="1">
                  <a:latin typeface="华文楷体" panose="02010600040101010101" pitchFamily="2" charset="-122"/>
                  <a:ea typeface="华文楷体" panose="02010600040101010101" pitchFamily="2" charset="-122"/>
                </a:endParaRPr>
              </a:p>
            </p:txBody>
          </p:sp>
          <p:sp>
            <p:nvSpPr>
              <p:cNvPr id="36" name="文本框 35"/>
              <p:cNvSpPr txBox="1"/>
              <p:nvPr/>
            </p:nvSpPr>
            <p:spPr>
              <a:xfrm>
                <a:off x="2881" y="9559"/>
                <a:ext cx="3402" cy="580"/>
              </a:xfrm>
              <a:prstGeom prst="rect">
                <a:avLst/>
              </a:prstGeom>
              <a:noFill/>
            </p:spPr>
            <p:txBody>
              <a:bodyPr wrap="square" rtlCol="0">
                <a:spAutoFit/>
              </a:bodyPr>
              <a:p>
                <a:r>
                  <a:rPr lang="zh-CN" altLang="en-US">
                    <a:latin typeface="华文楷体" panose="02010600040101010101" pitchFamily="2" charset="-122"/>
                    <a:ea typeface="华文楷体" panose="02010600040101010101" pitchFamily="2" charset="-122"/>
                  </a:rPr>
                  <a:t>选取属性</a:t>
                </a:r>
                <a:endParaRPr lang="zh-CN" altLang="en-US">
                  <a:latin typeface="华文楷体" panose="02010600040101010101" pitchFamily="2" charset="-122"/>
                  <a:ea typeface="华文楷体" panose="02010600040101010101" pitchFamily="2" charset="-122"/>
                </a:endParaRPr>
              </a:p>
            </p:txBody>
          </p:sp>
        </p:grpSp>
        <p:pic>
          <p:nvPicPr>
            <p:cNvPr id="40" name="图片 39"/>
            <p:cNvPicPr>
              <a:picLocks noChangeAspect="1"/>
            </p:cNvPicPr>
            <p:nvPr/>
          </p:nvPicPr>
          <p:blipFill>
            <a:blip r:embed="rId2"/>
            <a:stretch>
              <a:fillRect/>
            </a:stretch>
          </p:blipFill>
          <p:spPr>
            <a:xfrm>
              <a:off x="7198" y="2753"/>
              <a:ext cx="1074" cy="1336"/>
            </a:xfrm>
            <a:prstGeom prst="rect">
              <a:avLst/>
            </a:prstGeom>
          </p:spPr>
        </p:pic>
        <p:cxnSp>
          <p:nvCxnSpPr>
            <p:cNvPr id="42" name="直接箭头连接符 41"/>
            <p:cNvCxnSpPr/>
            <p:nvPr/>
          </p:nvCxnSpPr>
          <p:spPr>
            <a:xfrm flipH="1">
              <a:off x="8383" y="3602"/>
              <a:ext cx="683"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43" name="直接箭头连接符 42"/>
            <p:cNvCxnSpPr/>
            <p:nvPr/>
          </p:nvCxnSpPr>
          <p:spPr>
            <a:xfrm>
              <a:off x="7826" y="4277"/>
              <a:ext cx="0" cy="613"/>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8515" y="7285"/>
              <a:ext cx="2157" cy="580"/>
            </a:xfrm>
            <a:prstGeom prst="rect">
              <a:avLst/>
            </a:prstGeom>
            <a:noFill/>
            <a:ln>
              <a:solidFill>
                <a:schemeClr val="tx1"/>
              </a:solidFill>
            </a:ln>
          </p:spPr>
          <p:txBody>
            <a:bodyPr wrap="square" rtlCol="0">
              <a:spAutoFit/>
            </a:bodyPr>
            <a:p>
              <a:r>
                <a:rPr lang="zh-CN" altLang="en-US">
                  <a:latin typeface="华文楷体" panose="02010600040101010101" pitchFamily="2" charset="-122"/>
                  <a:ea typeface="华文楷体" panose="02010600040101010101" pitchFamily="2" charset="-122"/>
                </a:rPr>
                <a:t>结构化抽取</a:t>
              </a:r>
              <a:endParaRPr lang="zh-CN" altLang="en-US">
                <a:latin typeface="华文楷体" panose="02010600040101010101" pitchFamily="2" charset="-122"/>
                <a:ea typeface="华文楷体" panose="02010600040101010101" pitchFamily="2" charset="-122"/>
              </a:endParaRPr>
            </a:p>
          </p:txBody>
        </p:sp>
        <p:sp>
          <p:nvSpPr>
            <p:cNvPr id="47" name="右箭头 46"/>
            <p:cNvSpPr/>
            <p:nvPr/>
          </p:nvSpPr>
          <p:spPr>
            <a:xfrm>
              <a:off x="8844" y="7997"/>
              <a:ext cx="1542" cy="765"/>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latin typeface="华文楷体" panose="02010600040101010101" pitchFamily="2" charset="-122"/>
                <a:ea typeface="华文楷体" panose="02010600040101010101" pitchFamily="2" charset="-122"/>
              </a:endParaRPr>
            </a:p>
          </p:txBody>
        </p:sp>
        <p:pic>
          <p:nvPicPr>
            <p:cNvPr id="49" name="图片 48"/>
            <p:cNvPicPr>
              <a:picLocks noChangeAspect="1"/>
            </p:cNvPicPr>
            <p:nvPr/>
          </p:nvPicPr>
          <p:blipFill>
            <a:blip r:embed="rId3"/>
            <a:stretch>
              <a:fillRect/>
            </a:stretch>
          </p:blipFill>
          <p:spPr>
            <a:xfrm>
              <a:off x="11381" y="6044"/>
              <a:ext cx="5760" cy="4230"/>
            </a:xfrm>
            <a:prstGeom prst="rect">
              <a:avLst/>
            </a:prstGeom>
          </p:spPr>
        </p:pic>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297180" y="956945"/>
            <a:ext cx="1892935" cy="368300"/>
          </a:xfrm>
          <a:prstGeom prst="rect">
            <a:avLst/>
          </a:prstGeom>
          <a:noFill/>
        </p:spPr>
        <p:txBody>
          <a:bodyPr wrap="square" rtlCol="0">
            <a:spAutoFit/>
          </a:bodyPr>
          <a:p>
            <a:r>
              <a:rPr lang="en-US" altLang="zh-CN" b="1" dirty="0">
                <a:latin typeface="华文楷体" panose="02010600040101010101" pitchFamily="2" charset="-122"/>
                <a:ea typeface="华文楷体" panose="02010600040101010101" pitchFamily="2" charset="-122"/>
                <a:cs typeface="华文楷体" panose="02010600040101010101" pitchFamily="2" charset="-122"/>
              </a:rPr>
              <a:t>2. 2 </a:t>
            </a:r>
            <a:r>
              <a:rPr lang="zh-CN" altLang="en-US" b="1" dirty="0">
                <a:latin typeface="华文楷体" panose="02010600040101010101" pitchFamily="2" charset="-122"/>
                <a:ea typeface="华文楷体" panose="02010600040101010101" pitchFamily="2" charset="-122"/>
                <a:cs typeface="华文楷体" panose="02010600040101010101" pitchFamily="2" charset="-122"/>
              </a:rPr>
              <a:t>知识库构建</a:t>
            </a:r>
            <a:endParaRPr lang="zh-CN" altLang="en-US" b="1" dirty="0">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39" name="文本框 38"/>
          <p:cNvSpPr txBox="1"/>
          <p:nvPr/>
        </p:nvSpPr>
        <p:spPr>
          <a:xfrm>
            <a:off x="2879725" y="1421130"/>
            <a:ext cx="1203325" cy="368300"/>
          </a:xfrm>
          <a:prstGeom prst="rect">
            <a:avLst/>
          </a:prstGeom>
          <a:noFill/>
          <a:ln>
            <a:solidFill>
              <a:schemeClr val="tx1"/>
            </a:solidFill>
          </a:ln>
        </p:spPr>
        <p:txBody>
          <a:bodyPr wrap="square" rtlCol="0">
            <a:spAutoFit/>
          </a:bodyPr>
          <a:p>
            <a:r>
              <a:rPr lang="zh-CN">
                <a:latin typeface="华文楷体" panose="02010600040101010101" pitchFamily="2" charset="-122"/>
                <a:ea typeface="华文楷体" panose="02010600040101010101" pitchFamily="2" charset="-122"/>
              </a:rPr>
              <a:t>软件准备</a:t>
            </a:r>
            <a:endParaRPr lang="zh-CN">
              <a:latin typeface="华文楷体" panose="02010600040101010101" pitchFamily="2" charset="-122"/>
              <a:ea typeface="华文楷体" panose="02010600040101010101" pitchFamily="2" charset="-122"/>
            </a:endParaRPr>
          </a:p>
        </p:txBody>
      </p:sp>
      <p:sp>
        <p:nvSpPr>
          <p:cNvPr id="40" name="文本框 39"/>
          <p:cNvSpPr txBox="1"/>
          <p:nvPr/>
        </p:nvSpPr>
        <p:spPr>
          <a:xfrm>
            <a:off x="4754245" y="2692400"/>
            <a:ext cx="2032000" cy="368300"/>
          </a:xfrm>
          <a:prstGeom prst="rect">
            <a:avLst/>
          </a:prstGeom>
          <a:noFill/>
        </p:spPr>
        <p:txBody>
          <a:bodyPr wrap="square" rtlCol="0">
            <a:spAutoFit/>
          </a:bodyPr>
          <a:p>
            <a:r>
              <a:rPr lang="zh-CN" altLang="en-US">
                <a:latin typeface="华文楷体" panose="02010600040101010101" pitchFamily="2" charset="-122"/>
                <a:ea typeface="华文楷体" panose="02010600040101010101" pitchFamily="2" charset="-122"/>
                <a:cs typeface="华文楷体" panose="02010600040101010101" pitchFamily="2" charset="-122"/>
              </a:rPr>
              <a:t>①</a:t>
            </a:r>
            <a:r>
              <a:rPr lang="en-US" altLang="zh-CN">
                <a:latin typeface="华文楷体" panose="02010600040101010101" pitchFamily="2" charset="-122"/>
                <a:ea typeface="华文楷体" panose="02010600040101010101" pitchFamily="2" charset="-122"/>
                <a:cs typeface="华文楷体" panose="02010600040101010101" pitchFamily="2" charset="-122"/>
              </a:rPr>
              <a:t> </a:t>
            </a:r>
            <a:r>
              <a:rPr lang="zh-CN" altLang="en-US">
                <a:latin typeface="华文楷体" panose="02010600040101010101" pitchFamily="2" charset="-122"/>
                <a:ea typeface="华文楷体" panose="02010600040101010101" pitchFamily="2" charset="-122"/>
                <a:cs typeface="华文楷体" panose="02010600040101010101" pitchFamily="2" charset="-122"/>
              </a:rPr>
              <a:t>建立实体节点</a:t>
            </a:r>
            <a:endParaRPr lang="zh-CN" altLang="en-US">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41" name="文本框 40"/>
          <p:cNvSpPr txBox="1"/>
          <p:nvPr/>
        </p:nvSpPr>
        <p:spPr>
          <a:xfrm>
            <a:off x="4754245" y="3830320"/>
            <a:ext cx="1574800" cy="368300"/>
          </a:xfrm>
          <a:prstGeom prst="rect">
            <a:avLst/>
          </a:prstGeom>
          <a:noFill/>
        </p:spPr>
        <p:txBody>
          <a:bodyPr wrap="square" rtlCol="0">
            <a:spAutoFit/>
          </a:bodyPr>
          <a:p>
            <a:r>
              <a:rPr lang="zh-CN" altLang="en-US">
                <a:latin typeface="华文楷体" panose="02010600040101010101" pitchFamily="2" charset="-122"/>
                <a:ea typeface="华文楷体" panose="02010600040101010101" pitchFamily="2" charset="-122"/>
                <a:cs typeface="华文楷体" panose="02010600040101010101" pitchFamily="2" charset="-122"/>
              </a:rPr>
              <a:t>③</a:t>
            </a:r>
            <a:r>
              <a:rPr lang="en-US" altLang="zh-CN">
                <a:latin typeface="华文楷体" panose="02010600040101010101" pitchFamily="2" charset="-122"/>
                <a:ea typeface="华文楷体" panose="02010600040101010101" pitchFamily="2" charset="-122"/>
                <a:cs typeface="华文楷体" panose="02010600040101010101" pitchFamily="2" charset="-122"/>
              </a:rPr>
              <a:t> </a:t>
            </a:r>
            <a:r>
              <a:rPr lang="zh-CN" altLang="en-US">
                <a:latin typeface="华文楷体" panose="02010600040101010101" pitchFamily="2" charset="-122"/>
                <a:ea typeface="华文楷体" panose="02010600040101010101" pitchFamily="2" charset="-122"/>
                <a:cs typeface="华文楷体" panose="02010600040101010101" pitchFamily="2" charset="-122"/>
              </a:rPr>
              <a:t>建立关系</a:t>
            </a:r>
            <a:endParaRPr lang="zh-CN" altLang="en-US">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42" name="矩形 41"/>
          <p:cNvSpPr/>
          <p:nvPr/>
        </p:nvSpPr>
        <p:spPr>
          <a:xfrm>
            <a:off x="575310" y="3060700"/>
            <a:ext cx="1817370" cy="471805"/>
          </a:xfrm>
          <a:prstGeom prst="rect">
            <a:avLst/>
          </a:prstGeom>
          <a:solidFill>
            <a:srgbClr val="7030A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r>
              <a:rPr lang="zh-CN" altLang="en-US">
                <a:solidFill>
                  <a:schemeClr val="bg1"/>
                </a:solidFill>
                <a:latin typeface="华文楷体" panose="02010600040101010101" pitchFamily="2" charset="-122"/>
                <a:ea typeface="华文楷体" panose="02010600040101010101" pitchFamily="2" charset="-122"/>
              </a:rPr>
              <a:t>图数据库构建</a:t>
            </a:r>
            <a:endParaRPr lang="zh-CN" altLang="en-US">
              <a:solidFill>
                <a:schemeClr val="bg1"/>
              </a:solidFill>
              <a:latin typeface="华文楷体" panose="02010600040101010101" pitchFamily="2" charset="-122"/>
              <a:ea typeface="华文楷体" panose="02010600040101010101" pitchFamily="2" charset="-122"/>
            </a:endParaRPr>
          </a:p>
        </p:txBody>
      </p:sp>
      <p:sp>
        <p:nvSpPr>
          <p:cNvPr id="45" name="左大括号 44"/>
          <p:cNvSpPr/>
          <p:nvPr/>
        </p:nvSpPr>
        <p:spPr>
          <a:xfrm>
            <a:off x="2442845" y="1612265"/>
            <a:ext cx="345440" cy="3933190"/>
          </a:xfrm>
          <a:prstGeom prst="leftBrace">
            <a:avLst>
              <a:gd name="adj1" fmla="val 54279"/>
              <a:gd name="adj2" fmla="val 43364"/>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latin typeface="华文楷体" panose="02010600040101010101" pitchFamily="2" charset="-122"/>
              <a:ea typeface="华文楷体" panose="02010600040101010101" pitchFamily="2" charset="-122"/>
            </a:endParaRPr>
          </a:p>
        </p:txBody>
      </p:sp>
      <p:sp>
        <p:nvSpPr>
          <p:cNvPr id="46" name="左大括号 45"/>
          <p:cNvSpPr/>
          <p:nvPr/>
        </p:nvSpPr>
        <p:spPr>
          <a:xfrm>
            <a:off x="4175125" y="1020445"/>
            <a:ext cx="450215" cy="1170305"/>
          </a:xfrm>
          <a:prstGeom prst="lef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latin typeface="华文楷体" panose="02010600040101010101" pitchFamily="2" charset="-122"/>
              <a:ea typeface="华文楷体" panose="02010600040101010101" pitchFamily="2" charset="-122"/>
            </a:endParaRPr>
          </a:p>
        </p:txBody>
      </p:sp>
      <p:sp>
        <p:nvSpPr>
          <p:cNvPr id="47" name="文本框 46"/>
          <p:cNvSpPr txBox="1"/>
          <p:nvPr/>
        </p:nvSpPr>
        <p:spPr>
          <a:xfrm>
            <a:off x="4754245" y="878205"/>
            <a:ext cx="2927985" cy="368300"/>
          </a:xfrm>
          <a:prstGeom prst="rect">
            <a:avLst/>
          </a:prstGeom>
          <a:noFill/>
        </p:spPr>
        <p:txBody>
          <a:bodyPr wrap="square" rtlCol="0">
            <a:spAutoFit/>
          </a:bodyPr>
          <a:p>
            <a:r>
              <a:rPr lang="zh-CN" altLang="en-US">
                <a:latin typeface="华文楷体" panose="02010600040101010101" pitchFamily="2" charset="-122"/>
                <a:ea typeface="华文楷体" panose="02010600040101010101" pitchFamily="2" charset="-122"/>
                <a:cs typeface="华文楷体" panose="02010600040101010101" pitchFamily="2" charset="-122"/>
              </a:rPr>
              <a:t>①</a:t>
            </a:r>
            <a:r>
              <a:rPr lang="en-US" altLang="zh-CN">
                <a:latin typeface="华文楷体" panose="02010600040101010101" pitchFamily="2" charset="-122"/>
                <a:ea typeface="华文楷体" panose="02010600040101010101" pitchFamily="2" charset="-122"/>
                <a:cs typeface="华文楷体" panose="02010600040101010101" pitchFamily="2" charset="-122"/>
              </a:rPr>
              <a:t> </a:t>
            </a:r>
            <a:r>
              <a:rPr lang="zh-CN" altLang="en-US">
                <a:latin typeface="华文楷体" panose="02010600040101010101" pitchFamily="2" charset="-122"/>
                <a:ea typeface="华文楷体" panose="02010600040101010101" pitchFamily="2" charset="-122"/>
                <a:cs typeface="华文楷体" panose="02010600040101010101" pitchFamily="2" charset="-122"/>
              </a:rPr>
              <a:t>下载并安装</a:t>
            </a:r>
            <a:r>
              <a:rPr lang="en-US" altLang="zh-CN">
                <a:latin typeface="华文楷体" panose="02010600040101010101" pitchFamily="2" charset="-122"/>
                <a:ea typeface="华文楷体" panose="02010600040101010101" pitchFamily="2" charset="-122"/>
                <a:cs typeface="华文楷体" panose="02010600040101010101" pitchFamily="2" charset="-122"/>
              </a:rPr>
              <a:t>Neo4j</a:t>
            </a:r>
            <a:r>
              <a:rPr lang="zh-CN" altLang="en-US">
                <a:latin typeface="华文楷体" panose="02010600040101010101" pitchFamily="2" charset="-122"/>
                <a:ea typeface="华文楷体" panose="02010600040101010101" pitchFamily="2" charset="-122"/>
                <a:cs typeface="华文楷体" panose="02010600040101010101" pitchFamily="2" charset="-122"/>
              </a:rPr>
              <a:t>数据库</a:t>
            </a:r>
            <a:endParaRPr lang="zh-CN" altLang="en-US">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48" name="文本框 47"/>
          <p:cNvSpPr txBox="1"/>
          <p:nvPr/>
        </p:nvSpPr>
        <p:spPr>
          <a:xfrm>
            <a:off x="4754245" y="1421130"/>
            <a:ext cx="2624455" cy="368300"/>
          </a:xfrm>
          <a:prstGeom prst="rect">
            <a:avLst/>
          </a:prstGeom>
          <a:noFill/>
        </p:spPr>
        <p:txBody>
          <a:bodyPr wrap="square" rtlCol="0">
            <a:spAutoFit/>
          </a:bodyPr>
          <a:p>
            <a:r>
              <a:rPr lang="zh-CN" altLang="en-US">
                <a:latin typeface="华文楷体" panose="02010600040101010101" pitchFamily="2" charset="-122"/>
                <a:ea typeface="华文楷体" panose="02010600040101010101" pitchFamily="2" charset="-122"/>
                <a:cs typeface="华文楷体" panose="02010600040101010101" pitchFamily="2" charset="-122"/>
              </a:rPr>
              <a:t>②</a:t>
            </a:r>
            <a:r>
              <a:rPr lang="en-US" altLang="zh-CN">
                <a:latin typeface="华文楷体" panose="02010600040101010101" pitchFamily="2" charset="-122"/>
                <a:ea typeface="华文楷体" panose="02010600040101010101" pitchFamily="2" charset="-122"/>
                <a:cs typeface="华文楷体" panose="02010600040101010101" pitchFamily="2" charset="-122"/>
              </a:rPr>
              <a:t> </a:t>
            </a:r>
            <a:r>
              <a:rPr lang="zh-CN" altLang="en-US">
                <a:latin typeface="华文楷体" panose="02010600040101010101" pitchFamily="2" charset="-122"/>
                <a:ea typeface="华文楷体" panose="02010600040101010101" pitchFamily="2" charset="-122"/>
                <a:cs typeface="华文楷体" panose="02010600040101010101" pitchFamily="2" charset="-122"/>
              </a:rPr>
              <a:t>熟悉</a:t>
            </a:r>
            <a:r>
              <a:rPr lang="en-US" altLang="zh-CN">
                <a:latin typeface="华文楷体" panose="02010600040101010101" pitchFamily="2" charset="-122"/>
                <a:ea typeface="华文楷体" panose="02010600040101010101" pitchFamily="2" charset="-122"/>
                <a:cs typeface="华文楷体" panose="02010600040101010101" pitchFamily="2" charset="-122"/>
              </a:rPr>
              <a:t>Cypher</a:t>
            </a:r>
            <a:r>
              <a:rPr lang="zh-CN" altLang="en-US">
                <a:latin typeface="华文楷体" panose="02010600040101010101" pitchFamily="2" charset="-122"/>
                <a:ea typeface="华文楷体" panose="02010600040101010101" pitchFamily="2" charset="-122"/>
                <a:cs typeface="华文楷体" panose="02010600040101010101" pitchFamily="2" charset="-122"/>
              </a:rPr>
              <a:t>查询语言</a:t>
            </a:r>
            <a:endParaRPr lang="zh-CN" altLang="en-US">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49" name="文本框 48"/>
          <p:cNvSpPr txBox="1"/>
          <p:nvPr/>
        </p:nvSpPr>
        <p:spPr>
          <a:xfrm>
            <a:off x="4754245" y="1964055"/>
            <a:ext cx="2318385" cy="368300"/>
          </a:xfrm>
          <a:prstGeom prst="rect">
            <a:avLst/>
          </a:prstGeom>
          <a:noFill/>
        </p:spPr>
        <p:txBody>
          <a:bodyPr wrap="square" rtlCol="0">
            <a:spAutoFit/>
          </a:bodyPr>
          <a:p>
            <a:r>
              <a:rPr lang="zh-CN" altLang="en-US">
                <a:latin typeface="华文楷体" panose="02010600040101010101" pitchFamily="2" charset="-122"/>
                <a:ea typeface="华文楷体" panose="02010600040101010101" pitchFamily="2" charset="-122"/>
                <a:cs typeface="华文楷体" panose="02010600040101010101" pitchFamily="2" charset="-122"/>
              </a:rPr>
              <a:t>③</a:t>
            </a:r>
            <a:r>
              <a:rPr lang="en-US" altLang="zh-CN">
                <a:latin typeface="华文楷体" panose="02010600040101010101" pitchFamily="2" charset="-122"/>
                <a:ea typeface="华文楷体" panose="02010600040101010101" pitchFamily="2" charset="-122"/>
                <a:cs typeface="华文楷体" panose="02010600040101010101" pitchFamily="2" charset="-122"/>
              </a:rPr>
              <a:t> </a:t>
            </a:r>
            <a:r>
              <a:rPr lang="zh-CN" altLang="en-US">
                <a:latin typeface="华文楷体" panose="02010600040101010101" pitchFamily="2" charset="-122"/>
                <a:ea typeface="华文楷体" panose="02010600040101010101" pitchFamily="2" charset="-122"/>
                <a:cs typeface="华文楷体" panose="02010600040101010101" pitchFamily="2" charset="-122"/>
              </a:rPr>
              <a:t>连接</a:t>
            </a:r>
            <a:r>
              <a:rPr lang="en-US" altLang="zh-CN">
                <a:latin typeface="华文楷体" panose="02010600040101010101" pitchFamily="2" charset="-122"/>
                <a:ea typeface="华文楷体" panose="02010600040101010101" pitchFamily="2" charset="-122"/>
                <a:cs typeface="华文楷体" panose="02010600040101010101" pitchFamily="2" charset="-122"/>
              </a:rPr>
              <a:t>Neo4j</a:t>
            </a:r>
            <a:r>
              <a:rPr lang="zh-CN" altLang="en-US">
                <a:latin typeface="华文楷体" panose="02010600040101010101" pitchFamily="2" charset="-122"/>
                <a:ea typeface="华文楷体" panose="02010600040101010101" pitchFamily="2" charset="-122"/>
                <a:cs typeface="华文楷体" panose="02010600040101010101" pitchFamily="2" charset="-122"/>
              </a:rPr>
              <a:t>数据库</a:t>
            </a:r>
            <a:endParaRPr lang="zh-CN" altLang="en-US">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50" name="文本框 49"/>
          <p:cNvSpPr txBox="1"/>
          <p:nvPr/>
        </p:nvSpPr>
        <p:spPr>
          <a:xfrm>
            <a:off x="2880995" y="3244850"/>
            <a:ext cx="1200785" cy="368300"/>
          </a:xfrm>
          <a:prstGeom prst="rect">
            <a:avLst/>
          </a:prstGeom>
          <a:noFill/>
          <a:ln>
            <a:solidFill>
              <a:schemeClr val="tx1"/>
            </a:solidFill>
          </a:ln>
        </p:spPr>
        <p:txBody>
          <a:bodyPr wrap="square" rtlCol="0">
            <a:spAutoFit/>
          </a:bodyPr>
          <a:p>
            <a:r>
              <a:rPr lang="zh-CN" altLang="en-US">
                <a:latin typeface="华文楷体" panose="02010600040101010101" pitchFamily="2" charset="-122"/>
                <a:ea typeface="华文楷体" panose="02010600040101010101" pitchFamily="2" charset="-122"/>
              </a:rPr>
              <a:t>图谱设计</a:t>
            </a:r>
            <a:endParaRPr lang="zh-CN" altLang="en-US">
              <a:latin typeface="华文楷体" panose="02010600040101010101" pitchFamily="2" charset="-122"/>
              <a:ea typeface="华文楷体" panose="02010600040101010101" pitchFamily="2" charset="-122"/>
            </a:endParaRPr>
          </a:p>
        </p:txBody>
      </p:sp>
      <p:sp>
        <p:nvSpPr>
          <p:cNvPr id="59" name="左大括号 58"/>
          <p:cNvSpPr/>
          <p:nvPr/>
        </p:nvSpPr>
        <p:spPr>
          <a:xfrm>
            <a:off x="4175125" y="2843530"/>
            <a:ext cx="450215" cy="1170305"/>
          </a:xfrm>
          <a:prstGeom prst="lef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latin typeface="华文楷体" panose="02010600040101010101" pitchFamily="2" charset="-122"/>
              <a:ea typeface="华文楷体" panose="02010600040101010101" pitchFamily="2" charset="-122"/>
            </a:endParaRPr>
          </a:p>
        </p:txBody>
      </p:sp>
      <p:sp>
        <p:nvSpPr>
          <p:cNvPr id="61" name="文本框 60"/>
          <p:cNvSpPr txBox="1"/>
          <p:nvPr/>
        </p:nvSpPr>
        <p:spPr>
          <a:xfrm>
            <a:off x="2873375" y="5238115"/>
            <a:ext cx="1214755" cy="368300"/>
          </a:xfrm>
          <a:prstGeom prst="rect">
            <a:avLst/>
          </a:prstGeom>
          <a:noFill/>
          <a:ln>
            <a:solidFill>
              <a:schemeClr val="tx1"/>
            </a:solidFill>
          </a:ln>
        </p:spPr>
        <p:txBody>
          <a:bodyPr wrap="square" rtlCol="0">
            <a:spAutoFit/>
          </a:bodyPr>
          <a:p>
            <a:r>
              <a:rPr lang="zh-CN" altLang="en-US">
                <a:latin typeface="华文楷体" panose="02010600040101010101" pitchFamily="2" charset="-122"/>
                <a:ea typeface="华文楷体" panose="02010600040101010101" pitchFamily="2" charset="-122"/>
              </a:rPr>
              <a:t>图谱构建</a:t>
            </a:r>
            <a:endParaRPr lang="zh-CN" altLang="en-US">
              <a:latin typeface="华文楷体" panose="02010600040101010101" pitchFamily="2" charset="-122"/>
              <a:ea typeface="华文楷体" panose="02010600040101010101" pitchFamily="2" charset="-122"/>
            </a:endParaRPr>
          </a:p>
        </p:txBody>
      </p:sp>
      <p:sp>
        <p:nvSpPr>
          <p:cNvPr id="62" name="左大括号 61"/>
          <p:cNvSpPr/>
          <p:nvPr/>
        </p:nvSpPr>
        <p:spPr>
          <a:xfrm>
            <a:off x="4175125" y="4836795"/>
            <a:ext cx="450215" cy="1170305"/>
          </a:xfrm>
          <a:prstGeom prst="lef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latin typeface="华文楷体" panose="02010600040101010101" pitchFamily="2" charset="-122"/>
              <a:ea typeface="华文楷体" panose="02010600040101010101" pitchFamily="2" charset="-122"/>
            </a:endParaRPr>
          </a:p>
        </p:txBody>
      </p:sp>
      <p:sp>
        <p:nvSpPr>
          <p:cNvPr id="63" name="文本框 62"/>
          <p:cNvSpPr txBox="1"/>
          <p:nvPr/>
        </p:nvSpPr>
        <p:spPr>
          <a:xfrm>
            <a:off x="4754245" y="4622165"/>
            <a:ext cx="4064000" cy="645160"/>
          </a:xfrm>
          <a:prstGeom prst="rect">
            <a:avLst/>
          </a:prstGeom>
          <a:noFill/>
        </p:spPr>
        <p:txBody>
          <a:bodyPr wrap="square" rtlCol="0">
            <a:spAutoFit/>
          </a:bodyPr>
          <a:p>
            <a:r>
              <a:rPr lang="zh-CN" altLang="en-US">
                <a:latin typeface="华文楷体" panose="02010600040101010101" pitchFamily="2" charset="-122"/>
                <a:ea typeface="华文楷体" panose="02010600040101010101" pitchFamily="2" charset="-122"/>
                <a:cs typeface="华文楷体" panose="02010600040101010101" pitchFamily="2" charset="-122"/>
              </a:rPr>
              <a:t>①</a:t>
            </a:r>
            <a:r>
              <a:rPr lang="en-US" altLang="zh-CN">
                <a:latin typeface="华文楷体" panose="02010600040101010101" pitchFamily="2" charset="-122"/>
                <a:ea typeface="华文楷体" panose="02010600040101010101" pitchFamily="2" charset="-122"/>
                <a:cs typeface="华文楷体" panose="02010600040101010101" pitchFamily="2" charset="-122"/>
              </a:rPr>
              <a:t> </a:t>
            </a:r>
            <a:r>
              <a:rPr lang="zh-CN" altLang="en-US">
                <a:latin typeface="华文楷体" panose="02010600040101010101" pitchFamily="2" charset="-122"/>
                <a:ea typeface="华文楷体" panose="02010600040101010101" pitchFamily="2" charset="-122"/>
                <a:cs typeface="华文楷体" panose="02010600040101010101" pitchFamily="2" charset="-122"/>
              </a:rPr>
              <a:t>数据读取：从</a:t>
            </a:r>
            <a:r>
              <a:rPr lang="en-US" altLang="zh-CN">
                <a:latin typeface="华文楷体" panose="02010600040101010101" pitchFamily="2" charset="-122"/>
                <a:ea typeface="华文楷体" panose="02010600040101010101" pitchFamily="2" charset="-122"/>
                <a:cs typeface="华文楷体" panose="02010600040101010101" pitchFamily="2" charset="-122"/>
              </a:rPr>
              <a:t>MongoDB</a:t>
            </a:r>
            <a:r>
              <a:rPr lang="zh-CN" altLang="en-US">
                <a:latin typeface="华文楷体" panose="02010600040101010101" pitchFamily="2" charset="-122"/>
                <a:ea typeface="华文楷体" panose="02010600040101010101" pitchFamily="2" charset="-122"/>
                <a:cs typeface="华文楷体" panose="02010600040101010101" pitchFamily="2" charset="-122"/>
              </a:rPr>
              <a:t>数据库中读取构建的结构化数据。</a:t>
            </a:r>
            <a:endParaRPr lang="zh-CN" altLang="en-US">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64" name="文本框 63"/>
          <p:cNvSpPr txBox="1"/>
          <p:nvPr/>
        </p:nvSpPr>
        <p:spPr>
          <a:xfrm>
            <a:off x="4754245" y="5398135"/>
            <a:ext cx="4086860" cy="645160"/>
          </a:xfrm>
          <a:prstGeom prst="rect">
            <a:avLst/>
          </a:prstGeom>
          <a:noFill/>
        </p:spPr>
        <p:txBody>
          <a:bodyPr wrap="square" rtlCol="0">
            <a:spAutoFit/>
          </a:bodyPr>
          <a:p>
            <a:r>
              <a:rPr lang="zh-CN" altLang="en-US">
                <a:latin typeface="华文楷体" panose="02010600040101010101" pitchFamily="2" charset="-122"/>
                <a:ea typeface="华文楷体" panose="02010600040101010101" pitchFamily="2" charset="-122"/>
                <a:cs typeface="华文楷体" panose="02010600040101010101" pitchFamily="2" charset="-122"/>
              </a:rPr>
              <a:t>②</a:t>
            </a:r>
            <a:r>
              <a:rPr lang="en-US" altLang="zh-CN">
                <a:latin typeface="华文楷体" panose="02010600040101010101" pitchFamily="2" charset="-122"/>
                <a:ea typeface="华文楷体" panose="02010600040101010101" pitchFamily="2" charset="-122"/>
                <a:cs typeface="华文楷体" panose="02010600040101010101" pitchFamily="2" charset="-122"/>
              </a:rPr>
              <a:t> </a:t>
            </a:r>
            <a:r>
              <a:rPr lang="zh-CN" altLang="en-US">
                <a:latin typeface="华文楷体" panose="02010600040101010101" pitchFamily="2" charset="-122"/>
                <a:ea typeface="华文楷体" panose="02010600040101010101" pitchFamily="2" charset="-122"/>
                <a:cs typeface="华文楷体" panose="02010600040101010101" pitchFamily="2" charset="-122"/>
              </a:rPr>
              <a:t>数据识别：识别出实体，以及添加相应的关系</a:t>
            </a:r>
            <a:endParaRPr lang="zh-CN" altLang="en-US">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65" name="文本框 64"/>
          <p:cNvSpPr txBox="1"/>
          <p:nvPr/>
        </p:nvSpPr>
        <p:spPr>
          <a:xfrm>
            <a:off x="4746625" y="3261360"/>
            <a:ext cx="2572385" cy="368300"/>
          </a:xfrm>
          <a:prstGeom prst="rect">
            <a:avLst/>
          </a:prstGeom>
          <a:noFill/>
        </p:spPr>
        <p:txBody>
          <a:bodyPr wrap="square" rtlCol="0">
            <a:spAutoFit/>
          </a:bodyPr>
          <a:p>
            <a:r>
              <a:rPr lang="zh-CN" altLang="en-US">
                <a:latin typeface="华文楷体" panose="02010600040101010101" pitchFamily="2" charset="-122"/>
                <a:ea typeface="华文楷体" panose="02010600040101010101" pitchFamily="2" charset="-122"/>
                <a:cs typeface="华文楷体" panose="02010600040101010101" pitchFamily="2" charset="-122"/>
              </a:rPr>
              <a:t>②</a:t>
            </a:r>
            <a:r>
              <a:rPr lang="en-US" altLang="zh-CN">
                <a:latin typeface="华文楷体" panose="02010600040101010101" pitchFamily="2" charset="-122"/>
                <a:ea typeface="华文楷体" panose="02010600040101010101" pitchFamily="2" charset="-122"/>
                <a:cs typeface="华文楷体" panose="02010600040101010101" pitchFamily="2" charset="-122"/>
              </a:rPr>
              <a:t> </a:t>
            </a:r>
            <a:r>
              <a:rPr lang="zh-CN" altLang="en-US">
                <a:latin typeface="华文楷体" panose="02010600040101010101" pitchFamily="2" charset="-122"/>
                <a:ea typeface="华文楷体" panose="02010600040101010101" pitchFamily="2" charset="-122"/>
                <a:cs typeface="华文楷体" panose="02010600040101010101" pitchFamily="2" charset="-122"/>
              </a:rPr>
              <a:t>创建中心疾病的节点</a:t>
            </a:r>
            <a:endParaRPr lang="zh-CN" altLang="en-US">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67" name="文本框 66"/>
          <p:cNvSpPr txBox="1"/>
          <p:nvPr/>
        </p:nvSpPr>
        <p:spPr>
          <a:xfrm>
            <a:off x="7536815" y="3261360"/>
            <a:ext cx="1376045" cy="368300"/>
          </a:xfrm>
          <a:prstGeom prst="rect">
            <a:avLst/>
          </a:prstGeom>
          <a:noFill/>
        </p:spPr>
        <p:txBody>
          <a:bodyPr wrap="square" rtlCol="0">
            <a:spAutoFit/>
          </a:bodyPr>
          <a:p>
            <a:r>
              <a:rPr lang="zh-CN" altLang="en-US">
                <a:latin typeface="华文楷体" panose="02010600040101010101" pitchFamily="2" charset="-122"/>
                <a:ea typeface="华文楷体" panose="02010600040101010101" pitchFamily="2" charset="-122"/>
              </a:rPr>
              <a:t>单独处理</a:t>
            </a:r>
            <a:endParaRPr lang="zh-CN" altLang="en-US">
              <a:latin typeface="华文楷体" panose="02010600040101010101" pitchFamily="2" charset="-122"/>
              <a:ea typeface="华文楷体" panose="02010600040101010101" pitchFamily="2" charset="-122"/>
            </a:endParaRPr>
          </a:p>
        </p:txBody>
      </p:sp>
      <p:sp>
        <p:nvSpPr>
          <p:cNvPr id="69" name="右中括号 68"/>
          <p:cNvSpPr/>
          <p:nvPr/>
        </p:nvSpPr>
        <p:spPr>
          <a:xfrm>
            <a:off x="8433435" y="2752725"/>
            <a:ext cx="199390" cy="1354455"/>
          </a:xfrm>
          <a:prstGeom prst="rightBracke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latin typeface="华文楷体" panose="02010600040101010101" pitchFamily="2" charset="-122"/>
              <a:ea typeface="华文楷体" panose="02010600040101010101" pitchFamily="2" charset="-122"/>
            </a:endParaRPr>
          </a:p>
        </p:txBody>
      </p:sp>
      <p:grpSp>
        <p:nvGrpSpPr>
          <p:cNvPr id="72" name="组合 71"/>
          <p:cNvGrpSpPr/>
          <p:nvPr/>
        </p:nvGrpSpPr>
        <p:grpSpPr>
          <a:xfrm>
            <a:off x="9173845" y="3126740"/>
            <a:ext cx="1786890" cy="703580"/>
            <a:chOff x="14874" y="5213"/>
            <a:chExt cx="2814" cy="1108"/>
          </a:xfrm>
        </p:grpSpPr>
        <p:sp>
          <p:nvSpPr>
            <p:cNvPr id="71" name="矩形 70"/>
            <p:cNvSpPr/>
            <p:nvPr/>
          </p:nvSpPr>
          <p:spPr>
            <a:xfrm>
              <a:off x="14943" y="5213"/>
              <a:ext cx="2745" cy="1108"/>
            </a:xfrm>
            <a:prstGeom prst="rect">
              <a:avLst/>
            </a:prstGeom>
            <a:solidFill>
              <a:srgbClr val="92D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latin typeface="华文楷体" panose="02010600040101010101" pitchFamily="2" charset="-122"/>
                <a:ea typeface="华文楷体" panose="02010600040101010101" pitchFamily="2" charset="-122"/>
              </a:endParaRPr>
            </a:p>
          </p:txBody>
        </p:sp>
        <p:sp>
          <p:nvSpPr>
            <p:cNvPr id="70" name="文本框 69"/>
            <p:cNvSpPr txBox="1"/>
            <p:nvPr/>
          </p:nvSpPr>
          <p:spPr>
            <a:xfrm>
              <a:off x="14874" y="5305"/>
              <a:ext cx="2814" cy="1016"/>
            </a:xfrm>
            <a:prstGeom prst="rect">
              <a:avLst/>
            </a:prstGeom>
            <a:noFill/>
          </p:spPr>
          <p:txBody>
            <a:bodyPr wrap="square" rtlCol="0">
              <a:spAutoFit/>
            </a:bodyPr>
            <a:p>
              <a:pPr algn="ctr"/>
              <a:r>
                <a:rPr lang="zh-CN" altLang="en-US">
                  <a:latin typeface="华文楷体" panose="02010600040101010101" pitchFamily="2" charset="-122"/>
                  <a:ea typeface="华文楷体" panose="02010600040101010101" pitchFamily="2" charset="-122"/>
                  <a:cs typeface="华文楷体" panose="02010600040101010101" pitchFamily="2" charset="-122"/>
                </a:rPr>
                <a:t>创建并执行通用</a:t>
              </a:r>
              <a:r>
                <a:rPr lang="en-US" altLang="zh-CN">
                  <a:latin typeface="华文楷体" panose="02010600040101010101" pitchFamily="2" charset="-122"/>
                  <a:ea typeface="华文楷体" panose="02010600040101010101" pitchFamily="2" charset="-122"/>
                  <a:cs typeface="华文楷体" panose="02010600040101010101" pitchFamily="2" charset="-122"/>
                </a:rPr>
                <a:t>Cypher</a:t>
              </a:r>
              <a:r>
                <a:rPr lang="zh-CN" altLang="en-US">
                  <a:latin typeface="华文楷体" panose="02010600040101010101" pitchFamily="2" charset="-122"/>
                  <a:ea typeface="华文楷体" panose="02010600040101010101" pitchFamily="2" charset="-122"/>
                  <a:cs typeface="华文楷体" panose="02010600040101010101" pitchFamily="2" charset="-122"/>
                </a:rPr>
                <a:t>语句</a:t>
              </a:r>
              <a:endParaRPr lang="zh-CN" altLang="en-US">
                <a:latin typeface="华文楷体" panose="02010600040101010101" pitchFamily="2" charset="-122"/>
                <a:ea typeface="华文楷体" panose="02010600040101010101" pitchFamily="2" charset="-122"/>
                <a:cs typeface="华文楷体" panose="02010600040101010101" pitchFamily="2" charset="-122"/>
              </a:endParaRPr>
            </a:p>
          </p:txBody>
        </p:sp>
      </p:grpSp>
      <p:sp>
        <p:nvSpPr>
          <p:cNvPr id="74" name="右箭头 73"/>
          <p:cNvSpPr/>
          <p:nvPr/>
        </p:nvSpPr>
        <p:spPr>
          <a:xfrm>
            <a:off x="8632825" y="3310255"/>
            <a:ext cx="549275" cy="238760"/>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latin typeface="华文楷体" panose="02010600040101010101" pitchFamily="2" charset="-122"/>
              <a:ea typeface="华文楷体" panose="02010600040101010101" pitchFamily="2" charset="-122"/>
            </a:endParaRPr>
          </a:p>
        </p:txBody>
      </p:sp>
      <p:cxnSp>
        <p:nvCxnSpPr>
          <p:cNvPr id="75" name="直接箭头连接符 74"/>
          <p:cNvCxnSpPr/>
          <p:nvPr/>
        </p:nvCxnSpPr>
        <p:spPr>
          <a:xfrm>
            <a:off x="7206615" y="3429000"/>
            <a:ext cx="33147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76" name="右中括号 75"/>
          <p:cNvSpPr/>
          <p:nvPr/>
        </p:nvSpPr>
        <p:spPr>
          <a:xfrm>
            <a:off x="8728075" y="4622165"/>
            <a:ext cx="104775" cy="1383665"/>
          </a:xfrm>
          <a:prstGeom prst="rightBracke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latin typeface="华文楷体" panose="02010600040101010101" pitchFamily="2" charset="-122"/>
              <a:ea typeface="华文楷体" panose="02010600040101010101" pitchFamily="2" charset="-122"/>
            </a:endParaRPr>
          </a:p>
        </p:txBody>
      </p:sp>
      <p:sp>
        <p:nvSpPr>
          <p:cNvPr id="78" name="右箭头 77"/>
          <p:cNvSpPr/>
          <p:nvPr/>
        </p:nvSpPr>
        <p:spPr>
          <a:xfrm>
            <a:off x="8841105" y="5159375"/>
            <a:ext cx="549275" cy="238760"/>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latin typeface="华文楷体" panose="02010600040101010101" pitchFamily="2" charset="-122"/>
              <a:ea typeface="华文楷体" panose="02010600040101010101" pitchFamily="2" charset="-122"/>
            </a:endParaRPr>
          </a:p>
        </p:txBody>
      </p:sp>
      <p:grpSp>
        <p:nvGrpSpPr>
          <p:cNvPr id="85" name="组合 84"/>
          <p:cNvGrpSpPr/>
          <p:nvPr/>
        </p:nvGrpSpPr>
        <p:grpSpPr>
          <a:xfrm>
            <a:off x="9372600" y="4917440"/>
            <a:ext cx="1623695" cy="744220"/>
            <a:chOff x="14652" y="7769"/>
            <a:chExt cx="2416" cy="1108"/>
          </a:xfrm>
        </p:grpSpPr>
        <p:sp>
          <p:nvSpPr>
            <p:cNvPr id="82" name="矩形 81"/>
            <p:cNvSpPr/>
            <p:nvPr/>
          </p:nvSpPr>
          <p:spPr>
            <a:xfrm>
              <a:off x="14716" y="7769"/>
              <a:ext cx="2352" cy="1108"/>
            </a:xfrm>
            <a:prstGeom prst="rect">
              <a:avLst/>
            </a:prstGeom>
            <a:solidFill>
              <a:srgbClr val="92D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latin typeface="华文楷体" panose="02010600040101010101" pitchFamily="2" charset="-122"/>
                <a:ea typeface="华文楷体" panose="02010600040101010101" pitchFamily="2" charset="-122"/>
              </a:endParaRPr>
            </a:p>
          </p:txBody>
        </p:sp>
        <p:sp>
          <p:nvSpPr>
            <p:cNvPr id="83" name="文本框 82"/>
            <p:cNvSpPr txBox="1"/>
            <p:nvPr/>
          </p:nvSpPr>
          <p:spPr>
            <a:xfrm>
              <a:off x="14652" y="7861"/>
              <a:ext cx="2416" cy="961"/>
            </a:xfrm>
            <a:prstGeom prst="rect">
              <a:avLst/>
            </a:prstGeom>
            <a:noFill/>
          </p:spPr>
          <p:txBody>
            <a:bodyPr wrap="square" rtlCol="0">
              <a:spAutoFit/>
            </a:bodyPr>
            <a:p>
              <a:pPr algn="ctr"/>
              <a:r>
                <a:rPr lang="zh-CN" altLang="en-US">
                  <a:latin typeface="华文楷体" panose="02010600040101010101" pitchFamily="2" charset="-122"/>
                  <a:ea typeface="华文楷体" panose="02010600040101010101" pitchFamily="2" charset="-122"/>
                  <a:cs typeface="华文楷体" panose="02010600040101010101" pitchFamily="2" charset="-122"/>
                </a:rPr>
                <a:t>根据</a:t>
              </a:r>
              <a:r>
                <a:rPr lang="en-US" altLang="zh-CN">
                  <a:latin typeface="华文楷体" panose="02010600040101010101" pitchFamily="2" charset="-122"/>
                  <a:ea typeface="华文楷体" panose="02010600040101010101" pitchFamily="2" charset="-122"/>
                  <a:cs typeface="华文楷体" panose="02010600040101010101" pitchFamily="2" charset="-122"/>
                </a:rPr>
                <a:t>Json</a:t>
              </a:r>
              <a:r>
                <a:rPr lang="zh-CN" altLang="en-US">
                  <a:latin typeface="华文楷体" panose="02010600040101010101" pitchFamily="2" charset="-122"/>
                  <a:ea typeface="华文楷体" panose="02010600040101010101" pitchFamily="2" charset="-122"/>
                  <a:cs typeface="华文楷体" panose="02010600040101010101" pitchFamily="2" charset="-122"/>
                </a:rPr>
                <a:t>数据建立关系</a:t>
              </a:r>
              <a:endParaRPr lang="zh-CN" altLang="en-US">
                <a:latin typeface="华文楷体" panose="02010600040101010101" pitchFamily="2" charset="-122"/>
                <a:ea typeface="华文楷体" panose="02010600040101010101" pitchFamily="2" charset="-122"/>
                <a:cs typeface="华文楷体" panose="02010600040101010101" pitchFamily="2" charset="-122"/>
              </a:endParaRPr>
            </a:p>
          </p:txBody>
        </p:sp>
      </p:grpSp>
      <p:sp>
        <p:nvSpPr>
          <p:cNvPr id="86" name="文本框 85"/>
          <p:cNvSpPr txBox="1"/>
          <p:nvPr/>
        </p:nvSpPr>
        <p:spPr>
          <a:xfrm>
            <a:off x="4745355" y="4477385"/>
            <a:ext cx="3895090" cy="1689100"/>
          </a:xfrm>
          <a:prstGeom prst="rect">
            <a:avLst/>
          </a:prstGeom>
          <a:noFill/>
          <a:ln>
            <a:solidFill>
              <a:srgbClr val="FF0000"/>
            </a:solidFill>
            <a:prstDash val="lgDash"/>
          </a:ln>
        </p:spPr>
        <p:txBody>
          <a:bodyPr wrap="square" rtlCol="0">
            <a:noAutofit/>
          </a:bodyPr>
          <a:p>
            <a:endParaRPr lang="zh-CN" altLang="en-US">
              <a:latin typeface="华文楷体" panose="02010600040101010101" pitchFamily="2" charset="-122"/>
              <a:ea typeface="华文楷体" panose="0201060004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矩形 97"/>
          <p:cNvSpPr/>
          <p:nvPr/>
        </p:nvSpPr>
        <p:spPr>
          <a:xfrm>
            <a:off x="217170" y="4060190"/>
            <a:ext cx="11213465" cy="247078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latin typeface="华文楷体" panose="02010600040101010101" pitchFamily="2" charset="-122"/>
              <a:ea typeface="华文楷体" panose="02010600040101010101" pitchFamily="2" charset="-122"/>
            </a:endParaRPr>
          </a:p>
        </p:txBody>
      </p:sp>
      <p:sp>
        <p:nvSpPr>
          <p:cNvPr id="2" name="文本框 1"/>
          <p:cNvSpPr txBox="1"/>
          <p:nvPr/>
        </p:nvSpPr>
        <p:spPr>
          <a:xfrm>
            <a:off x="297180" y="956945"/>
            <a:ext cx="2011045" cy="368300"/>
          </a:xfrm>
          <a:prstGeom prst="rect">
            <a:avLst/>
          </a:prstGeom>
          <a:noFill/>
        </p:spPr>
        <p:txBody>
          <a:bodyPr wrap="square" rtlCol="0">
            <a:spAutoFit/>
          </a:bodyPr>
          <a:lstStyle/>
          <a:p>
            <a:r>
              <a:rPr lang="en-US" altLang="zh-CN" b="1" dirty="0">
                <a:latin typeface="华文楷体" panose="02010600040101010101" pitchFamily="2" charset="-122"/>
                <a:ea typeface="华文楷体" panose="02010600040101010101" pitchFamily="2" charset="-122"/>
                <a:cs typeface="华文楷体" panose="02010600040101010101" pitchFamily="2" charset="-122"/>
              </a:rPr>
              <a:t>2.3  </a:t>
            </a:r>
            <a:r>
              <a:rPr lang="zh-CN" altLang="en-US" b="1" dirty="0">
                <a:latin typeface="华文楷体" panose="02010600040101010101" pitchFamily="2" charset="-122"/>
                <a:ea typeface="华文楷体" panose="02010600040101010101" pitchFamily="2" charset="-122"/>
                <a:cs typeface="华文楷体" panose="02010600040101010101" pitchFamily="2" charset="-122"/>
              </a:rPr>
              <a:t>问答系统设计</a:t>
            </a:r>
            <a:endParaRPr lang="zh-CN" altLang="en-US" b="1" dirty="0">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4" name="文本框 3"/>
          <p:cNvSpPr txBox="1"/>
          <p:nvPr/>
        </p:nvSpPr>
        <p:spPr>
          <a:xfrm>
            <a:off x="297180" y="1516380"/>
            <a:ext cx="4592955" cy="645160"/>
          </a:xfrm>
          <a:prstGeom prst="rect">
            <a:avLst/>
          </a:prstGeom>
          <a:noFill/>
        </p:spPr>
        <p:txBody>
          <a:bodyPr wrap="square" rtlCol="0">
            <a:spAutoFit/>
          </a:bodyPr>
          <a:p>
            <a:r>
              <a:rPr lang="zh-CN" altLang="en-US" b="1">
                <a:latin typeface="华文楷体" panose="02010600040101010101" pitchFamily="2" charset="-122"/>
                <a:ea typeface="华文楷体" panose="02010600040101010101" pitchFamily="2" charset="-122"/>
              </a:rPr>
              <a:t>主要设计</a:t>
            </a:r>
            <a:r>
              <a:rPr lang="zh-CN" altLang="en-US">
                <a:latin typeface="华文楷体" panose="02010600040101010101" pitchFamily="2" charset="-122"/>
                <a:ea typeface="华文楷体" panose="02010600040101010101" pitchFamily="2" charset="-122"/>
              </a:rPr>
              <a:t>：问句分类模块需要进行自然语言处理，采用双重分类机制。</a:t>
            </a:r>
            <a:endParaRPr lang="zh-CN" altLang="en-US">
              <a:latin typeface="华文楷体" panose="02010600040101010101" pitchFamily="2" charset="-122"/>
              <a:ea typeface="华文楷体" panose="02010600040101010101" pitchFamily="2" charset="-122"/>
            </a:endParaRPr>
          </a:p>
        </p:txBody>
      </p:sp>
      <p:sp>
        <p:nvSpPr>
          <p:cNvPr id="13" name="文本框 12"/>
          <p:cNvSpPr txBox="1"/>
          <p:nvPr/>
        </p:nvSpPr>
        <p:spPr>
          <a:xfrm>
            <a:off x="297180" y="2277110"/>
            <a:ext cx="4280535" cy="645160"/>
          </a:xfrm>
          <a:prstGeom prst="rect">
            <a:avLst/>
          </a:prstGeom>
          <a:noFill/>
        </p:spPr>
        <p:txBody>
          <a:bodyPr wrap="square" rtlCol="0">
            <a:spAutoFit/>
          </a:bodyPr>
          <a:p>
            <a:r>
              <a:rPr lang="zh-CN" altLang="en-US" b="1">
                <a:latin typeface="华文楷体" panose="02010600040101010101" pitchFamily="2" charset="-122"/>
                <a:ea typeface="华文楷体" panose="02010600040101010101" pitchFamily="2" charset="-122"/>
                <a:cs typeface="华文楷体" panose="02010600040101010101" pitchFamily="2" charset="-122"/>
              </a:rPr>
              <a:t>核心技术</a:t>
            </a:r>
            <a:r>
              <a:rPr lang="zh-CN" altLang="en-US">
                <a:latin typeface="华文楷体" panose="02010600040101010101" pitchFamily="2" charset="-122"/>
                <a:ea typeface="华文楷体" panose="02010600040101010101" pitchFamily="2" charset="-122"/>
                <a:cs typeface="华文楷体" panose="02010600040101010101" pitchFamily="2" charset="-122"/>
              </a:rPr>
              <a:t>：构建</a:t>
            </a:r>
            <a:r>
              <a:rPr lang="en-US" altLang="zh-CN">
                <a:latin typeface="华文楷体" panose="02010600040101010101" pitchFamily="2" charset="-122"/>
                <a:ea typeface="华文楷体" panose="02010600040101010101" pitchFamily="2" charset="-122"/>
                <a:cs typeface="华文楷体" panose="02010600040101010101" pitchFamily="2" charset="-122"/>
              </a:rPr>
              <a:t>Aho-Corasick</a:t>
            </a:r>
            <a:r>
              <a:rPr lang="zh-CN" altLang="en-US">
                <a:latin typeface="华文楷体" panose="02010600040101010101" pitchFamily="2" charset="-122"/>
                <a:ea typeface="华文楷体" panose="02010600040101010101" pitchFamily="2" charset="-122"/>
                <a:cs typeface="华文楷体" panose="02010600040101010101" pitchFamily="2" charset="-122"/>
              </a:rPr>
              <a:t>自动机支持实体识别。</a:t>
            </a:r>
            <a:endParaRPr lang="zh-CN" altLang="en-US">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75" name="文本框 74"/>
          <p:cNvSpPr txBox="1"/>
          <p:nvPr/>
        </p:nvSpPr>
        <p:spPr>
          <a:xfrm>
            <a:off x="297180" y="2922270"/>
            <a:ext cx="5424170" cy="922020"/>
          </a:xfrm>
          <a:prstGeom prst="rect">
            <a:avLst/>
          </a:prstGeom>
          <a:noFill/>
        </p:spPr>
        <p:txBody>
          <a:bodyPr wrap="square" rtlCol="0">
            <a:spAutoFit/>
          </a:bodyPr>
          <a:p>
            <a:r>
              <a:rPr lang="en-US" altLang="zh-CN" b="1">
                <a:latin typeface="华文楷体" panose="02010600040101010101" pitchFamily="2" charset="-122"/>
                <a:ea typeface="华文楷体" panose="02010600040101010101" pitchFamily="2" charset="-122"/>
                <a:cs typeface="华文楷体" panose="02010600040101010101" pitchFamily="2" charset="-122"/>
              </a:rPr>
              <a:t>ac</a:t>
            </a:r>
            <a:r>
              <a:rPr lang="zh-CN" altLang="en-US" b="1">
                <a:latin typeface="华文楷体" panose="02010600040101010101" pitchFamily="2" charset="-122"/>
                <a:ea typeface="华文楷体" panose="02010600040101010101" pitchFamily="2" charset="-122"/>
                <a:cs typeface="华文楷体" panose="02010600040101010101" pitchFamily="2" charset="-122"/>
              </a:rPr>
              <a:t>自动机原理</a:t>
            </a:r>
            <a:r>
              <a:rPr lang="zh-CN" altLang="en-US">
                <a:latin typeface="华文楷体" panose="02010600040101010101" pitchFamily="2" charset="-122"/>
                <a:ea typeface="华文楷体" panose="02010600040101010101" pitchFamily="2" charset="-122"/>
                <a:cs typeface="华文楷体" panose="02010600040101010101" pitchFamily="2" charset="-122"/>
              </a:rPr>
              <a:t>：</a:t>
            </a:r>
            <a:r>
              <a:rPr lang="en-US" altLang="zh-CN">
                <a:latin typeface="华文楷体" panose="02010600040101010101" pitchFamily="2" charset="-122"/>
                <a:ea typeface="华文楷体" panose="02010600040101010101" pitchFamily="2" charset="-122"/>
                <a:cs typeface="华文楷体" panose="02010600040101010101" pitchFamily="2" charset="-122"/>
              </a:rPr>
              <a:t>Tire tree + Fail</a:t>
            </a:r>
            <a:r>
              <a:rPr lang="zh-CN" altLang="en-US">
                <a:latin typeface="华文楷体" panose="02010600040101010101" pitchFamily="2" charset="-122"/>
                <a:ea typeface="华文楷体" panose="02010600040101010101" pitchFamily="2" charset="-122"/>
                <a:cs typeface="华文楷体" panose="02010600040101010101" pitchFamily="2" charset="-122"/>
              </a:rPr>
              <a:t>路径实现快速多模匹配。</a:t>
            </a:r>
            <a:br>
              <a:rPr lang="zh-CN" altLang="en-US">
                <a:latin typeface="华文楷体" panose="02010600040101010101" pitchFamily="2" charset="-122"/>
                <a:ea typeface="华文楷体" panose="02010600040101010101" pitchFamily="2" charset="-122"/>
                <a:cs typeface="华文楷体" panose="02010600040101010101" pitchFamily="2" charset="-122"/>
              </a:rPr>
            </a:br>
            <a:r>
              <a:rPr lang="zh-CN" altLang="en-US">
                <a:latin typeface="华文楷体" panose="02010600040101010101" pitchFamily="2" charset="-122"/>
                <a:ea typeface="华文楷体" panose="02010600040101010101" pitchFamily="2" charset="-122"/>
                <a:cs typeface="华文楷体" panose="02010600040101010101" pitchFamily="2" charset="-122"/>
              </a:rPr>
              <a:t>右图是由</a:t>
            </a:r>
            <a:r>
              <a:rPr lang="en-US" altLang="zh-CN">
                <a:latin typeface="华文楷体" panose="02010600040101010101" pitchFamily="2" charset="-122"/>
                <a:ea typeface="华文楷体" panose="02010600040101010101" pitchFamily="2" charset="-122"/>
                <a:cs typeface="华文楷体" panose="02010600040101010101" pitchFamily="2" charset="-122"/>
              </a:rPr>
              <a:t>“</a:t>
            </a:r>
            <a:r>
              <a:rPr lang="zh-CN" altLang="en-US">
                <a:latin typeface="华文楷体" panose="02010600040101010101" pitchFamily="2" charset="-122"/>
                <a:ea typeface="华文楷体" panose="02010600040101010101" pitchFamily="2" charset="-122"/>
                <a:cs typeface="华文楷体" panose="02010600040101010101" pitchFamily="2" charset="-122"/>
              </a:rPr>
              <a:t>流行性感冒</a:t>
            </a:r>
            <a:r>
              <a:rPr lang="en-US" altLang="zh-CN">
                <a:latin typeface="华文楷体" panose="02010600040101010101" pitchFamily="2" charset="-122"/>
                <a:ea typeface="华文楷体" panose="02010600040101010101" pitchFamily="2" charset="-122"/>
                <a:cs typeface="华文楷体" panose="02010600040101010101" pitchFamily="2" charset="-122"/>
              </a:rPr>
              <a:t>”</a:t>
            </a:r>
            <a:r>
              <a:rPr lang="zh-CN" altLang="en-US">
                <a:latin typeface="华文楷体" panose="02010600040101010101" pitchFamily="2" charset="-122"/>
                <a:ea typeface="华文楷体" panose="02010600040101010101" pitchFamily="2" charset="-122"/>
                <a:cs typeface="华文楷体" panose="02010600040101010101" pitchFamily="2" charset="-122"/>
              </a:rPr>
              <a:t>，</a:t>
            </a:r>
            <a:r>
              <a:rPr lang="en-US" altLang="zh-CN">
                <a:latin typeface="华文楷体" panose="02010600040101010101" pitchFamily="2" charset="-122"/>
                <a:ea typeface="华文楷体" panose="02010600040101010101" pitchFamily="2" charset="-122"/>
                <a:cs typeface="华文楷体" panose="02010600040101010101" pitchFamily="2" charset="-122"/>
              </a:rPr>
              <a:t>“</a:t>
            </a:r>
            <a:r>
              <a:rPr lang="zh-CN" altLang="en-US">
                <a:latin typeface="华文楷体" panose="02010600040101010101" pitchFamily="2" charset="-122"/>
                <a:ea typeface="华文楷体" panose="02010600040101010101" pitchFamily="2" charset="-122"/>
                <a:cs typeface="华文楷体" panose="02010600040101010101" pitchFamily="2" charset="-122"/>
              </a:rPr>
              <a:t>感冒灵</a:t>
            </a:r>
            <a:r>
              <a:rPr lang="en-US" altLang="zh-CN">
                <a:latin typeface="华文楷体" panose="02010600040101010101" pitchFamily="2" charset="-122"/>
                <a:ea typeface="华文楷体" panose="02010600040101010101" pitchFamily="2" charset="-122"/>
                <a:cs typeface="华文楷体" panose="02010600040101010101" pitchFamily="2" charset="-122"/>
              </a:rPr>
              <a:t>”</a:t>
            </a:r>
            <a:r>
              <a:rPr lang="zh-CN" altLang="en-US">
                <a:latin typeface="华文楷体" panose="02010600040101010101" pitchFamily="2" charset="-122"/>
                <a:ea typeface="华文楷体" panose="02010600040101010101" pitchFamily="2" charset="-122"/>
                <a:cs typeface="华文楷体" panose="02010600040101010101" pitchFamily="2" charset="-122"/>
              </a:rPr>
              <a:t>，</a:t>
            </a:r>
            <a:r>
              <a:rPr lang="en-US" altLang="zh-CN">
                <a:latin typeface="华文楷体" panose="02010600040101010101" pitchFamily="2" charset="-122"/>
                <a:ea typeface="华文楷体" panose="02010600040101010101" pitchFamily="2" charset="-122"/>
                <a:cs typeface="华文楷体" panose="02010600040101010101" pitchFamily="2" charset="-122"/>
              </a:rPr>
              <a:t>“</a:t>
            </a:r>
            <a:r>
              <a:rPr lang="zh-CN" altLang="en-US">
                <a:latin typeface="华文楷体" panose="02010600040101010101" pitchFamily="2" charset="-122"/>
                <a:ea typeface="华文楷体" panose="02010600040101010101" pitchFamily="2" charset="-122"/>
                <a:cs typeface="华文楷体" panose="02010600040101010101" pitchFamily="2" charset="-122"/>
              </a:rPr>
              <a:t>感染性</a:t>
            </a:r>
            <a:r>
              <a:rPr lang="en-US" altLang="zh-CN">
                <a:latin typeface="华文楷体" panose="02010600040101010101" pitchFamily="2" charset="-122"/>
                <a:ea typeface="华文楷体" panose="02010600040101010101" pitchFamily="2" charset="-122"/>
                <a:cs typeface="华文楷体" panose="02010600040101010101" pitchFamily="2" charset="-122"/>
              </a:rPr>
              <a:t> </a:t>
            </a:r>
            <a:r>
              <a:rPr lang="zh-CN" altLang="en-US">
                <a:latin typeface="华文楷体" panose="02010600040101010101" pitchFamily="2" charset="-122"/>
                <a:ea typeface="华文楷体" panose="02010600040101010101" pitchFamily="2" charset="-122"/>
                <a:cs typeface="华文楷体" panose="02010600040101010101" pitchFamily="2" charset="-122"/>
              </a:rPr>
              <a:t>心内膜严</a:t>
            </a:r>
            <a:r>
              <a:rPr lang="en-US" altLang="zh-CN">
                <a:latin typeface="华文楷体" panose="02010600040101010101" pitchFamily="2" charset="-122"/>
                <a:ea typeface="华文楷体" panose="02010600040101010101" pitchFamily="2" charset="-122"/>
                <a:cs typeface="华文楷体" panose="02010600040101010101" pitchFamily="2" charset="-122"/>
              </a:rPr>
              <a:t>”</a:t>
            </a:r>
            <a:r>
              <a:rPr lang="zh-CN" altLang="en-US">
                <a:latin typeface="华文楷体" panose="02010600040101010101" pitchFamily="2" charset="-122"/>
                <a:ea typeface="华文楷体" panose="02010600040101010101" pitchFamily="2" charset="-122"/>
                <a:cs typeface="华文楷体" panose="02010600040101010101" pitchFamily="2" charset="-122"/>
              </a:rPr>
              <a:t>构成的字典树和</a:t>
            </a:r>
            <a:r>
              <a:rPr lang="en-US" altLang="zh-CN">
                <a:latin typeface="华文楷体" panose="02010600040101010101" pitchFamily="2" charset="-122"/>
                <a:ea typeface="华文楷体" panose="02010600040101010101" pitchFamily="2" charset="-122"/>
                <a:cs typeface="华文楷体" panose="02010600040101010101" pitchFamily="2" charset="-122"/>
              </a:rPr>
              <a:t>Fail</a:t>
            </a:r>
            <a:r>
              <a:rPr lang="zh-CN" altLang="en-US">
                <a:latin typeface="华文楷体" panose="02010600040101010101" pitchFamily="2" charset="-122"/>
                <a:ea typeface="华文楷体" panose="02010600040101010101" pitchFamily="2" charset="-122"/>
                <a:cs typeface="华文楷体" panose="02010600040101010101" pitchFamily="2" charset="-122"/>
              </a:rPr>
              <a:t>路径。</a:t>
            </a:r>
            <a:endParaRPr lang="zh-CN" altLang="en-US">
              <a:latin typeface="华文楷体" panose="02010600040101010101" pitchFamily="2" charset="-122"/>
              <a:ea typeface="华文楷体" panose="02010600040101010101" pitchFamily="2" charset="-122"/>
              <a:cs typeface="华文楷体" panose="02010600040101010101" pitchFamily="2" charset="-122"/>
            </a:endParaRPr>
          </a:p>
        </p:txBody>
      </p:sp>
      <p:pic>
        <p:nvPicPr>
          <p:cNvPr id="95" name="图片 94"/>
          <p:cNvPicPr>
            <a:picLocks noChangeAspect="1"/>
          </p:cNvPicPr>
          <p:nvPr/>
        </p:nvPicPr>
        <p:blipFill>
          <a:blip r:embed="rId1"/>
          <a:stretch>
            <a:fillRect/>
          </a:stretch>
        </p:blipFill>
        <p:spPr>
          <a:xfrm>
            <a:off x="297180" y="4133215"/>
            <a:ext cx="1504315" cy="1882775"/>
          </a:xfrm>
          <a:prstGeom prst="rect">
            <a:avLst/>
          </a:prstGeom>
        </p:spPr>
      </p:pic>
      <p:sp>
        <p:nvSpPr>
          <p:cNvPr id="96" name="文本框 95"/>
          <p:cNvSpPr txBox="1"/>
          <p:nvPr/>
        </p:nvSpPr>
        <p:spPr>
          <a:xfrm>
            <a:off x="297180" y="6099175"/>
            <a:ext cx="1637665" cy="368300"/>
          </a:xfrm>
          <a:prstGeom prst="rect">
            <a:avLst/>
          </a:prstGeom>
          <a:noFill/>
        </p:spPr>
        <p:txBody>
          <a:bodyPr wrap="square" rtlCol="0">
            <a:spAutoFit/>
          </a:bodyPr>
          <a:p>
            <a:r>
              <a:rPr lang="zh-CN" altLang="en-US" b="1">
                <a:latin typeface="华文楷体" panose="02010600040101010101" pitchFamily="2" charset="-122"/>
                <a:ea typeface="华文楷体" panose="02010600040101010101" pitchFamily="2" charset="-122"/>
              </a:rPr>
              <a:t>医疗领域词典</a:t>
            </a:r>
            <a:endParaRPr lang="zh-CN" altLang="en-US" b="1">
              <a:latin typeface="华文楷体" panose="02010600040101010101" pitchFamily="2" charset="-122"/>
              <a:ea typeface="华文楷体" panose="02010600040101010101" pitchFamily="2" charset="-122"/>
            </a:endParaRPr>
          </a:p>
        </p:txBody>
      </p:sp>
      <p:pic>
        <p:nvPicPr>
          <p:cNvPr id="100" name="图片 99"/>
          <p:cNvPicPr>
            <a:picLocks noChangeAspect="1"/>
          </p:cNvPicPr>
          <p:nvPr/>
        </p:nvPicPr>
        <p:blipFill>
          <a:blip r:embed="rId2"/>
          <a:srcRect l="2448" r="2794" b="2526"/>
          <a:stretch>
            <a:fillRect/>
          </a:stretch>
        </p:blipFill>
        <p:spPr>
          <a:xfrm>
            <a:off x="2697480" y="4212590"/>
            <a:ext cx="2433320" cy="1886585"/>
          </a:xfrm>
          <a:prstGeom prst="rect">
            <a:avLst/>
          </a:prstGeom>
        </p:spPr>
      </p:pic>
      <p:sp>
        <p:nvSpPr>
          <p:cNvPr id="101" name="文本框 100"/>
          <p:cNvSpPr txBox="1"/>
          <p:nvPr/>
        </p:nvSpPr>
        <p:spPr>
          <a:xfrm>
            <a:off x="2393315" y="6015990"/>
            <a:ext cx="3154680" cy="368300"/>
          </a:xfrm>
          <a:prstGeom prst="rect">
            <a:avLst/>
          </a:prstGeom>
          <a:noFill/>
        </p:spPr>
        <p:txBody>
          <a:bodyPr wrap="square" rtlCol="0">
            <a:spAutoFit/>
          </a:bodyPr>
          <a:p>
            <a:r>
              <a:rPr lang="zh-CN" altLang="en-US">
                <a:latin typeface="华文楷体" panose="02010600040101010101" pitchFamily="2" charset="-122"/>
                <a:ea typeface="华文楷体" panose="02010600040101010101" pitchFamily="2" charset="-122"/>
                <a:cs typeface="华文楷体" panose="02010600040101010101" pitchFamily="2" charset="-122"/>
              </a:rPr>
              <a:t>构建</a:t>
            </a:r>
            <a:r>
              <a:rPr lang="en-US" altLang="zh-CN">
                <a:latin typeface="华文楷体" panose="02010600040101010101" pitchFamily="2" charset="-122"/>
                <a:ea typeface="华文楷体" panose="02010600040101010101" pitchFamily="2" charset="-122"/>
                <a:cs typeface="华文楷体" panose="02010600040101010101" pitchFamily="2" charset="-122"/>
              </a:rPr>
              <a:t>ac</a:t>
            </a:r>
            <a:r>
              <a:rPr lang="zh-CN" altLang="en-US">
                <a:latin typeface="华文楷体" panose="02010600040101010101" pitchFamily="2" charset="-122"/>
                <a:ea typeface="华文楷体" panose="02010600040101010101" pitchFamily="2" charset="-122"/>
                <a:cs typeface="华文楷体" panose="02010600040101010101" pitchFamily="2" charset="-122"/>
              </a:rPr>
              <a:t>自动机，加入领域词汇</a:t>
            </a:r>
            <a:endParaRPr lang="zh-CN" altLang="en-US">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103" name="右大括号 102"/>
          <p:cNvSpPr/>
          <p:nvPr/>
        </p:nvSpPr>
        <p:spPr>
          <a:xfrm>
            <a:off x="1844040" y="4216400"/>
            <a:ext cx="506730" cy="1750695"/>
          </a:xfrm>
          <a:prstGeom prst="righ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latin typeface="华文楷体" panose="02010600040101010101" pitchFamily="2" charset="-122"/>
              <a:ea typeface="华文楷体" panose="02010600040101010101" pitchFamily="2" charset="-122"/>
            </a:endParaRPr>
          </a:p>
        </p:txBody>
      </p:sp>
      <p:sp>
        <p:nvSpPr>
          <p:cNvPr id="104" name="右箭头 103"/>
          <p:cNvSpPr/>
          <p:nvPr/>
        </p:nvSpPr>
        <p:spPr>
          <a:xfrm>
            <a:off x="2468245" y="4963160"/>
            <a:ext cx="339725" cy="278130"/>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latin typeface="华文楷体" panose="02010600040101010101" pitchFamily="2" charset="-122"/>
              <a:ea typeface="华文楷体" panose="02010600040101010101" pitchFamily="2" charset="-122"/>
            </a:endParaRPr>
          </a:p>
        </p:txBody>
      </p:sp>
      <p:sp>
        <p:nvSpPr>
          <p:cNvPr id="105" name="文本框 104"/>
          <p:cNvSpPr txBox="1"/>
          <p:nvPr/>
        </p:nvSpPr>
        <p:spPr>
          <a:xfrm>
            <a:off x="6385560" y="4216400"/>
            <a:ext cx="3420745" cy="368300"/>
          </a:xfrm>
          <a:prstGeom prst="rect">
            <a:avLst/>
          </a:prstGeom>
          <a:noFill/>
          <a:ln>
            <a:solidFill>
              <a:schemeClr val="tx1"/>
            </a:solidFill>
          </a:ln>
        </p:spPr>
        <p:txBody>
          <a:bodyPr wrap="square" rtlCol="0">
            <a:spAutoFit/>
          </a:bodyPr>
          <a:p>
            <a:r>
              <a:rPr lang="zh-CN" altLang="en-US">
                <a:latin typeface="华文楷体" panose="02010600040101010101" pitchFamily="2" charset="-122"/>
                <a:ea typeface="华文楷体" panose="02010600040101010101" pitchFamily="2" charset="-122"/>
                <a:cs typeface="华文楷体" panose="02010600040101010101" pitchFamily="2" charset="-122"/>
              </a:rPr>
              <a:t>用户提问：</a:t>
            </a:r>
            <a:r>
              <a:rPr lang="en-US" altLang="zh-CN">
                <a:latin typeface="华文楷体" panose="02010600040101010101" pitchFamily="2" charset="-122"/>
                <a:ea typeface="华文楷体" panose="02010600040101010101" pitchFamily="2" charset="-122"/>
                <a:cs typeface="华文楷体" panose="02010600040101010101" pitchFamily="2" charset="-122"/>
              </a:rPr>
              <a:t>“</a:t>
            </a:r>
            <a:r>
              <a:rPr lang="zh-CN" altLang="en-US">
                <a:latin typeface="华文楷体" panose="02010600040101010101" pitchFamily="2" charset="-122"/>
                <a:ea typeface="华文楷体" panose="02010600040101010101" pitchFamily="2" charset="-122"/>
                <a:cs typeface="华文楷体" panose="02010600040101010101" pitchFamily="2" charset="-122"/>
              </a:rPr>
              <a:t>感冒有什么症状？</a:t>
            </a:r>
            <a:r>
              <a:rPr lang="en-US" altLang="zh-CN">
                <a:latin typeface="华文楷体" panose="02010600040101010101" pitchFamily="2" charset="-122"/>
                <a:ea typeface="华文楷体" panose="02010600040101010101" pitchFamily="2" charset="-122"/>
                <a:cs typeface="华文楷体" panose="02010600040101010101" pitchFamily="2" charset="-122"/>
              </a:rPr>
              <a:t>”</a:t>
            </a:r>
            <a:endParaRPr lang="en-US" altLang="zh-CN">
              <a:latin typeface="华文楷体" panose="02010600040101010101" pitchFamily="2" charset="-122"/>
              <a:ea typeface="华文楷体" panose="02010600040101010101" pitchFamily="2" charset="-122"/>
              <a:cs typeface="华文楷体" panose="02010600040101010101" pitchFamily="2" charset="-122"/>
            </a:endParaRPr>
          </a:p>
        </p:txBody>
      </p:sp>
      <p:cxnSp>
        <p:nvCxnSpPr>
          <p:cNvPr id="106" name="直接箭头连接符 105"/>
          <p:cNvCxnSpPr/>
          <p:nvPr/>
        </p:nvCxnSpPr>
        <p:spPr>
          <a:xfrm flipH="1">
            <a:off x="5721350" y="4519295"/>
            <a:ext cx="449580" cy="32702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07" name="文本框 106"/>
          <p:cNvSpPr txBox="1"/>
          <p:nvPr/>
        </p:nvSpPr>
        <p:spPr>
          <a:xfrm>
            <a:off x="5121910" y="4519295"/>
            <a:ext cx="487680" cy="1198880"/>
          </a:xfrm>
          <a:prstGeom prst="rect">
            <a:avLst/>
          </a:prstGeom>
          <a:noFill/>
          <a:ln>
            <a:solidFill>
              <a:schemeClr val="tx1"/>
            </a:solidFill>
            <a:prstDash val="lgDash"/>
          </a:ln>
        </p:spPr>
        <p:txBody>
          <a:bodyPr wrap="square" rtlCol="0">
            <a:spAutoFit/>
          </a:bodyPr>
          <a:p>
            <a:r>
              <a:rPr lang="zh-CN" altLang="en-US">
                <a:latin typeface="华文楷体" panose="02010600040101010101" pitchFamily="2" charset="-122"/>
                <a:ea typeface="华文楷体" panose="02010600040101010101" pitchFamily="2" charset="-122"/>
              </a:rPr>
              <a:t>实体查询</a:t>
            </a:r>
            <a:endParaRPr lang="zh-CN" altLang="en-US">
              <a:latin typeface="华文楷体" panose="02010600040101010101" pitchFamily="2" charset="-122"/>
              <a:ea typeface="华文楷体" panose="02010600040101010101" pitchFamily="2" charset="-122"/>
            </a:endParaRPr>
          </a:p>
        </p:txBody>
      </p:sp>
      <p:cxnSp>
        <p:nvCxnSpPr>
          <p:cNvPr id="108" name="直接箭头连接符 107"/>
          <p:cNvCxnSpPr/>
          <p:nvPr/>
        </p:nvCxnSpPr>
        <p:spPr>
          <a:xfrm>
            <a:off x="5721350" y="5171440"/>
            <a:ext cx="337820" cy="0"/>
          </a:xfrm>
          <a:prstGeom prst="straightConnector1">
            <a:avLst/>
          </a:prstGeom>
          <a:ln w="19050">
            <a:solidFill>
              <a:schemeClr val="tx1"/>
            </a:solidFill>
            <a:prstDash val="dash"/>
            <a:tailEnd type="arrow"/>
          </a:ln>
        </p:spPr>
        <p:style>
          <a:lnRef idx="2">
            <a:schemeClr val="accent1"/>
          </a:lnRef>
          <a:fillRef idx="0">
            <a:srgbClr val="FFFFFF"/>
          </a:fillRef>
          <a:effectRef idx="0">
            <a:srgbClr val="FFFFFF"/>
          </a:effectRef>
          <a:fontRef idx="minor">
            <a:schemeClr val="tx1"/>
          </a:fontRef>
        </p:style>
      </p:cxnSp>
      <p:sp>
        <p:nvSpPr>
          <p:cNvPr id="109" name="文本框 108"/>
          <p:cNvSpPr txBox="1"/>
          <p:nvPr/>
        </p:nvSpPr>
        <p:spPr>
          <a:xfrm>
            <a:off x="6170930" y="4995545"/>
            <a:ext cx="1870710" cy="368300"/>
          </a:xfrm>
          <a:prstGeom prst="rect">
            <a:avLst/>
          </a:prstGeom>
          <a:noFill/>
        </p:spPr>
        <p:txBody>
          <a:bodyPr wrap="square" rtlCol="0">
            <a:spAutoFit/>
          </a:bodyPr>
          <a:p>
            <a:r>
              <a:rPr lang="en-US" altLang="zh-CN">
                <a:latin typeface="华文楷体" panose="02010600040101010101" pitchFamily="2" charset="-122"/>
                <a:ea typeface="华文楷体" panose="02010600040101010101" pitchFamily="2" charset="-122"/>
                <a:cs typeface="华文楷体" panose="02010600040101010101" pitchFamily="2" charset="-122"/>
              </a:rPr>
              <a:t>{Disease</a:t>
            </a:r>
            <a:r>
              <a:rPr lang="zh-CN" altLang="en-US">
                <a:latin typeface="华文楷体" panose="02010600040101010101" pitchFamily="2" charset="-122"/>
                <a:ea typeface="华文楷体" panose="02010600040101010101" pitchFamily="2" charset="-122"/>
                <a:cs typeface="华文楷体" panose="02010600040101010101" pitchFamily="2" charset="-122"/>
              </a:rPr>
              <a:t>：感冒</a:t>
            </a:r>
            <a:r>
              <a:rPr lang="en-US" altLang="zh-CN">
                <a:latin typeface="华文楷体" panose="02010600040101010101" pitchFamily="2" charset="-122"/>
                <a:ea typeface="华文楷体" panose="02010600040101010101" pitchFamily="2" charset="-122"/>
                <a:cs typeface="华文楷体" panose="02010600040101010101" pitchFamily="2" charset="-122"/>
              </a:rPr>
              <a:t>}</a:t>
            </a:r>
            <a:endParaRPr lang="en-US" altLang="zh-CN">
              <a:latin typeface="华文楷体" panose="02010600040101010101" pitchFamily="2" charset="-122"/>
              <a:ea typeface="华文楷体" panose="02010600040101010101" pitchFamily="2" charset="-122"/>
              <a:cs typeface="华文楷体" panose="02010600040101010101" pitchFamily="2" charset="-122"/>
            </a:endParaRPr>
          </a:p>
        </p:txBody>
      </p:sp>
      <p:cxnSp>
        <p:nvCxnSpPr>
          <p:cNvPr id="110" name="直接箭头连接符 109"/>
          <p:cNvCxnSpPr/>
          <p:nvPr/>
        </p:nvCxnSpPr>
        <p:spPr>
          <a:xfrm>
            <a:off x="10011410" y="4519295"/>
            <a:ext cx="512445" cy="24003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13" name="文本框 112"/>
          <p:cNvSpPr txBox="1"/>
          <p:nvPr/>
        </p:nvSpPr>
        <p:spPr>
          <a:xfrm>
            <a:off x="10581640" y="4519295"/>
            <a:ext cx="484505" cy="1200785"/>
          </a:xfrm>
          <a:prstGeom prst="rect">
            <a:avLst/>
          </a:prstGeom>
          <a:noFill/>
          <a:ln>
            <a:solidFill>
              <a:schemeClr val="tx1"/>
            </a:solidFill>
            <a:prstDash val="lgDash"/>
          </a:ln>
        </p:spPr>
        <p:txBody>
          <a:bodyPr wrap="square" rtlCol="0">
            <a:noAutofit/>
          </a:bodyPr>
          <a:p>
            <a:r>
              <a:rPr lang="zh-CN" altLang="en-US">
                <a:latin typeface="华文楷体" panose="02010600040101010101" pitchFamily="2" charset="-122"/>
                <a:ea typeface="华文楷体" panose="02010600040101010101" pitchFamily="2" charset="-122"/>
              </a:rPr>
              <a:t>意图查询</a:t>
            </a:r>
            <a:endParaRPr lang="zh-CN" altLang="en-US">
              <a:latin typeface="华文楷体" panose="02010600040101010101" pitchFamily="2" charset="-122"/>
              <a:ea typeface="华文楷体" panose="02010600040101010101" pitchFamily="2" charset="-122"/>
            </a:endParaRPr>
          </a:p>
        </p:txBody>
      </p:sp>
      <p:sp>
        <p:nvSpPr>
          <p:cNvPr id="114" name="文本框 113"/>
          <p:cNvSpPr txBox="1"/>
          <p:nvPr/>
        </p:nvSpPr>
        <p:spPr>
          <a:xfrm>
            <a:off x="8260080" y="4846320"/>
            <a:ext cx="2103120" cy="645160"/>
          </a:xfrm>
          <a:prstGeom prst="rect">
            <a:avLst/>
          </a:prstGeom>
          <a:noFill/>
        </p:spPr>
        <p:txBody>
          <a:bodyPr wrap="square" rtlCol="0">
            <a:spAutoFit/>
          </a:bodyPr>
          <a:p>
            <a:pPr algn="ctr"/>
            <a:r>
              <a:rPr lang="en-US" altLang="zh-CN">
                <a:latin typeface="华文楷体" panose="02010600040101010101" pitchFamily="2" charset="-122"/>
                <a:ea typeface="华文楷体" panose="02010600040101010101" pitchFamily="2" charset="-122"/>
              </a:rPr>
              <a:t>{question_type:</a:t>
            </a:r>
            <a:br>
              <a:rPr lang="en-US" altLang="zh-CN">
                <a:latin typeface="华文楷体" panose="02010600040101010101" pitchFamily="2" charset="-122"/>
                <a:ea typeface="华文楷体" panose="02010600040101010101" pitchFamily="2" charset="-122"/>
              </a:rPr>
            </a:br>
            <a:r>
              <a:rPr lang="en-US" altLang="zh-CN">
                <a:latin typeface="华文楷体" panose="02010600040101010101" pitchFamily="2" charset="-122"/>
                <a:ea typeface="华文楷体" panose="02010600040101010101" pitchFamily="2" charset="-122"/>
              </a:rPr>
              <a:t>disease_symptom}</a:t>
            </a:r>
            <a:endParaRPr lang="en-US" altLang="zh-CN">
              <a:latin typeface="华文楷体" panose="02010600040101010101" pitchFamily="2" charset="-122"/>
              <a:ea typeface="华文楷体" panose="02010600040101010101" pitchFamily="2" charset="-122"/>
            </a:endParaRPr>
          </a:p>
        </p:txBody>
      </p:sp>
      <p:sp>
        <p:nvSpPr>
          <p:cNvPr id="115" name="加号 114"/>
          <p:cNvSpPr/>
          <p:nvPr/>
        </p:nvSpPr>
        <p:spPr>
          <a:xfrm>
            <a:off x="7923530" y="4925695"/>
            <a:ext cx="451485" cy="492125"/>
          </a:xfrm>
          <a:prstGeom prst="mathPlu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latin typeface="华文楷体" panose="02010600040101010101" pitchFamily="2" charset="-122"/>
              <a:ea typeface="华文楷体" panose="02010600040101010101" pitchFamily="2" charset="-122"/>
            </a:endParaRPr>
          </a:p>
        </p:txBody>
      </p:sp>
      <p:cxnSp>
        <p:nvCxnSpPr>
          <p:cNvPr id="116" name="直接箭头连接符 115"/>
          <p:cNvCxnSpPr/>
          <p:nvPr/>
        </p:nvCxnSpPr>
        <p:spPr>
          <a:xfrm flipH="1">
            <a:off x="10149840" y="5171440"/>
            <a:ext cx="374015" cy="0"/>
          </a:xfrm>
          <a:prstGeom prst="straightConnector1">
            <a:avLst/>
          </a:prstGeom>
          <a:ln>
            <a:solidFill>
              <a:schemeClr val="tx1"/>
            </a:solidFill>
            <a:prstDash val="lgDash"/>
            <a:tailEnd type="arrow"/>
          </a:ln>
        </p:spPr>
        <p:style>
          <a:lnRef idx="2">
            <a:schemeClr val="accent1"/>
          </a:lnRef>
          <a:fillRef idx="0">
            <a:srgbClr val="FFFFFF"/>
          </a:fillRef>
          <a:effectRef idx="0">
            <a:srgbClr val="FFFFFF"/>
          </a:effectRef>
          <a:fontRef idx="minor">
            <a:schemeClr val="tx1"/>
          </a:fontRef>
        </p:style>
      </p:cxnSp>
      <p:cxnSp>
        <p:nvCxnSpPr>
          <p:cNvPr id="118" name="直接连接符 117"/>
          <p:cNvCxnSpPr/>
          <p:nvPr/>
        </p:nvCxnSpPr>
        <p:spPr>
          <a:xfrm>
            <a:off x="8095615" y="5489575"/>
            <a:ext cx="0" cy="30226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120" name="文本框 119"/>
          <p:cNvSpPr txBox="1"/>
          <p:nvPr/>
        </p:nvSpPr>
        <p:spPr>
          <a:xfrm>
            <a:off x="7430770" y="5863590"/>
            <a:ext cx="1437005" cy="368300"/>
          </a:xfrm>
          <a:prstGeom prst="rect">
            <a:avLst/>
          </a:prstGeom>
          <a:solidFill>
            <a:schemeClr val="accent6">
              <a:lumMod val="60000"/>
              <a:lumOff val="40000"/>
            </a:schemeClr>
          </a:solidFill>
          <a:ln>
            <a:solidFill>
              <a:srgbClr val="92D050"/>
            </a:solidFill>
          </a:ln>
        </p:spPr>
        <p:txBody>
          <a:bodyPr wrap="square" rtlCol="0">
            <a:spAutoFit/>
          </a:bodyPr>
          <a:p>
            <a:pPr algn="ctr"/>
            <a:r>
              <a:rPr lang="en-US" altLang="zh-CN">
                <a:latin typeface="华文楷体" panose="02010600040101010101" pitchFamily="2" charset="-122"/>
                <a:ea typeface="华文楷体" panose="02010600040101010101" pitchFamily="2" charset="-122"/>
              </a:rPr>
              <a:t>Question</a:t>
            </a:r>
            <a:endParaRPr lang="en-US" altLang="zh-CN">
              <a:latin typeface="华文楷体" panose="02010600040101010101" pitchFamily="2" charset="-122"/>
              <a:ea typeface="华文楷体" panose="02010600040101010101" pitchFamily="2" charset="-122"/>
            </a:endParaRPr>
          </a:p>
        </p:txBody>
      </p:sp>
      <p:cxnSp>
        <p:nvCxnSpPr>
          <p:cNvPr id="121" name="直接连接符 120"/>
          <p:cNvCxnSpPr/>
          <p:nvPr/>
        </p:nvCxnSpPr>
        <p:spPr>
          <a:xfrm>
            <a:off x="8204200" y="5492115"/>
            <a:ext cx="0" cy="29718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grpSp>
        <p:nvGrpSpPr>
          <p:cNvPr id="12" name="组合 11"/>
          <p:cNvGrpSpPr/>
          <p:nvPr/>
        </p:nvGrpSpPr>
        <p:grpSpPr>
          <a:xfrm>
            <a:off x="7193915" y="825500"/>
            <a:ext cx="4236720" cy="3129280"/>
            <a:chOff x="10814" y="1299"/>
            <a:chExt cx="6672" cy="4928"/>
          </a:xfrm>
        </p:grpSpPr>
        <p:sp>
          <p:nvSpPr>
            <p:cNvPr id="3" name="矩形 2"/>
            <p:cNvSpPr/>
            <p:nvPr/>
          </p:nvSpPr>
          <p:spPr>
            <a:xfrm>
              <a:off x="10814" y="1299"/>
              <a:ext cx="6672" cy="492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latin typeface="华文楷体" panose="02010600040101010101" pitchFamily="2" charset="-122"/>
                <a:ea typeface="华文楷体" panose="02010600040101010101" pitchFamily="2" charset="-122"/>
              </a:endParaRPr>
            </a:p>
          </p:txBody>
        </p:sp>
        <p:pic>
          <p:nvPicPr>
            <p:cNvPr id="11" name="图片 10" descr="d3304d9a38cb4e2fca001b31f4bed14e"/>
            <p:cNvPicPr>
              <a:picLocks noChangeAspect="1"/>
            </p:cNvPicPr>
            <p:nvPr/>
          </p:nvPicPr>
          <p:blipFill>
            <a:blip r:embed="rId3"/>
            <a:srcRect l="23893" t="24298" r="32223" b="17135"/>
            <a:stretch>
              <a:fillRect/>
            </a:stretch>
          </p:blipFill>
          <p:spPr>
            <a:xfrm>
              <a:off x="11452" y="1366"/>
              <a:ext cx="5689" cy="4763"/>
            </a:xfrm>
            <a:prstGeom prst="rect">
              <a:avLst/>
            </a:prstGeom>
          </p:spPr>
        </p:pic>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7180" y="956945"/>
            <a:ext cx="1948180" cy="368300"/>
          </a:xfrm>
          <a:prstGeom prst="rect">
            <a:avLst/>
          </a:prstGeom>
          <a:noFill/>
        </p:spPr>
        <p:txBody>
          <a:bodyPr wrap="square" rtlCol="0">
            <a:spAutoFit/>
          </a:bodyPr>
          <a:lstStyle/>
          <a:p>
            <a:r>
              <a:rPr lang="en-US" altLang="zh-CN" b="1" dirty="0">
                <a:latin typeface="华文楷体" panose="02010600040101010101" pitchFamily="2" charset="-122"/>
                <a:ea typeface="华文楷体" panose="02010600040101010101" pitchFamily="2" charset="-122"/>
                <a:cs typeface="华文楷体" panose="02010600040101010101" pitchFamily="2" charset="-122"/>
              </a:rPr>
              <a:t>2.3 </a:t>
            </a:r>
            <a:r>
              <a:rPr lang="zh-CN" altLang="en-US" b="1" dirty="0">
                <a:latin typeface="华文楷体" panose="02010600040101010101" pitchFamily="2" charset="-122"/>
                <a:ea typeface="华文楷体" panose="02010600040101010101" pitchFamily="2" charset="-122"/>
                <a:cs typeface="华文楷体" panose="02010600040101010101" pitchFamily="2" charset="-122"/>
              </a:rPr>
              <a:t>问答系统设计</a:t>
            </a:r>
            <a:endParaRPr lang="zh-CN" altLang="en-US" b="1" dirty="0">
              <a:latin typeface="华文楷体" panose="02010600040101010101" pitchFamily="2" charset="-122"/>
              <a:ea typeface="华文楷体" panose="02010600040101010101" pitchFamily="2" charset="-122"/>
              <a:cs typeface="华文楷体" panose="02010600040101010101" pitchFamily="2" charset="-122"/>
            </a:endParaRPr>
          </a:p>
        </p:txBody>
      </p:sp>
      <p:grpSp>
        <p:nvGrpSpPr>
          <p:cNvPr id="9" name="组合 8"/>
          <p:cNvGrpSpPr/>
          <p:nvPr/>
        </p:nvGrpSpPr>
        <p:grpSpPr>
          <a:xfrm rot="0">
            <a:off x="7905750" y="1415415"/>
            <a:ext cx="3445510" cy="2141855"/>
            <a:chOff x="884933" y="1702723"/>
            <a:chExt cx="8287198" cy="1405001"/>
          </a:xfrm>
        </p:grpSpPr>
        <p:sp>
          <p:nvSpPr>
            <p:cNvPr id="11" name="矩形: 圆角 10"/>
            <p:cNvSpPr/>
            <p:nvPr/>
          </p:nvSpPr>
          <p:spPr>
            <a:xfrm>
              <a:off x="884933" y="1808539"/>
              <a:ext cx="8287198" cy="1299185"/>
            </a:xfrm>
            <a:prstGeom prst="roundRect">
              <a:avLst>
                <a:gd name="adj" fmla="val 15591"/>
              </a:avLst>
            </a:prstGeom>
            <a:gradFill>
              <a:gsLst>
                <a:gs pos="0">
                  <a:schemeClr val="bg1"/>
                </a:gs>
                <a:gs pos="100000">
                  <a:schemeClr val="bg1"/>
                </a:gs>
              </a:gsLst>
              <a:lin ang="5400000" scaled="1"/>
            </a:gradFill>
            <a:ln w="6350">
              <a:solidFill>
                <a:schemeClr val="bg1">
                  <a:lumMod val="75000"/>
                </a:schemeClr>
              </a:solidFill>
            </a:ln>
            <a:effectLst>
              <a:outerShdw blurRad="127000" dist="12700" dir="16200000" rotWithShape="0">
                <a:schemeClr val="accent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endParaRPr>
            </a:p>
          </p:txBody>
        </p:sp>
        <p:sp>
          <p:nvSpPr>
            <p:cNvPr id="12" name="矩形: 对角圆角 11"/>
            <p:cNvSpPr/>
            <p:nvPr/>
          </p:nvSpPr>
          <p:spPr>
            <a:xfrm>
              <a:off x="1368795" y="1702723"/>
              <a:ext cx="3250460" cy="173219"/>
            </a:xfrm>
            <a:prstGeom prst="round2DiagRect">
              <a:avLst>
                <a:gd name="adj1" fmla="val 50000"/>
                <a:gd name="adj2"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sym typeface="Arial" panose="020B0604020202020204" pitchFamily="34" charset="0"/>
                </a:rPr>
                <a:t>流程</a:t>
              </a:r>
              <a:endParaRPr kumimoji="0" lang="zh-CN" altLang="en-US" sz="1800" b="0" i="0" u="none" strike="noStrike" kern="120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sym typeface="Arial" panose="020B0604020202020204" pitchFamily="34" charset="0"/>
              </a:endParaRPr>
            </a:p>
          </p:txBody>
        </p:sp>
      </p:grpSp>
      <p:sp>
        <p:nvSpPr>
          <p:cNvPr id="30" name="文本框 29"/>
          <p:cNvSpPr txBox="1"/>
          <p:nvPr/>
        </p:nvSpPr>
        <p:spPr>
          <a:xfrm>
            <a:off x="8215630" y="1625600"/>
            <a:ext cx="2354580" cy="374650"/>
          </a:xfrm>
          <a:prstGeom prst="rect">
            <a:avLst/>
          </a:prstGeom>
          <a:noFill/>
        </p:spPr>
        <p:txBody>
          <a:bodyPr wrap="square" rtlCol="0">
            <a:noAutofit/>
          </a:bodyPr>
          <a:p>
            <a:pPr algn="l"/>
            <a:r>
              <a:rPr lang="en-US" sz="1600" b="1" dirty="0">
                <a:latin typeface="华文楷体" panose="02010600040101010101" pitchFamily="2" charset="-122"/>
                <a:ea typeface="华文楷体" panose="02010600040101010101" pitchFamily="2" charset="-122"/>
                <a:cs typeface="华文楷体" panose="02010600040101010101" pitchFamily="2" charset="-122"/>
              </a:rPr>
              <a:t>1.</a:t>
            </a:r>
            <a:r>
              <a:rPr lang="zh-CN" altLang="en-US" sz="1600" b="1" dirty="0">
                <a:latin typeface="华文楷体" panose="02010600040101010101" pitchFamily="2" charset="-122"/>
                <a:ea typeface="华文楷体" panose="02010600040101010101" pitchFamily="2" charset="-122"/>
                <a:cs typeface="华文楷体" panose="02010600040101010101" pitchFamily="2" charset="-122"/>
              </a:rPr>
              <a:t>分类处理问题</a:t>
            </a:r>
            <a:endParaRPr lang="zh-CN" altLang="en-US" sz="1600" b="1" dirty="0">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31" name="文本框 30"/>
          <p:cNvSpPr txBox="1"/>
          <p:nvPr/>
        </p:nvSpPr>
        <p:spPr>
          <a:xfrm>
            <a:off x="8215630" y="2065655"/>
            <a:ext cx="3432175" cy="433070"/>
          </a:xfrm>
          <a:prstGeom prst="rect">
            <a:avLst/>
          </a:prstGeom>
          <a:noFill/>
        </p:spPr>
        <p:txBody>
          <a:bodyPr wrap="square" rtlCol="0">
            <a:noAutofit/>
          </a:bodyPr>
          <a:p>
            <a:pPr algn="l"/>
            <a:r>
              <a:rPr lang="en-US" sz="1600" b="1" dirty="0">
                <a:latin typeface="华文楷体" panose="02010600040101010101" pitchFamily="2" charset="-122"/>
                <a:ea typeface="华文楷体" panose="02010600040101010101" pitchFamily="2" charset="-122"/>
                <a:cs typeface="华文楷体" panose="02010600040101010101" pitchFamily="2" charset="-122"/>
              </a:rPr>
              <a:t>2. </a:t>
            </a:r>
            <a:r>
              <a:rPr lang="zh-CN" altLang="en-US" sz="1600" b="1" dirty="0">
                <a:latin typeface="华文楷体" panose="02010600040101010101" pitchFamily="2" charset="-122"/>
                <a:ea typeface="华文楷体" panose="02010600040101010101" pitchFamily="2" charset="-122"/>
                <a:cs typeface="华文楷体" panose="02010600040101010101" pitchFamily="2" charset="-122"/>
              </a:rPr>
              <a:t>由实体和问题类型格式化</a:t>
            </a:r>
            <a:r>
              <a:rPr lang="en-US" altLang="zh-CN" sz="1600" b="1" dirty="0">
                <a:latin typeface="华文楷体" panose="02010600040101010101" pitchFamily="2" charset="-122"/>
                <a:ea typeface="华文楷体" panose="02010600040101010101" pitchFamily="2" charset="-122"/>
                <a:cs typeface="华文楷体" panose="02010600040101010101" pitchFamily="2" charset="-122"/>
              </a:rPr>
              <a:t>sql</a:t>
            </a:r>
            <a:r>
              <a:rPr lang="zh-CN" altLang="en-US" sz="1600" b="1" dirty="0">
                <a:latin typeface="华文楷体" panose="02010600040101010101" pitchFamily="2" charset="-122"/>
                <a:ea typeface="华文楷体" panose="02010600040101010101" pitchFamily="2" charset="-122"/>
                <a:cs typeface="华文楷体" panose="02010600040101010101" pitchFamily="2" charset="-122"/>
              </a:rPr>
              <a:t>语句</a:t>
            </a:r>
            <a:endParaRPr lang="zh-CN" altLang="en-US" sz="1600" b="1" dirty="0">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32" name="文本框 31"/>
          <p:cNvSpPr txBox="1"/>
          <p:nvPr/>
        </p:nvSpPr>
        <p:spPr>
          <a:xfrm>
            <a:off x="8203565" y="2524125"/>
            <a:ext cx="3029585" cy="374650"/>
          </a:xfrm>
          <a:prstGeom prst="rect">
            <a:avLst/>
          </a:prstGeom>
          <a:noFill/>
        </p:spPr>
        <p:txBody>
          <a:bodyPr wrap="square" rtlCol="0">
            <a:noAutofit/>
          </a:bodyPr>
          <a:p>
            <a:pPr algn="l"/>
            <a:r>
              <a:rPr lang="en-US" sz="1600" b="1" dirty="0">
                <a:latin typeface="华文楷体" panose="02010600040101010101" pitchFamily="2" charset="-122"/>
                <a:ea typeface="华文楷体" panose="02010600040101010101" pitchFamily="2" charset="-122"/>
                <a:cs typeface="华文楷体" panose="02010600040101010101" pitchFamily="2" charset="-122"/>
              </a:rPr>
              <a:t>3.</a:t>
            </a:r>
            <a:r>
              <a:rPr lang="zh-CN" altLang="en-US" sz="1600" b="1" dirty="0">
                <a:latin typeface="华文楷体" panose="02010600040101010101" pitchFamily="2" charset="-122"/>
                <a:ea typeface="华文楷体" panose="02010600040101010101" pitchFamily="2" charset="-122"/>
                <a:cs typeface="华文楷体" panose="02010600040101010101" pitchFamily="2" charset="-122"/>
              </a:rPr>
              <a:t>批量执行对应类型的</a:t>
            </a:r>
            <a:r>
              <a:rPr lang="en-US" altLang="zh-CN" sz="1600" b="1" dirty="0">
                <a:latin typeface="华文楷体" panose="02010600040101010101" pitchFamily="2" charset="-122"/>
                <a:ea typeface="华文楷体" panose="02010600040101010101" pitchFamily="2" charset="-122"/>
                <a:cs typeface="华文楷体" panose="02010600040101010101" pitchFamily="2" charset="-122"/>
              </a:rPr>
              <a:t>sql</a:t>
            </a:r>
            <a:r>
              <a:rPr lang="zh-CN" altLang="en-US" sz="1600" b="1" dirty="0">
                <a:latin typeface="华文楷体" panose="02010600040101010101" pitchFamily="2" charset="-122"/>
                <a:ea typeface="华文楷体" panose="02010600040101010101" pitchFamily="2" charset="-122"/>
                <a:cs typeface="华文楷体" panose="02010600040101010101" pitchFamily="2" charset="-122"/>
              </a:rPr>
              <a:t>语句</a:t>
            </a:r>
            <a:endParaRPr lang="zh-CN" altLang="en-US" sz="1600" b="1" dirty="0">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33" name="文本框 32"/>
          <p:cNvSpPr txBox="1"/>
          <p:nvPr/>
        </p:nvSpPr>
        <p:spPr>
          <a:xfrm>
            <a:off x="8215630" y="2924175"/>
            <a:ext cx="2013585" cy="337185"/>
          </a:xfrm>
          <a:prstGeom prst="rect">
            <a:avLst/>
          </a:prstGeom>
          <a:noFill/>
        </p:spPr>
        <p:txBody>
          <a:bodyPr wrap="square" rtlCol="0">
            <a:spAutoFit/>
          </a:bodyPr>
          <a:p>
            <a:pPr algn="l"/>
            <a:r>
              <a:rPr lang="en-US" sz="1600" b="1" dirty="0">
                <a:latin typeface="华文楷体" panose="02010600040101010101" pitchFamily="2" charset="-122"/>
                <a:ea typeface="华文楷体" panose="02010600040101010101" pitchFamily="2" charset="-122"/>
                <a:cs typeface="华文楷体" panose="02010600040101010101" pitchFamily="2" charset="-122"/>
              </a:rPr>
              <a:t>4.</a:t>
            </a:r>
            <a:r>
              <a:rPr lang="zh-CN" altLang="en-US" sz="1600" b="1" dirty="0">
                <a:latin typeface="华文楷体" panose="02010600040101010101" pitchFamily="2" charset="-122"/>
                <a:ea typeface="华文楷体" panose="02010600040101010101" pitchFamily="2" charset="-122"/>
                <a:cs typeface="华文楷体" panose="02010600040101010101" pitchFamily="2" charset="-122"/>
              </a:rPr>
              <a:t>美化相应答案格式</a:t>
            </a:r>
            <a:endParaRPr lang="zh-CN" altLang="en-US" sz="1600" b="1" dirty="0">
              <a:latin typeface="华文楷体" panose="02010600040101010101" pitchFamily="2" charset="-122"/>
              <a:ea typeface="华文楷体" panose="02010600040101010101" pitchFamily="2" charset="-122"/>
              <a:cs typeface="华文楷体" panose="02010600040101010101" pitchFamily="2" charset="-122"/>
            </a:endParaRPr>
          </a:p>
        </p:txBody>
      </p:sp>
      <p:pic>
        <p:nvPicPr>
          <p:cNvPr id="8" name="图片 7"/>
          <p:cNvPicPr>
            <a:picLocks noChangeAspect="1"/>
          </p:cNvPicPr>
          <p:nvPr/>
        </p:nvPicPr>
        <p:blipFill>
          <a:blip r:embed="rId1"/>
          <a:srcRect b="58029"/>
          <a:stretch>
            <a:fillRect/>
          </a:stretch>
        </p:blipFill>
        <p:spPr>
          <a:xfrm>
            <a:off x="433070" y="1786255"/>
            <a:ext cx="6482715" cy="1042035"/>
          </a:xfrm>
          <a:prstGeom prst="rect">
            <a:avLst/>
          </a:prstGeom>
        </p:spPr>
      </p:pic>
      <p:sp>
        <p:nvSpPr>
          <p:cNvPr id="13" name="文本框 12"/>
          <p:cNvSpPr txBox="1"/>
          <p:nvPr/>
        </p:nvSpPr>
        <p:spPr>
          <a:xfrm>
            <a:off x="361315" y="1391285"/>
            <a:ext cx="1910080" cy="368300"/>
          </a:xfrm>
          <a:prstGeom prst="rect">
            <a:avLst/>
          </a:prstGeom>
          <a:noFill/>
        </p:spPr>
        <p:txBody>
          <a:bodyPr wrap="square" rtlCol="0">
            <a:spAutoFit/>
          </a:bodyPr>
          <a:p>
            <a:r>
              <a:rPr lang="zh-CN" altLang="en-US" b="1">
                <a:solidFill>
                  <a:schemeClr val="tx1"/>
                </a:solidFill>
                <a:latin typeface="华文楷体" panose="02010600040101010101" pitchFamily="2" charset="-122"/>
                <a:ea typeface="华文楷体" panose="02010600040101010101" pitchFamily="2" charset="-122"/>
                <a:cs typeface="华文楷体" panose="02010600040101010101" pitchFamily="2" charset="-122"/>
              </a:rPr>
              <a:t>问题</a:t>
            </a:r>
            <a:r>
              <a:rPr lang="en-US" altLang="zh-CN">
                <a:latin typeface="华文楷体" panose="02010600040101010101" pitchFamily="2" charset="-122"/>
                <a:ea typeface="华文楷体" panose="02010600040101010101" pitchFamily="2" charset="-122"/>
                <a:cs typeface="华文楷体" panose="02010600040101010101" pitchFamily="2" charset="-122"/>
              </a:rPr>
              <a:t>               </a:t>
            </a:r>
            <a:r>
              <a:rPr lang="zh-CN" altLang="en-US" b="1">
                <a:latin typeface="华文楷体" panose="02010600040101010101" pitchFamily="2" charset="-122"/>
                <a:ea typeface="华文楷体" panose="02010600040101010101" pitchFamily="2" charset="-122"/>
                <a:cs typeface="华文楷体" panose="02010600040101010101" pitchFamily="2" charset="-122"/>
              </a:rPr>
              <a:t>答案</a:t>
            </a:r>
            <a:endParaRPr lang="zh-CN" altLang="en-US" b="1">
              <a:latin typeface="华文楷体" panose="02010600040101010101" pitchFamily="2" charset="-122"/>
              <a:ea typeface="华文楷体" panose="02010600040101010101" pitchFamily="2" charset="-122"/>
              <a:cs typeface="华文楷体" panose="02010600040101010101" pitchFamily="2" charset="-122"/>
            </a:endParaRPr>
          </a:p>
        </p:txBody>
      </p:sp>
      <p:pic>
        <p:nvPicPr>
          <p:cNvPr id="71" name="图片 70" descr="箭头"/>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1245" y="1402080"/>
            <a:ext cx="508635" cy="357505"/>
          </a:xfrm>
          <a:prstGeom prst="rect">
            <a:avLst/>
          </a:prstGeom>
        </p:spPr>
      </p:pic>
      <p:sp>
        <p:nvSpPr>
          <p:cNvPr id="15" name="文本框 14"/>
          <p:cNvSpPr txBox="1"/>
          <p:nvPr/>
        </p:nvSpPr>
        <p:spPr>
          <a:xfrm>
            <a:off x="4619625" y="2000250"/>
            <a:ext cx="1174750" cy="368300"/>
          </a:xfrm>
          <a:prstGeom prst="rect">
            <a:avLst/>
          </a:prstGeom>
          <a:noFill/>
          <a:ln w="12700">
            <a:solidFill>
              <a:srgbClr val="A8460A"/>
            </a:solidFill>
            <a:prstDash val="lgDash"/>
          </a:ln>
        </p:spPr>
        <p:txBody>
          <a:bodyPr wrap="square" rtlCol="0">
            <a:spAutoFit/>
          </a:bodyPr>
          <a:p>
            <a:r>
              <a:rPr lang="zh-CN" altLang="en-US">
                <a:latin typeface="华文楷体" panose="02010600040101010101" pitchFamily="2" charset="-122"/>
                <a:ea typeface="华文楷体" panose="02010600040101010101" pitchFamily="2" charset="-122"/>
              </a:rPr>
              <a:t>分类处理</a:t>
            </a:r>
            <a:endParaRPr lang="zh-CN" altLang="en-US">
              <a:latin typeface="华文楷体" panose="02010600040101010101" pitchFamily="2" charset="-122"/>
              <a:ea typeface="华文楷体" panose="02010600040101010101" pitchFamily="2" charset="-122"/>
            </a:endParaRPr>
          </a:p>
        </p:txBody>
      </p:sp>
      <p:sp>
        <p:nvSpPr>
          <p:cNvPr id="16" name="文本框 15"/>
          <p:cNvSpPr txBox="1"/>
          <p:nvPr/>
        </p:nvSpPr>
        <p:spPr>
          <a:xfrm>
            <a:off x="2446655" y="2214880"/>
            <a:ext cx="1480185" cy="266700"/>
          </a:xfrm>
          <a:prstGeom prst="rect">
            <a:avLst/>
          </a:prstGeom>
          <a:noFill/>
          <a:ln>
            <a:solidFill>
              <a:schemeClr val="tx1"/>
            </a:solidFill>
            <a:prstDash val="solid"/>
          </a:ln>
        </p:spPr>
        <p:txBody>
          <a:bodyPr wrap="square" rtlCol="0">
            <a:noAutofit/>
          </a:bodyPr>
          <a:p>
            <a:endParaRPr lang="zh-CN" altLang="en-US">
              <a:latin typeface="华文楷体" panose="02010600040101010101" pitchFamily="2" charset="-122"/>
              <a:ea typeface="华文楷体" panose="02010600040101010101" pitchFamily="2" charset="-122"/>
            </a:endParaRPr>
          </a:p>
        </p:txBody>
      </p:sp>
      <p:cxnSp>
        <p:nvCxnSpPr>
          <p:cNvPr id="17" name="直接箭头连接符 16"/>
          <p:cNvCxnSpPr>
            <a:endCxn id="15" idx="1"/>
          </p:cNvCxnSpPr>
          <p:nvPr/>
        </p:nvCxnSpPr>
        <p:spPr>
          <a:xfrm flipV="1">
            <a:off x="4081780" y="2184400"/>
            <a:ext cx="537845" cy="12382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18" name="图片 17"/>
          <p:cNvPicPr>
            <a:picLocks noChangeAspect="1"/>
          </p:cNvPicPr>
          <p:nvPr/>
        </p:nvPicPr>
        <p:blipFill>
          <a:blip r:embed="rId4"/>
          <a:stretch>
            <a:fillRect/>
          </a:stretch>
        </p:blipFill>
        <p:spPr>
          <a:xfrm>
            <a:off x="433070" y="3212465"/>
            <a:ext cx="6781800" cy="891540"/>
          </a:xfrm>
          <a:prstGeom prst="rect">
            <a:avLst/>
          </a:prstGeom>
        </p:spPr>
      </p:pic>
      <p:sp>
        <p:nvSpPr>
          <p:cNvPr id="19" name="文本框 18"/>
          <p:cNvSpPr txBox="1"/>
          <p:nvPr/>
        </p:nvSpPr>
        <p:spPr>
          <a:xfrm>
            <a:off x="2152650" y="3380740"/>
            <a:ext cx="1407160" cy="248285"/>
          </a:xfrm>
          <a:prstGeom prst="rect">
            <a:avLst/>
          </a:prstGeom>
          <a:noFill/>
          <a:ln>
            <a:solidFill>
              <a:schemeClr val="tx1"/>
            </a:solidFill>
          </a:ln>
        </p:spPr>
        <p:txBody>
          <a:bodyPr wrap="square" rtlCol="0">
            <a:noAutofit/>
          </a:bodyPr>
          <a:p>
            <a:endParaRPr lang="zh-CN" altLang="en-US">
              <a:latin typeface="华文楷体" panose="02010600040101010101" pitchFamily="2" charset="-122"/>
              <a:ea typeface="华文楷体" panose="02010600040101010101" pitchFamily="2" charset="-122"/>
            </a:endParaRPr>
          </a:p>
        </p:txBody>
      </p:sp>
      <p:cxnSp>
        <p:nvCxnSpPr>
          <p:cNvPr id="20" name="直接箭头连接符 19"/>
          <p:cNvCxnSpPr/>
          <p:nvPr/>
        </p:nvCxnSpPr>
        <p:spPr>
          <a:xfrm>
            <a:off x="4081780" y="2700655"/>
            <a:ext cx="0" cy="84899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1" name="文本框 20"/>
          <p:cNvSpPr txBox="1"/>
          <p:nvPr/>
        </p:nvSpPr>
        <p:spPr>
          <a:xfrm>
            <a:off x="4642485" y="3155950"/>
            <a:ext cx="2140585" cy="401320"/>
          </a:xfrm>
          <a:prstGeom prst="rect">
            <a:avLst/>
          </a:prstGeom>
          <a:noFill/>
          <a:ln w="12700">
            <a:solidFill>
              <a:srgbClr val="FF0000"/>
            </a:solidFill>
            <a:prstDash val="lgDash"/>
          </a:ln>
        </p:spPr>
        <p:txBody>
          <a:bodyPr wrap="square" rtlCol="0">
            <a:noAutofit/>
          </a:bodyPr>
          <a:p>
            <a:r>
              <a:rPr lang="zh-CN" altLang="en-US">
                <a:latin typeface="华文楷体" panose="02010600040101010101" pitchFamily="2" charset="-122"/>
                <a:ea typeface="华文楷体" panose="02010600040101010101" pitchFamily="2" charset="-122"/>
                <a:cs typeface="华文楷体" panose="02010600040101010101" pitchFamily="2" charset="-122"/>
              </a:rPr>
              <a:t>格式化</a:t>
            </a:r>
            <a:r>
              <a:rPr lang="en-US" altLang="zh-CN">
                <a:latin typeface="华文楷体" panose="02010600040101010101" pitchFamily="2" charset="-122"/>
                <a:ea typeface="华文楷体" panose="02010600040101010101" pitchFamily="2" charset="-122"/>
                <a:cs typeface="华文楷体" panose="02010600040101010101" pitchFamily="2" charset="-122"/>
              </a:rPr>
              <a:t>sql</a:t>
            </a:r>
            <a:r>
              <a:rPr lang="zh-CN" altLang="en-US">
                <a:latin typeface="华文楷体" panose="02010600040101010101" pitchFamily="2" charset="-122"/>
                <a:ea typeface="华文楷体" panose="02010600040101010101" pitchFamily="2" charset="-122"/>
                <a:cs typeface="华文楷体" panose="02010600040101010101" pitchFamily="2" charset="-122"/>
              </a:rPr>
              <a:t>查询语句</a:t>
            </a:r>
            <a:endParaRPr lang="zh-CN" altLang="en-US">
              <a:latin typeface="华文楷体" panose="02010600040101010101" pitchFamily="2" charset="-122"/>
              <a:ea typeface="华文楷体" panose="02010600040101010101" pitchFamily="2" charset="-122"/>
              <a:cs typeface="华文楷体" panose="02010600040101010101" pitchFamily="2" charset="-122"/>
            </a:endParaRPr>
          </a:p>
        </p:txBody>
      </p:sp>
      <p:pic>
        <p:nvPicPr>
          <p:cNvPr id="25" name="图片 24"/>
          <p:cNvPicPr>
            <a:picLocks noChangeAspect="1"/>
          </p:cNvPicPr>
          <p:nvPr/>
        </p:nvPicPr>
        <p:blipFill>
          <a:blip r:embed="rId5"/>
          <a:stretch>
            <a:fillRect/>
          </a:stretch>
        </p:blipFill>
        <p:spPr>
          <a:xfrm>
            <a:off x="433070" y="4429125"/>
            <a:ext cx="4975860" cy="1874520"/>
          </a:xfrm>
          <a:prstGeom prst="rect">
            <a:avLst/>
          </a:prstGeom>
        </p:spPr>
      </p:pic>
      <p:sp>
        <p:nvSpPr>
          <p:cNvPr id="27" name="文本框 26"/>
          <p:cNvSpPr txBox="1"/>
          <p:nvPr/>
        </p:nvSpPr>
        <p:spPr>
          <a:xfrm>
            <a:off x="1071245" y="5620385"/>
            <a:ext cx="3032760" cy="272415"/>
          </a:xfrm>
          <a:prstGeom prst="rect">
            <a:avLst/>
          </a:prstGeom>
          <a:noFill/>
          <a:ln>
            <a:solidFill>
              <a:schemeClr val="tx1"/>
            </a:solidFill>
          </a:ln>
        </p:spPr>
        <p:txBody>
          <a:bodyPr wrap="square" rtlCol="0">
            <a:noAutofit/>
          </a:bodyPr>
          <a:p>
            <a:endParaRPr lang="zh-CN" altLang="en-US">
              <a:latin typeface="华文楷体" panose="02010600040101010101" pitchFamily="2" charset="-122"/>
              <a:ea typeface="华文楷体" panose="02010600040101010101" pitchFamily="2" charset="-122"/>
            </a:endParaRPr>
          </a:p>
        </p:txBody>
      </p:sp>
      <p:cxnSp>
        <p:nvCxnSpPr>
          <p:cNvPr id="28" name="直接箭头连接符 27"/>
          <p:cNvCxnSpPr/>
          <p:nvPr/>
        </p:nvCxnSpPr>
        <p:spPr>
          <a:xfrm flipH="1">
            <a:off x="4104005" y="4085590"/>
            <a:ext cx="1178560" cy="138493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9" name="文本框 28"/>
          <p:cNvSpPr txBox="1"/>
          <p:nvPr/>
        </p:nvSpPr>
        <p:spPr>
          <a:xfrm>
            <a:off x="5015230" y="4678045"/>
            <a:ext cx="1162050" cy="368300"/>
          </a:xfrm>
          <a:prstGeom prst="rect">
            <a:avLst/>
          </a:prstGeom>
          <a:noFill/>
          <a:ln w="12700">
            <a:solidFill>
              <a:srgbClr val="FF0000"/>
            </a:solidFill>
            <a:prstDash val="lgDash"/>
          </a:ln>
        </p:spPr>
        <p:txBody>
          <a:bodyPr wrap="square" rtlCol="0">
            <a:spAutoFit/>
          </a:bodyPr>
          <a:p>
            <a:r>
              <a:rPr lang="zh-CN" altLang="en-US">
                <a:latin typeface="华文楷体" panose="02010600040101010101" pitchFamily="2" charset="-122"/>
                <a:ea typeface="华文楷体" panose="02010600040101010101" pitchFamily="2" charset="-122"/>
              </a:rPr>
              <a:t>批量查询</a:t>
            </a:r>
            <a:endParaRPr lang="zh-CN" altLang="en-US">
              <a:latin typeface="华文楷体" panose="02010600040101010101" pitchFamily="2" charset="-122"/>
              <a:ea typeface="华文楷体" panose="0201060004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7180" y="956945"/>
            <a:ext cx="2019935" cy="368300"/>
          </a:xfrm>
          <a:prstGeom prst="rect">
            <a:avLst/>
          </a:prstGeom>
          <a:noFill/>
        </p:spPr>
        <p:txBody>
          <a:bodyPr wrap="square" rtlCol="0">
            <a:spAutoFit/>
          </a:bodyPr>
          <a:lstStyle/>
          <a:p>
            <a:r>
              <a:rPr lang="en-US" altLang="zh-CN" b="1" dirty="0">
                <a:latin typeface="华文楷体" panose="02010600040101010101" pitchFamily="2" charset="-122"/>
                <a:ea typeface="华文楷体" panose="02010600040101010101" pitchFamily="2" charset="-122"/>
                <a:cs typeface="华文楷体" panose="02010600040101010101" pitchFamily="2" charset="-122"/>
              </a:rPr>
              <a:t>2.4 </a:t>
            </a:r>
            <a:r>
              <a:rPr lang="zh-CN" altLang="en-US" b="1" dirty="0">
                <a:latin typeface="华文楷体" panose="02010600040101010101" pitchFamily="2" charset="-122"/>
                <a:ea typeface="华文楷体" panose="02010600040101010101" pitchFamily="2" charset="-122"/>
                <a:cs typeface="华文楷体" panose="02010600040101010101" pitchFamily="2" charset="-122"/>
              </a:rPr>
              <a:t>问答系统设计</a:t>
            </a:r>
            <a:endParaRPr lang="zh-CN" altLang="en-US" b="1" dirty="0">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4" name="文本框 3"/>
          <p:cNvSpPr txBox="1"/>
          <p:nvPr/>
        </p:nvSpPr>
        <p:spPr>
          <a:xfrm>
            <a:off x="568960" y="1673860"/>
            <a:ext cx="4194810" cy="1476375"/>
          </a:xfrm>
          <a:prstGeom prst="rect">
            <a:avLst/>
          </a:prstGeom>
          <a:noFill/>
        </p:spPr>
        <p:txBody>
          <a:bodyPr wrap="square" rtlCol="0">
            <a:spAutoFit/>
          </a:bodyPr>
          <a:p>
            <a:r>
              <a:rPr lang="zh-CN" altLang="en-US" b="1">
                <a:latin typeface="华文楷体" panose="02010600040101010101" pitchFamily="2" charset="-122"/>
                <a:ea typeface="华文楷体" panose="02010600040101010101" pitchFamily="2" charset="-122"/>
                <a:cs typeface="华文楷体" panose="02010600040101010101" pitchFamily="2" charset="-122"/>
              </a:rPr>
              <a:t>多轮查询功能实现</a:t>
            </a:r>
            <a:r>
              <a:rPr lang="zh-CN" altLang="en-US">
                <a:latin typeface="华文楷体" panose="02010600040101010101" pitchFamily="2" charset="-122"/>
                <a:ea typeface="华文楷体" panose="02010600040101010101" pitchFamily="2" charset="-122"/>
                <a:cs typeface="华文楷体" panose="02010600040101010101" pitchFamily="2" charset="-122"/>
              </a:rPr>
              <a:t>：</a:t>
            </a:r>
            <a:br>
              <a:rPr lang="zh-CN" altLang="en-US">
                <a:latin typeface="华文楷体" panose="02010600040101010101" pitchFamily="2" charset="-122"/>
                <a:ea typeface="华文楷体" panose="02010600040101010101" pitchFamily="2" charset="-122"/>
                <a:cs typeface="华文楷体" panose="02010600040101010101" pitchFamily="2" charset="-122"/>
              </a:rPr>
            </a:br>
            <a:r>
              <a:rPr lang="zh-CN" altLang="en-US">
                <a:latin typeface="华文楷体" panose="02010600040101010101" pitchFamily="2" charset="-122"/>
                <a:ea typeface="华文楷体" panose="02010600040101010101" pitchFamily="2" charset="-122"/>
                <a:cs typeface="华文楷体" panose="02010600040101010101" pitchFamily="2" charset="-122"/>
              </a:rPr>
              <a:t>方案一：维护一个疾病</a:t>
            </a:r>
            <a:r>
              <a:rPr lang="zh-CN" altLang="en-US">
                <a:latin typeface="华文楷体" panose="02010600040101010101" pitchFamily="2" charset="-122"/>
                <a:ea typeface="华文楷体" panose="02010600040101010101" pitchFamily="2" charset="-122"/>
                <a:cs typeface="华文楷体" panose="02010600040101010101" pitchFamily="2" charset="-122"/>
                <a:sym typeface="+mn-ea"/>
              </a:rPr>
              <a:t>实体</a:t>
            </a:r>
            <a:r>
              <a:rPr lang="zh-CN" altLang="en-US" b="1">
                <a:latin typeface="华文楷体" panose="02010600040101010101" pitchFamily="2" charset="-122"/>
                <a:ea typeface="华文楷体" panose="02010600040101010101" pitchFamily="2" charset="-122"/>
                <a:cs typeface="华文楷体" panose="02010600040101010101" pitchFamily="2" charset="-122"/>
              </a:rPr>
              <a:t>全局变量</a:t>
            </a:r>
            <a:r>
              <a:rPr lang="zh-CN" altLang="en-US">
                <a:latin typeface="华文楷体" panose="02010600040101010101" pitchFamily="2" charset="-122"/>
                <a:ea typeface="华文楷体" panose="02010600040101010101" pitchFamily="2" charset="-122"/>
                <a:cs typeface="华文楷体" panose="02010600040101010101" pitchFamily="2" charset="-122"/>
              </a:rPr>
              <a:t>。</a:t>
            </a:r>
            <a:br>
              <a:rPr lang="zh-CN" altLang="en-US">
                <a:latin typeface="华文楷体" panose="02010600040101010101" pitchFamily="2" charset="-122"/>
                <a:ea typeface="华文楷体" panose="02010600040101010101" pitchFamily="2" charset="-122"/>
                <a:cs typeface="华文楷体" panose="02010600040101010101" pitchFamily="2" charset="-122"/>
              </a:rPr>
            </a:br>
            <a:br>
              <a:rPr lang="zh-CN" altLang="en-US">
                <a:latin typeface="华文楷体" panose="02010600040101010101" pitchFamily="2" charset="-122"/>
                <a:ea typeface="华文楷体" panose="02010600040101010101" pitchFamily="2" charset="-122"/>
                <a:cs typeface="华文楷体" panose="02010600040101010101" pitchFamily="2" charset="-122"/>
              </a:rPr>
            </a:br>
            <a:r>
              <a:rPr lang="zh-CN" altLang="en-US">
                <a:latin typeface="华文楷体" panose="02010600040101010101" pitchFamily="2" charset="-122"/>
                <a:ea typeface="华文楷体" panose="02010600040101010101" pitchFamily="2" charset="-122"/>
                <a:cs typeface="华文楷体" panose="02010600040101010101" pitchFamily="2" charset="-122"/>
              </a:rPr>
              <a:t>方案二：新增对话状态管理模块、</a:t>
            </a:r>
            <a:r>
              <a:rPr lang="zh-CN" altLang="en-US" b="1">
                <a:latin typeface="华文楷体" panose="02010600040101010101" pitchFamily="2" charset="-122"/>
                <a:ea typeface="华文楷体" panose="02010600040101010101" pitchFamily="2" charset="-122"/>
                <a:cs typeface="华文楷体" panose="02010600040101010101" pitchFamily="2" charset="-122"/>
              </a:rPr>
              <a:t>指代消解</a:t>
            </a:r>
            <a:r>
              <a:rPr lang="zh-CN" altLang="en-US">
                <a:latin typeface="华文楷体" panose="02010600040101010101" pitchFamily="2" charset="-122"/>
                <a:ea typeface="华文楷体" panose="02010600040101010101" pitchFamily="2" charset="-122"/>
                <a:cs typeface="华文楷体" panose="02010600040101010101" pitchFamily="2" charset="-122"/>
              </a:rPr>
              <a:t>引擎、</a:t>
            </a:r>
            <a:r>
              <a:rPr lang="zh-CN" altLang="en-US" b="1">
                <a:latin typeface="华文楷体" panose="02010600040101010101" pitchFamily="2" charset="-122"/>
                <a:ea typeface="华文楷体" panose="02010600040101010101" pitchFamily="2" charset="-122"/>
                <a:cs typeface="华文楷体" panose="02010600040101010101" pitchFamily="2" charset="-122"/>
              </a:rPr>
              <a:t>对话管理</a:t>
            </a:r>
            <a:r>
              <a:rPr lang="zh-CN" altLang="en-US">
                <a:latin typeface="华文楷体" panose="02010600040101010101" pitchFamily="2" charset="-122"/>
                <a:ea typeface="华文楷体" panose="02010600040101010101" pitchFamily="2" charset="-122"/>
                <a:cs typeface="华文楷体" panose="02010600040101010101" pitchFamily="2" charset="-122"/>
              </a:rPr>
              <a:t>引擎。</a:t>
            </a:r>
            <a:endParaRPr lang="zh-CN" altLang="en-US">
              <a:latin typeface="华文楷体" panose="02010600040101010101" pitchFamily="2" charset="-122"/>
              <a:ea typeface="华文楷体" panose="02010600040101010101" pitchFamily="2" charset="-122"/>
              <a:cs typeface="华文楷体" panose="02010600040101010101" pitchFamily="2" charset="-122"/>
            </a:endParaRPr>
          </a:p>
        </p:txBody>
      </p:sp>
      <p:grpSp>
        <p:nvGrpSpPr>
          <p:cNvPr id="25" name="组合 24"/>
          <p:cNvGrpSpPr/>
          <p:nvPr/>
        </p:nvGrpSpPr>
        <p:grpSpPr>
          <a:xfrm>
            <a:off x="6520180" y="1179195"/>
            <a:ext cx="5010150" cy="4782820"/>
            <a:chOff x="10268" y="1857"/>
            <a:chExt cx="7890" cy="7532"/>
          </a:xfrm>
        </p:grpSpPr>
        <p:sp>
          <p:nvSpPr>
            <p:cNvPr id="21" name="矩形 20"/>
            <p:cNvSpPr/>
            <p:nvPr/>
          </p:nvSpPr>
          <p:spPr>
            <a:xfrm>
              <a:off x="10268" y="1857"/>
              <a:ext cx="7890" cy="7533"/>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latin typeface="华文楷体" panose="02010600040101010101" pitchFamily="2" charset="-122"/>
                <a:ea typeface="华文楷体" panose="02010600040101010101" pitchFamily="2" charset="-122"/>
              </a:endParaRPr>
            </a:p>
          </p:txBody>
        </p:sp>
        <p:sp>
          <p:nvSpPr>
            <p:cNvPr id="7" name="文本框 6"/>
            <p:cNvSpPr txBox="1"/>
            <p:nvPr/>
          </p:nvSpPr>
          <p:spPr>
            <a:xfrm>
              <a:off x="10446" y="3822"/>
              <a:ext cx="3986" cy="580"/>
            </a:xfrm>
            <a:prstGeom prst="rect">
              <a:avLst/>
            </a:prstGeom>
            <a:solidFill>
              <a:schemeClr val="bg1"/>
            </a:solidFill>
          </p:spPr>
          <p:txBody>
            <a:bodyPr wrap="square" rtlCol="0">
              <a:spAutoFit/>
            </a:bodyPr>
            <a:p>
              <a:pPr algn="ctr"/>
              <a:r>
                <a:rPr lang="zh-CN" altLang="en-US">
                  <a:latin typeface="华文楷体" panose="02010600040101010101" pitchFamily="2" charset="-122"/>
                  <a:ea typeface="华文楷体" panose="02010600040101010101" pitchFamily="2" charset="-122"/>
                </a:rPr>
                <a:t>会话管理：多用户登录</a:t>
              </a:r>
              <a:endParaRPr lang="zh-CN" altLang="en-US">
                <a:latin typeface="华文楷体" panose="02010600040101010101" pitchFamily="2" charset="-122"/>
                <a:ea typeface="华文楷体" panose="02010600040101010101" pitchFamily="2" charset="-122"/>
              </a:endParaRPr>
            </a:p>
          </p:txBody>
        </p:sp>
        <p:sp>
          <p:nvSpPr>
            <p:cNvPr id="8" name="文本框 7"/>
            <p:cNvSpPr txBox="1"/>
            <p:nvPr/>
          </p:nvSpPr>
          <p:spPr>
            <a:xfrm>
              <a:off x="14630" y="3823"/>
              <a:ext cx="3335" cy="580"/>
            </a:xfrm>
            <a:prstGeom prst="rect">
              <a:avLst/>
            </a:prstGeom>
            <a:solidFill>
              <a:schemeClr val="bg1"/>
            </a:solidFill>
          </p:spPr>
          <p:txBody>
            <a:bodyPr wrap="square" rtlCol="0">
              <a:spAutoFit/>
            </a:bodyPr>
            <a:p>
              <a:pPr algn="ctr"/>
              <a:r>
                <a:rPr lang="zh-CN" altLang="en-US">
                  <a:latin typeface="华文楷体" panose="02010600040101010101" pitchFamily="2" charset="-122"/>
                  <a:ea typeface="华文楷体" panose="02010600040101010101" pitchFamily="2" charset="-122"/>
                </a:rPr>
                <a:t>对话记忆</a:t>
              </a:r>
              <a:endParaRPr lang="zh-CN" altLang="en-US">
                <a:latin typeface="华文楷体" panose="02010600040101010101" pitchFamily="2" charset="-122"/>
                <a:ea typeface="华文楷体" panose="02010600040101010101" pitchFamily="2" charset="-122"/>
              </a:endParaRPr>
            </a:p>
          </p:txBody>
        </p:sp>
        <p:sp>
          <p:nvSpPr>
            <p:cNvPr id="9" name="文本框 8"/>
            <p:cNvSpPr txBox="1"/>
            <p:nvPr/>
          </p:nvSpPr>
          <p:spPr>
            <a:xfrm>
              <a:off x="10459" y="4685"/>
              <a:ext cx="3972" cy="580"/>
            </a:xfrm>
            <a:prstGeom prst="rect">
              <a:avLst/>
            </a:prstGeom>
            <a:solidFill>
              <a:schemeClr val="bg1"/>
            </a:solidFill>
          </p:spPr>
          <p:txBody>
            <a:bodyPr wrap="square" rtlCol="0">
              <a:spAutoFit/>
            </a:bodyPr>
            <a:p>
              <a:pPr algn="ctr"/>
              <a:r>
                <a:rPr lang="zh-CN" altLang="en-US" b="1">
                  <a:solidFill>
                    <a:srgbClr val="FF0000"/>
                  </a:solidFill>
                  <a:latin typeface="华文楷体" panose="02010600040101010101" pitchFamily="2" charset="-122"/>
                  <a:ea typeface="华文楷体" panose="02010600040101010101" pitchFamily="2" charset="-122"/>
                </a:rPr>
                <a:t>实体跟踪</a:t>
              </a:r>
              <a:endParaRPr lang="zh-CN" altLang="en-US" b="1">
                <a:solidFill>
                  <a:srgbClr val="FF0000"/>
                </a:solidFill>
                <a:latin typeface="华文楷体" panose="02010600040101010101" pitchFamily="2" charset="-122"/>
                <a:ea typeface="华文楷体" panose="02010600040101010101" pitchFamily="2" charset="-122"/>
              </a:endParaRPr>
            </a:p>
          </p:txBody>
        </p:sp>
        <p:sp>
          <p:nvSpPr>
            <p:cNvPr id="10" name="文本框 9"/>
            <p:cNvSpPr txBox="1"/>
            <p:nvPr/>
          </p:nvSpPr>
          <p:spPr>
            <a:xfrm>
              <a:off x="14646" y="3024"/>
              <a:ext cx="3320" cy="580"/>
            </a:xfrm>
            <a:prstGeom prst="rect">
              <a:avLst/>
            </a:prstGeom>
            <a:solidFill>
              <a:schemeClr val="bg1"/>
            </a:solidFill>
          </p:spPr>
          <p:txBody>
            <a:bodyPr wrap="square" rtlCol="0">
              <a:spAutoFit/>
            </a:bodyPr>
            <a:p>
              <a:pPr algn="ctr"/>
              <a:r>
                <a:rPr lang="zh-CN" altLang="en-US">
                  <a:latin typeface="华文楷体" panose="02010600040101010101" pitchFamily="2" charset="-122"/>
                  <a:ea typeface="华文楷体" panose="02010600040101010101" pitchFamily="2" charset="-122"/>
                </a:rPr>
                <a:t>意图连贯</a:t>
              </a:r>
              <a:endParaRPr lang="zh-CN" altLang="en-US">
                <a:latin typeface="华文楷体" panose="02010600040101010101" pitchFamily="2" charset="-122"/>
                <a:ea typeface="华文楷体" panose="02010600040101010101" pitchFamily="2" charset="-122"/>
              </a:endParaRPr>
            </a:p>
          </p:txBody>
        </p:sp>
        <p:sp>
          <p:nvSpPr>
            <p:cNvPr id="11" name="文本框 10"/>
            <p:cNvSpPr txBox="1"/>
            <p:nvPr/>
          </p:nvSpPr>
          <p:spPr>
            <a:xfrm>
              <a:off x="14630" y="4699"/>
              <a:ext cx="3336" cy="580"/>
            </a:xfrm>
            <a:prstGeom prst="rect">
              <a:avLst/>
            </a:prstGeom>
            <a:solidFill>
              <a:schemeClr val="bg1"/>
            </a:solidFill>
          </p:spPr>
          <p:txBody>
            <a:bodyPr wrap="square" rtlCol="0">
              <a:spAutoFit/>
            </a:bodyPr>
            <a:p>
              <a:pPr algn="ctr"/>
              <a:r>
                <a:rPr lang="zh-CN" altLang="en-US" b="1">
                  <a:solidFill>
                    <a:srgbClr val="FF0000"/>
                  </a:solidFill>
                  <a:latin typeface="华文楷体" panose="02010600040101010101" pitchFamily="2" charset="-122"/>
                  <a:ea typeface="华文楷体" panose="02010600040101010101" pitchFamily="2" charset="-122"/>
                </a:rPr>
                <a:t>类型安全</a:t>
              </a:r>
              <a:endParaRPr lang="zh-CN" altLang="en-US" b="1">
                <a:solidFill>
                  <a:srgbClr val="FF0000"/>
                </a:solidFill>
                <a:latin typeface="华文楷体" panose="02010600040101010101" pitchFamily="2" charset="-122"/>
                <a:ea typeface="华文楷体" panose="02010600040101010101" pitchFamily="2" charset="-122"/>
              </a:endParaRPr>
            </a:p>
          </p:txBody>
        </p:sp>
        <p:sp>
          <p:nvSpPr>
            <p:cNvPr id="12" name="文本框 11"/>
            <p:cNvSpPr txBox="1"/>
            <p:nvPr/>
          </p:nvSpPr>
          <p:spPr>
            <a:xfrm>
              <a:off x="10459" y="2173"/>
              <a:ext cx="2724" cy="580"/>
            </a:xfrm>
            <a:prstGeom prst="rect">
              <a:avLst/>
            </a:prstGeom>
            <a:noFill/>
          </p:spPr>
          <p:txBody>
            <a:bodyPr wrap="square" rtlCol="0">
              <a:spAutoFit/>
            </a:bodyPr>
            <a:p>
              <a:r>
                <a:rPr lang="zh-CN" altLang="en-US">
                  <a:latin typeface="华文楷体" panose="02010600040101010101" pitchFamily="2" charset="-122"/>
                  <a:ea typeface="华文楷体" panose="02010600040101010101" pitchFamily="2" charset="-122"/>
                </a:rPr>
                <a:t>对话状态管理</a:t>
              </a:r>
              <a:endParaRPr lang="zh-CN" altLang="en-US">
                <a:latin typeface="华文楷体" panose="02010600040101010101" pitchFamily="2" charset="-122"/>
                <a:ea typeface="华文楷体" panose="02010600040101010101" pitchFamily="2" charset="-122"/>
              </a:endParaRPr>
            </a:p>
          </p:txBody>
        </p:sp>
        <p:sp>
          <p:nvSpPr>
            <p:cNvPr id="13" name="文本框 12"/>
            <p:cNvSpPr txBox="1"/>
            <p:nvPr/>
          </p:nvSpPr>
          <p:spPr>
            <a:xfrm>
              <a:off x="10446" y="3024"/>
              <a:ext cx="3987" cy="580"/>
            </a:xfrm>
            <a:prstGeom prst="rect">
              <a:avLst/>
            </a:prstGeom>
            <a:solidFill>
              <a:schemeClr val="bg1"/>
            </a:solidFill>
          </p:spPr>
          <p:txBody>
            <a:bodyPr wrap="square" rtlCol="0">
              <a:spAutoFit/>
            </a:bodyPr>
            <a:p>
              <a:r>
                <a:rPr lang="zh-CN" altLang="en-US">
                  <a:latin typeface="华文楷体" panose="02010600040101010101" pitchFamily="2" charset="-122"/>
                  <a:ea typeface="华文楷体" panose="02010600040101010101" pitchFamily="2" charset="-122"/>
                </a:rPr>
                <a:t>流程协调：统一调度</a:t>
              </a:r>
              <a:endParaRPr lang="zh-CN" altLang="en-US">
                <a:latin typeface="华文楷体" panose="02010600040101010101" pitchFamily="2" charset="-122"/>
                <a:ea typeface="华文楷体" panose="02010600040101010101" pitchFamily="2" charset="-122"/>
              </a:endParaRPr>
            </a:p>
          </p:txBody>
        </p:sp>
        <p:sp>
          <p:nvSpPr>
            <p:cNvPr id="15" name="文本框 14"/>
            <p:cNvSpPr txBox="1"/>
            <p:nvPr/>
          </p:nvSpPr>
          <p:spPr>
            <a:xfrm>
              <a:off x="10568" y="6037"/>
              <a:ext cx="2189" cy="580"/>
            </a:xfrm>
            <a:prstGeom prst="rect">
              <a:avLst/>
            </a:prstGeom>
            <a:noFill/>
          </p:spPr>
          <p:txBody>
            <a:bodyPr wrap="square" rtlCol="0">
              <a:spAutoFit/>
            </a:bodyPr>
            <a:p>
              <a:r>
                <a:rPr lang="zh-CN" altLang="en-US">
                  <a:latin typeface="华文楷体" panose="02010600040101010101" pitchFamily="2" charset="-122"/>
                  <a:ea typeface="华文楷体" panose="02010600040101010101" pitchFamily="2" charset="-122"/>
                </a:rPr>
                <a:t>指代消解：</a:t>
              </a:r>
              <a:endParaRPr lang="zh-CN" altLang="en-US">
                <a:latin typeface="华文楷体" panose="02010600040101010101" pitchFamily="2" charset="-122"/>
                <a:ea typeface="华文楷体" panose="02010600040101010101" pitchFamily="2" charset="-122"/>
              </a:endParaRPr>
            </a:p>
          </p:txBody>
        </p:sp>
        <p:sp>
          <p:nvSpPr>
            <p:cNvPr id="16" name="文本框 15"/>
            <p:cNvSpPr txBox="1"/>
            <p:nvPr/>
          </p:nvSpPr>
          <p:spPr>
            <a:xfrm>
              <a:off x="10711" y="6974"/>
              <a:ext cx="7066" cy="580"/>
            </a:xfrm>
            <a:prstGeom prst="rect">
              <a:avLst/>
            </a:prstGeom>
            <a:solidFill>
              <a:schemeClr val="bg1"/>
            </a:solidFill>
          </p:spPr>
          <p:txBody>
            <a:bodyPr wrap="square" rtlCol="0">
              <a:spAutoFit/>
            </a:bodyPr>
            <a:p>
              <a:pPr algn="ctr"/>
              <a:r>
                <a:rPr lang="zh-CN" altLang="en-US">
                  <a:latin typeface="华文楷体" panose="02010600040101010101" pitchFamily="2" charset="-122"/>
                  <a:ea typeface="华文楷体" panose="02010600040101010101" pitchFamily="2" charset="-122"/>
                  <a:cs typeface="华文楷体" panose="02010600040101010101" pitchFamily="2" charset="-122"/>
                </a:rPr>
                <a:t>简单语言理解：</a:t>
              </a:r>
              <a:r>
                <a:rPr lang="en-US" altLang="zh-CN">
                  <a:latin typeface="华文楷体" panose="02010600040101010101" pitchFamily="2" charset="-122"/>
                  <a:ea typeface="华文楷体" panose="02010600040101010101" pitchFamily="2" charset="-122"/>
                  <a:cs typeface="华文楷体" panose="02010600040101010101" pitchFamily="2" charset="-122"/>
                </a:rPr>
                <a:t>“</a:t>
              </a:r>
              <a:r>
                <a:rPr lang="zh-CN" altLang="en-US">
                  <a:latin typeface="华文楷体" panose="02010600040101010101" pitchFamily="2" charset="-122"/>
                  <a:ea typeface="华文楷体" panose="02010600040101010101" pitchFamily="2" charset="-122"/>
                  <a:cs typeface="华文楷体" panose="02010600040101010101" pitchFamily="2" charset="-122"/>
                </a:rPr>
                <a:t>它</a:t>
              </a:r>
              <a:r>
                <a:rPr lang="en-US" altLang="zh-CN">
                  <a:latin typeface="华文楷体" panose="02010600040101010101" pitchFamily="2" charset="-122"/>
                  <a:ea typeface="华文楷体" panose="02010600040101010101" pitchFamily="2" charset="-122"/>
                  <a:cs typeface="华文楷体" panose="02010600040101010101" pitchFamily="2" charset="-122"/>
                </a:rPr>
                <a:t>”</a:t>
              </a:r>
              <a:r>
                <a:rPr lang="zh-CN" altLang="en-US">
                  <a:latin typeface="华文楷体" panose="02010600040101010101" pitchFamily="2" charset="-122"/>
                  <a:ea typeface="华文楷体" panose="02010600040101010101" pitchFamily="2" charset="-122"/>
                  <a:cs typeface="华文楷体" panose="02010600040101010101" pitchFamily="2" charset="-122"/>
                </a:rPr>
                <a:t>，</a:t>
              </a:r>
              <a:r>
                <a:rPr lang="en-US" altLang="zh-CN">
                  <a:latin typeface="华文楷体" panose="02010600040101010101" pitchFamily="2" charset="-122"/>
                  <a:ea typeface="华文楷体" panose="02010600040101010101" pitchFamily="2" charset="-122"/>
                  <a:cs typeface="华文楷体" panose="02010600040101010101" pitchFamily="2" charset="-122"/>
                </a:rPr>
                <a:t>“</a:t>
              </a:r>
              <a:r>
                <a:rPr lang="zh-CN" altLang="en-US">
                  <a:latin typeface="华文楷体" panose="02010600040101010101" pitchFamily="2" charset="-122"/>
                  <a:ea typeface="华文楷体" panose="02010600040101010101" pitchFamily="2" charset="-122"/>
                  <a:cs typeface="华文楷体" panose="02010600040101010101" pitchFamily="2" charset="-122"/>
                </a:rPr>
                <a:t>这个病</a:t>
              </a:r>
              <a:r>
                <a:rPr lang="en-US" altLang="zh-CN">
                  <a:latin typeface="华文楷体" panose="02010600040101010101" pitchFamily="2" charset="-122"/>
                  <a:ea typeface="华文楷体" panose="02010600040101010101" pitchFamily="2" charset="-122"/>
                  <a:cs typeface="华文楷体" panose="02010600040101010101" pitchFamily="2" charset="-122"/>
                </a:rPr>
                <a:t>”,……</a:t>
              </a:r>
              <a:endParaRPr lang="en-US" altLang="zh-CN">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17" name="文本框 16"/>
            <p:cNvSpPr txBox="1"/>
            <p:nvPr/>
          </p:nvSpPr>
          <p:spPr>
            <a:xfrm>
              <a:off x="10712" y="8109"/>
              <a:ext cx="7065" cy="580"/>
            </a:xfrm>
            <a:prstGeom prst="rect">
              <a:avLst/>
            </a:prstGeom>
            <a:solidFill>
              <a:schemeClr val="bg1"/>
            </a:solidFill>
          </p:spPr>
          <p:txBody>
            <a:bodyPr wrap="square" rtlCol="0">
              <a:spAutoFit/>
            </a:bodyPr>
            <a:p>
              <a:pPr algn="ctr"/>
              <a:r>
                <a:rPr lang="zh-CN" altLang="en-US">
                  <a:latin typeface="华文楷体" panose="02010600040101010101" pitchFamily="2" charset="-122"/>
                  <a:ea typeface="华文楷体" panose="02010600040101010101" pitchFamily="2" charset="-122"/>
                </a:rPr>
                <a:t>上下文关联：建立跨轮次的实体引用关系</a:t>
              </a:r>
              <a:endParaRPr lang="zh-CN" altLang="en-US">
                <a:latin typeface="华文楷体" panose="02010600040101010101" pitchFamily="2" charset="-122"/>
                <a:ea typeface="华文楷体" panose="02010600040101010101" pitchFamily="2" charset="-122"/>
              </a:endParaRPr>
            </a:p>
          </p:txBody>
        </p:sp>
      </p:grpSp>
      <p:pic>
        <p:nvPicPr>
          <p:cNvPr id="26" name="图片 25"/>
          <p:cNvPicPr>
            <a:picLocks noChangeAspect="1"/>
          </p:cNvPicPr>
          <p:nvPr/>
        </p:nvPicPr>
        <p:blipFill>
          <a:blip r:embed="rId1"/>
          <a:stretch>
            <a:fillRect/>
          </a:stretch>
        </p:blipFill>
        <p:spPr>
          <a:xfrm>
            <a:off x="568960" y="3498215"/>
            <a:ext cx="5781040" cy="2464435"/>
          </a:xfrm>
          <a:prstGeom prst="rect">
            <a:avLst/>
          </a:prstGeom>
        </p:spPr>
      </p:pic>
      <p:sp>
        <p:nvSpPr>
          <p:cNvPr id="27" name="文本框 26"/>
          <p:cNvSpPr txBox="1"/>
          <p:nvPr/>
        </p:nvSpPr>
        <p:spPr>
          <a:xfrm>
            <a:off x="3575685" y="5587365"/>
            <a:ext cx="1192530" cy="298450"/>
          </a:xfrm>
          <a:prstGeom prst="rect">
            <a:avLst/>
          </a:prstGeom>
          <a:noFill/>
          <a:ln w="12700">
            <a:solidFill>
              <a:srgbClr val="FF0000"/>
            </a:solidFill>
          </a:ln>
        </p:spPr>
        <p:txBody>
          <a:bodyPr wrap="square" rtlCol="0">
            <a:noAutofit/>
          </a:bodyPr>
          <a:p>
            <a:endParaRPr lang="zh-CN" altLang="en-US">
              <a:latin typeface="华文楷体" panose="02010600040101010101" pitchFamily="2" charset="-122"/>
              <a:ea typeface="华文楷体" panose="02010600040101010101" pitchFamily="2" charset="-122"/>
            </a:endParaRPr>
          </a:p>
        </p:txBody>
      </p:sp>
      <p:cxnSp>
        <p:nvCxnSpPr>
          <p:cNvPr id="28" name="直接箭头连接符 27"/>
          <p:cNvCxnSpPr/>
          <p:nvPr/>
        </p:nvCxnSpPr>
        <p:spPr>
          <a:xfrm flipH="1">
            <a:off x="4969510" y="4620260"/>
            <a:ext cx="1717040" cy="9671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46100" y="4457700"/>
            <a:ext cx="10913745" cy="1849755"/>
          </a:xfrm>
          <a:prstGeom prst="rect">
            <a:avLst/>
          </a:prstGeom>
          <a:solidFill>
            <a:schemeClr val="bg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latin typeface="华文楷体" panose="02010600040101010101" pitchFamily="2" charset="-122"/>
              <a:ea typeface="华文楷体" panose="02010600040101010101" pitchFamily="2" charset="-122"/>
            </a:endParaRPr>
          </a:p>
        </p:txBody>
      </p:sp>
      <p:pic>
        <p:nvPicPr>
          <p:cNvPr id="41" name="图形 40" descr="清单"/>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624868" y="957102"/>
            <a:ext cx="914400" cy="914400"/>
          </a:xfrm>
          <a:prstGeom prst="rect">
            <a:avLst/>
          </a:prstGeom>
        </p:spPr>
      </p:pic>
      <p:sp>
        <p:nvSpPr>
          <p:cNvPr id="11" name="文本框 10"/>
          <p:cNvSpPr txBox="1"/>
          <p:nvPr/>
        </p:nvSpPr>
        <p:spPr>
          <a:xfrm>
            <a:off x="297180" y="956945"/>
            <a:ext cx="1870075" cy="368300"/>
          </a:xfrm>
          <a:prstGeom prst="rect">
            <a:avLst/>
          </a:prstGeom>
          <a:noFill/>
        </p:spPr>
        <p:txBody>
          <a:bodyPr wrap="square" rtlCol="0">
            <a:spAutoFit/>
          </a:bodyPr>
          <a:p>
            <a:r>
              <a:rPr lang="en-US" altLang="zh-CN" b="1" dirty="0">
                <a:latin typeface="华文楷体" panose="02010600040101010101" pitchFamily="2" charset="-122"/>
                <a:ea typeface="华文楷体" panose="02010600040101010101" pitchFamily="2" charset="-122"/>
                <a:cs typeface="华文楷体" panose="02010600040101010101" pitchFamily="2" charset="-122"/>
              </a:rPr>
              <a:t>2.5  </a:t>
            </a:r>
            <a:r>
              <a:rPr lang="zh-CN" altLang="en-US" b="1" dirty="0">
                <a:latin typeface="华文楷体" panose="02010600040101010101" pitchFamily="2" charset="-122"/>
                <a:ea typeface="华文楷体" panose="02010600040101010101" pitchFamily="2" charset="-122"/>
                <a:cs typeface="华文楷体" panose="02010600040101010101" pitchFamily="2" charset="-122"/>
              </a:rPr>
              <a:t>总结分析</a:t>
            </a:r>
            <a:endParaRPr lang="zh-CN" altLang="en-US" b="1" dirty="0">
              <a:latin typeface="华文楷体" panose="02010600040101010101" pitchFamily="2" charset="-122"/>
              <a:ea typeface="华文楷体" panose="02010600040101010101" pitchFamily="2" charset="-122"/>
              <a:cs typeface="华文楷体" panose="02010600040101010101" pitchFamily="2" charset="-122"/>
            </a:endParaRPr>
          </a:p>
        </p:txBody>
      </p:sp>
      <p:grpSp>
        <p:nvGrpSpPr>
          <p:cNvPr id="16" name="组合 15"/>
          <p:cNvGrpSpPr/>
          <p:nvPr/>
        </p:nvGrpSpPr>
        <p:grpSpPr>
          <a:xfrm rot="0">
            <a:off x="546100" y="1647825"/>
            <a:ext cx="10913745" cy="2611120"/>
            <a:chOff x="884933" y="1702723"/>
            <a:chExt cx="35759100" cy="901115"/>
          </a:xfrm>
        </p:grpSpPr>
        <p:sp>
          <p:nvSpPr>
            <p:cNvPr id="17" name="矩形: 圆角 10"/>
            <p:cNvSpPr/>
            <p:nvPr/>
          </p:nvSpPr>
          <p:spPr>
            <a:xfrm>
              <a:off x="884933" y="1808539"/>
              <a:ext cx="35759100" cy="795299"/>
            </a:xfrm>
            <a:prstGeom prst="roundRect">
              <a:avLst>
                <a:gd name="adj" fmla="val 15591"/>
              </a:avLst>
            </a:prstGeom>
            <a:gradFill>
              <a:gsLst>
                <a:gs pos="0">
                  <a:schemeClr val="bg1"/>
                </a:gs>
                <a:gs pos="100000">
                  <a:schemeClr val="bg1"/>
                </a:gs>
              </a:gsLst>
              <a:lin ang="5400000" scaled="1"/>
            </a:gradFill>
            <a:ln w="6350">
              <a:solidFill>
                <a:schemeClr val="bg1">
                  <a:lumMod val="75000"/>
                </a:schemeClr>
              </a:solidFill>
            </a:ln>
            <a:effectLst>
              <a:outerShdw blurRad="127000" dist="12700" dir="16200000" rotWithShape="0">
                <a:schemeClr val="accent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endParaRPr>
            </a:p>
          </p:txBody>
        </p:sp>
        <p:sp>
          <p:nvSpPr>
            <p:cNvPr id="18" name="矩形: 对角圆角 11"/>
            <p:cNvSpPr/>
            <p:nvPr/>
          </p:nvSpPr>
          <p:spPr>
            <a:xfrm>
              <a:off x="1368795" y="1702723"/>
              <a:ext cx="4354758" cy="173421"/>
            </a:xfrm>
            <a:prstGeom prst="round2DiagRect">
              <a:avLst>
                <a:gd name="adj1" fmla="val 50000"/>
                <a:gd name="adj2" fmla="val 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sym typeface="Arial" panose="020B0604020202020204" pitchFamily="34" charset="0"/>
                </a:rPr>
                <a:t>优缺点</a:t>
              </a:r>
              <a:endParaRPr kumimoji="0" lang="zh-CN" altLang="en-US" sz="1800" b="0" i="0" u="none" strike="noStrike" kern="1200" cap="none" spc="0" normalizeH="0" baseline="0" noProof="0" dirty="0">
                <a:ln>
                  <a:noFill/>
                </a:ln>
                <a:solidFill>
                  <a:prstClr val="white"/>
                </a:solidFill>
                <a:effectLst/>
                <a:uLnTx/>
                <a:uFillTx/>
                <a:latin typeface="华文楷体" panose="02010600040101010101" pitchFamily="2" charset="-122"/>
                <a:ea typeface="华文楷体" panose="02010600040101010101" pitchFamily="2" charset="-122"/>
                <a:cs typeface="+mn-cs"/>
                <a:sym typeface="Arial" panose="020B0604020202020204" pitchFamily="34" charset="0"/>
              </a:endParaRPr>
            </a:p>
          </p:txBody>
        </p:sp>
      </p:grpSp>
      <p:sp>
        <p:nvSpPr>
          <p:cNvPr id="30" name="文本框 29"/>
          <p:cNvSpPr txBox="1"/>
          <p:nvPr/>
        </p:nvSpPr>
        <p:spPr>
          <a:xfrm>
            <a:off x="690880" y="2061845"/>
            <a:ext cx="10558145" cy="909320"/>
          </a:xfrm>
          <a:prstGeom prst="rect">
            <a:avLst/>
          </a:prstGeom>
          <a:noFill/>
        </p:spPr>
        <p:txBody>
          <a:bodyPr wrap="square" rtlCol="0">
            <a:noAutofit/>
          </a:bodyPr>
          <a:p>
            <a:pPr algn="l"/>
            <a:r>
              <a:rPr lang="en-US" b="1" dirty="0">
                <a:latin typeface="华文楷体" panose="02010600040101010101" pitchFamily="2" charset="-122"/>
                <a:ea typeface="华文楷体" panose="02010600040101010101" pitchFamily="2" charset="-122"/>
                <a:cs typeface="华文楷体" panose="02010600040101010101" pitchFamily="2" charset="-122"/>
              </a:rPr>
              <a:t>1. </a:t>
            </a:r>
            <a:r>
              <a:rPr lang="zh-CN" altLang="en-US" b="1" dirty="0">
                <a:latin typeface="华文楷体" panose="02010600040101010101" pitchFamily="2" charset="-122"/>
                <a:ea typeface="华文楷体" panose="02010600040101010101" pitchFamily="2" charset="-122"/>
                <a:cs typeface="华文楷体" panose="02010600040101010101" pitchFamily="2" charset="-122"/>
              </a:rPr>
              <a:t>项目优点：</a:t>
            </a:r>
            <a:r>
              <a:rPr lang="zh-CN" altLang="en-US" dirty="0">
                <a:latin typeface="华文楷体" panose="02010600040101010101" pitchFamily="2" charset="-122"/>
                <a:ea typeface="华文楷体" panose="02010600040101010101" pitchFamily="2" charset="-122"/>
                <a:cs typeface="华文楷体" panose="02010600040101010101" pitchFamily="2" charset="-122"/>
              </a:rPr>
              <a:t>①</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高精度实体识别</a:t>
            </a:r>
            <a:r>
              <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dirty="0">
                <a:latin typeface="华文楷体" panose="02010600040101010101" pitchFamily="2" charset="-122"/>
                <a:ea typeface="华文楷体" panose="02010600040101010101" pitchFamily="2" charset="-122"/>
                <a:cs typeface="华文楷体" panose="02010600040101010101" pitchFamily="2" charset="-122"/>
                <a:sym typeface="+mn-ea"/>
              </a:rPr>
              <a:t>AC</a:t>
            </a:r>
            <a:r>
              <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rPr>
              <a:t>自动机</a:t>
            </a:r>
            <a:r>
              <a:rPr lang="en-US" altLang="zh-CN" dirty="0">
                <a:latin typeface="华文楷体" panose="02010600040101010101" pitchFamily="2" charset="-122"/>
                <a:ea typeface="华文楷体" panose="02010600040101010101" pitchFamily="2" charset="-122"/>
                <a:cs typeface="华文楷体" panose="02010600040101010101" pitchFamily="2" charset="-122"/>
                <a:sym typeface="+mn-ea"/>
              </a:rPr>
              <a:t> + </a:t>
            </a:r>
            <a:r>
              <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rPr>
              <a:t>最长匹配策略。</a:t>
            </a:r>
            <a:endParaRPr lang="zh-CN" altLang="en-US" dirty="0">
              <a:latin typeface="华文楷体" panose="02010600040101010101" pitchFamily="2" charset="-122"/>
              <a:ea typeface="华文楷体" panose="02010600040101010101" pitchFamily="2" charset="-122"/>
              <a:cs typeface="华文楷体" panose="02010600040101010101" pitchFamily="2" charset="-122"/>
            </a:endParaRPr>
          </a:p>
          <a:p>
            <a:pPr marL="914400" lvl="2" indent="457200" algn="l"/>
            <a:r>
              <a:rPr lang="zh-CN" altLang="en-US" dirty="0">
                <a:latin typeface="华文楷体" panose="02010600040101010101" pitchFamily="2" charset="-122"/>
                <a:ea typeface="华文楷体" panose="02010600040101010101" pitchFamily="2" charset="-122"/>
                <a:cs typeface="华文楷体" panose="02010600040101010101" pitchFamily="2" charset="-122"/>
              </a:rPr>
              <a:t>②</a:t>
            </a:r>
            <a:r>
              <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rPr>
              <a:t>采用了</a:t>
            </a:r>
            <a:r>
              <a:rPr lang="zh-CN" altLang="en-US" b="1" dirty="0">
                <a:latin typeface="华文楷体" panose="02010600040101010101" pitchFamily="2" charset="-122"/>
                <a:ea typeface="华文楷体" panose="02010600040101010101" pitchFamily="2" charset="-122"/>
                <a:cs typeface="华文楷体" panose="02010600040101010101" pitchFamily="2" charset="-122"/>
                <a:sym typeface="+mn-ea"/>
              </a:rPr>
              <a:t>双重触发机制</a:t>
            </a:r>
            <a:r>
              <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rPr>
              <a:t>，实体</a:t>
            </a:r>
            <a:r>
              <a:rPr lang="en-US" altLang="zh-CN" dirty="0">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dirty="0">
                <a:latin typeface="华文楷体" panose="02010600040101010101" pitchFamily="2" charset="-122"/>
                <a:ea typeface="华文楷体" panose="02010600040101010101" pitchFamily="2" charset="-122"/>
                <a:cs typeface="华文楷体" panose="02010600040101010101" pitchFamily="2" charset="-122"/>
                <a:sym typeface="+mn-ea"/>
              </a:rPr>
              <a:t>意图能够精准捕获用户疑问。</a:t>
            </a:r>
            <a:endParaRPr lang="zh-CN" altLang="en-US" dirty="0">
              <a:latin typeface="华文楷体" panose="02010600040101010101" pitchFamily="2" charset="-122"/>
              <a:ea typeface="华文楷体" panose="02010600040101010101" pitchFamily="2" charset="-122"/>
              <a:cs typeface="华文楷体" panose="02010600040101010101" pitchFamily="2" charset="-122"/>
            </a:endParaRPr>
          </a:p>
          <a:p>
            <a:pPr marL="914400" lvl="2" indent="457200" algn="l"/>
            <a:r>
              <a:rPr lang="zh-CN" altLang="en-US" dirty="0">
                <a:latin typeface="华文楷体" panose="02010600040101010101" pitchFamily="2" charset="-122"/>
                <a:ea typeface="华文楷体" panose="02010600040101010101" pitchFamily="2" charset="-122"/>
                <a:cs typeface="华文楷体" panose="02010600040101010101" pitchFamily="2" charset="-122"/>
              </a:rPr>
              <a:t>②支持</a:t>
            </a:r>
            <a:r>
              <a:rPr lang="zh-CN" altLang="en-US" b="1" dirty="0">
                <a:latin typeface="华文楷体" panose="02010600040101010101" pitchFamily="2" charset="-122"/>
                <a:ea typeface="华文楷体" panose="02010600040101010101" pitchFamily="2" charset="-122"/>
                <a:cs typeface="华文楷体" panose="02010600040101010101" pitchFamily="2" charset="-122"/>
              </a:rPr>
              <a:t>多轮查询交互</a:t>
            </a:r>
            <a:r>
              <a:rPr lang="zh-CN" altLang="en-US" dirty="0">
                <a:latin typeface="华文楷体" panose="02010600040101010101" pitchFamily="2" charset="-122"/>
                <a:ea typeface="华文楷体" panose="02010600040101010101" pitchFamily="2" charset="-122"/>
                <a:cs typeface="华文楷体" panose="02010600040101010101" pitchFamily="2" charset="-122"/>
              </a:rPr>
              <a:t>，增加简单指代消解。</a:t>
            </a:r>
            <a:endParaRPr lang="en-US" altLang="zh-CN" dirty="0">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23" name="文本框 22"/>
          <p:cNvSpPr txBox="1"/>
          <p:nvPr/>
        </p:nvSpPr>
        <p:spPr>
          <a:xfrm>
            <a:off x="704215" y="3161665"/>
            <a:ext cx="10536555" cy="1016000"/>
          </a:xfrm>
          <a:prstGeom prst="rect">
            <a:avLst/>
          </a:prstGeom>
          <a:noFill/>
        </p:spPr>
        <p:txBody>
          <a:bodyPr wrap="square" rtlCol="0">
            <a:noAutofit/>
          </a:bodyPr>
          <a:p>
            <a:pPr algn="l"/>
            <a:r>
              <a:rPr lang="en-US" b="1" dirty="0">
                <a:latin typeface="华文楷体" panose="02010600040101010101" pitchFamily="2" charset="-122"/>
                <a:ea typeface="华文楷体" panose="02010600040101010101" pitchFamily="2" charset="-122"/>
                <a:cs typeface="华文楷体" panose="02010600040101010101" pitchFamily="2" charset="-122"/>
              </a:rPr>
              <a:t>2.</a:t>
            </a:r>
            <a:r>
              <a:rPr lang="zh-CN" altLang="en-US" b="1" dirty="0">
                <a:latin typeface="华文楷体" panose="02010600040101010101" pitchFamily="2" charset="-122"/>
                <a:ea typeface="华文楷体" panose="02010600040101010101" pitchFamily="2" charset="-122"/>
                <a:cs typeface="华文楷体" panose="02010600040101010101" pitchFamily="2" charset="-122"/>
              </a:rPr>
              <a:t>项目不足：</a:t>
            </a:r>
            <a:r>
              <a:rPr lang="en-US" altLang="zh-CN" b="1" dirty="0">
                <a:latin typeface="华文楷体" panose="02010600040101010101" pitchFamily="2" charset="-122"/>
                <a:ea typeface="华文楷体" panose="02010600040101010101" pitchFamily="2" charset="-122"/>
                <a:cs typeface="华文楷体" panose="02010600040101010101" pitchFamily="2" charset="-122"/>
              </a:rPr>
              <a:t> </a:t>
            </a:r>
            <a:r>
              <a:rPr lang="zh-CN" altLang="en-US" dirty="0">
                <a:latin typeface="华文楷体" panose="02010600040101010101" pitchFamily="2" charset="-122"/>
                <a:ea typeface="华文楷体" panose="02010600040101010101" pitchFamily="2" charset="-122"/>
                <a:cs typeface="华文楷体" panose="02010600040101010101" pitchFamily="2" charset="-122"/>
              </a:rPr>
              <a:t>①</a:t>
            </a:r>
            <a:r>
              <a:rPr lang="zh-CN" altLang="en-US" b="1" dirty="0">
                <a:latin typeface="华文楷体" panose="02010600040101010101" pitchFamily="2" charset="-122"/>
                <a:ea typeface="华文楷体" panose="02010600040101010101" pitchFamily="2" charset="-122"/>
                <a:cs typeface="华文楷体" panose="02010600040101010101" pitchFamily="2" charset="-122"/>
              </a:rPr>
              <a:t>知识库内容不够完善</a:t>
            </a:r>
            <a:r>
              <a:rPr lang="zh-CN" altLang="en-US" dirty="0">
                <a:latin typeface="华文楷体" panose="02010600040101010101" pitchFamily="2" charset="-122"/>
                <a:ea typeface="华文楷体" panose="02010600040101010101" pitchFamily="2" charset="-122"/>
                <a:cs typeface="华文楷体" panose="02010600040101010101" pitchFamily="2" charset="-122"/>
              </a:rPr>
              <a:t>，例如：药品作用未录入。</a:t>
            </a:r>
            <a:endParaRPr lang="zh-CN" altLang="en-US" b="1" dirty="0">
              <a:latin typeface="华文楷体" panose="02010600040101010101" pitchFamily="2" charset="-122"/>
              <a:ea typeface="华文楷体" panose="02010600040101010101" pitchFamily="2" charset="-122"/>
              <a:cs typeface="华文楷体" panose="02010600040101010101" pitchFamily="2" charset="-122"/>
            </a:endParaRPr>
          </a:p>
          <a:p>
            <a:pPr marL="914400" lvl="2" indent="457200" algn="l"/>
            <a:r>
              <a:rPr lang="zh-CN" altLang="en-US" dirty="0">
                <a:latin typeface="华文楷体" panose="02010600040101010101" pitchFamily="2" charset="-122"/>
                <a:ea typeface="华文楷体" panose="02010600040101010101" pitchFamily="2" charset="-122"/>
                <a:cs typeface="华文楷体" panose="02010600040101010101" pitchFamily="2" charset="-122"/>
              </a:rPr>
              <a:t>②</a:t>
            </a:r>
            <a:r>
              <a:rPr lang="zh-CN" altLang="en-US" b="1" dirty="0">
                <a:latin typeface="华文楷体" panose="02010600040101010101" pitchFamily="2" charset="-122"/>
                <a:ea typeface="华文楷体" panose="02010600040101010101" pitchFamily="2" charset="-122"/>
                <a:cs typeface="华文楷体" panose="02010600040101010101" pitchFamily="2" charset="-122"/>
              </a:rPr>
              <a:t>实体和关系知识抽取简单</a:t>
            </a:r>
            <a:r>
              <a:rPr lang="zh-CN" altLang="en-US" dirty="0">
                <a:latin typeface="华文楷体" panose="02010600040101010101" pitchFamily="2" charset="-122"/>
                <a:ea typeface="华文楷体" panose="02010600040101010101" pitchFamily="2" charset="-122"/>
                <a:cs typeface="华文楷体" panose="02010600040101010101" pitchFamily="2" charset="-122"/>
              </a:rPr>
              <a:t>，对与一些原因和症状通常返回大片文字。</a:t>
            </a:r>
            <a:endParaRPr lang="zh-CN" altLang="en-US" b="1" dirty="0">
              <a:latin typeface="华文楷体" panose="02010600040101010101" pitchFamily="2" charset="-122"/>
              <a:ea typeface="华文楷体" panose="02010600040101010101" pitchFamily="2" charset="-122"/>
              <a:cs typeface="华文楷体" panose="02010600040101010101" pitchFamily="2" charset="-122"/>
            </a:endParaRPr>
          </a:p>
          <a:p>
            <a:pPr marL="914400" lvl="2" indent="457200" algn="l"/>
            <a:r>
              <a:rPr lang="zh-CN" altLang="en-US" dirty="0">
                <a:latin typeface="华文楷体" panose="02010600040101010101" pitchFamily="2" charset="-122"/>
                <a:ea typeface="华文楷体" panose="02010600040101010101" pitchFamily="2" charset="-122"/>
                <a:cs typeface="华文楷体" panose="02010600040101010101" pitchFamily="2" charset="-122"/>
              </a:rPr>
              <a:t>③基于规则匹配的</a:t>
            </a:r>
            <a:r>
              <a:rPr lang="zh-CN" altLang="en-US" b="1" dirty="0">
                <a:latin typeface="华文楷体" panose="02010600040101010101" pitchFamily="2" charset="-122"/>
                <a:ea typeface="华文楷体" panose="02010600040101010101" pitchFamily="2" charset="-122"/>
                <a:cs typeface="华文楷体" panose="02010600040101010101" pitchFamily="2" charset="-122"/>
              </a:rPr>
              <a:t>问答系统不够智能灵活</a:t>
            </a:r>
            <a:r>
              <a:rPr lang="zh-CN" altLang="en-US" dirty="0">
                <a:latin typeface="华文楷体" panose="02010600040101010101" pitchFamily="2" charset="-122"/>
                <a:ea typeface="华文楷体" panose="02010600040101010101" pitchFamily="2" charset="-122"/>
                <a:cs typeface="华文楷体" panose="02010600040101010101" pitchFamily="2" charset="-122"/>
              </a:rPr>
              <a:t>，依赖于问句类型在既定规则之外则无法回答。</a:t>
            </a:r>
            <a:endParaRPr lang="zh-CN" altLang="en-US" dirty="0">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6" name="文本框 5"/>
          <p:cNvSpPr txBox="1"/>
          <p:nvPr/>
        </p:nvSpPr>
        <p:spPr>
          <a:xfrm>
            <a:off x="664845" y="4598670"/>
            <a:ext cx="1134745" cy="368300"/>
          </a:xfrm>
          <a:prstGeom prst="rect">
            <a:avLst/>
          </a:prstGeom>
          <a:noFill/>
          <a:ln>
            <a:solidFill>
              <a:schemeClr val="tx1"/>
            </a:solidFill>
          </a:ln>
        </p:spPr>
        <p:txBody>
          <a:bodyPr wrap="square" rtlCol="0">
            <a:spAutoFit/>
          </a:bodyPr>
          <a:p>
            <a:r>
              <a:rPr lang="zh-CN" altLang="en-US">
                <a:latin typeface="华文楷体" panose="02010600040101010101" pitchFamily="2" charset="-122"/>
                <a:ea typeface="华文楷体" panose="02010600040101010101" pitchFamily="2" charset="-122"/>
              </a:rPr>
              <a:t>未来优化</a:t>
            </a:r>
            <a:endParaRPr lang="zh-CN" altLang="en-US">
              <a:latin typeface="华文楷体" panose="02010600040101010101" pitchFamily="2" charset="-122"/>
              <a:ea typeface="华文楷体" panose="02010600040101010101" pitchFamily="2" charset="-122"/>
            </a:endParaRPr>
          </a:p>
        </p:txBody>
      </p:sp>
      <p:sp>
        <p:nvSpPr>
          <p:cNvPr id="7" name="文本框 6"/>
          <p:cNvSpPr txBox="1"/>
          <p:nvPr/>
        </p:nvSpPr>
        <p:spPr>
          <a:xfrm>
            <a:off x="1799590" y="5054600"/>
            <a:ext cx="5426075" cy="385445"/>
          </a:xfrm>
          <a:prstGeom prst="rect">
            <a:avLst/>
          </a:prstGeom>
          <a:noFill/>
        </p:spPr>
        <p:txBody>
          <a:bodyPr wrap="square" rtlCol="0">
            <a:noAutofit/>
          </a:bodyPr>
          <a:p>
            <a:r>
              <a:rPr lang="zh-CN" altLang="en-US">
                <a:latin typeface="华文楷体" panose="02010600040101010101" pitchFamily="2" charset="-122"/>
                <a:ea typeface="华文楷体" panose="02010600040101010101" pitchFamily="2" charset="-122"/>
              </a:rPr>
              <a:t>①优化知识抽取，丰富实体内容和完善实体关系。</a:t>
            </a:r>
            <a:endParaRPr lang="zh-CN" altLang="en-US">
              <a:latin typeface="华文楷体" panose="02010600040101010101" pitchFamily="2" charset="-122"/>
              <a:ea typeface="华文楷体" panose="02010600040101010101" pitchFamily="2" charset="-122"/>
            </a:endParaRPr>
          </a:p>
        </p:txBody>
      </p:sp>
      <p:sp>
        <p:nvSpPr>
          <p:cNvPr id="8" name="文本框 7"/>
          <p:cNvSpPr txBox="1"/>
          <p:nvPr/>
        </p:nvSpPr>
        <p:spPr>
          <a:xfrm>
            <a:off x="1799590" y="5655945"/>
            <a:ext cx="3165475" cy="368300"/>
          </a:xfrm>
          <a:prstGeom prst="rect">
            <a:avLst/>
          </a:prstGeom>
          <a:noFill/>
        </p:spPr>
        <p:txBody>
          <a:bodyPr wrap="square" rtlCol="0">
            <a:spAutoFit/>
          </a:bodyPr>
          <a:p>
            <a:r>
              <a:rPr lang="zh-CN" altLang="en-US">
                <a:latin typeface="华文楷体" panose="02010600040101010101" pitchFamily="2" charset="-122"/>
                <a:ea typeface="华文楷体" panose="02010600040101010101" pitchFamily="2" charset="-122"/>
              </a:rPr>
              <a:t>②提高问答系统的泛化能力。</a:t>
            </a:r>
            <a:endParaRPr lang="zh-CN" altLang="en-US">
              <a:latin typeface="华文楷体" panose="02010600040101010101" pitchFamily="2" charset="-122"/>
              <a:ea typeface="华文楷体" panose="02010600040101010101" pitchFamily="2" charset="-122"/>
            </a:endParaRPr>
          </a:p>
        </p:txBody>
      </p:sp>
      <p:pic>
        <p:nvPicPr>
          <p:cNvPr id="10" name="图片 9"/>
          <p:cNvPicPr>
            <a:picLocks noChangeAspect="1"/>
          </p:cNvPicPr>
          <p:nvPr/>
        </p:nvPicPr>
        <p:blipFill>
          <a:blip r:embed="rId3"/>
          <a:stretch>
            <a:fillRect/>
          </a:stretch>
        </p:blipFill>
        <p:spPr>
          <a:xfrm>
            <a:off x="7317105" y="4858385"/>
            <a:ext cx="3476625" cy="1047750"/>
          </a:xfrm>
          <a:prstGeom prst="rect">
            <a:avLst/>
          </a:prstGeom>
        </p:spPr>
      </p:pic>
      <p:sp>
        <p:nvSpPr>
          <p:cNvPr id="12" name="文本框 11"/>
          <p:cNvSpPr txBox="1"/>
          <p:nvPr/>
        </p:nvSpPr>
        <p:spPr>
          <a:xfrm>
            <a:off x="7115810" y="4686300"/>
            <a:ext cx="3820160" cy="1337310"/>
          </a:xfrm>
          <a:prstGeom prst="rect">
            <a:avLst/>
          </a:prstGeom>
          <a:noFill/>
          <a:ln>
            <a:solidFill>
              <a:schemeClr val="tx1"/>
            </a:solidFill>
            <a:prstDash val="lgDash"/>
          </a:ln>
        </p:spPr>
        <p:txBody>
          <a:bodyPr wrap="square" rtlCol="0">
            <a:noAutofit/>
          </a:bodyPr>
          <a:p>
            <a:endParaRPr lang="zh-CN" altLang="en-US">
              <a:latin typeface="华文楷体" panose="02010600040101010101" pitchFamily="2" charset="-122"/>
              <a:ea typeface="华文楷体" panose="0201060004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885054"/>
            <a:ext cx="10515600" cy="4351338"/>
          </a:xfrm>
        </p:spPr>
        <p:txBody>
          <a:bodyPr>
            <a:normAutofit/>
          </a:bodyPr>
          <a:lstStyle/>
          <a:p>
            <a:r>
              <a:rPr lang="zh-CN" altLang="en-US" dirty="0">
                <a:latin typeface="楷体" panose="02010609060101010101" pitchFamily="49" charset="-122"/>
                <a:ea typeface="楷体" panose="02010609060101010101" pitchFamily="49" charset="-122"/>
              </a:rPr>
              <a:t>知识图谱作为一种结构化知识表达手段，以实体作为节点，属性或关系作为边，构建出一个网络化的知识体系。通过构建知识图谱，我们能够实现对信息的有效管理与深入分析，进而提高服务的效率与质量。</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本实验通过一个具体的知识图谱问答系统项目，要求学生自己复现程序，挖掘目标信息，并且对信息进行分析利用。</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通过工程实践加深对理论知识的深入理解和综合应用，进一步提高实际动手能力。</a:t>
            </a:r>
            <a:endParaRPr lang="en-US" altLang="zh-CN" dirty="0">
              <a:latin typeface="楷体" panose="02010609060101010101" pitchFamily="49" charset="-122"/>
              <a:ea typeface="楷体" panose="02010609060101010101" pitchFamily="49" charset="-122"/>
            </a:endParaRPr>
          </a:p>
        </p:txBody>
      </p:sp>
      <p:sp>
        <p:nvSpPr>
          <p:cNvPr id="3" name="Title 2"/>
          <p:cNvSpPr>
            <a:spLocks noGrp="1"/>
          </p:cNvSpPr>
          <p:nvPr>
            <p:ph type="title"/>
          </p:nvPr>
        </p:nvSpPr>
        <p:spPr/>
        <p:txBody>
          <a:bodyPr>
            <a:noAutofit/>
          </a:bodyPr>
          <a:lstStyle/>
          <a:p>
            <a:r>
              <a:rPr lang="zh-CN" altLang="en-US" sz="4800" dirty="0">
                <a:latin typeface="华文楷体" panose="02010600040101010101" pitchFamily="2" charset="-122"/>
                <a:ea typeface="华文楷体" panose="02010600040101010101" pitchFamily="2" charset="-122"/>
              </a:rPr>
              <a:t>目的</a:t>
            </a:r>
            <a:endParaRPr lang="en-US" sz="4800" dirty="0">
              <a:latin typeface="华文楷体" panose="02010600040101010101" pitchFamily="2" charset="-122"/>
              <a:ea typeface="华文楷体" panose="0201060004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531763"/>
            <a:ext cx="10515600" cy="4351338"/>
          </a:xfrm>
        </p:spPr>
        <p:txBody>
          <a:bodyPr>
            <a:normAutofit/>
          </a:bodyPr>
          <a:lstStyle/>
          <a:p>
            <a:pPr marL="0" indent="0">
              <a:buNone/>
            </a:pPr>
            <a:endParaRPr lang="en-US" altLang="zh-CN" dirty="0">
              <a:latin typeface="楷体" panose="02010609060101010101" pitchFamily="49" charset="-122"/>
              <a:ea typeface="楷体" panose="02010609060101010101" pitchFamily="49" charset="-122"/>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项目运行环境的安装</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项目配置修改</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疾病</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医药知识图谱的创建与导入</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楷体" panose="02010609060101010101" pitchFamily="49" charset="-122"/>
                <a:ea typeface="楷体" panose="02010609060101010101" pitchFamily="49" charset="-122"/>
              </a:rPr>
              <a:t>基于知识图谱的问答系统的运行</a:t>
            </a:r>
            <a:endParaRPr lang="en-US" altLang="zh-CN" dirty="0">
              <a:latin typeface="楷体" panose="02010609060101010101" pitchFamily="49" charset="-122"/>
              <a:ea typeface="楷体" panose="02010609060101010101" pitchFamily="49" charset="-122"/>
            </a:endParaRPr>
          </a:p>
        </p:txBody>
      </p:sp>
      <p:sp>
        <p:nvSpPr>
          <p:cNvPr id="3" name="Title 2"/>
          <p:cNvSpPr>
            <a:spLocks noGrp="1"/>
          </p:cNvSpPr>
          <p:nvPr>
            <p:ph type="title"/>
          </p:nvPr>
        </p:nvSpPr>
        <p:spPr/>
        <p:txBody>
          <a:bodyPr>
            <a:noAutofit/>
          </a:bodyPr>
          <a:lstStyle/>
          <a:p>
            <a:r>
              <a:rPr lang="zh-CN" altLang="en-US" sz="4800" dirty="0">
                <a:latin typeface="华文楷体" panose="02010600040101010101" pitchFamily="2" charset="-122"/>
                <a:ea typeface="华文楷体" panose="02010600040101010101" pitchFamily="2" charset="-122"/>
              </a:rPr>
              <a:t>讲解内容</a:t>
            </a:r>
            <a:endParaRPr lang="en-US" sz="4800" dirty="0">
              <a:latin typeface="华文楷体" panose="02010600040101010101" pitchFamily="2" charset="-122"/>
              <a:ea typeface="华文楷体" panose="0201060004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3835" y="861084"/>
            <a:ext cx="10830791" cy="1006757"/>
          </a:xfrm>
        </p:spPr>
        <p:txBody>
          <a:bodyPr>
            <a:normAutofit/>
          </a:bodyPr>
          <a:lstStyle/>
          <a:p>
            <a:r>
              <a:rPr lang="zh-CN" altLang="en-US" sz="4000" dirty="0">
                <a:latin typeface="华文楷体" panose="02010600040101010101" pitchFamily="2" charset="-122"/>
                <a:ea typeface="华文楷体" panose="02010600040101010101" pitchFamily="2" charset="-122"/>
              </a:rPr>
              <a:t>项目运行环境安装</a:t>
            </a:r>
            <a:endParaRPr lang="zh-CN" altLang="en-US" sz="4000" dirty="0">
              <a:latin typeface="华文楷体" panose="02010600040101010101" pitchFamily="2" charset="-122"/>
              <a:ea typeface="华文楷体" panose="02010600040101010101" pitchFamily="2" charset="-122"/>
            </a:endParaRPr>
          </a:p>
        </p:txBody>
      </p:sp>
      <p:sp>
        <p:nvSpPr>
          <p:cNvPr id="16" name="Title 2"/>
          <p:cNvSpPr txBox="1"/>
          <p:nvPr/>
        </p:nvSpPr>
        <p:spPr>
          <a:xfrm>
            <a:off x="7994136" y="5309636"/>
            <a:ext cx="3500490" cy="17418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0"/>
              </a:spcBef>
              <a:spcAft>
                <a:spcPts val="0"/>
              </a:spcAft>
              <a:buClrTx/>
              <a:buSzTx/>
              <a:buFontTx/>
              <a:buNone/>
              <a:defRPr/>
            </a:pPr>
            <a:endParaRPr kumimoji="0" lang="en-US" altLang="zh-CN" sz="20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j-cs"/>
            </a:endParaRPr>
          </a:p>
        </p:txBody>
      </p:sp>
      <p:sp>
        <p:nvSpPr>
          <p:cNvPr id="8" name="Content Placeholder 1"/>
          <p:cNvSpPr>
            <a:spLocks noGrp="1"/>
          </p:cNvSpPr>
          <p:nvPr>
            <p:ph idx="1"/>
          </p:nvPr>
        </p:nvSpPr>
        <p:spPr>
          <a:xfrm>
            <a:off x="697374" y="1863541"/>
            <a:ext cx="10515600" cy="4351338"/>
          </a:xfrm>
        </p:spPr>
        <p:txBody>
          <a:bodyPr>
            <a:normAutofit fontScale="92500" lnSpcReduction="20000"/>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检查电脑是否有</a:t>
            </a:r>
            <a:r>
              <a:rPr lang="en-US" altLang="zh-CN" dirty="0">
                <a:latin typeface="Times New Roman" panose="02020603050405020304" pitchFamily="18" charset="0"/>
                <a:ea typeface="楷体" panose="02010609060101010101" pitchFamily="49" charset="-122"/>
                <a:cs typeface="Times New Roman" panose="02020603050405020304" pitchFamily="18" charset="0"/>
              </a:rPr>
              <a:t>python</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环境：</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a:latin typeface="Times New Roman" panose="02020603050405020304" pitchFamily="18" charset="0"/>
                <a:ea typeface="楷体" panose="02010609060101010101" pitchFamily="49" charset="-122"/>
                <a:cs typeface="Times New Roman" panose="02020603050405020304" pitchFamily="18" charset="0"/>
                <a:hlinkClick r:id="rId1" action="ppaction://hlinkfile"/>
              </a:rPr>
              <a:t>Python </a:t>
            </a:r>
            <a:r>
              <a:rPr lang="zh-CN" altLang="en-US" dirty="0">
                <a:latin typeface="Times New Roman" panose="02020603050405020304" pitchFamily="18" charset="0"/>
                <a:ea typeface="楷体" panose="02010609060101010101" pitchFamily="49" charset="-122"/>
                <a:cs typeface="Times New Roman" panose="02020603050405020304" pitchFamily="18" charset="0"/>
                <a:hlinkClick r:id="rId1" action="ppaction://hlinkfile"/>
              </a:rPr>
              <a:t>环境搭建</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hlinkClick r:id="rId2"/>
              </a:rPr>
              <a:t>Python</a:t>
            </a:r>
            <a:r>
              <a:rPr lang="zh-CN" altLang="en-US" dirty="0">
                <a:latin typeface="Times New Roman" panose="02020603050405020304" pitchFamily="18" charset="0"/>
                <a:cs typeface="Times New Roman" panose="02020603050405020304" pitchFamily="18" charset="0"/>
                <a:hlinkClick r:id="rId2"/>
              </a:rPr>
              <a:t>初入门</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推荐编辑器：</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Vscode</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Pycharm</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Python</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包：</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py2neo</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ahocorasick</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pymongo</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lxml</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跨平台的包和环境管理器：</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Anaconda/</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miniconda</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（简易版）</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583" y="2444607"/>
            <a:ext cx="10297391" cy="62108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3835" y="861084"/>
            <a:ext cx="10830791" cy="1006757"/>
          </a:xfrm>
        </p:spPr>
        <p:txBody>
          <a:bodyPr>
            <a:normAutofit/>
          </a:bodyPr>
          <a:lstStyle/>
          <a:p>
            <a:r>
              <a:rPr lang="zh-CN" altLang="en-US" sz="4000" dirty="0">
                <a:latin typeface="华文楷体" panose="02010600040101010101" pitchFamily="2" charset="-122"/>
                <a:ea typeface="华文楷体" panose="02010600040101010101" pitchFamily="2" charset="-122"/>
              </a:rPr>
              <a:t>项目运行环境安装</a:t>
            </a:r>
            <a:endParaRPr lang="zh-CN" altLang="en-US" sz="4000" dirty="0">
              <a:latin typeface="华文楷体" panose="02010600040101010101" pitchFamily="2" charset="-122"/>
              <a:ea typeface="华文楷体" panose="02010600040101010101" pitchFamily="2" charset="-122"/>
            </a:endParaRPr>
          </a:p>
        </p:txBody>
      </p:sp>
      <p:sp>
        <p:nvSpPr>
          <p:cNvPr id="16" name="Title 2"/>
          <p:cNvSpPr txBox="1"/>
          <p:nvPr/>
        </p:nvSpPr>
        <p:spPr>
          <a:xfrm>
            <a:off x="7994136" y="5309636"/>
            <a:ext cx="3500490" cy="17418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0"/>
              </a:spcBef>
              <a:spcAft>
                <a:spcPts val="0"/>
              </a:spcAft>
              <a:buClrTx/>
              <a:buSzTx/>
              <a:buFontTx/>
              <a:buNone/>
              <a:defRPr/>
            </a:pPr>
            <a:endParaRPr kumimoji="0" lang="en-US" altLang="zh-CN" sz="20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j-cs"/>
            </a:endParaRPr>
          </a:p>
        </p:txBody>
      </p:sp>
      <p:sp>
        <p:nvSpPr>
          <p:cNvPr id="8" name="Content Placeholder 1"/>
          <p:cNvSpPr>
            <a:spLocks noGrp="1"/>
          </p:cNvSpPr>
          <p:nvPr>
            <p:ph idx="1"/>
          </p:nvPr>
        </p:nvSpPr>
        <p:spPr>
          <a:xfrm>
            <a:off x="697374" y="1863541"/>
            <a:ext cx="10515600" cy="4351338"/>
          </a:xfrm>
        </p:spPr>
        <p:txBody>
          <a:bodyPr>
            <a:normAutofit/>
          </a:bodyPr>
          <a:lstStyle/>
          <a:p>
            <a:r>
              <a:rPr lang="en-US" altLang="zh-CN" dirty="0">
                <a:latin typeface="Times New Roman" panose="02020603050405020304" pitchFamily="18" charset="0"/>
                <a:ea typeface="楷体" panose="02010609060101010101" pitchFamily="49" charset="-122"/>
                <a:cs typeface="Times New Roman" panose="02020603050405020304" pitchFamily="18" charset="0"/>
              </a:rPr>
              <a:t>Neo4j</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安装</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知识图谱是图结构数据，因此图数据库</a:t>
            </a:r>
            <a:r>
              <a:rPr lang="en-US" altLang="zh-CN" dirty="0">
                <a:latin typeface="Times New Roman" panose="02020603050405020304" pitchFamily="18" charset="0"/>
                <a:ea typeface="楷体" panose="02010609060101010101" pitchFamily="49" charset="-122"/>
                <a:cs typeface="Times New Roman" panose="02020603050405020304" pitchFamily="18" charset="0"/>
              </a:rPr>
              <a:t>Neo4j</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与图数据相适应。</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a:latin typeface="Times New Roman" panose="02020603050405020304" pitchFamily="18" charset="0"/>
                <a:ea typeface="楷体" panose="02010609060101010101" pitchFamily="49" charset="-122"/>
                <a:cs typeface="Times New Roman" panose="02020603050405020304" pitchFamily="18" charset="0"/>
              </a:rPr>
              <a:t>Neo4j</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是基于</a:t>
            </a:r>
            <a:r>
              <a:rPr lang="en-US" altLang="zh-CN" dirty="0">
                <a:latin typeface="Times New Roman" panose="02020603050405020304" pitchFamily="18" charset="0"/>
                <a:ea typeface="楷体" panose="02010609060101010101" pitchFamily="49" charset="-122"/>
                <a:cs typeface="Times New Roman" panose="02020603050405020304" pitchFamily="18" charset="0"/>
              </a:rPr>
              <a:t>java</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的图形数据库</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安装</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jdk</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如</a:t>
            </a:r>
            <a:r>
              <a:rPr lang="en-US" altLang="zh-CN" dirty="0">
                <a:latin typeface="Times New Roman" panose="02020603050405020304" pitchFamily="18" charset="0"/>
                <a:ea typeface="楷体" panose="02010609060101010101" pitchFamily="49" charset="-122"/>
                <a:cs typeface="Times New Roman" panose="02020603050405020304" pitchFamily="18" charset="0"/>
              </a:rPr>
              <a:t>jdk8)</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安装</a:t>
            </a:r>
            <a:r>
              <a:rPr lang="en-US" altLang="zh-CN" dirty="0">
                <a:latin typeface="Times New Roman" panose="02020603050405020304" pitchFamily="18" charset="0"/>
                <a:ea typeface="楷体" panose="02010609060101010101" pitchFamily="49" charset="-122"/>
                <a:cs typeface="Times New Roman" panose="02020603050405020304" pitchFamily="18" charset="0"/>
              </a:rPr>
              <a:t>Neo4j</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3.Neo4j</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环境变量配置</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hlinkClick r:id="rId1"/>
              </a:rPr>
              <a:t>Neo4j </a:t>
            </a:r>
            <a:r>
              <a:rPr lang="zh-CN" altLang="en-US" dirty="0">
                <a:latin typeface="Times New Roman" panose="02020603050405020304" pitchFamily="18" charset="0"/>
                <a:ea typeface="楷体" panose="02010609060101010101" pitchFamily="49" charset="-122"/>
                <a:cs typeface="Times New Roman" panose="02020603050405020304" pitchFamily="18" charset="0"/>
                <a:hlinkClick r:id="rId1"/>
              </a:rPr>
              <a:t>安装教程</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4618182" y="3690457"/>
            <a:ext cx="7112000" cy="25994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3835" y="861084"/>
            <a:ext cx="10830791" cy="1006757"/>
          </a:xfrm>
        </p:spPr>
        <p:txBody>
          <a:bodyPr>
            <a:normAutofit/>
          </a:bodyPr>
          <a:lstStyle/>
          <a:p>
            <a:r>
              <a:rPr lang="zh-CN" altLang="en-US" sz="4000" dirty="0">
                <a:latin typeface="华文楷体" panose="02010600040101010101" pitchFamily="2" charset="-122"/>
                <a:ea typeface="华文楷体" panose="02010600040101010101" pitchFamily="2" charset="-122"/>
              </a:rPr>
              <a:t>项目运行环境安装</a:t>
            </a:r>
            <a:endParaRPr lang="zh-CN" altLang="en-US" sz="4000" dirty="0">
              <a:latin typeface="华文楷体" panose="02010600040101010101" pitchFamily="2" charset="-122"/>
              <a:ea typeface="华文楷体" panose="02010600040101010101" pitchFamily="2" charset="-122"/>
            </a:endParaRPr>
          </a:p>
        </p:txBody>
      </p:sp>
      <p:sp>
        <p:nvSpPr>
          <p:cNvPr id="16" name="Title 2"/>
          <p:cNvSpPr txBox="1"/>
          <p:nvPr/>
        </p:nvSpPr>
        <p:spPr>
          <a:xfrm>
            <a:off x="7994136" y="5309636"/>
            <a:ext cx="3500490" cy="17418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0"/>
              </a:spcBef>
              <a:spcAft>
                <a:spcPts val="0"/>
              </a:spcAft>
              <a:buClrTx/>
              <a:buSzTx/>
              <a:buFontTx/>
              <a:buNone/>
              <a:defRPr/>
            </a:pPr>
            <a:endParaRPr kumimoji="0" lang="en-US" altLang="zh-CN" sz="2000" b="0" i="0" u="none" strike="noStrike" kern="1200" cap="none" spc="0" normalizeH="0" baseline="0" noProof="0" dirty="0">
              <a:ln>
                <a:noFill/>
              </a:ln>
              <a:solidFill>
                <a:prstClr val="black"/>
              </a:solidFill>
              <a:effectLst/>
              <a:uLnTx/>
              <a:uFillTx/>
              <a:latin typeface="仿宋" panose="02010609060101010101" pitchFamily="49" charset="-122"/>
              <a:ea typeface="仿宋" panose="02010609060101010101" pitchFamily="49" charset="-122"/>
              <a:cs typeface="+mj-cs"/>
            </a:endParaRPr>
          </a:p>
        </p:txBody>
      </p:sp>
      <p:sp>
        <p:nvSpPr>
          <p:cNvPr id="8" name="Content Placeholder 1"/>
          <p:cNvSpPr>
            <a:spLocks noGrp="1"/>
          </p:cNvSpPr>
          <p:nvPr>
            <p:ph idx="1"/>
          </p:nvPr>
        </p:nvSpPr>
        <p:spPr>
          <a:xfrm>
            <a:off x="697374" y="1863541"/>
            <a:ext cx="10931208" cy="4351338"/>
          </a:xfrm>
        </p:spPr>
        <p:txBody>
          <a:bodyPr>
            <a:normAutofit/>
          </a:bodyPr>
          <a:lstStyle/>
          <a:p>
            <a:r>
              <a:rPr lang="en-US" altLang="zh-CN" dirty="0" err="1">
                <a:latin typeface="Times New Roman" panose="02020603050405020304" pitchFamily="18" charset="0"/>
                <a:ea typeface="楷体" panose="02010609060101010101" pitchFamily="49" charset="-122"/>
                <a:cs typeface="Times New Roman" panose="02020603050405020304" pitchFamily="18" charset="0"/>
                <a:hlinkClick r:id="rId1"/>
              </a:rPr>
              <a:t>Mongodb</a:t>
            </a:r>
            <a:r>
              <a:rPr lang="zh-CN" altLang="en-US" dirty="0">
                <a:latin typeface="Times New Roman" panose="02020603050405020304" pitchFamily="18" charset="0"/>
                <a:ea typeface="楷体" panose="02010609060101010101" pitchFamily="49" charset="-122"/>
                <a:cs typeface="Times New Roman" panose="02020603050405020304" pitchFamily="18" charset="0"/>
                <a:hlinkClick r:id="rId1"/>
              </a:rPr>
              <a:t>安装</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（可选）</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dirty="0" err="1">
                <a:latin typeface="Times New Roman" panose="02020603050405020304" pitchFamily="18" charset="0"/>
                <a:ea typeface="楷体" panose="02010609060101010101" pitchFamily="49" charset="-122"/>
                <a:cs typeface="Times New Roman" panose="02020603050405020304" pitchFamily="18" charset="0"/>
              </a:rPr>
              <a:t>Mongodb</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是类似</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json</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数据格式的分布式文件数据库，前端使用较多。</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1567266" y="3074383"/>
            <a:ext cx="9023927" cy="35588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2"/>
          <p:cNvSpPr txBox="1"/>
          <p:nvPr/>
        </p:nvSpPr>
        <p:spPr>
          <a:xfrm>
            <a:off x="7994136" y="5309636"/>
            <a:ext cx="3500490" cy="17418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nSpc>
                <a:spcPct val="150000"/>
              </a:lnSpc>
            </a:pPr>
            <a:endParaRPr lang="en-US" altLang="zh-CN" sz="2000" dirty="0">
              <a:latin typeface="仿宋" panose="02010609060101010101" pitchFamily="49" charset="-122"/>
              <a:ea typeface="仿宋" panose="02010609060101010101" pitchFamily="49" charset="-122"/>
            </a:endParaRPr>
          </a:p>
        </p:txBody>
      </p:sp>
      <p:pic>
        <p:nvPicPr>
          <p:cNvPr id="2" name="内容占位符 1"/>
          <p:cNvPicPr>
            <a:picLocks noGrp="1" noChangeAspect="1"/>
          </p:cNvPicPr>
          <p:nvPr>
            <p:ph idx="1"/>
          </p:nvPr>
        </p:nvPicPr>
        <p:blipFill>
          <a:blip r:embed="rId1"/>
          <a:stretch>
            <a:fillRect/>
          </a:stretch>
        </p:blipFill>
        <p:spPr>
          <a:xfrm>
            <a:off x="184023" y="2299529"/>
            <a:ext cx="4163852" cy="2775901"/>
          </a:xfrm>
          <a:prstGeom prst="rect">
            <a:avLst/>
          </a:prstGeom>
        </p:spPr>
      </p:pic>
      <p:sp>
        <p:nvSpPr>
          <p:cNvPr id="7" name="Title 2"/>
          <p:cNvSpPr>
            <a:spLocks noGrp="1"/>
          </p:cNvSpPr>
          <p:nvPr>
            <p:ph type="title"/>
          </p:nvPr>
        </p:nvSpPr>
        <p:spPr>
          <a:xfrm>
            <a:off x="663834" y="960264"/>
            <a:ext cx="10830791" cy="1006757"/>
          </a:xfrm>
        </p:spPr>
        <p:txBody>
          <a:bodyPr>
            <a:normAutofit/>
          </a:bodyPr>
          <a:lstStyle/>
          <a:p>
            <a:r>
              <a:rPr lang="zh-CN" altLang="en-US" sz="4000" dirty="0">
                <a:latin typeface="华文楷体" panose="02010600040101010101" pitchFamily="2" charset="-122"/>
                <a:ea typeface="华文楷体" panose="02010600040101010101" pitchFamily="2" charset="-122"/>
              </a:rPr>
              <a:t>项目配置修改</a:t>
            </a:r>
            <a:endParaRPr lang="zh-CN" altLang="en-US" sz="4000" dirty="0">
              <a:latin typeface="华文楷体" panose="02010600040101010101" pitchFamily="2" charset="-122"/>
              <a:ea typeface="华文楷体" panose="02010600040101010101" pitchFamily="2" charset="-122"/>
            </a:endParaRPr>
          </a:p>
        </p:txBody>
      </p:sp>
      <p:pic>
        <p:nvPicPr>
          <p:cNvPr id="4" name="图片 3"/>
          <p:cNvPicPr>
            <a:picLocks noChangeAspect="1"/>
          </p:cNvPicPr>
          <p:nvPr/>
        </p:nvPicPr>
        <p:blipFill>
          <a:blip r:embed="rId2"/>
          <a:stretch>
            <a:fillRect/>
          </a:stretch>
        </p:blipFill>
        <p:spPr>
          <a:xfrm>
            <a:off x="4655858" y="3157871"/>
            <a:ext cx="7462251" cy="1428949"/>
          </a:xfrm>
          <a:prstGeom prst="rect">
            <a:avLst/>
          </a:prstGeom>
        </p:spPr>
      </p:pic>
      <p:sp>
        <p:nvSpPr>
          <p:cNvPr id="5" name="箭头: 右 4"/>
          <p:cNvSpPr/>
          <p:nvPr/>
        </p:nvSpPr>
        <p:spPr>
          <a:xfrm>
            <a:off x="4347875" y="3733799"/>
            <a:ext cx="323272" cy="2770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84023" y="5205238"/>
            <a:ext cx="5696671" cy="1384995"/>
          </a:xfrm>
          <a:prstGeom prst="rect">
            <a:avLst/>
          </a:prstGeom>
          <a:noFill/>
        </p:spPr>
        <p:txBody>
          <a:bodyPr wrap="square" rtlCol="0">
            <a:spAutoFit/>
          </a:bodyPr>
          <a:lstStyle/>
          <a:p>
            <a:r>
              <a:rPr lang="en-US" altLang="zh-CN" sz="2800" dirty="0">
                <a:latin typeface="楷体" panose="02010609060101010101" pitchFamily="49" charset="-122"/>
                <a:ea typeface="楷体" panose="02010609060101010101" pitchFamily="49" charset="-122"/>
              </a:rPr>
              <a:t>User</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Neo4j</a:t>
            </a:r>
            <a:r>
              <a:rPr lang="zh-CN" altLang="en-US" sz="2800" dirty="0">
                <a:latin typeface="楷体" panose="02010609060101010101" pitchFamily="49" charset="-122"/>
                <a:ea typeface="楷体" panose="02010609060101010101" pitchFamily="49" charset="-122"/>
              </a:rPr>
              <a:t>数据库用户名</a:t>
            </a:r>
            <a:endParaRPr lang="en-US" altLang="zh-CN" sz="2800" dirty="0">
              <a:latin typeface="楷体" panose="02010609060101010101" pitchFamily="49" charset="-122"/>
              <a:ea typeface="楷体" panose="02010609060101010101" pitchFamily="49" charset="-122"/>
            </a:endParaRPr>
          </a:p>
          <a:p>
            <a:endParaRPr lang="en-US" altLang="zh-CN" sz="2800" dirty="0">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Password</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Neo4j</a:t>
            </a:r>
            <a:r>
              <a:rPr lang="zh-CN" altLang="en-US" sz="2800" dirty="0">
                <a:latin typeface="楷体" panose="02010609060101010101" pitchFamily="49" charset="-122"/>
                <a:ea typeface="楷体" panose="02010609060101010101" pitchFamily="49" charset="-122"/>
              </a:rPr>
              <a:t>数据库密码</a:t>
            </a:r>
            <a:endParaRPr lang="zh-CN" altLang="en-US" sz="2800" dirty="0">
              <a:latin typeface="楷体" panose="02010609060101010101" pitchFamily="49" charset="-122"/>
              <a:ea typeface="楷体" panose="02010609060101010101" pitchFamily="49" charset="-122"/>
            </a:endParaRPr>
          </a:p>
        </p:txBody>
      </p:sp>
      <p:sp>
        <p:nvSpPr>
          <p:cNvPr id="9" name="文本框 8"/>
          <p:cNvSpPr txBox="1"/>
          <p:nvPr/>
        </p:nvSpPr>
        <p:spPr>
          <a:xfrm>
            <a:off x="4781279" y="5205238"/>
            <a:ext cx="7336830" cy="1231106"/>
          </a:xfrm>
          <a:prstGeom prst="rect">
            <a:avLst/>
          </a:prstGeom>
          <a:noFill/>
        </p:spPr>
        <p:txBody>
          <a:bodyPr wrap="square" rtlCol="0">
            <a:spAutoFit/>
          </a:bodyPr>
          <a:lstStyle/>
          <a:p>
            <a:r>
              <a:rPr lang="zh-CN" altLang="en-US" sz="2800" dirty="0">
                <a:latin typeface="楷体" panose="02010609060101010101" pitchFamily="49" charset="-122"/>
                <a:ea typeface="楷体" panose="02010609060101010101" pitchFamily="49" charset="-122"/>
              </a:rPr>
              <a:t>可能出现版本不兼容的报错问题，需要修改连接数据库的代码</a:t>
            </a:r>
            <a:endParaRPr lang="en-US" altLang="zh-CN" sz="2800" dirty="0">
              <a:latin typeface="楷体" panose="02010609060101010101" pitchFamily="49" charset="-122"/>
              <a:ea typeface="楷体" panose="02010609060101010101" pitchFamily="49" charset="-122"/>
            </a:endParaRP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2"/>
          <p:cNvSpPr txBox="1"/>
          <p:nvPr/>
        </p:nvSpPr>
        <p:spPr>
          <a:xfrm>
            <a:off x="7994136" y="5309636"/>
            <a:ext cx="3500490" cy="17418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nSpc>
                <a:spcPct val="150000"/>
              </a:lnSpc>
            </a:pPr>
            <a:endParaRPr lang="en-US" altLang="zh-CN" sz="2000" dirty="0">
              <a:latin typeface="仿宋" panose="02010609060101010101" pitchFamily="49" charset="-122"/>
              <a:ea typeface="仿宋" panose="02010609060101010101" pitchFamily="49" charset="-122"/>
            </a:endParaRPr>
          </a:p>
        </p:txBody>
      </p:sp>
      <p:sp>
        <p:nvSpPr>
          <p:cNvPr id="7" name="Title 2"/>
          <p:cNvSpPr>
            <a:spLocks noGrp="1"/>
          </p:cNvSpPr>
          <p:nvPr>
            <p:ph type="title"/>
          </p:nvPr>
        </p:nvSpPr>
        <p:spPr>
          <a:xfrm>
            <a:off x="663834" y="960264"/>
            <a:ext cx="10830791" cy="1006757"/>
          </a:xfrm>
        </p:spPr>
        <p:txBody>
          <a:bodyPr>
            <a:normAutofit/>
          </a:bodyPr>
          <a:lstStyle/>
          <a:p>
            <a:r>
              <a:rPr lang="zh-CN" altLang="en-US" sz="4000" dirty="0">
                <a:latin typeface="华文楷体" panose="02010600040101010101" pitchFamily="2" charset="-122"/>
                <a:ea typeface="华文楷体" panose="02010600040101010101" pitchFamily="2" charset="-122"/>
              </a:rPr>
              <a:t>知识图谱创建与导入</a:t>
            </a:r>
            <a:endParaRPr lang="zh-CN" altLang="en-US" sz="4000" dirty="0">
              <a:latin typeface="华文楷体" panose="02010600040101010101" pitchFamily="2" charset="-122"/>
              <a:ea typeface="华文楷体" panose="02010600040101010101" pitchFamily="2" charset="-122"/>
            </a:endParaRPr>
          </a:p>
        </p:txBody>
      </p:sp>
      <p:sp>
        <p:nvSpPr>
          <p:cNvPr id="8" name="内容占位符 7"/>
          <p:cNvSpPr>
            <a:spLocks noGrp="1"/>
          </p:cNvSpPr>
          <p:nvPr>
            <p:ph idx="1"/>
          </p:nvPr>
        </p:nvSpPr>
        <p:spPr>
          <a:xfrm>
            <a:off x="821429" y="1829229"/>
            <a:ext cx="10515600" cy="4351338"/>
          </a:xfrm>
        </p:spPr>
        <p:txBody>
          <a:bodyPr/>
          <a:lstStyle/>
          <a:p>
            <a:pPr marL="0" indent="0">
              <a:buNone/>
            </a:pPr>
            <a:r>
              <a:rPr lang="it-IT" altLang="zh-CN" dirty="0">
                <a:latin typeface="楷体" panose="02010609060101010101" pitchFamily="49" charset="-122"/>
                <a:ea typeface="楷体" panose="02010609060101010101" pitchFamily="49" charset="-122"/>
              </a:rPr>
              <a:t>python build_medicalgraph.py</a:t>
            </a:r>
            <a:r>
              <a:rPr lang="zh-CN" altLang="it-IT"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该过程需要</a:t>
            </a:r>
            <a:r>
              <a:rPr lang="en-US" altLang="zh-CN" dirty="0">
                <a:latin typeface="楷体" panose="02010609060101010101" pitchFamily="49" charset="-122"/>
                <a:ea typeface="楷体" panose="02010609060101010101" pitchFamily="49" charset="-122"/>
              </a:rPr>
              <a:t>1-2</a:t>
            </a:r>
            <a:r>
              <a:rPr lang="zh-CN" altLang="en-US" dirty="0">
                <a:latin typeface="楷体" panose="02010609060101010101" pitchFamily="49" charset="-122"/>
                <a:ea typeface="楷体" panose="02010609060101010101" pitchFamily="49" charset="-122"/>
              </a:rPr>
              <a:t>小时。</a:t>
            </a:r>
            <a:endParaRPr lang="zh-CN" altLang="en-US" dirty="0">
              <a:latin typeface="楷体" panose="02010609060101010101" pitchFamily="49" charset="-122"/>
              <a:ea typeface="楷体" panose="02010609060101010101" pitchFamily="49" charset="-122"/>
            </a:endParaRPr>
          </a:p>
          <a:p>
            <a:pPr marL="0" indent="0">
              <a:buNone/>
            </a:pPr>
            <a:r>
              <a:rPr lang="zh-CN" altLang="en-US" dirty="0">
                <a:latin typeface="楷体" panose="02010609060101010101" pitchFamily="49" charset="-122"/>
                <a:ea typeface="楷体" panose="02010609060101010101" pitchFamily="49" charset="-122"/>
              </a:rPr>
              <a:t>通过提供的</a:t>
            </a:r>
            <a:r>
              <a:rPr lang="it-IT" altLang="zh-CN" dirty="0">
                <a:latin typeface="楷体" panose="02010609060101010101" pitchFamily="49" charset="-122"/>
                <a:ea typeface="楷体" panose="02010609060101010101" pitchFamily="49" charset="-122"/>
              </a:rPr>
              <a:t>json</a:t>
            </a:r>
            <a:r>
              <a:rPr lang="zh-CN" altLang="en-US" dirty="0">
                <a:latin typeface="楷体" panose="02010609060101010101" pitchFamily="49" charset="-122"/>
                <a:ea typeface="楷体" panose="02010609060101010101" pitchFamily="49" charset="-122"/>
              </a:rPr>
              <a:t>文件构建知识图谱并存储在</a:t>
            </a:r>
            <a:r>
              <a:rPr lang="it-IT" altLang="zh-CN" dirty="0">
                <a:latin typeface="楷体" panose="02010609060101010101" pitchFamily="49" charset="-122"/>
                <a:ea typeface="楷体" panose="02010609060101010101" pitchFamily="49" charset="-122"/>
              </a:rPr>
              <a:t>Neo4j</a:t>
            </a:r>
            <a:r>
              <a:rPr lang="zh-CN" altLang="en-US" dirty="0">
                <a:latin typeface="楷体" panose="02010609060101010101" pitchFamily="49" charset="-122"/>
                <a:ea typeface="楷体" panose="02010609060101010101" pitchFamily="49" charset="-122"/>
              </a:rPr>
              <a:t>数据库中。</a:t>
            </a:r>
            <a:endParaRPr lang="zh-CN" altLang="en-US" dirty="0">
              <a:latin typeface="楷体" panose="02010609060101010101" pitchFamily="49" charset="-122"/>
              <a:ea typeface="楷体" panose="02010609060101010101" pitchFamily="49" charset="-122"/>
            </a:endParaRPr>
          </a:p>
          <a:p>
            <a:pPr marL="0" indent="0">
              <a:buNone/>
            </a:pPr>
            <a:endParaRPr lang="zh-CN" altLang="en-US" dirty="0"/>
          </a:p>
        </p:txBody>
      </p:sp>
      <p:pic>
        <p:nvPicPr>
          <p:cNvPr id="10" name="图片 9"/>
          <p:cNvPicPr>
            <a:picLocks noChangeAspect="1"/>
          </p:cNvPicPr>
          <p:nvPr/>
        </p:nvPicPr>
        <p:blipFill>
          <a:blip r:embed="rId1"/>
          <a:stretch>
            <a:fillRect/>
          </a:stretch>
        </p:blipFill>
        <p:spPr>
          <a:xfrm>
            <a:off x="821429" y="3260859"/>
            <a:ext cx="5508884" cy="3039895"/>
          </a:xfrm>
          <a:prstGeom prst="rect">
            <a:avLst/>
          </a:prstGeom>
        </p:spPr>
      </p:pic>
      <p:sp>
        <p:nvSpPr>
          <p:cNvPr id="12" name="文本框 11"/>
          <p:cNvSpPr txBox="1"/>
          <p:nvPr/>
        </p:nvSpPr>
        <p:spPr>
          <a:xfrm>
            <a:off x="6530686" y="3260859"/>
            <a:ext cx="5508884" cy="1384995"/>
          </a:xfrm>
          <a:prstGeom prst="rect">
            <a:avLst/>
          </a:prstGeom>
          <a:noFill/>
        </p:spPr>
        <p:txBody>
          <a:bodyPr wrap="square" rtlCol="0">
            <a:spAutoFit/>
          </a:bodyPr>
          <a:lstStyle/>
          <a:p>
            <a:r>
              <a:rPr lang="zh-CN" altLang="en-US" sz="2800" dirty="0">
                <a:latin typeface="楷体" panose="02010609060101010101" pitchFamily="49" charset="-122"/>
                <a:ea typeface="楷体" panose="02010609060101010101" pitchFamily="49" charset="-122"/>
              </a:rPr>
              <a:t>注意：</a:t>
            </a:r>
            <a:endParaRPr lang="en-US" altLang="zh-CN"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可能会出现</a:t>
            </a:r>
            <a:r>
              <a:rPr lang="en-US" altLang="zh-CN" sz="2800" dirty="0">
                <a:latin typeface="楷体" panose="02010609060101010101" pitchFamily="49" charset="-122"/>
                <a:ea typeface="楷体" panose="02010609060101010101" pitchFamily="49" charset="-122"/>
              </a:rPr>
              <a:t>GBK</a:t>
            </a:r>
            <a:r>
              <a:rPr lang="zh-CN" altLang="en-US" sz="2800" dirty="0">
                <a:latin typeface="楷体" panose="02010609060101010101" pitchFamily="49" charset="-122"/>
                <a:ea typeface="楷体" panose="02010609060101010101" pitchFamily="49" charset="-122"/>
              </a:rPr>
              <a:t>编码错误，需要将打开文件编码方式改为</a:t>
            </a:r>
            <a:r>
              <a:rPr lang="en-US" altLang="zh-CN" sz="2800" dirty="0">
                <a:latin typeface="楷体" panose="02010609060101010101" pitchFamily="49" charset="-122"/>
                <a:ea typeface="楷体" panose="02010609060101010101" pitchFamily="49" charset="-122"/>
              </a:rPr>
              <a:t>UTF-8</a:t>
            </a:r>
            <a:endParaRPr lang="zh-CN" altLang="en-US" sz="2800" dirty="0">
              <a:latin typeface="楷体" panose="02010609060101010101" pitchFamily="49" charset="-122"/>
              <a:ea typeface="楷体" panose="02010609060101010101" pitchFamily="49" charset="-122"/>
            </a:endParaRPr>
          </a:p>
        </p:txBody>
      </p:sp>
    </p:spTree>
  </p:cSld>
  <p:clrMapOvr>
    <a:masterClrMapping/>
  </p:clrMapOvr>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DIAGRAM_VIRTUALLY_FRAME" val="{&quot;height&quot;:186.75,&quot;left&quot;:39.85,&quot;top&quot;:119.55,&quot;width&quot;:578.2}"/>
</p:tagLst>
</file>

<file path=ppt/tags/tag3.xml><?xml version="1.0" encoding="utf-8"?>
<p:tagLst xmlns:p="http://schemas.openxmlformats.org/presentationml/2006/main">
  <p:tag name="KSO_WM_DIAGRAM_VIRTUALLY_FRAME" val="{&quot;height&quot;:186.75,&quot;left&quot;:39.85,&quot;top&quot;:119.55,&quot;width&quot;:578.2}"/>
</p:tagLst>
</file>

<file path=ppt/tags/tag4.xml><?xml version="1.0" encoding="utf-8"?>
<p:tagLst xmlns:p="http://schemas.openxmlformats.org/presentationml/2006/main">
  <p:tag name="KSO_WM_DIAGRAM_VIRTUALLY_FRAME" val="{&quot;height&quot;:186.75,&quot;left&quot;:39.85,&quot;top&quot;:119.55,&quot;width&quot;:578.2}"/>
</p:tagLst>
</file>

<file path=ppt/tags/tag5.xml><?xml version="1.0" encoding="utf-8"?>
<p:tagLst xmlns:p="http://schemas.openxmlformats.org/presentationml/2006/main">
  <p:tag name="KSO_WM_DIAGRAM_VIRTUALLY_FRAME" val="{&quot;height&quot;:186.75,&quot;left&quot;:39.85,&quot;top&quot;:119.55,&quot;width&quot;:578.2}"/>
</p:tagLst>
</file>

<file path=ppt/tags/tag6.xml><?xml version="1.0" encoding="utf-8"?>
<p:tagLst xmlns:p="http://schemas.openxmlformats.org/presentationml/2006/main">
  <p:tag name="KSO_WM_DIAGRAM_VIRTUALLY_FRAME" val="{&quot;height&quot;:186.75,&quot;left&quot;:39.85,&quot;top&quot;:119.55,&quot;width&quot;:578.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常用页面">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4128</Words>
  <Application>WPS 演示</Application>
  <PresentationFormat>宽屏</PresentationFormat>
  <Paragraphs>418</Paragraphs>
  <Slides>27</Slides>
  <Notes>11</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27</vt:i4>
      </vt:variant>
    </vt:vector>
  </HeadingPairs>
  <TitlesOfParts>
    <vt:vector size="44" baseType="lpstr">
      <vt:lpstr>Arial</vt:lpstr>
      <vt:lpstr>宋体</vt:lpstr>
      <vt:lpstr>Wingdings</vt:lpstr>
      <vt:lpstr>微软雅黑 Light</vt:lpstr>
      <vt:lpstr>微软雅黑</vt:lpstr>
      <vt:lpstr>华文楷体</vt:lpstr>
      <vt:lpstr>汉仪君黑-45简</vt:lpstr>
      <vt:lpstr>楷体</vt:lpstr>
      <vt:lpstr>Calibri</vt:lpstr>
      <vt:lpstr>等线</vt:lpstr>
      <vt:lpstr>Times New Roman</vt:lpstr>
      <vt:lpstr>仿宋</vt:lpstr>
      <vt:lpstr>Arial Unicode MS</vt:lpstr>
      <vt:lpstr>Calibri Light</vt:lpstr>
      <vt:lpstr>黑体</vt:lpstr>
      <vt:lpstr>Office 主题​​</vt:lpstr>
      <vt:lpstr>常用页面</vt:lpstr>
      <vt:lpstr>《问答系统》实验指导书</vt:lpstr>
      <vt:lpstr>PowerPoint 演示文稿</vt:lpstr>
      <vt:lpstr>目的</vt:lpstr>
      <vt:lpstr>讲解内容</vt:lpstr>
      <vt:lpstr>项目运行环境安装</vt:lpstr>
      <vt:lpstr>项目运行环境安装</vt:lpstr>
      <vt:lpstr>项目运行环境安装</vt:lpstr>
      <vt:lpstr>项目配置修改</vt:lpstr>
      <vt:lpstr>知识图谱创建与导入</vt:lpstr>
      <vt:lpstr>PowerPoint 演示文稿</vt:lpstr>
      <vt:lpstr>基于知识图谱的问答系统的运行</vt:lpstr>
      <vt:lpstr>参考版本配置</vt:lpstr>
      <vt:lpstr>PowerPoint 演示文稿</vt:lpstr>
      <vt:lpstr>实验要求</vt:lpstr>
      <vt:lpstr>验收内容</vt:lpstr>
      <vt:lpstr>PowerPoint 演示文稿</vt:lpstr>
      <vt:lpstr>评分标准</vt:lpstr>
      <vt:lpstr>评分标准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yf z</dc:creator>
  <cp:lastModifiedBy>lzy</cp:lastModifiedBy>
  <cp:revision>20</cp:revision>
  <dcterms:created xsi:type="dcterms:W3CDTF">2025-10-15T13:03:00Z</dcterms:created>
  <dcterms:modified xsi:type="dcterms:W3CDTF">2025-10-15T13:37:14Z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6457D147ACF245B58A9FA3A75CCDCCE2_13</vt:lpwstr>
  </property>
  <property fmtid="{D5CDD505-2E9C-101B-9397-08002B2CF9AE}" pid="3" name="KSOProductBuildVer">
    <vt:lpwstr>2052-12.1.0.23125</vt:lpwstr>
  </property>
</Properties>
</file>