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8"/>
  </p:notesMasterIdLst>
  <p:sldIdLst>
    <p:sldId id="256" r:id="rId2"/>
    <p:sldId id="257" r:id="rId3"/>
    <p:sldId id="261" r:id="rId4"/>
    <p:sldId id="258" r:id="rId5"/>
    <p:sldId id="259" r:id="rId6"/>
    <p:sldId id="260" r:id="rId7"/>
  </p:sldIdLst>
  <p:sldSz cx="9144000" cy="5143500" type="screen16x9"/>
  <p:notesSz cx="6858000" cy="9144000"/>
  <p:embeddedFontLst>
    <p:embeddedFont>
      <p:font typeface="Calibri" panose="020F0502020204030204" pitchFamily="34" charset="0"/>
      <p:regular r:id="rId9"/>
      <p:bold r:id="rId10"/>
      <p:italic r:id="rId11"/>
      <p:boldItalic r:id="rId12"/>
    </p:embeddedFont>
    <p:embeddedFont>
      <p:font typeface="Calibri Light" panose="020F0302020204030204" pitchFamily="34" charset="0"/>
      <p:regular r:id="rId13"/>
      <p:italic r:id="rId14"/>
    </p:embeddedFont>
    <p:embeddedFont>
      <p:font typeface="Montserrat" pitchFamily="2" charset="77"/>
      <p:regular r:id="rId15"/>
      <p:bold r:id="rId16"/>
      <p:italic r:id="rId17"/>
      <p:boldItalic r:id="rId18"/>
    </p:embeddedFont>
    <p:embeddedFont>
      <p:font typeface="Montserrat Medium" pitchFamily="2" charset="77"/>
      <p:regular r:id="rId19"/>
      <p:bold r:id="rId20"/>
      <p:italic r:id="rId21"/>
      <p:boldItalic r:id="rId22"/>
    </p:embeddedFont>
    <p:embeddedFont>
      <p:font typeface="Montserrat SemiBold" pitchFamily="2" charset="77"/>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C54DDE-B6B2-EF4F-A709-EE95FF6C7BEA}" v="15" dt="2023-02-25T04:43:33.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66"/>
    <p:restoredTop sz="94679"/>
  </p:normalViewPr>
  <p:slideViewPr>
    <p:cSldViewPr snapToGrid="0">
      <p:cViewPr varScale="1">
        <p:scale>
          <a:sx n="139" d="100"/>
          <a:sy n="139" d="100"/>
        </p:scale>
        <p:origin x="36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viewProps" Target="viewProps.xml"/><Relationship Id="rId10" Type="http://schemas.openxmlformats.org/officeDocument/2006/relationships/font" Target="fonts/font2.fntdata"/><Relationship Id="rId19" Type="http://schemas.openxmlformats.org/officeDocument/2006/relationships/font" Target="fonts/font11.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22ba91e4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22ba91e4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376db9063fcd76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376db9063fcd76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087f831e6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087f831e6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087f831e6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087f831e6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406DB-C7BA-D585-B24E-34A42D39843C}"/>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C08E2FBD-A3E1-FF0F-9D32-AD1CA038E366}"/>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D82EF33-AB3F-0813-3B0C-3289DAE54320}"/>
              </a:ext>
            </a:extLst>
          </p:cNvPr>
          <p:cNvSpPr>
            <a:spLocks noGrp="1"/>
          </p:cNvSpPr>
          <p:nvPr>
            <p:ph type="dt" sz="half" idx="10"/>
          </p:nvPr>
        </p:nvSpPr>
        <p:spPr/>
        <p:txBody>
          <a:bodyPr/>
          <a:lstStyle/>
          <a:p>
            <a:fld id="{62900198-12E3-3542-B673-834B713949C2}" type="datetimeFigureOut">
              <a:rPr lang="en-US" smtClean="0"/>
              <a:t>3/27/23</a:t>
            </a:fld>
            <a:endParaRPr lang="en-US"/>
          </a:p>
        </p:txBody>
      </p:sp>
      <p:sp>
        <p:nvSpPr>
          <p:cNvPr id="5" name="Footer Placeholder 4">
            <a:extLst>
              <a:ext uri="{FF2B5EF4-FFF2-40B4-BE49-F238E27FC236}">
                <a16:creationId xmlns:a16="http://schemas.microsoft.com/office/drawing/2014/main" id="{B60C8C3B-2479-B4CC-23B6-9E3C8729E4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0B21EF-8CAB-081F-62C9-3897B077E36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0565653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12E8-DC85-7A3F-BC97-CC8B95066A7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A6727C4-F9DF-910E-86EC-4AB8C398547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4A8B0FF-7767-C223-D17B-99D7ABF9B02C}"/>
              </a:ext>
            </a:extLst>
          </p:cNvPr>
          <p:cNvSpPr>
            <a:spLocks noGrp="1"/>
          </p:cNvSpPr>
          <p:nvPr>
            <p:ph type="dt" sz="half" idx="10"/>
          </p:nvPr>
        </p:nvSpPr>
        <p:spPr/>
        <p:txBody>
          <a:bodyPr/>
          <a:lstStyle/>
          <a:p>
            <a:fld id="{62900198-12E3-3542-B673-834B713949C2}" type="datetimeFigureOut">
              <a:rPr lang="en-US" smtClean="0"/>
              <a:t>3/27/23</a:t>
            </a:fld>
            <a:endParaRPr lang="en-US"/>
          </a:p>
        </p:txBody>
      </p:sp>
      <p:sp>
        <p:nvSpPr>
          <p:cNvPr id="5" name="Footer Placeholder 4">
            <a:extLst>
              <a:ext uri="{FF2B5EF4-FFF2-40B4-BE49-F238E27FC236}">
                <a16:creationId xmlns:a16="http://schemas.microsoft.com/office/drawing/2014/main" id="{95A3EC9B-099A-9E96-558C-F571A88089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A4C7F-E83C-D01B-879D-A27AFCB54E9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847376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CFB797-2F46-76AD-6FF9-7E3566DD1A57}"/>
              </a:ext>
            </a:extLst>
          </p:cNvPr>
          <p:cNvSpPr>
            <a:spLocks noGrp="1"/>
          </p:cNvSpPr>
          <p:nvPr>
            <p:ph type="title" orient="vert"/>
          </p:nvPr>
        </p:nvSpPr>
        <p:spPr>
          <a:xfrm>
            <a:off x="6543675" y="273844"/>
            <a:ext cx="1971675" cy="4358879"/>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9B5F94B-4177-AC61-4CA5-1F86A2E53D06}"/>
              </a:ext>
            </a:extLst>
          </p:cNvPr>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2DC406D-319C-73ED-4548-0EAF77DE3A9B}"/>
              </a:ext>
            </a:extLst>
          </p:cNvPr>
          <p:cNvSpPr>
            <a:spLocks noGrp="1"/>
          </p:cNvSpPr>
          <p:nvPr>
            <p:ph type="dt" sz="half" idx="10"/>
          </p:nvPr>
        </p:nvSpPr>
        <p:spPr/>
        <p:txBody>
          <a:bodyPr/>
          <a:lstStyle/>
          <a:p>
            <a:fld id="{62900198-12E3-3542-B673-834B713949C2}" type="datetimeFigureOut">
              <a:rPr lang="en-US" smtClean="0"/>
              <a:t>3/27/23</a:t>
            </a:fld>
            <a:endParaRPr lang="en-US"/>
          </a:p>
        </p:txBody>
      </p:sp>
      <p:sp>
        <p:nvSpPr>
          <p:cNvPr id="5" name="Footer Placeholder 4">
            <a:extLst>
              <a:ext uri="{FF2B5EF4-FFF2-40B4-BE49-F238E27FC236}">
                <a16:creationId xmlns:a16="http://schemas.microsoft.com/office/drawing/2014/main" id="{74F2CFD2-D750-6837-134C-1407E692F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E7C07E-D9C9-FFF2-5C16-FACD57C4259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24756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1978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4517B-3C62-5CA3-7871-DC2A12BB10C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6392850-2261-4D90-52F1-7991B26704C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174000-8EC8-DA16-0881-8611C7B5765D}"/>
              </a:ext>
            </a:extLst>
          </p:cNvPr>
          <p:cNvSpPr>
            <a:spLocks noGrp="1"/>
          </p:cNvSpPr>
          <p:nvPr>
            <p:ph type="dt" sz="half" idx="10"/>
          </p:nvPr>
        </p:nvSpPr>
        <p:spPr/>
        <p:txBody>
          <a:bodyPr/>
          <a:lstStyle/>
          <a:p>
            <a:fld id="{62900198-12E3-3542-B673-834B713949C2}" type="datetimeFigureOut">
              <a:rPr lang="en-US" smtClean="0"/>
              <a:t>3/27/23</a:t>
            </a:fld>
            <a:endParaRPr lang="en-US"/>
          </a:p>
        </p:txBody>
      </p:sp>
      <p:sp>
        <p:nvSpPr>
          <p:cNvPr id="5" name="Footer Placeholder 4">
            <a:extLst>
              <a:ext uri="{FF2B5EF4-FFF2-40B4-BE49-F238E27FC236}">
                <a16:creationId xmlns:a16="http://schemas.microsoft.com/office/drawing/2014/main" id="{DFE1352F-9CBC-4251-34E3-129DB5752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E17961-9241-8CB4-B653-B3E07C09ED6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0153684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2ED98-229D-CF3D-71FB-58D47CA55772}"/>
              </a:ext>
            </a:extLst>
          </p:cNvPr>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D18E84B-D485-271D-C7CC-E5A2816DBBE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E1F3BB7-D502-DF29-D3BB-142498C4429C}"/>
              </a:ext>
            </a:extLst>
          </p:cNvPr>
          <p:cNvSpPr>
            <a:spLocks noGrp="1"/>
          </p:cNvSpPr>
          <p:nvPr>
            <p:ph type="dt" sz="half" idx="10"/>
          </p:nvPr>
        </p:nvSpPr>
        <p:spPr/>
        <p:txBody>
          <a:bodyPr/>
          <a:lstStyle/>
          <a:p>
            <a:fld id="{62900198-12E3-3542-B673-834B713949C2}" type="datetimeFigureOut">
              <a:rPr lang="en-US" smtClean="0"/>
              <a:t>3/27/23</a:t>
            </a:fld>
            <a:endParaRPr lang="en-US"/>
          </a:p>
        </p:txBody>
      </p:sp>
      <p:sp>
        <p:nvSpPr>
          <p:cNvPr id="5" name="Footer Placeholder 4">
            <a:extLst>
              <a:ext uri="{FF2B5EF4-FFF2-40B4-BE49-F238E27FC236}">
                <a16:creationId xmlns:a16="http://schemas.microsoft.com/office/drawing/2014/main" id="{67988BE9-7D25-1672-9A62-48AC2CFB1E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FC7DC-7594-B8ED-1FEC-5D41F099959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574451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40E0-AE7F-0888-A54B-BA557304EFE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26DE8E0-E0A7-45E5-7EAE-5D8DB60A2C4E}"/>
              </a:ext>
            </a:extLst>
          </p:cNvPr>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53842D9-4EB7-029E-4DC4-AD07E7A58EF0}"/>
              </a:ext>
            </a:extLst>
          </p:cNvPr>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BE7820F-AEFC-1620-D20F-D53B897BF0D1}"/>
              </a:ext>
            </a:extLst>
          </p:cNvPr>
          <p:cNvSpPr>
            <a:spLocks noGrp="1"/>
          </p:cNvSpPr>
          <p:nvPr>
            <p:ph type="dt" sz="half" idx="10"/>
          </p:nvPr>
        </p:nvSpPr>
        <p:spPr/>
        <p:txBody>
          <a:bodyPr/>
          <a:lstStyle/>
          <a:p>
            <a:fld id="{62900198-12E3-3542-B673-834B713949C2}" type="datetimeFigureOut">
              <a:rPr lang="en-US" smtClean="0"/>
              <a:t>3/27/23</a:t>
            </a:fld>
            <a:endParaRPr lang="en-US"/>
          </a:p>
        </p:txBody>
      </p:sp>
      <p:sp>
        <p:nvSpPr>
          <p:cNvPr id="6" name="Footer Placeholder 5">
            <a:extLst>
              <a:ext uri="{FF2B5EF4-FFF2-40B4-BE49-F238E27FC236}">
                <a16:creationId xmlns:a16="http://schemas.microsoft.com/office/drawing/2014/main" id="{0733589E-2E70-F96C-81FC-EA0D5019B8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E0EB1D-F4E0-B90B-C50B-86BFA42B06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92615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8DBA-62EC-A595-B472-B6CA49634A03}"/>
              </a:ext>
            </a:extLst>
          </p:cNvPr>
          <p:cNvSpPr>
            <a:spLocks noGrp="1"/>
          </p:cNvSpPr>
          <p:nvPr>
            <p:ph type="title"/>
          </p:nvPr>
        </p:nvSpPr>
        <p:spPr>
          <a:xfrm>
            <a:off x="629841" y="273844"/>
            <a:ext cx="7886700" cy="994172"/>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6776923-7B5D-E82D-AC00-FE2DC33895A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ADCF9498-C4D8-4096-34B3-9AF0A8609672}"/>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0A8B7EB-5067-351E-3E85-D6B869E543F8}"/>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50FB664A-98E7-92CD-7860-39C893C01741}"/>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E1658B9-8F25-A31E-CCD2-555BAFECA43E}"/>
              </a:ext>
            </a:extLst>
          </p:cNvPr>
          <p:cNvSpPr>
            <a:spLocks noGrp="1"/>
          </p:cNvSpPr>
          <p:nvPr>
            <p:ph type="dt" sz="half" idx="10"/>
          </p:nvPr>
        </p:nvSpPr>
        <p:spPr/>
        <p:txBody>
          <a:bodyPr/>
          <a:lstStyle/>
          <a:p>
            <a:fld id="{62900198-12E3-3542-B673-834B713949C2}" type="datetimeFigureOut">
              <a:rPr lang="en-US" smtClean="0"/>
              <a:t>3/27/23</a:t>
            </a:fld>
            <a:endParaRPr lang="en-US"/>
          </a:p>
        </p:txBody>
      </p:sp>
      <p:sp>
        <p:nvSpPr>
          <p:cNvPr id="8" name="Footer Placeholder 7">
            <a:extLst>
              <a:ext uri="{FF2B5EF4-FFF2-40B4-BE49-F238E27FC236}">
                <a16:creationId xmlns:a16="http://schemas.microsoft.com/office/drawing/2014/main" id="{84B12C2F-CF2A-20EB-A949-CE17EF510F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782B72-28A1-6D06-B94A-8FE80B3291C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872234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B3F7-06E4-711C-45F1-C98E82FD952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8E5D56C-C29D-1C72-D111-9A82D76CC1E0}"/>
              </a:ext>
            </a:extLst>
          </p:cNvPr>
          <p:cNvSpPr>
            <a:spLocks noGrp="1"/>
          </p:cNvSpPr>
          <p:nvPr>
            <p:ph type="dt" sz="half" idx="10"/>
          </p:nvPr>
        </p:nvSpPr>
        <p:spPr/>
        <p:txBody>
          <a:bodyPr/>
          <a:lstStyle/>
          <a:p>
            <a:fld id="{62900198-12E3-3542-B673-834B713949C2}" type="datetimeFigureOut">
              <a:rPr lang="en-US" smtClean="0"/>
              <a:t>3/27/23</a:t>
            </a:fld>
            <a:endParaRPr lang="en-US"/>
          </a:p>
        </p:txBody>
      </p:sp>
      <p:sp>
        <p:nvSpPr>
          <p:cNvPr id="4" name="Footer Placeholder 3">
            <a:extLst>
              <a:ext uri="{FF2B5EF4-FFF2-40B4-BE49-F238E27FC236}">
                <a16:creationId xmlns:a16="http://schemas.microsoft.com/office/drawing/2014/main" id="{B9D38A91-126D-37C1-D081-D13180BAF9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FF0A92-22D6-81B9-08FD-17E83201478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8022782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B5FA4D-0FCF-710B-8555-A0F31563B3FD}"/>
              </a:ext>
            </a:extLst>
          </p:cNvPr>
          <p:cNvSpPr>
            <a:spLocks noGrp="1"/>
          </p:cNvSpPr>
          <p:nvPr>
            <p:ph type="dt" sz="half" idx="10"/>
          </p:nvPr>
        </p:nvSpPr>
        <p:spPr/>
        <p:txBody>
          <a:bodyPr/>
          <a:lstStyle/>
          <a:p>
            <a:fld id="{62900198-12E3-3542-B673-834B713949C2}" type="datetimeFigureOut">
              <a:rPr lang="en-US" smtClean="0"/>
              <a:t>3/27/23</a:t>
            </a:fld>
            <a:endParaRPr lang="en-US"/>
          </a:p>
        </p:txBody>
      </p:sp>
      <p:sp>
        <p:nvSpPr>
          <p:cNvPr id="3" name="Footer Placeholder 2">
            <a:extLst>
              <a:ext uri="{FF2B5EF4-FFF2-40B4-BE49-F238E27FC236}">
                <a16:creationId xmlns:a16="http://schemas.microsoft.com/office/drawing/2014/main" id="{BF59B684-A309-90A4-4448-7327845B0B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18CEF0-9E28-E712-6993-2C42619E3DF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80129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75E5-E13C-7BEB-D536-E2815FD9CC4C}"/>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8911B8F-E637-39C0-67C2-E3ED9AEFC08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F1341B5-D312-79E2-FB94-C9BA38912AC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441C87B0-C70D-D05D-48F6-69C23F762C9E}"/>
              </a:ext>
            </a:extLst>
          </p:cNvPr>
          <p:cNvSpPr>
            <a:spLocks noGrp="1"/>
          </p:cNvSpPr>
          <p:nvPr>
            <p:ph type="dt" sz="half" idx="10"/>
          </p:nvPr>
        </p:nvSpPr>
        <p:spPr/>
        <p:txBody>
          <a:bodyPr/>
          <a:lstStyle/>
          <a:p>
            <a:fld id="{62900198-12E3-3542-B673-834B713949C2}" type="datetimeFigureOut">
              <a:rPr lang="en-US" smtClean="0"/>
              <a:t>3/27/23</a:t>
            </a:fld>
            <a:endParaRPr lang="en-US"/>
          </a:p>
        </p:txBody>
      </p:sp>
      <p:sp>
        <p:nvSpPr>
          <p:cNvPr id="6" name="Footer Placeholder 5">
            <a:extLst>
              <a:ext uri="{FF2B5EF4-FFF2-40B4-BE49-F238E27FC236}">
                <a16:creationId xmlns:a16="http://schemas.microsoft.com/office/drawing/2014/main" id="{580895C9-4D14-2F86-48F0-B704B71067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6337F1-FFFB-144D-4148-A96F6E0269B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1824738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9348-71F8-644A-CDE7-EDB1E76323B5}"/>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7369623-714E-0A37-9446-7A5CBEB1D829}"/>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186659E-A4A6-27DF-A1C6-200E12B6EBC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50F8F90E-D8FF-AEFB-66ED-B776E7A677B7}"/>
              </a:ext>
            </a:extLst>
          </p:cNvPr>
          <p:cNvSpPr>
            <a:spLocks noGrp="1"/>
          </p:cNvSpPr>
          <p:nvPr>
            <p:ph type="dt" sz="half" idx="10"/>
          </p:nvPr>
        </p:nvSpPr>
        <p:spPr/>
        <p:txBody>
          <a:bodyPr/>
          <a:lstStyle/>
          <a:p>
            <a:fld id="{62900198-12E3-3542-B673-834B713949C2}" type="datetimeFigureOut">
              <a:rPr lang="en-US" smtClean="0"/>
              <a:t>3/27/23</a:t>
            </a:fld>
            <a:endParaRPr lang="en-US"/>
          </a:p>
        </p:txBody>
      </p:sp>
      <p:sp>
        <p:nvSpPr>
          <p:cNvPr id="6" name="Footer Placeholder 5">
            <a:extLst>
              <a:ext uri="{FF2B5EF4-FFF2-40B4-BE49-F238E27FC236}">
                <a16:creationId xmlns:a16="http://schemas.microsoft.com/office/drawing/2014/main" id="{0DFFA758-ADEF-F29B-A624-A657799150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EFAE34-50C4-B3C0-9FB0-332A629CFE6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5342003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EA049F-CABE-BE56-8EF0-3CBA2B73D0CC}"/>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790B927-129A-0D53-D296-A0811F051E9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7D70115-23FE-BF93-0CC7-F97BB6E9BA9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2900198-12E3-3542-B673-834B713949C2}" type="datetimeFigureOut">
              <a:rPr lang="en-US" smtClean="0"/>
              <a:t>3/27/23</a:t>
            </a:fld>
            <a:endParaRPr lang="en-US"/>
          </a:p>
        </p:txBody>
      </p:sp>
      <p:sp>
        <p:nvSpPr>
          <p:cNvPr id="5" name="Footer Placeholder 4">
            <a:extLst>
              <a:ext uri="{FF2B5EF4-FFF2-40B4-BE49-F238E27FC236}">
                <a16:creationId xmlns:a16="http://schemas.microsoft.com/office/drawing/2014/main" id="{313E82C5-3AB9-8250-8AA0-DF6F60E5DAA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4CE626-81E7-4373-2A03-70D40F27181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79304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509725"/>
            <a:ext cx="8520600" cy="228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4080" dirty="0">
                <a:latin typeface="Montserrat"/>
                <a:ea typeface="Montserrat"/>
                <a:cs typeface="Montserrat"/>
                <a:sym typeface="Montserrat"/>
              </a:rPr>
              <a:t>“PennyWise” - A Lightweight Web Application to track personal expenses</a:t>
            </a:r>
            <a:endParaRPr sz="4080" dirty="0">
              <a:latin typeface="Montserrat"/>
              <a:ea typeface="Montserrat"/>
              <a:cs typeface="Montserrat"/>
              <a:sym typeface="Montserrat"/>
            </a:endParaRPr>
          </a:p>
        </p:txBody>
      </p:sp>
      <p:sp>
        <p:nvSpPr>
          <p:cNvPr id="55" name="Google Shape;55;p13"/>
          <p:cNvSpPr txBox="1">
            <a:spLocks noGrp="1"/>
          </p:cNvSpPr>
          <p:nvPr>
            <p:ph type="subTitle" idx="1"/>
          </p:nvPr>
        </p:nvSpPr>
        <p:spPr>
          <a:xfrm>
            <a:off x="311700" y="3000575"/>
            <a:ext cx="3441316" cy="17118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000" dirty="0">
                <a:latin typeface="Montserrat" pitchFamily="2" charset="77"/>
                <a:ea typeface="Montserrat Medium"/>
                <a:cs typeface="Montserrat Medium"/>
                <a:sym typeface="Montserrat Medium"/>
              </a:rPr>
              <a:t>Presented BY</a:t>
            </a:r>
            <a:endParaRPr sz="1000" dirty="0">
              <a:latin typeface="Montserrat" pitchFamily="2" charset="77"/>
              <a:ea typeface="Montserrat Medium"/>
              <a:cs typeface="Montserrat Medium"/>
              <a:sym typeface="Montserrat Medium"/>
            </a:endParaRPr>
          </a:p>
          <a:p>
            <a:pPr marL="0" lvl="0" indent="0" algn="l" rtl="0">
              <a:spcBef>
                <a:spcPts val="0"/>
              </a:spcBef>
              <a:spcAft>
                <a:spcPts val="0"/>
              </a:spcAft>
              <a:buNone/>
            </a:pPr>
            <a:endParaRPr sz="1000" dirty="0">
              <a:latin typeface="Montserrat" pitchFamily="2" charset="77"/>
              <a:ea typeface="Montserrat Medium"/>
              <a:cs typeface="Montserrat Medium"/>
              <a:sym typeface="Montserrat Medium"/>
            </a:endParaRPr>
          </a:p>
          <a:p>
            <a:pPr marL="0" lvl="0" indent="0" algn="l" rtl="0">
              <a:spcBef>
                <a:spcPts val="0"/>
              </a:spcBef>
              <a:spcAft>
                <a:spcPts val="0"/>
              </a:spcAft>
              <a:buNone/>
            </a:pPr>
            <a:r>
              <a:rPr lang="en" sz="1000" dirty="0">
                <a:latin typeface="Montserrat" pitchFamily="2" charset="77"/>
                <a:ea typeface="Montserrat Medium"/>
                <a:cs typeface="Montserrat Medium"/>
                <a:sym typeface="Montserrat Medium"/>
              </a:rPr>
              <a:t>210819104088 - SAMUEL PETER A</a:t>
            </a:r>
            <a:endParaRPr sz="1000" dirty="0">
              <a:latin typeface="Montserrat" pitchFamily="2" charset="77"/>
              <a:ea typeface="Montserrat Medium"/>
              <a:cs typeface="Montserrat Medium"/>
              <a:sym typeface="Montserrat Medium"/>
            </a:endParaRPr>
          </a:p>
          <a:p>
            <a:pPr marL="0" lvl="0" indent="0" algn="l" rtl="0">
              <a:spcBef>
                <a:spcPts val="0"/>
              </a:spcBef>
              <a:spcAft>
                <a:spcPts val="0"/>
              </a:spcAft>
              <a:buNone/>
            </a:pPr>
            <a:r>
              <a:rPr lang="en" sz="1000" dirty="0">
                <a:latin typeface="Montserrat" pitchFamily="2" charset="77"/>
                <a:ea typeface="Montserrat Medium"/>
                <a:cs typeface="Montserrat Medium"/>
                <a:sym typeface="Montserrat Medium"/>
              </a:rPr>
              <a:t>210819104104  - SHELTON A</a:t>
            </a:r>
            <a:endParaRPr sz="1000" dirty="0">
              <a:latin typeface="Montserrat" pitchFamily="2" charset="77"/>
              <a:ea typeface="Montserrat Medium"/>
              <a:cs typeface="Montserrat Medium"/>
              <a:sym typeface="Montserrat Medium"/>
            </a:endParaRPr>
          </a:p>
          <a:p>
            <a:pPr marL="0" lvl="0" indent="0" algn="l" rtl="0">
              <a:spcBef>
                <a:spcPts val="0"/>
              </a:spcBef>
              <a:spcAft>
                <a:spcPts val="0"/>
              </a:spcAft>
              <a:buNone/>
            </a:pPr>
            <a:r>
              <a:rPr lang="en" sz="1000" dirty="0">
                <a:latin typeface="Montserrat" pitchFamily="2" charset="77"/>
                <a:ea typeface="Montserrat Medium"/>
                <a:cs typeface="Montserrat Medium"/>
                <a:sym typeface="Montserrat Medium"/>
              </a:rPr>
              <a:t>210819104114    - THANGA BLESSON RAJ A</a:t>
            </a:r>
            <a:endParaRPr sz="1000" dirty="0">
              <a:latin typeface="Montserrat" pitchFamily="2" charset="77"/>
              <a:ea typeface="Montserrat Medium"/>
              <a:cs typeface="Montserrat Medium"/>
              <a:sym typeface="Montserrat Medium"/>
            </a:endParaRPr>
          </a:p>
          <a:p>
            <a:pPr marL="0" lvl="0" indent="0" algn="l" rtl="0">
              <a:spcBef>
                <a:spcPts val="0"/>
              </a:spcBef>
              <a:spcAft>
                <a:spcPts val="0"/>
              </a:spcAft>
              <a:buNone/>
            </a:pPr>
            <a:r>
              <a:rPr lang="en" sz="1000" dirty="0">
                <a:latin typeface="Montserrat" pitchFamily="2" charset="77"/>
                <a:ea typeface="Montserrat Medium"/>
                <a:cs typeface="Montserrat Medium"/>
                <a:sym typeface="Montserrat Medium"/>
              </a:rPr>
              <a:t>210819104116    - THOMAS KINGSTONE SAMUEL J K</a:t>
            </a:r>
          </a:p>
          <a:p>
            <a:pPr marL="0" lvl="0" indent="0" algn="l" rtl="0">
              <a:spcBef>
                <a:spcPts val="0"/>
              </a:spcBef>
              <a:spcAft>
                <a:spcPts val="0"/>
              </a:spcAft>
              <a:buNone/>
            </a:pPr>
            <a:endParaRPr lang="en" sz="1000" dirty="0">
              <a:latin typeface="Montserrat" pitchFamily="2" charset="77"/>
              <a:ea typeface="Montserrat Medium"/>
              <a:cs typeface="Montserrat Medium"/>
              <a:sym typeface="Montserrat Medium"/>
            </a:endParaRPr>
          </a:p>
          <a:p>
            <a:pPr marL="0" lvl="0" indent="0" algn="l" rtl="0">
              <a:spcBef>
                <a:spcPts val="0"/>
              </a:spcBef>
              <a:spcAft>
                <a:spcPts val="0"/>
              </a:spcAft>
              <a:buNone/>
            </a:pPr>
            <a:r>
              <a:rPr lang="en" sz="1000" dirty="0">
                <a:latin typeface="Montserrat" pitchFamily="2" charset="77"/>
                <a:ea typeface="Montserrat Medium"/>
                <a:cs typeface="Montserrat Medium"/>
                <a:sym typeface="Montserrat Medium"/>
              </a:rPr>
              <a:t>Guided By - </a:t>
            </a:r>
            <a:r>
              <a:rPr lang="en-IN" sz="1000" dirty="0">
                <a:latin typeface="Montserrat" pitchFamily="2" charset="77"/>
                <a:ea typeface="Montserrat Medium"/>
                <a:cs typeface="Montserrat Medium"/>
                <a:sym typeface="Montserrat Medium"/>
              </a:rPr>
              <a:t>Mr. K. G. Saravanan</a:t>
            </a:r>
          </a:p>
          <a:p>
            <a:pPr marL="0" lvl="0" indent="0" algn="l" rtl="0">
              <a:spcBef>
                <a:spcPts val="0"/>
              </a:spcBef>
              <a:spcAft>
                <a:spcPts val="0"/>
              </a:spcAft>
              <a:buNone/>
            </a:pPr>
            <a:endParaRPr lang="en-IN" sz="1000" dirty="0">
              <a:latin typeface="Montserrat" pitchFamily="2" charset="77"/>
              <a:ea typeface="Montserrat Medium"/>
              <a:cs typeface="Montserrat Medium"/>
              <a:sym typeface="Montserrat Medium"/>
            </a:endParaRPr>
          </a:p>
          <a:p>
            <a:pPr algn="l"/>
            <a:r>
              <a:rPr lang="en-IN" sz="1000" b="1" dirty="0">
                <a:effectLst/>
                <a:latin typeface="Montserrat" pitchFamily="2" charset="77"/>
              </a:rPr>
              <a:t>Project Co-ordinator </a:t>
            </a:r>
            <a:endParaRPr lang="en-IN" sz="1000" dirty="0">
              <a:effectLst/>
              <a:latin typeface="Montserrat" pitchFamily="2" charset="77"/>
            </a:endParaRPr>
          </a:p>
          <a:p>
            <a:pPr algn="l"/>
            <a:r>
              <a:rPr lang="en-IN" sz="1000" dirty="0">
                <a:effectLst/>
                <a:latin typeface="Montserrat" pitchFamily="2" charset="77"/>
              </a:rPr>
              <a:t>Mr. S </a:t>
            </a:r>
            <a:r>
              <a:rPr lang="en-IN" sz="1000" dirty="0" err="1">
                <a:effectLst/>
                <a:latin typeface="Montserrat" pitchFamily="2" charset="77"/>
              </a:rPr>
              <a:t>Kumaresan</a:t>
            </a:r>
            <a:br>
              <a:rPr lang="en-IN" sz="1000" dirty="0">
                <a:effectLst/>
                <a:latin typeface="Montserrat" pitchFamily="2" charset="77"/>
              </a:rPr>
            </a:br>
            <a:r>
              <a:rPr lang="en-IN" sz="1000" dirty="0">
                <a:effectLst/>
                <a:latin typeface="Montserrat" pitchFamily="2" charset="77"/>
              </a:rPr>
              <a:t>Assistant Professor</a:t>
            </a:r>
            <a:br>
              <a:rPr lang="en-IN" sz="1000" dirty="0">
                <a:effectLst/>
                <a:latin typeface="Montserrat" pitchFamily="2" charset="77"/>
              </a:rPr>
            </a:br>
            <a:r>
              <a:rPr lang="en-IN" sz="1000" dirty="0">
                <a:effectLst/>
                <a:latin typeface="Montserrat" pitchFamily="2" charset="77"/>
              </a:rPr>
              <a:t>Department of Computer Science &amp; Engineering. </a:t>
            </a:r>
          </a:p>
          <a:p>
            <a:pPr marL="0" lvl="0" indent="0" algn="l" rtl="0">
              <a:spcBef>
                <a:spcPts val="0"/>
              </a:spcBef>
              <a:spcAft>
                <a:spcPts val="0"/>
              </a:spcAft>
              <a:buNone/>
            </a:pPr>
            <a:endParaRPr sz="900" dirty="0">
              <a:latin typeface="Montserrat" pitchFamily="2" charset="77"/>
              <a:ea typeface="Montserrat Medium"/>
              <a:cs typeface="Montserrat Medium"/>
              <a:sym typeface="Montserrat Medium"/>
            </a:endParaRPr>
          </a:p>
          <a:p>
            <a:pPr marL="0" lvl="0" indent="0" algn="l" rtl="0">
              <a:spcBef>
                <a:spcPts val="0"/>
              </a:spcBef>
              <a:spcAft>
                <a:spcPts val="0"/>
              </a:spcAft>
              <a:buNone/>
            </a:pPr>
            <a:endParaRPr sz="900" dirty="0">
              <a:latin typeface="Montserrat" pitchFamily="2" charset="77"/>
            </a:endParaRPr>
          </a:p>
        </p:txBody>
      </p:sp>
      <p:sp>
        <p:nvSpPr>
          <p:cNvPr id="2" name="TextBox 1">
            <a:extLst>
              <a:ext uri="{FF2B5EF4-FFF2-40B4-BE49-F238E27FC236}">
                <a16:creationId xmlns:a16="http://schemas.microsoft.com/office/drawing/2014/main" id="{6F0E0041-3CF3-7894-F886-DB48074B9BEB}"/>
              </a:ext>
            </a:extLst>
          </p:cNvPr>
          <p:cNvSpPr txBox="1"/>
          <p:nvPr/>
        </p:nvSpPr>
        <p:spPr>
          <a:xfrm>
            <a:off x="5067404" y="3000575"/>
            <a:ext cx="4004686" cy="1631216"/>
          </a:xfrm>
          <a:prstGeom prst="rect">
            <a:avLst/>
          </a:prstGeom>
          <a:noFill/>
        </p:spPr>
        <p:txBody>
          <a:bodyPr wrap="none" rtlCol="0">
            <a:spAutoFit/>
          </a:bodyPr>
          <a:lstStyle/>
          <a:p>
            <a:pPr algn="r"/>
            <a:r>
              <a:rPr lang="en-IN" sz="1000" b="1" i="1" dirty="0">
                <a:effectLst/>
                <a:latin typeface="Montserrat" pitchFamily="2" charset="77"/>
              </a:rPr>
              <a:t>Under The Guidance of </a:t>
            </a:r>
            <a:endParaRPr lang="en-IN" sz="1000" dirty="0">
              <a:effectLst/>
              <a:latin typeface="Montserrat" pitchFamily="2" charset="77"/>
            </a:endParaRPr>
          </a:p>
          <a:p>
            <a:pPr algn="r"/>
            <a:r>
              <a:rPr lang="en-IN" sz="1000" i="1" dirty="0">
                <a:effectLst/>
                <a:latin typeface="Montserrat" pitchFamily="2" charset="77"/>
              </a:rPr>
              <a:t>Mr. K. G. Saravanan</a:t>
            </a:r>
          </a:p>
          <a:p>
            <a:pPr algn="r"/>
            <a:r>
              <a:rPr lang="en-IN" sz="1000" i="1" dirty="0">
                <a:effectLst/>
                <a:latin typeface="Montserrat" pitchFamily="2" charset="77"/>
              </a:rPr>
              <a:t>Department of Computer Science and Engineering </a:t>
            </a:r>
          </a:p>
          <a:p>
            <a:pPr algn="r"/>
            <a:endParaRPr lang="en-IN" sz="1000" i="1" dirty="0">
              <a:latin typeface="Montserrat" pitchFamily="2" charset="77"/>
            </a:endParaRPr>
          </a:p>
          <a:p>
            <a:pPr algn="r"/>
            <a:endParaRPr lang="en-IN" sz="1000" dirty="0">
              <a:effectLst/>
              <a:latin typeface="Montserrat" pitchFamily="2" charset="77"/>
            </a:endParaRPr>
          </a:p>
          <a:p>
            <a:pPr algn="r"/>
            <a:r>
              <a:rPr lang="en-IN" sz="1000" b="1" i="1" dirty="0">
                <a:effectLst/>
                <a:latin typeface="Montserrat" pitchFamily="2" charset="77"/>
              </a:rPr>
              <a:t>Head of the Department </a:t>
            </a:r>
            <a:endParaRPr lang="en-IN" sz="1000" dirty="0">
              <a:effectLst/>
              <a:latin typeface="Montserrat" pitchFamily="2" charset="77"/>
            </a:endParaRPr>
          </a:p>
          <a:p>
            <a:pPr algn="r"/>
            <a:r>
              <a:rPr lang="en-IN" sz="1000" i="1" dirty="0" err="1">
                <a:effectLst/>
                <a:latin typeface="Montserrat" pitchFamily="2" charset="77"/>
              </a:rPr>
              <a:t>Dr.</a:t>
            </a:r>
            <a:r>
              <a:rPr lang="en-IN" sz="1000" i="1" dirty="0">
                <a:effectLst/>
                <a:latin typeface="Montserrat" pitchFamily="2" charset="77"/>
              </a:rPr>
              <a:t> D. C. </a:t>
            </a:r>
            <a:r>
              <a:rPr lang="en-IN" sz="1000" i="1" dirty="0" err="1">
                <a:effectLst/>
                <a:latin typeface="Montserrat" pitchFamily="2" charset="77"/>
              </a:rPr>
              <a:t>Jullie</a:t>
            </a:r>
            <a:r>
              <a:rPr lang="en-IN" sz="1000" i="1" dirty="0">
                <a:effectLst/>
                <a:latin typeface="Montserrat" pitchFamily="2" charset="77"/>
              </a:rPr>
              <a:t> Josephine</a:t>
            </a:r>
            <a:br>
              <a:rPr lang="en-IN" sz="1000" i="1" dirty="0">
                <a:effectLst/>
                <a:latin typeface="Montserrat" pitchFamily="2" charset="77"/>
              </a:rPr>
            </a:br>
            <a:r>
              <a:rPr lang="en-IN" sz="1000" i="1" dirty="0">
                <a:effectLst/>
                <a:latin typeface="Montserrat" pitchFamily="2" charset="77"/>
              </a:rPr>
              <a:t>Professor</a:t>
            </a:r>
            <a:br>
              <a:rPr lang="en-IN" sz="1000" i="1" dirty="0">
                <a:effectLst/>
                <a:latin typeface="Montserrat" pitchFamily="2" charset="77"/>
              </a:rPr>
            </a:br>
            <a:r>
              <a:rPr lang="en-IN" sz="1000" i="1" dirty="0">
                <a:effectLst/>
                <a:latin typeface="Montserrat" pitchFamily="2" charset="77"/>
              </a:rPr>
              <a:t>Department of Computer Science &amp; Engineering, Chennai. </a:t>
            </a:r>
            <a:endParaRPr lang="en-IN" sz="1000" dirty="0">
              <a:effectLst/>
              <a:latin typeface="Montserrat" pitchFamily="2" charset="77"/>
            </a:endParaRPr>
          </a:p>
          <a:p>
            <a:pPr algn="r"/>
            <a:endParaRPr lang="en-US" sz="1000" dirty="0">
              <a:latin typeface="Montserrat" pitchFamily="2" charset="77"/>
            </a:endParaRPr>
          </a:p>
        </p:txBody>
      </p:sp>
      <p:pic>
        <p:nvPicPr>
          <p:cNvPr id="4" name="Picture 3" descr="Logo, company name&#10;&#10;Description automatically generated">
            <a:extLst>
              <a:ext uri="{FF2B5EF4-FFF2-40B4-BE49-F238E27FC236}">
                <a16:creationId xmlns:a16="http://schemas.microsoft.com/office/drawing/2014/main" id="{F784A781-6666-51BC-642B-E05A5FBAC0B9}"/>
              </a:ext>
            </a:extLst>
          </p:cNvPr>
          <p:cNvPicPr>
            <a:picLocks noChangeAspect="1"/>
          </p:cNvPicPr>
          <p:nvPr/>
        </p:nvPicPr>
        <p:blipFill>
          <a:blip r:embed="rId3"/>
          <a:stretch>
            <a:fillRect/>
          </a:stretch>
        </p:blipFill>
        <p:spPr>
          <a:xfrm>
            <a:off x="3106130" y="-238539"/>
            <a:ext cx="2817592" cy="16234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Montserrat SemiBold"/>
                <a:ea typeface="Montserrat SemiBold"/>
                <a:cs typeface="Montserrat SemiBold"/>
                <a:sym typeface="Montserrat SemiBold"/>
              </a:rPr>
              <a:t>ABSTRACT</a:t>
            </a:r>
            <a:endParaRPr dirty="0">
              <a:latin typeface="Montserrat SemiBold"/>
              <a:ea typeface="Montserrat SemiBold"/>
              <a:cs typeface="Montserrat SemiBold"/>
              <a:sym typeface="Montserrat SemiBold"/>
            </a:endParaRPr>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rmAutofit lnSpcReduction="10000"/>
          </a:bodyPr>
          <a:lstStyle/>
          <a:p>
            <a:pPr marL="0" lvl="0" indent="457200" algn="l" rtl="0">
              <a:spcBef>
                <a:spcPts val="0"/>
              </a:spcBef>
              <a:spcAft>
                <a:spcPts val="1200"/>
              </a:spcAft>
              <a:buNone/>
            </a:pPr>
            <a:r>
              <a:rPr lang="en">
                <a:latin typeface="Montserrat"/>
                <a:ea typeface="Montserrat"/>
                <a:cs typeface="Montserrat"/>
                <a:sym typeface="Montserrat"/>
              </a:rPr>
              <a:t>Spending money has become very easy nowadays, and will get easier in the future. There are many methods to carry out a money transfer, (Gpay, PhonePe, UPI, Net Banking, Card, Cash, etc). Due to the higher means of money transferring methods available, spending money lavishly has became an habit to many people. To have control and to hold track record of expenses, this web application will help everyone. This application is built as a web application to attain the compatibility in every device that it has been used. By tracking the expenses that has been made throughout a period of time, A user can plan to spend money in an efficient way, and avoid unnecessary spendings.</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824972-5BDA-F784-1633-86A42E86AD02}"/>
              </a:ext>
            </a:extLst>
          </p:cNvPr>
          <p:cNvSpPr>
            <a:spLocks noGrp="1"/>
          </p:cNvSpPr>
          <p:nvPr>
            <p:ph type="body" idx="1"/>
          </p:nvPr>
        </p:nvSpPr>
        <p:spPr/>
        <p:txBody>
          <a:bodyPr/>
          <a:lstStyle/>
          <a:p>
            <a:pPr marL="114300" indent="0">
              <a:buNone/>
            </a:pPr>
            <a:r>
              <a:rPr lang="en-US" b="1" dirty="0">
                <a:solidFill>
                  <a:schemeClr val="tx1"/>
                </a:solidFill>
              </a:rPr>
              <a:t>HARDWARE REQUIREMENT</a:t>
            </a:r>
          </a:p>
          <a:p>
            <a:pPr marL="114300" indent="0">
              <a:buNone/>
            </a:pPr>
            <a:endParaRPr lang="en-US" b="1" dirty="0">
              <a:solidFill>
                <a:schemeClr val="tx1"/>
              </a:solidFill>
            </a:endParaRPr>
          </a:p>
          <a:p>
            <a:pPr marL="114300" indent="0">
              <a:buNone/>
            </a:pPr>
            <a:r>
              <a:rPr lang="en-US" dirty="0">
                <a:solidFill>
                  <a:schemeClr val="tx1"/>
                </a:solidFill>
              </a:rPr>
              <a:t>Mobile, Laptop, Pc, etc. </a:t>
            </a:r>
          </a:p>
          <a:p>
            <a:pPr marL="114300" indent="0">
              <a:buNone/>
            </a:pPr>
            <a:endParaRPr lang="en-US" b="1" dirty="0">
              <a:solidFill>
                <a:schemeClr val="tx1"/>
              </a:solidFill>
            </a:endParaRPr>
          </a:p>
          <a:p>
            <a:pPr marL="114300" indent="0">
              <a:buNone/>
            </a:pPr>
            <a:r>
              <a:rPr lang="en-US" b="1" dirty="0">
                <a:solidFill>
                  <a:schemeClr val="tx1"/>
                </a:solidFill>
              </a:rPr>
              <a:t>SOFTWARE REQUIREMENT</a:t>
            </a:r>
          </a:p>
          <a:p>
            <a:pPr marL="114300" indent="0">
              <a:buNone/>
            </a:pPr>
            <a:endParaRPr lang="en-US" b="1" dirty="0">
              <a:solidFill>
                <a:schemeClr val="tx1"/>
              </a:solidFill>
            </a:endParaRPr>
          </a:p>
          <a:p>
            <a:pPr marL="114300" indent="0">
              <a:buNone/>
            </a:pPr>
            <a:r>
              <a:rPr lang="en-US" dirty="0">
                <a:solidFill>
                  <a:schemeClr val="tx1"/>
                </a:solidFill>
              </a:rPr>
              <a:t>Any Browser, Internet.</a:t>
            </a:r>
          </a:p>
          <a:p>
            <a:pPr marL="114300" indent="0">
              <a:buNone/>
            </a:pPr>
            <a:endParaRPr lang="en-US" b="1" dirty="0">
              <a:solidFill>
                <a:schemeClr val="tx1"/>
              </a:solidFill>
            </a:endParaRPr>
          </a:p>
        </p:txBody>
      </p:sp>
    </p:spTree>
    <p:extLst>
      <p:ext uri="{BB962C8B-B14F-4D97-AF65-F5344CB8AC3E}">
        <p14:creationId xmlns:p14="http://schemas.microsoft.com/office/powerpoint/2010/main" val="3319346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Montserrat SemiBold"/>
                <a:ea typeface="Montserrat SemiBold"/>
                <a:cs typeface="Montserrat SemiBold"/>
                <a:sym typeface="Montserrat SemiBold"/>
              </a:rPr>
              <a:t>EXISTING SYSTEM</a:t>
            </a:r>
            <a:endParaRPr dirty="0">
              <a:latin typeface="Montserrat SemiBold"/>
              <a:ea typeface="Montserrat SemiBold"/>
              <a:cs typeface="Montserrat SemiBold"/>
              <a:sym typeface="Montserrat SemiBold"/>
            </a:endParaRPr>
          </a:p>
        </p:txBody>
      </p:sp>
      <p:sp>
        <p:nvSpPr>
          <p:cNvPr id="67" name="Google Shape;67;p1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Montserrat"/>
                <a:ea typeface="Montserrat"/>
                <a:cs typeface="Montserrat"/>
                <a:sym typeface="Montserrat"/>
              </a:rPr>
              <a:t>SALT: Track, Save, Invest</a:t>
            </a:r>
            <a:endParaRPr dirty="0">
              <a:latin typeface="Montserrat"/>
              <a:ea typeface="Montserrat"/>
              <a:cs typeface="Montserrat"/>
              <a:sym typeface="Montserrat"/>
            </a:endParaRPr>
          </a:p>
          <a:p>
            <a:pPr marL="0" lvl="0" indent="457200" algn="l" rtl="0">
              <a:spcBef>
                <a:spcPts val="1200"/>
              </a:spcBef>
              <a:spcAft>
                <a:spcPts val="1200"/>
              </a:spcAft>
              <a:buNone/>
            </a:pPr>
            <a:r>
              <a:rPr lang="en" dirty="0">
                <a:latin typeface="Montserrat"/>
                <a:ea typeface="Montserrat"/>
                <a:cs typeface="Montserrat"/>
                <a:sym typeface="Montserrat"/>
              </a:rPr>
              <a:t>This is an android based application with similar features of our design. It works like a passbook to save the transactions that are made. It also helps the users to plan spending money (In mutual funds, FD </a:t>
            </a:r>
            <a:r>
              <a:rPr lang="en" dirty="0" err="1">
                <a:latin typeface="Montserrat"/>
                <a:ea typeface="Montserrat"/>
                <a:cs typeface="Montserrat"/>
                <a:sym typeface="Montserrat"/>
              </a:rPr>
              <a:t>etc</a:t>
            </a:r>
            <a:r>
              <a:rPr lang="en" dirty="0">
                <a:latin typeface="Montserrat"/>
                <a:ea typeface="Montserrat"/>
                <a:cs typeface="Montserrat"/>
                <a:sym typeface="Montserrat"/>
              </a:rPr>
              <a:t>). But the main drawback here is that it requires Bank account access to provide the app functionalities, which is very risky to trust a third party service. Setting Goals to save and Limits to control spending are some of the key features of this application.</a:t>
            </a:r>
            <a:endParaRPr dirty="0">
              <a:latin typeface="Montserrat"/>
              <a:ea typeface="Montserrat"/>
              <a:cs typeface="Montserrat"/>
              <a:sym typeface="Montserrat"/>
            </a:endParaRPr>
          </a:p>
        </p:txBody>
      </p:sp>
      <p:pic>
        <p:nvPicPr>
          <p:cNvPr id="68" name="Google Shape;68;p15"/>
          <p:cNvPicPr preferRelativeResize="0"/>
          <p:nvPr/>
        </p:nvPicPr>
        <p:blipFill>
          <a:blip r:embed="rId3">
            <a:alphaModFix/>
          </a:blip>
          <a:stretch>
            <a:fillRect/>
          </a:stretch>
        </p:blipFill>
        <p:spPr>
          <a:xfrm>
            <a:off x="7430750" y="228375"/>
            <a:ext cx="1066600" cy="1066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Montserrat SemiBold"/>
                <a:ea typeface="Montserrat SemiBold"/>
                <a:cs typeface="Montserrat SemiBold"/>
                <a:sym typeface="Montserrat SemiBold"/>
              </a:rPr>
              <a:t>PROPOSED SYSTEM</a:t>
            </a:r>
            <a:endParaRPr>
              <a:latin typeface="Montserrat SemiBold"/>
              <a:ea typeface="Montserrat SemiBold"/>
              <a:cs typeface="Montserrat SemiBold"/>
              <a:sym typeface="Montserrat SemiBold"/>
            </a:endParaRPr>
          </a:p>
        </p:txBody>
      </p:sp>
      <p:sp>
        <p:nvSpPr>
          <p:cNvPr id="74" name="Google Shape;74;p1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202124"/>
              </a:buClr>
              <a:buSzPts val="1800"/>
              <a:buFont typeface="Montserrat"/>
              <a:buChar char="●"/>
            </a:pPr>
            <a:r>
              <a:rPr lang="en" dirty="0">
                <a:latin typeface="Montserrat"/>
                <a:ea typeface="Montserrat"/>
                <a:cs typeface="Montserrat"/>
                <a:sym typeface="Montserrat"/>
              </a:rPr>
              <a:t>A web application (compatible with every device) which is lightweight and easily accessible even in low internet connection.</a:t>
            </a:r>
            <a:endParaRPr dirty="0">
              <a:latin typeface="Montserrat"/>
              <a:ea typeface="Montserrat"/>
              <a:cs typeface="Montserrat"/>
              <a:sym typeface="Montserrat"/>
            </a:endParaRPr>
          </a:p>
          <a:p>
            <a:pPr marL="457200" lvl="0" indent="-342900" algn="l" rtl="0">
              <a:spcBef>
                <a:spcPts val="0"/>
              </a:spcBef>
              <a:spcAft>
                <a:spcPts val="0"/>
              </a:spcAft>
              <a:buClr>
                <a:srgbClr val="202124"/>
              </a:buClr>
              <a:buSzPts val="1800"/>
              <a:buFont typeface="Montserrat"/>
              <a:buChar char="●"/>
            </a:pPr>
            <a:r>
              <a:rPr lang="en" dirty="0">
                <a:latin typeface="Montserrat"/>
                <a:ea typeface="Montserrat"/>
                <a:cs typeface="Montserrat"/>
                <a:sym typeface="Montserrat"/>
              </a:rPr>
              <a:t>Working seamlessly even without requiring access to the bank details.</a:t>
            </a:r>
            <a:endParaRPr dirty="0">
              <a:latin typeface="Montserrat"/>
              <a:ea typeface="Montserrat"/>
              <a:cs typeface="Montserrat"/>
              <a:sym typeface="Montserrat"/>
            </a:endParaRPr>
          </a:p>
          <a:p>
            <a:pPr marL="457200" lvl="0" indent="-342900" algn="l" rtl="0">
              <a:spcBef>
                <a:spcPts val="0"/>
              </a:spcBef>
              <a:spcAft>
                <a:spcPts val="0"/>
              </a:spcAft>
              <a:buClr>
                <a:srgbClr val="202124"/>
              </a:buClr>
              <a:buSzPts val="1800"/>
              <a:buFont typeface="Montserrat"/>
              <a:buChar char="●"/>
            </a:pPr>
            <a:r>
              <a:rPr lang="en" dirty="0">
                <a:latin typeface="Montserrat"/>
                <a:ea typeface="Montserrat"/>
                <a:cs typeface="Montserrat"/>
                <a:sym typeface="Montserrat"/>
              </a:rPr>
              <a:t>Categorizable tracks of each spends.</a:t>
            </a:r>
            <a:endParaRPr dirty="0">
              <a:latin typeface="Montserrat"/>
              <a:ea typeface="Montserrat"/>
              <a:cs typeface="Montserrat"/>
              <a:sym typeface="Montserrat"/>
            </a:endParaRPr>
          </a:p>
          <a:p>
            <a:pPr marL="457200" lvl="0" indent="-342900" algn="l" rtl="0">
              <a:spcBef>
                <a:spcPts val="0"/>
              </a:spcBef>
              <a:spcAft>
                <a:spcPts val="0"/>
              </a:spcAft>
              <a:buClr>
                <a:srgbClr val="202124"/>
              </a:buClr>
              <a:buSzPts val="1800"/>
              <a:buFont typeface="Montserrat"/>
              <a:buChar char="●"/>
            </a:pPr>
            <a:r>
              <a:rPr lang="en" dirty="0">
                <a:latin typeface="Montserrat"/>
                <a:ea typeface="Montserrat"/>
                <a:cs typeface="Montserrat"/>
                <a:sym typeface="Montserrat"/>
              </a:rPr>
              <a:t>Adding groups to create a family or closed circle budget.</a:t>
            </a:r>
            <a:endParaRPr dirty="0">
              <a:latin typeface="Montserrat"/>
              <a:ea typeface="Montserrat"/>
              <a:cs typeface="Montserrat"/>
              <a:sym typeface="Montserrat"/>
            </a:endParaRPr>
          </a:p>
          <a:p>
            <a:pPr marL="457200" lvl="0" indent="-342900" algn="l" rtl="0">
              <a:spcBef>
                <a:spcPts val="0"/>
              </a:spcBef>
              <a:spcAft>
                <a:spcPts val="0"/>
              </a:spcAft>
              <a:buClr>
                <a:srgbClr val="202124"/>
              </a:buClr>
              <a:buSzPts val="1800"/>
              <a:buFont typeface="Montserrat"/>
              <a:buChar char="●"/>
            </a:pPr>
            <a:r>
              <a:rPr lang="en" dirty="0">
                <a:latin typeface="Montserrat"/>
                <a:ea typeface="Montserrat"/>
                <a:cs typeface="Montserrat"/>
                <a:sym typeface="Montserrat"/>
              </a:rPr>
              <a:t>Allotting money for different purposes (</a:t>
            </a:r>
            <a:r>
              <a:rPr lang="en" dirty="0" err="1">
                <a:latin typeface="Montserrat"/>
                <a:ea typeface="Montserrat"/>
                <a:cs typeface="Montserrat"/>
                <a:sym typeface="Montserrat"/>
              </a:rPr>
              <a:t>Eg.</a:t>
            </a:r>
            <a:r>
              <a:rPr lang="en" dirty="0">
                <a:latin typeface="Montserrat"/>
                <a:ea typeface="Montserrat"/>
                <a:cs typeface="Montserrat"/>
                <a:sym typeface="Montserrat"/>
              </a:rPr>
              <a:t> Rs. 5000 - House Rent)</a:t>
            </a:r>
            <a:endParaRPr dirty="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Montserrat SemiBold"/>
                <a:ea typeface="Montserrat SemiBold"/>
                <a:cs typeface="Montserrat SemiBold"/>
                <a:sym typeface="Montserrat SemiBold"/>
              </a:rPr>
              <a:t>REFERENCES</a:t>
            </a:r>
            <a:endParaRPr>
              <a:latin typeface="Montserrat SemiBold"/>
              <a:ea typeface="Montserrat SemiBold"/>
              <a:cs typeface="Montserrat SemiBold"/>
              <a:sym typeface="Montserrat SemiBold"/>
            </a:endParaRPr>
          </a:p>
        </p:txBody>
      </p:sp>
      <p:sp>
        <p:nvSpPr>
          <p:cNvPr id="80" name="Google Shape;80;p17"/>
          <p:cNvSpPr txBox="1">
            <a:spLocks noGrp="1"/>
          </p:cNvSpPr>
          <p:nvPr>
            <p:ph type="body" idx="1"/>
          </p:nvPr>
        </p:nvSpPr>
        <p:spPr>
          <a:prstGeom prst="rect">
            <a:avLst/>
          </a:prstGeom>
        </p:spPr>
        <p:txBody>
          <a:bodyPr spcFirstLastPara="1" wrap="square" lIns="91425" tIns="91425" rIns="91425" bIns="91425" anchor="t" anchorCtr="0">
            <a:normAutofit/>
          </a:bodyPr>
          <a:lstStyle/>
          <a:p>
            <a:pPr marL="285750" indent="-285750"/>
            <a:r>
              <a:rPr lang="en-IN" sz="1200" dirty="0">
                <a:effectLst/>
                <a:latin typeface="Arial" panose="020B0604020202020204" pitchFamily="34" charset="0"/>
              </a:rPr>
              <a:t>Daily Expense Tracker. Author - Shivam Mehra, Prabhat Parashar UG Student, Department of Computer Science</a:t>
            </a:r>
            <a:br>
              <a:rPr lang="en-IN" sz="1200" dirty="0"/>
            </a:br>
            <a:r>
              <a:rPr lang="en-IN" sz="1200" dirty="0">
                <a:effectLst/>
                <a:latin typeface="Arial" panose="020B0604020202020204" pitchFamily="34" charset="0"/>
              </a:rPr>
              <a:t>and Engineering HMR Institute of Technology and Management, Delhi, </a:t>
            </a:r>
            <a:r>
              <a:rPr lang="en-IN" sz="1200">
                <a:effectLst/>
                <a:latin typeface="Arial" panose="020B0604020202020204" pitchFamily="34" charset="0"/>
              </a:rPr>
              <a:t>India Dec 2021. </a:t>
            </a:r>
            <a:endParaRPr lang="en-IN" sz="1200" dirty="0">
              <a:effectLst/>
              <a:latin typeface="Arial" panose="020B0604020202020204" pitchFamily="34" charset="0"/>
            </a:endParaRPr>
          </a:p>
          <a:p>
            <a:pPr marL="285750" indent="-285750"/>
            <a:r>
              <a:rPr lang="en-IN" sz="1200" dirty="0">
                <a:effectLst/>
                <a:latin typeface="Arial" panose="020B0604020202020204" pitchFamily="34" charset="0"/>
              </a:rPr>
              <a:t>Expense Tracker. Authors - ATIYA KAZI1, PRAPHULLA S. KHERADE2, RAJ S. VILANKAR3, PARAG M. SAWANT4</a:t>
            </a:r>
            <a:br>
              <a:rPr lang="en-IN" sz="1200" dirty="0"/>
            </a:br>
            <a:r>
              <a:rPr lang="en-IN" sz="1200" baseline="30000" dirty="0">
                <a:effectLst/>
                <a:latin typeface="Arial" panose="020B0604020202020204" pitchFamily="34" charset="0"/>
              </a:rPr>
              <a:t>1 </a:t>
            </a:r>
            <a:r>
              <a:rPr lang="en-IN" sz="1200" dirty="0">
                <a:effectLst/>
                <a:latin typeface="Arial" panose="020B0604020202020204" pitchFamily="34" charset="0"/>
              </a:rPr>
              <a:t>Professor, Department of Information Technology, Finolex Academy of Management and Technology,</a:t>
            </a:r>
            <a:br>
              <a:rPr lang="en-IN" sz="1200" dirty="0"/>
            </a:br>
            <a:r>
              <a:rPr lang="en-IN" sz="1200" dirty="0">
                <a:effectLst/>
                <a:latin typeface="Arial" panose="020B0604020202020204" pitchFamily="34" charset="0"/>
              </a:rPr>
              <a:t>Ratnagiri, Maharashtra, India. </a:t>
            </a:r>
            <a:r>
              <a:rPr lang="en-IN" sz="1200" baseline="30000" dirty="0">
                <a:effectLst/>
                <a:latin typeface="Arial" panose="020B0604020202020204" pitchFamily="34" charset="0"/>
              </a:rPr>
              <a:t>2, 3, 4 </a:t>
            </a:r>
            <a:r>
              <a:rPr lang="en-IN" sz="1200" dirty="0">
                <a:effectLst/>
                <a:latin typeface="Arial" panose="020B0604020202020204" pitchFamily="34" charset="0"/>
              </a:rPr>
              <a:t>Department of Information Technology, Finolex Academy of Management and Technology, Ratnagiri, Maharashtra, India May 2021.</a:t>
            </a:r>
            <a:endParaRPr sz="1200" dirty="0">
              <a:latin typeface="Montserrat Medium"/>
              <a:ea typeface="Montserrat Medium"/>
              <a:cs typeface="Montserrat Medium"/>
              <a:sym typeface="Montserrat Medium"/>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TotalTime>
  <Words>528</Words>
  <Application>Microsoft Macintosh PowerPoint</Application>
  <PresentationFormat>On-screen Show (16:9)</PresentationFormat>
  <Paragraphs>40</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Calibri Light</vt:lpstr>
      <vt:lpstr>Arial</vt:lpstr>
      <vt:lpstr>Montserrat SemiBold</vt:lpstr>
      <vt:lpstr>Montserrat</vt:lpstr>
      <vt:lpstr>Montserrat Medium</vt:lpstr>
      <vt:lpstr>Calibri</vt:lpstr>
      <vt:lpstr>Office Theme</vt:lpstr>
      <vt:lpstr>“PennyWise” - A Lightweight Web Application to track personal expenses</vt:lpstr>
      <vt:lpstr>ABSTRACT</vt:lpstr>
      <vt:lpstr>PowerPoint Presentation</vt:lpstr>
      <vt:lpstr>EXISTING SYSTEM</vt:lpstr>
      <vt:lpstr>PROPOSED SYSTEM</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“PennyWise” - A Lightweight Web Application to track personal expenses</dc:title>
  <cp:lastModifiedBy>SHELTON JOSEPH</cp:lastModifiedBy>
  <cp:revision>2</cp:revision>
  <dcterms:modified xsi:type="dcterms:W3CDTF">2023-03-27T06:18:56Z</dcterms:modified>
</cp:coreProperties>
</file>