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74" r:id="rId4"/>
    <p:sldId id="275" r:id="rId5"/>
    <p:sldId id="276" r:id="rId6"/>
    <p:sldId id="277" r:id="rId7"/>
    <p:sldId id="278" r:id="rId8"/>
    <p:sldId id="279" r:id="rId9"/>
    <p:sldId id="280" r:id="rId10"/>
    <p:sldId id="297" r:id="rId11"/>
    <p:sldId id="288" r:id="rId12"/>
    <p:sldId id="289" r:id="rId13"/>
    <p:sldId id="271" r:id="rId14"/>
    <p:sldId id="290" r:id="rId15"/>
    <p:sldId id="291" r:id="rId16"/>
    <p:sldId id="292" r:id="rId17"/>
    <p:sldId id="272" r:id="rId18"/>
    <p:sldId id="293" r:id="rId19"/>
    <p:sldId id="296" r:id="rId20"/>
    <p:sldId id="27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630"/>
    <a:srgbClr val="52CBBE"/>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p:scale>
          <a:sx n="64" d="100"/>
          <a:sy n="64" d="100"/>
        </p:scale>
        <p:origin x="1560"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02.08.2025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02.08.2025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02.08.2025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02.08.2025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02.08.2025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02.08.2025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02.08.2025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02.08.2025</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ncdrisc.org/index.html"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9EB0FD16-689C-476C-8309-C7173C257513}"/>
              </a:ext>
            </a:extLst>
          </p:cNvPr>
          <p:cNvSpPr txBox="1"/>
          <p:nvPr/>
        </p:nvSpPr>
        <p:spPr>
          <a:xfrm>
            <a:off x="3989340" y="3554709"/>
            <a:ext cx="7278915" cy="1908215"/>
          </a:xfrm>
          <a:prstGeom prst="rect">
            <a:avLst/>
          </a:prstGeom>
          <a:noFill/>
        </p:spPr>
        <p:txBody>
          <a:bodyPr wrap="square" rtlCol="0">
            <a:spAutoFit/>
          </a:bodyPr>
          <a:lstStyle/>
          <a:p>
            <a:pPr algn="ctr"/>
            <a:r>
              <a:rPr lang="en-US" sz="11800" dirty="0">
                <a:solidFill>
                  <a:srgbClr val="FF5969"/>
                </a:solidFill>
                <a:latin typeface="Tw Cen MT" panose="020B0602020104020603" pitchFamily="34" charset="0"/>
              </a:rPr>
              <a:t>WELCOME</a:t>
            </a:r>
          </a:p>
        </p:txBody>
      </p:sp>
      <p:grpSp>
        <p:nvGrpSpPr>
          <p:cNvPr id="51" name="Group 50">
            <a:extLst>
              <a:ext uri="{FF2B5EF4-FFF2-40B4-BE49-F238E27FC236}">
                <a16:creationId xmlns:a16="http://schemas.microsoft.com/office/drawing/2014/main" id="{312CB825-EAFB-4901-8C7E-D5477E0D31C8}"/>
              </a:ext>
            </a:extLst>
          </p:cNvPr>
          <p:cNvGrpSpPr/>
          <p:nvPr/>
        </p:nvGrpSpPr>
        <p:grpSpPr>
          <a:xfrm>
            <a:off x="5637542" y="5406456"/>
            <a:ext cx="4140553" cy="451824"/>
            <a:chOff x="4679586" y="878988"/>
            <a:chExt cx="1745757" cy="190500"/>
          </a:xfrm>
        </p:grpSpPr>
        <p:sp>
          <p:nvSpPr>
            <p:cNvPr id="52" name="Oval 51">
              <a:extLst>
                <a:ext uri="{FF2B5EF4-FFF2-40B4-BE49-F238E27FC236}">
                  <a16:creationId xmlns:a16="http://schemas.microsoft.com/office/drawing/2014/main" id="{A88C5CD2-8D88-4E1A-968C-C3E256B4316C}"/>
                </a:ext>
              </a:extLst>
            </p:cNvPr>
            <p:cNvSpPr/>
            <p:nvPr/>
          </p:nvSpPr>
          <p:spPr>
            <a:xfrm>
              <a:off x="4679586" y="878988"/>
              <a:ext cx="190500" cy="190500"/>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39CA212B-3524-454E-9129-17FD0E8983F0}"/>
                </a:ext>
              </a:extLst>
            </p:cNvPr>
            <p:cNvSpPr/>
            <p:nvPr/>
          </p:nvSpPr>
          <p:spPr>
            <a:xfrm>
              <a:off x="4990736" y="878988"/>
              <a:ext cx="190500" cy="190500"/>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487D07D-4424-43AA-9CF5-4A04A38B6C2D}"/>
                </a:ext>
              </a:extLst>
            </p:cNvPr>
            <p:cNvSpPr/>
            <p:nvPr/>
          </p:nvSpPr>
          <p:spPr>
            <a:xfrm>
              <a:off x="5301522" y="878988"/>
              <a:ext cx="190500" cy="19050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51E021E3-C26E-4AB9-81EB-239E3D1BBAB2}"/>
                </a:ext>
              </a:extLst>
            </p:cNvPr>
            <p:cNvSpPr/>
            <p:nvPr/>
          </p:nvSpPr>
          <p:spPr>
            <a:xfrm>
              <a:off x="5612308" y="878988"/>
              <a:ext cx="190500" cy="190500"/>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5AD4D6E-2D38-486B-8F61-738D1E4773C2}"/>
                </a:ext>
              </a:extLst>
            </p:cNvPr>
            <p:cNvSpPr/>
            <p:nvPr/>
          </p:nvSpPr>
          <p:spPr>
            <a:xfrm>
              <a:off x="5923575" y="878988"/>
              <a:ext cx="190500" cy="1905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D88F111D-10A0-4CCB-B20B-B33508AA6193}"/>
                </a:ext>
              </a:extLst>
            </p:cNvPr>
            <p:cNvSpPr/>
            <p:nvPr/>
          </p:nvSpPr>
          <p:spPr>
            <a:xfrm>
              <a:off x="6234843" y="878988"/>
              <a:ext cx="190500" cy="190500"/>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3332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Introduction</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1" cy="6858000"/>
            <a:chOff x="213096" y="0"/>
            <a:chExt cx="11447501"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Problem Definition</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117129" y="3189611"/>
              <a:ext cx="1992086" cy="646331"/>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Data Transformation</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EDA</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38543" y="-1"/>
            <a:ext cx="8692331" cy="6858000"/>
            <a:chOff x="718505" y="-1"/>
            <a:chExt cx="8692331"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328108"/>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Machine Learning</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Documentation</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B1C81DE9-B0AD-480C-BE89-48AF74CB8C3D}"/>
              </a:ext>
            </a:extLst>
          </p:cNvPr>
          <p:cNvSpPr txBox="1"/>
          <p:nvPr/>
        </p:nvSpPr>
        <p:spPr>
          <a:xfrm>
            <a:off x="5207724" y="799197"/>
            <a:ext cx="7028442" cy="707886"/>
          </a:xfrm>
          <a:prstGeom prst="rect">
            <a:avLst/>
          </a:prstGeom>
          <a:noFill/>
        </p:spPr>
        <p:txBody>
          <a:bodyPr wrap="square" rtlCol="0">
            <a:spAutoFit/>
          </a:bodyPr>
          <a:lstStyle/>
          <a:p>
            <a:r>
              <a:rPr lang="en-US" sz="4000" b="1" dirty="0">
                <a:solidFill>
                  <a:srgbClr val="002060"/>
                </a:solidFill>
              </a:rPr>
              <a:t>Introduction to Big Data</a:t>
            </a:r>
            <a:r>
              <a:rPr lang="en-US" sz="4000" b="1" dirty="0"/>
              <a:t>  </a:t>
            </a:r>
          </a:p>
        </p:txBody>
      </p:sp>
      <p:sp>
        <p:nvSpPr>
          <p:cNvPr id="3" name="TextBox 2">
            <a:extLst>
              <a:ext uri="{FF2B5EF4-FFF2-40B4-BE49-F238E27FC236}">
                <a16:creationId xmlns:a16="http://schemas.microsoft.com/office/drawing/2014/main" id="{0C2834E4-BB6A-4BA1-9B84-FE898572AFBC}"/>
              </a:ext>
            </a:extLst>
          </p:cNvPr>
          <p:cNvSpPr txBox="1"/>
          <p:nvPr/>
        </p:nvSpPr>
        <p:spPr>
          <a:xfrm>
            <a:off x="2831247" y="2451467"/>
            <a:ext cx="9810662" cy="707886"/>
          </a:xfrm>
          <a:prstGeom prst="rect">
            <a:avLst/>
          </a:prstGeom>
          <a:noFill/>
        </p:spPr>
        <p:txBody>
          <a:bodyPr wrap="square" rtlCol="0">
            <a:spAutoFit/>
          </a:bodyPr>
          <a:lstStyle/>
          <a:p>
            <a:pPr algn="ctr"/>
            <a:r>
              <a:rPr lang="en-US" sz="4000" b="1" dirty="0">
                <a:solidFill>
                  <a:schemeClr val="tx1">
                    <a:lumMod val="95000"/>
                    <a:lumOff val="5000"/>
                  </a:schemeClr>
                </a:solidFill>
              </a:rPr>
              <a:t>Project : </a:t>
            </a:r>
            <a:r>
              <a:rPr lang="en-US" sz="3200" b="1" u="sng" dirty="0">
                <a:solidFill>
                  <a:schemeClr val="tx1">
                    <a:lumMod val="95000"/>
                    <a:lumOff val="5000"/>
                  </a:schemeClr>
                </a:solidFill>
              </a:rPr>
              <a:t>Diabetes Monitoring &amp;Risk Analysis</a:t>
            </a:r>
            <a:endParaRPr lang="en-UG" sz="3200" b="1" u="sng" dirty="0">
              <a:solidFill>
                <a:schemeClr val="tx1">
                  <a:lumMod val="95000"/>
                  <a:lumOff val="5000"/>
                </a:schemeClr>
              </a:solidFill>
            </a:endParaRPr>
          </a:p>
        </p:txBody>
      </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 Innovation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Innovation</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Insights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28106"/>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Interactivity</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Design Clarity</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a:extLst>
              <a:ext uri="{FF2B5EF4-FFF2-40B4-BE49-F238E27FC236}">
                <a16:creationId xmlns:a16="http://schemas.microsoft.com/office/drawing/2014/main" id="{C086CDED-39A7-42CD-A814-09CFE4046BAC}"/>
              </a:ext>
            </a:extLst>
          </p:cNvPr>
          <p:cNvSpPr txBox="1"/>
          <p:nvPr/>
        </p:nvSpPr>
        <p:spPr>
          <a:xfrm>
            <a:off x="3119120" y="1778000"/>
            <a:ext cx="45719" cy="369332"/>
          </a:xfrm>
          <a:prstGeom prst="rect">
            <a:avLst/>
          </a:prstGeom>
          <a:noFill/>
        </p:spPr>
        <p:txBody>
          <a:bodyPr wrap="square" rtlCol="0">
            <a:spAutoFit/>
          </a:bodyPr>
          <a:lstStyle/>
          <a:p>
            <a:endParaRPr lang="en-UG" dirty="0"/>
          </a:p>
        </p:txBody>
      </p:sp>
      <p:sp>
        <p:nvSpPr>
          <p:cNvPr id="2" name="TextBox 1">
            <a:extLst>
              <a:ext uri="{FF2B5EF4-FFF2-40B4-BE49-F238E27FC236}">
                <a16:creationId xmlns:a16="http://schemas.microsoft.com/office/drawing/2014/main" id="{E825D592-C401-4FCC-8C85-AA0F4AA181F4}"/>
              </a:ext>
            </a:extLst>
          </p:cNvPr>
          <p:cNvSpPr txBox="1"/>
          <p:nvPr/>
        </p:nvSpPr>
        <p:spPr>
          <a:xfrm>
            <a:off x="2857813" y="318052"/>
            <a:ext cx="7853870" cy="5632311"/>
          </a:xfrm>
          <a:prstGeom prst="rect">
            <a:avLst/>
          </a:prstGeom>
          <a:noFill/>
        </p:spPr>
        <p:txBody>
          <a:bodyPr wrap="square" rtlCol="0">
            <a:spAutoFit/>
          </a:bodyPr>
          <a:lstStyle/>
          <a:p>
            <a:r>
              <a:rPr lang="en-US" b="1" dirty="0"/>
              <a:t>Python Analytics: </a:t>
            </a:r>
            <a:r>
              <a:rPr lang="en-US" b="1" u="sng" dirty="0"/>
              <a:t>Innovation</a:t>
            </a:r>
          </a:p>
          <a:p>
            <a:endParaRPr lang="en-US" b="1" u="sng" dirty="0"/>
          </a:p>
          <a:p>
            <a:r>
              <a:rPr lang="en-US" b="1" dirty="0"/>
              <a:t>Content:</a:t>
            </a:r>
          </a:p>
          <a:p>
            <a:endParaRPr lang="en-US" dirty="0"/>
          </a:p>
          <a:p>
            <a:pPr>
              <a:buFont typeface="Arial" panose="020B0604020202020204" pitchFamily="34" charset="0"/>
              <a:buChar char="•"/>
            </a:pPr>
            <a:r>
              <a:rPr lang="en-US" dirty="0"/>
              <a:t>We designed a </a:t>
            </a:r>
            <a:r>
              <a:rPr lang="en-US" b="1" dirty="0"/>
              <a:t>new Custom Risk Score</a:t>
            </a:r>
            <a:r>
              <a:rPr lang="en-US" dirty="0"/>
              <a:t> that combines both diabetes prevalence and treatment coverage into one number.</a:t>
            </a:r>
          </a:p>
          <a:p>
            <a:pPr marL="742950" lvl="1" indent="-285750">
              <a:buFont typeface="Arial" panose="020B0604020202020204" pitchFamily="34" charset="0"/>
              <a:buChar char="•"/>
            </a:pPr>
            <a:r>
              <a:rPr lang="en-US" dirty="0"/>
              <a:t>This makes it easier to quickly see which situations are </a:t>
            </a:r>
            <a:r>
              <a:rPr lang="en-US" b="1" dirty="0"/>
              <a:t>low risk</a:t>
            </a:r>
            <a:r>
              <a:rPr lang="en-US" dirty="0"/>
              <a:t>, </a:t>
            </a:r>
            <a:r>
              <a:rPr lang="en-US" b="1" dirty="0"/>
              <a:t>medium risk</a:t>
            </a:r>
            <a:r>
              <a:rPr lang="en-US" dirty="0"/>
              <a:t>, or </a:t>
            </a:r>
            <a:r>
              <a:rPr lang="en-US" b="1" dirty="0"/>
              <a:t>high risk</a:t>
            </a:r>
            <a:r>
              <a:rPr lang="en-US" dirty="0"/>
              <a:t> without looking at many separate columns.</a:t>
            </a:r>
          </a:p>
          <a:p>
            <a:pPr lvl="1"/>
            <a:endParaRPr lang="en-US" dirty="0"/>
          </a:p>
          <a:p>
            <a:pPr>
              <a:buFont typeface="Arial" panose="020B0604020202020204" pitchFamily="34" charset="0"/>
              <a:buChar char="•"/>
            </a:pPr>
            <a:r>
              <a:rPr lang="en-US" dirty="0"/>
              <a:t>We also added a </a:t>
            </a:r>
            <a:r>
              <a:rPr lang="en-US" b="1" dirty="0"/>
              <a:t>Random Forest Ensemble Model</a:t>
            </a:r>
            <a:r>
              <a:rPr lang="en-US" dirty="0"/>
              <a:t>, which is a more advanced machine learning model than simple regression.</a:t>
            </a:r>
          </a:p>
          <a:p>
            <a:pPr marL="742950" lvl="1" indent="-285750">
              <a:buFont typeface="Arial" panose="020B0604020202020204" pitchFamily="34" charset="0"/>
              <a:buChar char="•"/>
            </a:pPr>
            <a:r>
              <a:rPr lang="en-US" dirty="0"/>
              <a:t>It improves prediction accuracy because it can handle more complex patterns in the data.</a:t>
            </a:r>
          </a:p>
          <a:p>
            <a:pPr lvl="1"/>
            <a:endParaRPr lang="en-US" dirty="0"/>
          </a:p>
          <a:p>
            <a:pPr>
              <a:buFont typeface="Arial" panose="020B0604020202020204" pitchFamily="34" charset="0"/>
              <a:buChar char="•"/>
            </a:pPr>
            <a:r>
              <a:rPr lang="en-US" dirty="0"/>
              <a:t>In Power BI, we used an </a:t>
            </a:r>
            <a:r>
              <a:rPr lang="en-US" b="1" dirty="0"/>
              <a:t>AI-driven Decomposition Tree</a:t>
            </a:r>
            <a:r>
              <a:rPr lang="en-US" dirty="0"/>
              <a:t>.</a:t>
            </a:r>
          </a:p>
          <a:p>
            <a:pPr marL="742950" lvl="1" indent="-285750">
              <a:buFont typeface="Arial" panose="020B0604020202020204" pitchFamily="34" charset="0"/>
              <a:buChar char="•"/>
            </a:pPr>
            <a:r>
              <a:rPr lang="en-US" dirty="0"/>
              <a:t>This visual automatically explains which factors (like year, gender, or treatment coverage) have the most impact on diabetes prevalence.</a:t>
            </a:r>
          </a:p>
          <a:p>
            <a:pPr lvl="1"/>
            <a:endParaRPr lang="en-US" dirty="0"/>
          </a:p>
          <a:p>
            <a:pPr>
              <a:buFont typeface="Arial" panose="020B0604020202020204" pitchFamily="34" charset="0"/>
              <a:buChar char="•"/>
            </a:pPr>
            <a:r>
              <a:rPr lang="en-US" dirty="0"/>
              <a:t>These innovations make the project more powerful, providing </a:t>
            </a:r>
            <a:r>
              <a:rPr lang="en-US" b="1" dirty="0"/>
              <a:t>new ways to measure risk, better predictions, and clearer explanations</a:t>
            </a:r>
            <a:r>
              <a:rPr lang="en-US" dirty="0"/>
              <a:t> of the results.</a:t>
            </a:r>
          </a:p>
        </p:txBody>
      </p:sp>
    </p:spTree>
    <p:extLst>
      <p:ext uri="{BB962C8B-B14F-4D97-AF65-F5344CB8AC3E}">
        <p14:creationId xmlns:p14="http://schemas.microsoft.com/office/powerpoint/2010/main" val="26232140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3332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Documentation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67390"/>
              <a:ext cx="1992086" cy="523220"/>
            </a:xfrm>
            <a:prstGeom prst="rect">
              <a:avLst/>
            </a:prstGeom>
            <a:noFill/>
          </p:spPr>
          <p:txBody>
            <a:bodyPr wrap="square" rtlCol="0">
              <a:spAutoFit/>
            </a:bodyPr>
            <a:lstStyle/>
            <a:p>
              <a:pPr algn="ctr"/>
              <a:r>
                <a:rPr lang="en-US" sz="2800" b="1" dirty="0" err="1">
                  <a:solidFill>
                    <a:srgbClr val="F0EEF0"/>
                  </a:solidFill>
                  <a:latin typeface="Tw Cen MT" panose="020B0602020104020603" pitchFamily="34" charset="0"/>
                </a:rPr>
                <a:t>Innovatoin</a:t>
              </a:r>
              <a:endParaRPr lang="en-US" sz="2800" b="1" dirty="0">
                <a:solidFill>
                  <a:srgbClr val="F0EEF0"/>
                </a:solidFill>
                <a:latin typeface="Tw Cen MT" panose="020B0602020104020603" pitchFamily="34" charset="0"/>
              </a:endParaRP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220390"/>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Insights</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251165"/>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Insights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Interactivity</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2">
            <a:extLst>
              <a:ext uri="{FF2B5EF4-FFF2-40B4-BE49-F238E27FC236}">
                <a16:creationId xmlns:a16="http://schemas.microsoft.com/office/drawing/2014/main" id="{E351F4B2-6589-45D4-BC86-3EB40B774D1A}"/>
              </a:ext>
            </a:extLst>
          </p:cNvPr>
          <p:cNvSpPr txBox="1"/>
          <p:nvPr/>
        </p:nvSpPr>
        <p:spPr>
          <a:xfrm>
            <a:off x="1659835" y="198783"/>
            <a:ext cx="8264978" cy="5632311"/>
          </a:xfrm>
          <a:prstGeom prst="rect">
            <a:avLst/>
          </a:prstGeom>
          <a:noFill/>
        </p:spPr>
        <p:txBody>
          <a:bodyPr wrap="square" rtlCol="0">
            <a:spAutoFit/>
          </a:bodyPr>
          <a:lstStyle/>
          <a:p>
            <a:r>
              <a:rPr lang="en-US" b="1" dirty="0"/>
              <a:t>Power BI Dashboard: </a:t>
            </a:r>
            <a:r>
              <a:rPr lang="en-US" b="1" u="sng" dirty="0"/>
              <a:t>Communicating the Problem &amp; Insights</a:t>
            </a:r>
          </a:p>
          <a:p>
            <a:endParaRPr lang="en-US" b="1" dirty="0"/>
          </a:p>
          <a:p>
            <a:endParaRPr lang="en-US" b="1" dirty="0"/>
          </a:p>
          <a:p>
            <a:r>
              <a:rPr lang="en-US" b="1" dirty="0"/>
              <a:t>Content:</a:t>
            </a:r>
          </a:p>
          <a:p>
            <a:endParaRPr lang="en-US" dirty="0"/>
          </a:p>
          <a:p>
            <a:pPr>
              <a:buFont typeface="Arial" panose="020B0604020202020204" pitchFamily="34" charset="0"/>
              <a:buChar char="•"/>
            </a:pPr>
            <a:r>
              <a:rPr lang="en-US" dirty="0"/>
              <a:t>The dashboard begins with a clear title: </a:t>
            </a:r>
            <a:r>
              <a:rPr lang="en-US" i="1" dirty="0"/>
              <a:t>“Global Diabetes Monitoring &amp; Risk Analysis”</a:t>
            </a:r>
            <a:r>
              <a:rPr lang="en-US" dirty="0"/>
              <a:t>.</a:t>
            </a:r>
          </a:p>
          <a:p>
            <a:endParaRPr lang="en-US" dirty="0"/>
          </a:p>
          <a:p>
            <a:pPr>
              <a:buFont typeface="Arial" panose="020B0604020202020204" pitchFamily="34" charset="0"/>
              <a:buChar char="•"/>
            </a:pPr>
            <a:r>
              <a:rPr lang="en-US" dirty="0"/>
              <a:t>A short text box is included to explain the problem:</a:t>
            </a:r>
            <a:br>
              <a:rPr lang="en-US" dirty="0"/>
            </a:br>
            <a:r>
              <a:rPr lang="en-US" i="1" dirty="0"/>
              <a:t>“Diabetes prevalence has increased globally while treatment coverage remains low. This dashboard analyzes trends, compares gender differences, classifies risk levels, and predicts future diabetes prevalence.”</a:t>
            </a:r>
          </a:p>
          <a:p>
            <a:endParaRPr lang="en-US" dirty="0"/>
          </a:p>
          <a:p>
            <a:pPr>
              <a:buFont typeface="Arial" panose="020B0604020202020204" pitchFamily="34" charset="0"/>
              <a:buChar char="•"/>
            </a:pPr>
            <a:r>
              <a:rPr lang="en-US" dirty="0"/>
              <a:t>Summary cards display:</a:t>
            </a:r>
          </a:p>
          <a:p>
            <a:pPr marL="742950" lvl="1" indent="-285750">
              <a:buFont typeface="Arial" panose="020B0604020202020204" pitchFamily="34" charset="0"/>
              <a:buChar char="•"/>
            </a:pPr>
            <a:r>
              <a:rPr lang="en-US" dirty="0"/>
              <a:t>Average global diabetes prevalence.</a:t>
            </a:r>
          </a:p>
          <a:p>
            <a:pPr marL="742950" lvl="1" indent="-285750">
              <a:buFont typeface="Arial" panose="020B0604020202020204" pitchFamily="34" charset="0"/>
              <a:buChar char="•"/>
            </a:pPr>
            <a:r>
              <a:rPr lang="en-US" dirty="0"/>
              <a:t>Average treatment coverage.</a:t>
            </a:r>
          </a:p>
          <a:p>
            <a:pPr marL="742950" lvl="1" indent="-285750">
              <a:buFont typeface="Arial" panose="020B0604020202020204" pitchFamily="34" charset="0"/>
              <a:buChar char="•"/>
            </a:pPr>
            <a:r>
              <a:rPr lang="en-US" dirty="0"/>
              <a:t>Predicted prevalence for the year 2025.</a:t>
            </a:r>
          </a:p>
          <a:p>
            <a:pPr lvl="1"/>
            <a:endParaRPr lang="en-US" dirty="0"/>
          </a:p>
          <a:p>
            <a:pPr>
              <a:buFont typeface="Arial" panose="020B0604020202020204" pitchFamily="34" charset="0"/>
              <a:buChar char="•"/>
            </a:pPr>
            <a:r>
              <a:rPr lang="en-US" dirty="0"/>
              <a:t>These elements give decision-makers a quick understanding of the problem and the key findings.</a:t>
            </a:r>
          </a:p>
          <a:p>
            <a:endParaRPr lang="en-UG" b="1" dirty="0"/>
          </a:p>
        </p:txBody>
      </p:sp>
    </p:spTree>
    <p:extLst>
      <p:ext uri="{BB962C8B-B14F-4D97-AF65-F5344CB8AC3E}">
        <p14:creationId xmlns:p14="http://schemas.microsoft.com/office/powerpoint/2010/main" val="31685539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Innovation</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Insights</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117129" y="3328111"/>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Interactivity</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Interactivity</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Design Clarity</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a:extLst>
              <a:ext uri="{FF2B5EF4-FFF2-40B4-BE49-F238E27FC236}">
                <a16:creationId xmlns:a16="http://schemas.microsoft.com/office/drawing/2014/main" id="{560C18D5-96C4-4FB7-8984-28B4FDB95ABA}"/>
              </a:ext>
            </a:extLst>
          </p:cNvPr>
          <p:cNvSpPr txBox="1"/>
          <p:nvPr/>
        </p:nvSpPr>
        <p:spPr>
          <a:xfrm>
            <a:off x="1828800" y="367748"/>
            <a:ext cx="8079951" cy="5909310"/>
          </a:xfrm>
          <a:prstGeom prst="rect">
            <a:avLst/>
          </a:prstGeom>
          <a:noFill/>
        </p:spPr>
        <p:txBody>
          <a:bodyPr wrap="square" rtlCol="0">
            <a:spAutoFit/>
          </a:bodyPr>
          <a:lstStyle/>
          <a:p>
            <a:r>
              <a:rPr lang="en-US" b="1" dirty="0"/>
              <a:t>Slide – Power BI Dashboard: </a:t>
            </a:r>
            <a:r>
              <a:rPr lang="en-US" b="1" u="sng" dirty="0"/>
              <a:t>Interactivity</a:t>
            </a:r>
            <a:r>
              <a:rPr lang="en-US" b="1" dirty="0"/>
              <a:t> </a:t>
            </a:r>
          </a:p>
          <a:p>
            <a:endParaRPr lang="en-US" b="1" dirty="0"/>
          </a:p>
          <a:p>
            <a:r>
              <a:rPr lang="en-US" b="1" dirty="0"/>
              <a:t>Content:</a:t>
            </a:r>
          </a:p>
          <a:p>
            <a:endParaRPr lang="en-US" dirty="0"/>
          </a:p>
          <a:p>
            <a:pPr>
              <a:buFont typeface="Arial" panose="020B0604020202020204" pitchFamily="34" charset="0"/>
              <a:buChar char="•"/>
            </a:pPr>
            <a:r>
              <a:rPr lang="en-US" dirty="0"/>
              <a:t>Added a </a:t>
            </a:r>
            <a:r>
              <a:rPr lang="en-US" b="1" dirty="0"/>
              <a:t>Year Slicer</a:t>
            </a:r>
            <a:r>
              <a:rPr lang="en-US" dirty="0"/>
              <a:t>, so users can filter data for one year or look at a range of years.</a:t>
            </a:r>
          </a:p>
          <a:p>
            <a:endParaRPr lang="en-US" dirty="0"/>
          </a:p>
          <a:p>
            <a:pPr>
              <a:buFont typeface="Arial" panose="020B0604020202020204" pitchFamily="34" charset="0"/>
              <a:buChar char="•"/>
            </a:pPr>
            <a:r>
              <a:rPr lang="en-US" dirty="0"/>
              <a:t>Added a </a:t>
            </a:r>
            <a:r>
              <a:rPr lang="en-US" b="1" dirty="0"/>
              <a:t>Gender Slicer</a:t>
            </a:r>
            <a:r>
              <a:rPr lang="en-US" dirty="0"/>
              <a:t>, which lets users focus only on men or only on women.</a:t>
            </a:r>
          </a:p>
          <a:p>
            <a:endParaRPr lang="en-US" dirty="0"/>
          </a:p>
          <a:p>
            <a:pPr>
              <a:buFont typeface="Arial" panose="020B0604020202020204" pitchFamily="34" charset="0"/>
              <a:buChar char="•"/>
            </a:pPr>
            <a:r>
              <a:rPr lang="en-US" dirty="0"/>
              <a:t>Added a </a:t>
            </a:r>
            <a:r>
              <a:rPr lang="en-US" b="1" dirty="0"/>
              <a:t>Risk Level Slicer</a:t>
            </a:r>
            <a:r>
              <a:rPr lang="en-US" dirty="0"/>
              <a:t>, so users can easily view data for just Low, Medium, or High risk groups.</a:t>
            </a:r>
          </a:p>
          <a:p>
            <a:endParaRPr lang="en-US" dirty="0"/>
          </a:p>
          <a:p>
            <a:pPr>
              <a:buFont typeface="Arial" panose="020B0604020202020204" pitchFamily="34" charset="0"/>
              <a:buChar char="•"/>
            </a:pPr>
            <a:r>
              <a:rPr lang="en-US" dirty="0"/>
              <a:t>Enabled a </a:t>
            </a:r>
            <a:r>
              <a:rPr lang="en-US" b="1" dirty="0"/>
              <a:t>Drill-Down Option</a:t>
            </a:r>
            <a:r>
              <a:rPr lang="en-US" dirty="0"/>
              <a:t> on the diabetes prevalence chart.</a:t>
            </a:r>
          </a:p>
          <a:p>
            <a:pPr marL="742950" lvl="1" indent="-285750">
              <a:buFont typeface="Arial" panose="020B0604020202020204" pitchFamily="34" charset="0"/>
              <a:buChar char="•"/>
            </a:pPr>
            <a:r>
              <a:rPr lang="en-US" dirty="0"/>
              <a:t>When a user clicks on a specific year, it breaks down the data further to show details by gender.</a:t>
            </a:r>
          </a:p>
          <a:p>
            <a:pPr lvl="1"/>
            <a:endParaRPr lang="en-US" dirty="0"/>
          </a:p>
          <a:p>
            <a:pPr>
              <a:buFont typeface="Arial" panose="020B0604020202020204" pitchFamily="34" charset="0"/>
              <a:buChar char="•"/>
            </a:pPr>
            <a:r>
              <a:rPr lang="en-US" dirty="0"/>
              <a:t>Used </a:t>
            </a:r>
            <a:r>
              <a:rPr lang="en-US" b="1" dirty="0"/>
              <a:t>Filters</a:t>
            </a:r>
            <a:r>
              <a:rPr lang="en-US" dirty="0"/>
              <a:t> so that only the “Crude” age group (the one we analyzed) is shown by default, keeping the dashboard focused and clear.</a:t>
            </a:r>
          </a:p>
          <a:p>
            <a:endParaRPr lang="en-US" dirty="0"/>
          </a:p>
          <a:p>
            <a:pPr>
              <a:buFont typeface="Arial" panose="020B0604020202020204" pitchFamily="34" charset="0"/>
              <a:buChar char="•"/>
            </a:pPr>
            <a:r>
              <a:rPr lang="en-US" dirty="0"/>
              <a:t>These features make the dashboard </a:t>
            </a:r>
            <a:r>
              <a:rPr lang="en-US" b="1" dirty="0"/>
              <a:t>interactive</a:t>
            </a:r>
            <a:r>
              <a:rPr lang="en-US" dirty="0"/>
              <a:t>, allowing users to explore and find answers themselves, instead of just looking at fixed charts.</a:t>
            </a:r>
          </a:p>
          <a:p>
            <a:endParaRPr lang="en-UG" dirty="0"/>
          </a:p>
        </p:txBody>
      </p:sp>
    </p:spTree>
    <p:extLst>
      <p:ext uri="{BB962C8B-B14F-4D97-AF65-F5344CB8AC3E}">
        <p14:creationId xmlns:p14="http://schemas.microsoft.com/office/powerpoint/2010/main" val="109523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Innovation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Insights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281944"/>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Interactivity</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281943"/>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Design clarity</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5" name="Picture 64">
            <a:extLst>
              <a:ext uri="{FF2B5EF4-FFF2-40B4-BE49-F238E27FC236}">
                <a16:creationId xmlns:a16="http://schemas.microsoft.com/office/drawing/2014/main" id="{2FBCEE01-9F0F-4019-82F5-782DE52FF87A}"/>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528361" y="38429"/>
            <a:ext cx="894354" cy="894352"/>
          </a:xfrm>
          <a:prstGeom prst="rect">
            <a:avLst/>
          </a:prstGeom>
          <a:noFill/>
          <a:effectLst>
            <a:outerShdw blurRad="50800" dist="50800" dir="5400000" algn="ctr" rotWithShape="0">
              <a:schemeClr val="bg1"/>
            </a:outerShdw>
          </a:effectLst>
        </p:spPr>
      </p:pic>
      <p:sp>
        <p:nvSpPr>
          <p:cNvPr id="5" name="TextBox 4">
            <a:extLst>
              <a:ext uri="{FF2B5EF4-FFF2-40B4-BE49-F238E27FC236}">
                <a16:creationId xmlns:a16="http://schemas.microsoft.com/office/drawing/2014/main" id="{3476304E-A4CC-4527-A5FC-A937763C927C}"/>
              </a:ext>
            </a:extLst>
          </p:cNvPr>
          <p:cNvSpPr txBox="1"/>
          <p:nvPr/>
        </p:nvSpPr>
        <p:spPr>
          <a:xfrm>
            <a:off x="1265887" y="1145260"/>
            <a:ext cx="8207320" cy="5909310"/>
          </a:xfrm>
          <a:prstGeom prst="rect">
            <a:avLst/>
          </a:prstGeom>
          <a:noFill/>
        </p:spPr>
        <p:txBody>
          <a:bodyPr wrap="square" rtlCol="0">
            <a:spAutoFit/>
          </a:bodyPr>
          <a:lstStyle/>
          <a:p>
            <a:r>
              <a:rPr lang="en-US" b="1" dirty="0"/>
              <a:t>Content:</a:t>
            </a:r>
          </a:p>
          <a:p>
            <a:endParaRPr lang="en-US" dirty="0"/>
          </a:p>
          <a:p>
            <a:pPr>
              <a:buFont typeface="Arial" panose="020B0604020202020204" pitchFamily="34" charset="0"/>
              <a:buChar char="•"/>
            </a:pPr>
            <a:r>
              <a:rPr lang="en-US" b="1" dirty="0"/>
              <a:t>Cards:</a:t>
            </a:r>
            <a:r>
              <a:rPr lang="en-US" dirty="0"/>
              <a:t> Display high-level KPIs (Average Prevalence, Average Treatment Coverage, Predicted Prevalence 2025).</a:t>
            </a:r>
          </a:p>
          <a:p>
            <a:endParaRPr lang="en-US" dirty="0"/>
          </a:p>
          <a:p>
            <a:pPr>
              <a:buFont typeface="Arial" panose="020B0604020202020204" pitchFamily="34" charset="0"/>
              <a:buChar char="•"/>
            </a:pPr>
            <a:r>
              <a:rPr lang="en-US" b="1" dirty="0"/>
              <a:t>Line Charts:</a:t>
            </a:r>
            <a:r>
              <a:rPr lang="en-US" dirty="0"/>
              <a:t> Show how diabetes prevalence and treatment coverage change over time.</a:t>
            </a:r>
          </a:p>
          <a:p>
            <a:endParaRPr lang="en-US" dirty="0"/>
          </a:p>
          <a:p>
            <a:pPr>
              <a:buFont typeface="Arial" panose="020B0604020202020204" pitchFamily="34" charset="0"/>
              <a:buChar char="•"/>
            </a:pPr>
            <a:r>
              <a:rPr lang="en-US" b="1" dirty="0"/>
              <a:t>Scatter Plot:</a:t>
            </a:r>
            <a:r>
              <a:rPr lang="en-US" dirty="0"/>
              <a:t> Plots risk analysis by combining prevalence and treatment coverage, color-coded by risk level (Low, Medium, High).</a:t>
            </a:r>
          </a:p>
          <a:p>
            <a:endParaRPr lang="en-US" dirty="0"/>
          </a:p>
          <a:p>
            <a:pPr>
              <a:buFont typeface="Arial" panose="020B0604020202020204" pitchFamily="34" charset="0"/>
              <a:buChar char="•"/>
            </a:pPr>
            <a:r>
              <a:rPr lang="en-US" b="1" dirty="0"/>
              <a:t>Clustered Column Chart:</a:t>
            </a:r>
            <a:r>
              <a:rPr lang="en-US" dirty="0"/>
              <a:t> Shows counts of records in each custom risk level category.</a:t>
            </a:r>
          </a:p>
          <a:p>
            <a:endParaRPr lang="en-US" dirty="0"/>
          </a:p>
          <a:p>
            <a:pPr>
              <a:buFont typeface="Arial" panose="020B0604020202020204" pitchFamily="34" charset="0"/>
              <a:buChar char="•"/>
            </a:pPr>
            <a:r>
              <a:rPr lang="en-US" b="1" dirty="0"/>
              <a:t>Bar Chart:</a:t>
            </a:r>
            <a:r>
              <a:rPr lang="en-US" dirty="0"/>
              <a:t> Displays year-over-year percentage change in prevalence.</a:t>
            </a:r>
          </a:p>
          <a:p>
            <a:endParaRPr lang="en-US" dirty="0"/>
          </a:p>
          <a:p>
            <a:pPr>
              <a:buFont typeface="Arial" panose="020B0604020202020204" pitchFamily="34" charset="0"/>
              <a:buChar char="•"/>
            </a:pPr>
            <a:r>
              <a:rPr lang="en-US" b="1" dirty="0"/>
              <a:t>Decomposition Tree (AI Visual):</a:t>
            </a:r>
            <a:r>
              <a:rPr lang="en-US" dirty="0"/>
              <a:t> Breaks down what factors drive diabetes prevalence (Year, Gender, Treatment).</a:t>
            </a:r>
          </a:p>
          <a:p>
            <a:pPr>
              <a:buFont typeface="Arial" panose="020B0604020202020204" pitchFamily="34" charset="0"/>
              <a:buChar char="•"/>
            </a:pPr>
            <a:r>
              <a:rPr lang="en-US" b="1" dirty="0"/>
              <a:t>Forecast Line Chart:</a:t>
            </a:r>
            <a:r>
              <a:rPr lang="en-US" dirty="0"/>
              <a:t> Shows predicted future prevalence based on machine learning outputs.</a:t>
            </a:r>
            <a:br>
              <a:rPr lang="en-US" dirty="0"/>
            </a:br>
            <a:r>
              <a:rPr lang="en-US" dirty="0"/>
              <a:t>These visual types match data goals and communicate insights effectively.</a:t>
            </a:r>
          </a:p>
          <a:p>
            <a:endParaRPr lang="en-UG" dirty="0"/>
          </a:p>
        </p:txBody>
      </p:sp>
      <p:sp>
        <p:nvSpPr>
          <p:cNvPr id="6" name="TextBox 5">
            <a:extLst>
              <a:ext uri="{FF2B5EF4-FFF2-40B4-BE49-F238E27FC236}">
                <a16:creationId xmlns:a16="http://schemas.microsoft.com/office/drawing/2014/main" id="{CE586A6B-A94E-4B7F-AECF-21E5DA7BCA5B}"/>
              </a:ext>
            </a:extLst>
          </p:cNvPr>
          <p:cNvSpPr txBox="1"/>
          <p:nvPr/>
        </p:nvSpPr>
        <p:spPr>
          <a:xfrm>
            <a:off x="2912165" y="646043"/>
            <a:ext cx="6542582" cy="369332"/>
          </a:xfrm>
          <a:prstGeom prst="rect">
            <a:avLst/>
          </a:prstGeom>
          <a:noFill/>
        </p:spPr>
        <p:txBody>
          <a:bodyPr wrap="square" rtlCol="0">
            <a:spAutoFit/>
          </a:bodyPr>
          <a:lstStyle/>
          <a:p>
            <a:r>
              <a:rPr lang="en-US" b="1" dirty="0"/>
              <a:t>Power BI Dashboard:  </a:t>
            </a:r>
            <a:r>
              <a:rPr lang="en-US" b="1" u="sng" dirty="0"/>
              <a:t>Choosing the Right Visuals</a:t>
            </a:r>
          </a:p>
        </p:txBody>
      </p:sp>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3"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Innovation</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673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Insights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Interactivity</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6775"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312721"/>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Right Visuals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Design Clarity</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Innovation</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37" name="Picture 36">
            <a:extLst>
              <a:ext uri="{FF2B5EF4-FFF2-40B4-BE49-F238E27FC236}">
                <a16:creationId xmlns:a16="http://schemas.microsoft.com/office/drawing/2014/main" id="{C81727CF-1B1C-4DF0-BEDC-73D994A32C06}"/>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1605193" y="224507"/>
            <a:ext cx="894354" cy="894352"/>
          </a:xfrm>
          <a:prstGeom prst="rect">
            <a:avLst/>
          </a:prstGeom>
          <a:noFill/>
          <a:effectLst>
            <a:outerShdw blurRad="50800" dist="50800" dir="5400000" algn="ctr" rotWithShape="0">
              <a:schemeClr val="bg1"/>
            </a:outerShdw>
          </a:effectLst>
        </p:spPr>
      </p:pic>
      <p:sp>
        <p:nvSpPr>
          <p:cNvPr id="2" name="TextBox 1">
            <a:extLst>
              <a:ext uri="{FF2B5EF4-FFF2-40B4-BE49-F238E27FC236}">
                <a16:creationId xmlns:a16="http://schemas.microsoft.com/office/drawing/2014/main" id="{DF0F44F1-0D67-42EF-99D9-754DE363E3EC}"/>
              </a:ext>
            </a:extLst>
          </p:cNvPr>
          <p:cNvSpPr txBox="1"/>
          <p:nvPr/>
        </p:nvSpPr>
        <p:spPr>
          <a:xfrm>
            <a:off x="1421296" y="1500809"/>
            <a:ext cx="7903818" cy="5632311"/>
          </a:xfrm>
          <a:prstGeom prst="rect">
            <a:avLst/>
          </a:prstGeom>
          <a:noFill/>
        </p:spPr>
        <p:txBody>
          <a:bodyPr wrap="square" rtlCol="0">
            <a:spAutoFit/>
          </a:bodyPr>
          <a:lstStyle/>
          <a:p>
            <a:r>
              <a:rPr lang="en-US" b="1" dirty="0"/>
              <a:t>Content:</a:t>
            </a:r>
          </a:p>
          <a:p>
            <a:endParaRPr lang="en-US" dirty="0"/>
          </a:p>
          <a:p>
            <a:pPr>
              <a:buFont typeface="Arial" panose="020B0604020202020204" pitchFamily="34" charset="0"/>
              <a:buChar char="•"/>
            </a:pPr>
            <a:r>
              <a:rPr lang="en-US" dirty="0"/>
              <a:t>Used a </a:t>
            </a:r>
            <a:r>
              <a:rPr lang="en-US" b="1" dirty="0"/>
              <a:t>consistent color theme</a:t>
            </a:r>
            <a:r>
              <a:rPr lang="en-US" dirty="0"/>
              <a:t> to make the dashboard easy to read:</a:t>
            </a:r>
          </a:p>
          <a:p>
            <a:pPr marL="742950" lvl="1" indent="-285750">
              <a:buFont typeface="Arial" panose="020B0604020202020204" pitchFamily="34" charset="0"/>
              <a:buChar char="•"/>
            </a:pPr>
            <a:r>
              <a:rPr lang="en-US" b="1" dirty="0"/>
              <a:t>Blue</a:t>
            </a:r>
            <a:r>
              <a:rPr lang="en-US" dirty="0"/>
              <a:t> for diabetes prevalence.</a:t>
            </a:r>
          </a:p>
          <a:p>
            <a:pPr marL="742950" lvl="1" indent="-285750">
              <a:buFont typeface="Arial" panose="020B0604020202020204" pitchFamily="34" charset="0"/>
              <a:buChar char="•"/>
            </a:pPr>
            <a:r>
              <a:rPr lang="en-US" b="1" dirty="0"/>
              <a:t>Green</a:t>
            </a:r>
            <a:r>
              <a:rPr lang="en-US" dirty="0"/>
              <a:t> for treatment coverage.</a:t>
            </a:r>
          </a:p>
          <a:p>
            <a:pPr marL="742950" lvl="1" indent="-285750">
              <a:buFont typeface="Arial" panose="020B0604020202020204" pitchFamily="34" charset="0"/>
              <a:buChar char="•"/>
            </a:pPr>
            <a:r>
              <a:rPr lang="en-US" dirty="0"/>
              <a:t>A </a:t>
            </a:r>
            <a:r>
              <a:rPr lang="en-US" b="1" dirty="0"/>
              <a:t>green-to-red gradient</a:t>
            </a:r>
            <a:r>
              <a:rPr lang="en-US" dirty="0"/>
              <a:t> for risk levels (Low = Green, Medium = Orange, High = Red).</a:t>
            </a:r>
          </a:p>
          <a:p>
            <a:pPr lvl="1"/>
            <a:endParaRPr lang="en-US" dirty="0"/>
          </a:p>
          <a:p>
            <a:pPr>
              <a:buFont typeface="Arial" panose="020B0604020202020204" pitchFamily="34" charset="0"/>
              <a:buChar char="•"/>
            </a:pPr>
            <a:r>
              <a:rPr lang="en-US" dirty="0"/>
              <a:t>Added </a:t>
            </a:r>
            <a:r>
              <a:rPr lang="en-US" b="1" dirty="0"/>
              <a:t>clear titles, labels, and legends</a:t>
            </a:r>
            <a:r>
              <a:rPr lang="en-US" dirty="0"/>
              <a:t> on every chart so users know exactly what they are looking at.</a:t>
            </a:r>
          </a:p>
          <a:p>
            <a:endParaRPr lang="en-US" dirty="0"/>
          </a:p>
          <a:p>
            <a:pPr>
              <a:buFont typeface="Arial" panose="020B0604020202020204" pitchFamily="34" charset="0"/>
              <a:buChar char="•"/>
            </a:pPr>
            <a:r>
              <a:rPr lang="en-US" dirty="0"/>
              <a:t>Arranged the dashboard neatly by putting </a:t>
            </a:r>
            <a:r>
              <a:rPr lang="en-US" b="1" dirty="0"/>
              <a:t>slicers on the left side</a:t>
            </a:r>
            <a:r>
              <a:rPr lang="en-US" dirty="0"/>
              <a:t> and </a:t>
            </a:r>
            <a:r>
              <a:rPr lang="en-US" b="1" dirty="0"/>
              <a:t>charts on the right side</a:t>
            </a:r>
            <a:r>
              <a:rPr lang="en-US" dirty="0"/>
              <a:t> for a balanced and clean look.</a:t>
            </a:r>
          </a:p>
          <a:p>
            <a:endParaRPr lang="en-US" dirty="0"/>
          </a:p>
          <a:p>
            <a:pPr>
              <a:buFont typeface="Arial" panose="020B0604020202020204" pitchFamily="34" charset="0"/>
              <a:buChar char="•"/>
            </a:pPr>
            <a:r>
              <a:rPr lang="en-US" dirty="0"/>
              <a:t>Reduced extra text on the charts to avoid clutter. For additional details, </a:t>
            </a:r>
            <a:r>
              <a:rPr lang="en-US" b="1" dirty="0"/>
              <a:t>tooltips</a:t>
            </a:r>
            <a:r>
              <a:rPr lang="en-US" dirty="0"/>
              <a:t> were used (users can hover over items to see more info).</a:t>
            </a:r>
          </a:p>
          <a:p>
            <a:endParaRPr lang="en-US" dirty="0"/>
          </a:p>
          <a:p>
            <a:pPr>
              <a:buFont typeface="Arial" panose="020B0604020202020204" pitchFamily="34" charset="0"/>
              <a:buChar char="•"/>
            </a:pPr>
            <a:r>
              <a:rPr lang="en-US" dirty="0"/>
              <a:t>These design choices make the dashboard </a:t>
            </a:r>
            <a:r>
              <a:rPr lang="en-US" b="1" dirty="0"/>
              <a:t>clean, professional, and easy to understand at a glance</a:t>
            </a:r>
            <a:r>
              <a:rPr lang="en-US" dirty="0"/>
              <a:t>.</a:t>
            </a:r>
          </a:p>
          <a:p>
            <a:endParaRPr lang="en-UG" dirty="0"/>
          </a:p>
        </p:txBody>
      </p:sp>
      <p:sp>
        <p:nvSpPr>
          <p:cNvPr id="3" name="TextBox 2">
            <a:extLst>
              <a:ext uri="{FF2B5EF4-FFF2-40B4-BE49-F238E27FC236}">
                <a16:creationId xmlns:a16="http://schemas.microsoft.com/office/drawing/2014/main" id="{419B8962-9C4A-48E2-87F3-9839ED723493}"/>
              </a:ext>
            </a:extLst>
          </p:cNvPr>
          <p:cNvSpPr txBox="1"/>
          <p:nvPr/>
        </p:nvSpPr>
        <p:spPr>
          <a:xfrm>
            <a:off x="3878885" y="487017"/>
            <a:ext cx="4099612" cy="369332"/>
          </a:xfrm>
          <a:prstGeom prst="rect">
            <a:avLst/>
          </a:prstGeom>
          <a:noFill/>
        </p:spPr>
        <p:txBody>
          <a:bodyPr wrap="square" rtlCol="0">
            <a:spAutoFit/>
          </a:bodyPr>
          <a:lstStyle/>
          <a:p>
            <a:r>
              <a:rPr lang="en-US" b="1" dirty="0"/>
              <a:t>Power BI Dashboard: </a:t>
            </a:r>
            <a:r>
              <a:rPr lang="en-US" b="1" u="sng" dirty="0"/>
              <a:t>Design Clarity</a:t>
            </a:r>
            <a:endParaRPr lang="en-UG" u="sng" dirty="0"/>
          </a:p>
        </p:txBody>
      </p:sp>
    </p:spTree>
    <p:extLst>
      <p:ext uri="{BB962C8B-B14F-4D97-AF65-F5344CB8AC3E}">
        <p14:creationId xmlns:p14="http://schemas.microsoft.com/office/powerpoint/2010/main" val="866269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500" fill="hold"/>
                                        <p:tgtEl>
                                          <p:spTgt spid="37"/>
                                        </p:tgtEl>
                                        <p:attrNameLst>
                                          <p:attrName>ppt_w</p:attrName>
                                        </p:attrNameLst>
                                      </p:cBhvr>
                                      <p:tavLst>
                                        <p:tav tm="0">
                                          <p:val>
                                            <p:fltVal val="0"/>
                                          </p:val>
                                        </p:tav>
                                        <p:tav tm="100000">
                                          <p:val>
                                            <p:strVal val="#ppt_w"/>
                                          </p:val>
                                        </p:tav>
                                      </p:tavLst>
                                    </p:anim>
                                    <p:anim calcmode="lin" valueType="num">
                                      <p:cBhvr>
                                        <p:cTn id="8" dur="500" fill="hold"/>
                                        <p:tgtEl>
                                          <p:spTgt spid="37"/>
                                        </p:tgtEl>
                                        <p:attrNameLst>
                                          <p:attrName>ppt_h</p:attrName>
                                        </p:attrNameLst>
                                      </p:cBhvr>
                                      <p:tavLst>
                                        <p:tav tm="0">
                                          <p:val>
                                            <p:fltVal val="0"/>
                                          </p:val>
                                        </p:tav>
                                        <p:tav tm="100000">
                                          <p:val>
                                            <p:strVal val="#ppt_h"/>
                                          </p:val>
                                        </p:tav>
                                      </p:tavLst>
                                    </p:anim>
                                    <p:animEffect transition="in" filter="fade">
                                      <p:cBhvr>
                                        <p:cTn id="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332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Insights</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Interactivity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Right Visuals</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6775"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312721"/>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Design clarity</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51164"/>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Innovation</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Key Findings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078FF8D4-E963-40BF-BA16-DBD03A99F033}"/>
              </a:ext>
            </a:extLst>
          </p:cNvPr>
          <p:cNvSpPr txBox="1"/>
          <p:nvPr/>
        </p:nvSpPr>
        <p:spPr>
          <a:xfrm>
            <a:off x="1184133" y="308113"/>
            <a:ext cx="8137982" cy="6463308"/>
          </a:xfrm>
          <a:prstGeom prst="rect">
            <a:avLst/>
          </a:prstGeom>
          <a:noFill/>
        </p:spPr>
        <p:txBody>
          <a:bodyPr wrap="square" rtlCol="0">
            <a:spAutoFit/>
          </a:bodyPr>
          <a:lstStyle/>
          <a:p>
            <a:pPr algn="ctr"/>
            <a:r>
              <a:rPr lang="en-US" b="1" dirty="0"/>
              <a:t> Power BI Dashboard: </a:t>
            </a:r>
            <a:r>
              <a:rPr lang="en-US" b="1" u="sng" dirty="0"/>
              <a:t>Innovation</a:t>
            </a:r>
            <a:r>
              <a:rPr lang="en-US" b="1" dirty="0"/>
              <a:t> </a:t>
            </a:r>
          </a:p>
          <a:p>
            <a:endParaRPr lang="en-US" b="1" dirty="0"/>
          </a:p>
          <a:p>
            <a:r>
              <a:rPr lang="en-US" b="1" dirty="0"/>
              <a:t>Content:</a:t>
            </a:r>
          </a:p>
          <a:p>
            <a:endParaRPr lang="en-US" dirty="0"/>
          </a:p>
          <a:p>
            <a:pPr>
              <a:buFont typeface="Arial" panose="020B0604020202020204" pitchFamily="34" charset="0"/>
              <a:buChar char="•"/>
            </a:pPr>
            <a:r>
              <a:rPr lang="en-US" dirty="0"/>
              <a:t>Added a </a:t>
            </a:r>
            <a:r>
              <a:rPr lang="en-US" b="1" dirty="0"/>
              <a:t>Custom Risk Score</a:t>
            </a:r>
            <a:r>
              <a:rPr lang="en-US" dirty="0"/>
              <a:t>, created using DAX, that combines diabetes prevalence and treatment coverage into one easy-to-understand number.</a:t>
            </a:r>
          </a:p>
          <a:p>
            <a:endParaRPr lang="en-US" dirty="0"/>
          </a:p>
          <a:p>
            <a:pPr>
              <a:buFont typeface="Arial" panose="020B0604020202020204" pitchFamily="34" charset="0"/>
              <a:buChar char="•"/>
            </a:pPr>
            <a:r>
              <a:rPr lang="en-US" dirty="0"/>
              <a:t>Used an </a:t>
            </a:r>
            <a:r>
              <a:rPr lang="en-US" b="1" dirty="0"/>
              <a:t>AI-Powered Decomposition Tree</a:t>
            </a:r>
            <a:r>
              <a:rPr lang="en-US" dirty="0"/>
              <a:t> in Power BI to automatically show the main reasons why diabetes prevalence changes (like gender, year, or treatment levels).</a:t>
            </a:r>
          </a:p>
          <a:p>
            <a:endParaRPr lang="en-US" dirty="0"/>
          </a:p>
          <a:p>
            <a:pPr>
              <a:buFont typeface="Arial" panose="020B0604020202020204" pitchFamily="34" charset="0"/>
              <a:buChar char="•"/>
            </a:pPr>
            <a:r>
              <a:rPr lang="en-US" dirty="0"/>
              <a:t>Added a </a:t>
            </a:r>
            <a:r>
              <a:rPr lang="en-US" b="1" dirty="0"/>
              <a:t>Key Influencers Visual</a:t>
            </a:r>
            <a:r>
              <a:rPr lang="en-US" dirty="0"/>
              <a:t> that highlights which factors (Year, Gender, Risk Score) have the biggest impact on prevalence.</a:t>
            </a:r>
          </a:p>
          <a:p>
            <a:endParaRPr lang="en-US" dirty="0"/>
          </a:p>
          <a:p>
            <a:pPr>
              <a:buFont typeface="Arial" panose="020B0604020202020204" pitchFamily="34" charset="0"/>
              <a:buChar char="•"/>
            </a:pPr>
            <a:r>
              <a:rPr lang="en-US" dirty="0"/>
              <a:t>Used Power BI’s </a:t>
            </a:r>
            <a:r>
              <a:rPr lang="en-US" b="1" dirty="0"/>
              <a:t>Forecasting Feature</a:t>
            </a:r>
            <a:r>
              <a:rPr lang="en-US" dirty="0"/>
              <a:t> to predict how diabetes prevalence might change in the future.</a:t>
            </a:r>
          </a:p>
          <a:p>
            <a:endParaRPr lang="en-US" dirty="0"/>
          </a:p>
          <a:p>
            <a:pPr>
              <a:buFont typeface="Arial" panose="020B0604020202020204" pitchFamily="34" charset="0"/>
              <a:buChar char="•"/>
            </a:pPr>
            <a:r>
              <a:rPr lang="en-US" dirty="0"/>
              <a:t>Included </a:t>
            </a:r>
            <a:r>
              <a:rPr lang="en-US" b="1" dirty="0"/>
              <a:t>Custom Tooltips</a:t>
            </a:r>
            <a:r>
              <a:rPr lang="en-US" dirty="0"/>
              <a:t> and </a:t>
            </a:r>
            <a:r>
              <a:rPr lang="en-US" b="1" dirty="0"/>
              <a:t>Bookmarks</a:t>
            </a:r>
            <a:r>
              <a:rPr lang="en-US" dirty="0"/>
              <a:t> so users can quickly switch between pages (e.g., “Overview” and “Risk Analysis”) and see extra details by just hovering over a chart.</a:t>
            </a:r>
          </a:p>
          <a:p>
            <a:pPr>
              <a:buFont typeface="Arial" panose="020B0604020202020204" pitchFamily="34" charset="0"/>
              <a:buChar char="•"/>
            </a:pPr>
            <a:r>
              <a:rPr lang="en-US" dirty="0"/>
              <a:t>These features make the dashboard </a:t>
            </a:r>
            <a:r>
              <a:rPr lang="en-US" b="1" dirty="0"/>
              <a:t>more advanced, interactive, and useful for decision-makers</a:t>
            </a:r>
            <a:r>
              <a:rPr lang="en-US" dirty="0"/>
              <a:t>.</a:t>
            </a:r>
          </a:p>
          <a:p>
            <a:endParaRPr lang="en-UG" dirty="0"/>
          </a:p>
        </p:txBody>
      </p:sp>
    </p:spTree>
    <p:extLst>
      <p:ext uri="{BB962C8B-B14F-4D97-AF65-F5344CB8AC3E}">
        <p14:creationId xmlns:p14="http://schemas.microsoft.com/office/powerpoint/2010/main" val="12600198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Interactivity</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Right Visuals</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Design Clarity</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6775"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312721"/>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Innovation</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Key Findings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328108"/>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Recommendations</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DD8374D7-70CB-4ADB-B55E-174396906CE1}"/>
              </a:ext>
            </a:extLst>
          </p:cNvPr>
          <p:cNvSpPr txBox="1"/>
          <p:nvPr/>
        </p:nvSpPr>
        <p:spPr>
          <a:xfrm>
            <a:off x="1184133" y="268357"/>
            <a:ext cx="8230556" cy="5078313"/>
          </a:xfrm>
          <a:prstGeom prst="rect">
            <a:avLst/>
          </a:prstGeom>
          <a:noFill/>
        </p:spPr>
        <p:txBody>
          <a:bodyPr wrap="square" rtlCol="0">
            <a:spAutoFit/>
          </a:bodyPr>
          <a:lstStyle/>
          <a:p>
            <a:r>
              <a:rPr lang="en-US" b="1" dirty="0"/>
              <a:t>Key Findings </a:t>
            </a:r>
          </a:p>
          <a:p>
            <a:endParaRPr lang="en-US" b="1" dirty="0"/>
          </a:p>
          <a:p>
            <a:pPr>
              <a:buFont typeface="Arial" panose="020B0604020202020204" pitchFamily="34" charset="0"/>
              <a:buChar char="•"/>
            </a:pPr>
            <a:r>
              <a:rPr lang="en-US" b="1" dirty="0"/>
              <a:t>Diabetes Prevalence Trend:</a:t>
            </a:r>
            <a:r>
              <a:rPr lang="en-US" dirty="0"/>
              <a:t> Diabetes prevalence around the world has been increasing steadily from 1990 to 2022. In recent years, the prevalence is almost three times higher than it was in the early 1990s.</a:t>
            </a:r>
          </a:p>
          <a:p>
            <a:endParaRPr lang="en-US" dirty="0"/>
          </a:p>
          <a:p>
            <a:pPr>
              <a:buFont typeface="Arial" panose="020B0604020202020204" pitchFamily="34" charset="0"/>
              <a:buChar char="•"/>
            </a:pPr>
            <a:r>
              <a:rPr lang="en-US" b="1" dirty="0"/>
              <a:t>Gender Comparison:</a:t>
            </a:r>
            <a:r>
              <a:rPr lang="en-US" dirty="0"/>
              <a:t> Men have slightly higher diabetes prevalence than women, but both show the same overall upward trend over time.</a:t>
            </a:r>
          </a:p>
          <a:p>
            <a:endParaRPr lang="en-US" dirty="0"/>
          </a:p>
          <a:p>
            <a:pPr>
              <a:buFont typeface="Arial" panose="020B0604020202020204" pitchFamily="34" charset="0"/>
              <a:buChar char="•"/>
            </a:pPr>
            <a:r>
              <a:rPr lang="en-US" b="1" dirty="0"/>
              <a:t>Treatment Coverage:</a:t>
            </a:r>
            <a:r>
              <a:rPr lang="en-US" dirty="0"/>
              <a:t> Treatment coverage has improved, but on average, it still reaches </a:t>
            </a:r>
            <a:r>
              <a:rPr lang="en-US" b="1" dirty="0"/>
              <a:t>less than half</a:t>
            </a:r>
            <a:r>
              <a:rPr lang="en-US" dirty="0"/>
              <a:t> of people living with diabetes.</a:t>
            </a:r>
          </a:p>
          <a:p>
            <a:endParaRPr lang="en-US" dirty="0"/>
          </a:p>
          <a:p>
            <a:pPr>
              <a:buFont typeface="Arial" panose="020B0604020202020204" pitchFamily="34" charset="0"/>
              <a:buChar char="•"/>
            </a:pPr>
            <a:r>
              <a:rPr lang="en-US" b="1" dirty="0"/>
              <a:t>Risk Analysis:</a:t>
            </a:r>
            <a:r>
              <a:rPr lang="en-US" dirty="0"/>
              <a:t> Most high-risk cases are in recent years, showing that diabetes is becoming a </a:t>
            </a:r>
            <a:r>
              <a:rPr lang="en-US" b="1" dirty="0"/>
              <a:t>growing health challenge</a:t>
            </a:r>
            <a:r>
              <a:rPr lang="en-US" dirty="0"/>
              <a:t>.</a:t>
            </a:r>
          </a:p>
          <a:p>
            <a:endParaRPr lang="en-US" dirty="0"/>
          </a:p>
          <a:p>
            <a:pPr>
              <a:buFont typeface="Arial" panose="020B0604020202020204" pitchFamily="34" charset="0"/>
              <a:buChar char="•"/>
            </a:pPr>
            <a:r>
              <a:rPr lang="en-US" b="1" dirty="0"/>
              <a:t>Forecast:</a:t>
            </a:r>
            <a:r>
              <a:rPr lang="en-US" dirty="0"/>
              <a:t> By 2025, diabetes prevalence is expected to rise even more, highlighting the urgent need for </a:t>
            </a:r>
            <a:r>
              <a:rPr lang="en-US" b="1" dirty="0"/>
              <a:t>better prevention and treatment efforts</a:t>
            </a:r>
            <a:r>
              <a:rPr lang="en-US" dirty="0"/>
              <a:t>.</a:t>
            </a:r>
          </a:p>
          <a:p>
            <a:endParaRPr lang="en-UG" dirty="0"/>
          </a:p>
        </p:txBody>
      </p:sp>
    </p:spTree>
    <p:extLst>
      <p:ext uri="{BB962C8B-B14F-4D97-AF65-F5344CB8AC3E}">
        <p14:creationId xmlns:p14="http://schemas.microsoft.com/office/powerpoint/2010/main" val="24846507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Design Clarity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Innovation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Key Findings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Recommendations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6566" y="0"/>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Project impact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65" name="Picture 64">
            <a:extLst>
              <a:ext uri="{FF2B5EF4-FFF2-40B4-BE49-F238E27FC236}">
                <a16:creationId xmlns:a16="http://schemas.microsoft.com/office/drawing/2014/main" id="{95BF6C5C-904C-4CF5-810A-4F0829AD31F8}"/>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39089" y="234784"/>
            <a:ext cx="894354" cy="894352"/>
          </a:xfrm>
          <a:prstGeom prst="rect">
            <a:avLst/>
          </a:prstGeom>
          <a:gradFill>
            <a:gsLst>
              <a:gs pos="29000">
                <a:srgbClr val="00B050"/>
              </a:gs>
              <a:gs pos="65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38100" dir="5400000" algn="ctr" rotWithShape="0">
              <a:srgbClr val="00B050"/>
            </a:outerShdw>
          </a:effectLst>
        </p:spPr>
      </p:pic>
      <p:sp>
        <p:nvSpPr>
          <p:cNvPr id="5" name="TextBox 4">
            <a:extLst>
              <a:ext uri="{FF2B5EF4-FFF2-40B4-BE49-F238E27FC236}">
                <a16:creationId xmlns:a16="http://schemas.microsoft.com/office/drawing/2014/main" id="{2F5DC168-728A-4C48-872E-033ADC39573A}"/>
              </a:ext>
            </a:extLst>
          </p:cNvPr>
          <p:cNvSpPr txBox="1"/>
          <p:nvPr/>
        </p:nvSpPr>
        <p:spPr>
          <a:xfrm>
            <a:off x="873480" y="1639957"/>
            <a:ext cx="7703990" cy="4801314"/>
          </a:xfrm>
          <a:prstGeom prst="rect">
            <a:avLst/>
          </a:prstGeom>
          <a:noFill/>
        </p:spPr>
        <p:txBody>
          <a:bodyPr wrap="square" rtlCol="0">
            <a:spAutoFit/>
          </a:bodyPr>
          <a:lstStyle/>
          <a:p>
            <a:r>
              <a:rPr lang="en-US" b="1" u="sng" dirty="0"/>
              <a:t>Recommendations:</a:t>
            </a:r>
          </a:p>
          <a:p>
            <a:endParaRPr lang="en-US" b="1" dirty="0"/>
          </a:p>
          <a:p>
            <a:pPr>
              <a:buFont typeface="Arial" panose="020B0604020202020204" pitchFamily="34" charset="0"/>
              <a:buChar char="•"/>
            </a:pPr>
            <a:r>
              <a:rPr lang="en-US" b="1" dirty="0"/>
              <a:t>Health Policy:</a:t>
            </a:r>
            <a:r>
              <a:rPr lang="en-US" dirty="0"/>
              <a:t> Governments should improve diabetes screening programs and focus on finding cases early, especially in high-risk groups.</a:t>
            </a:r>
          </a:p>
          <a:p>
            <a:endParaRPr lang="en-US" dirty="0"/>
          </a:p>
          <a:p>
            <a:pPr>
              <a:buFont typeface="Arial" panose="020B0604020202020204" pitchFamily="34" charset="0"/>
              <a:buChar char="•"/>
            </a:pPr>
            <a:r>
              <a:rPr lang="en-US" b="1" dirty="0"/>
              <a:t>Treatment Expansion:</a:t>
            </a:r>
            <a:r>
              <a:rPr lang="en-US" dirty="0"/>
              <a:t> Increase access to diabetes treatment programs and make medications easier to get to reduce the treatment gap.</a:t>
            </a:r>
          </a:p>
          <a:p>
            <a:endParaRPr lang="en-US" dirty="0"/>
          </a:p>
          <a:p>
            <a:pPr>
              <a:buFont typeface="Arial" panose="020B0604020202020204" pitchFamily="34" charset="0"/>
              <a:buChar char="•"/>
            </a:pPr>
            <a:r>
              <a:rPr lang="en-US" b="1" dirty="0"/>
              <a:t>Awareness Campaigns:</a:t>
            </a:r>
            <a:r>
              <a:rPr lang="en-US" dirty="0"/>
              <a:t> Encourage people to adopt healthy lifestyles, including better diets and more physical activity, to reduce future diabetes risk.</a:t>
            </a:r>
          </a:p>
          <a:p>
            <a:endParaRPr lang="en-US" dirty="0"/>
          </a:p>
          <a:p>
            <a:pPr>
              <a:buFont typeface="Arial" panose="020B0604020202020204" pitchFamily="34" charset="0"/>
              <a:buChar char="•"/>
            </a:pPr>
            <a:r>
              <a:rPr lang="en-US" b="1" dirty="0"/>
              <a:t>Data-Driven Monitoring:</a:t>
            </a:r>
            <a:r>
              <a:rPr lang="en-US" dirty="0"/>
              <a:t> Use analytics and predictive models regularly to track progress and detect future risks early.</a:t>
            </a:r>
          </a:p>
          <a:p>
            <a:endParaRPr lang="en-US" dirty="0"/>
          </a:p>
          <a:p>
            <a:pPr>
              <a:buFont typeface="Arial" panose="020B0604020202020204" pitchFamily="34" charset="0"/>
              <a:buChar char="•"/>
            </a:pPr>
            <a:r>
              <a:rPr lang="en-US" b="1" dirty="0"/>
              <a:t>Adopt Big Data Solutions:</a:t>
            </a:r>
            <a:r>
              <a:rPr lang="en-US" dirty="0"/>
              <a:t> Integrate real-time health data from hospitals and wearable devices to improve predictions and respond faster to diabetes trends.</a:t>
            </a:r>
          </a:p>
          <a:p>
            <a:endParaRPr lang="en-UG" dirty="0"/>
          </a:p>
        </p:txBody>
      </p:sp>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p:cTn id="7" dur="500" fill="hold"/>
                                        <p:tgtEl>
                                          <p:spTgt spid="65"/>
                                        </p:tgtEl>
                                        <p:attrNameLst>
                                          <p:attrName>ppt_w</p:attrName>
                                        </p:attrNameLst>
                                      </p:cBhvr>
                                      <p:tavLst>
                                        <p:tav tm="0">
                                          <p:val>
                                            <p:fltVal val="0"/>
                                          </p:val>
                                        </p:tav>
                                        <p:tav tm="100000">
                                          <p:val>
                                            <p:strVal val="#ppt_w"/>
                                          </p:val>
                                        </p:tav>
                                      </p:tavLst>
                                    </p:anim>
                                    <p:anim calcmode="lin" valueType="num">
                                      <p:cBhvr>
                                        <p:cTn id="8" dur="500" fill="hold"/>
                                        <p:tgtEl>
                                          <p:spTgt spid="65"/>
                                        </p:tgtEl>
                                        <p:attrNameLst>
                                          <p:attrName>ppt_h</p:attrName>
                                        </p:attrNameLst>
                                      </p:cBhvr>
                                      <p:tavLst>
                                        <p:tav tm="0">
                                          <p:val>
                                            <p:fltVal val="0"/>
                                          </p:val>
                                        </p:tav>
                                        <p:tav tm="100000">
                                          <p:val>
                                            <p:strVal val="#ppt_h"/>
                                          </p:val>
                                        </p:tav>
                                      </p:tavLst>
                                    </p:anim>
                                    <p:animEffect transition="in" filter="fade">
                                      <p:cBhvr>
                                        <p:cTn id="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Design Clarity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Innovation</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Key Findings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Recommendations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Project Impact</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D8144C33-40A0-4CAF-8D15-D3109D53EA0A}"/>
              </a:ext>
            </a:extLst>
          </p:cNvPr>
          <p:cNvSpPr txBox="1"/>
          <p:nvPr/>
        </p:nvSpPr>
        <p:spPr>
          <a:xfrm>
            <a:off x="675861" y="208722"/>
            <a:ext cx="8117652" cy="3416320"/>
          </a:xfrm>
          <a:prstGeom prst="rect">
            <a:avLst/>
          </a:prstGeom>
          <a:noFill/>
        </p:spPr>
        <p:txBody>
          <a:bodyPr wrap="square" rtlCol="0">
            <a:spAutoFit/>
          </a:bodyPr>
          <a:lstStyle/>
          <a:p>
            <a:r>
              <a:rPr lang="en-US" b="1" u="sng" dirty="0"/>
              <a:t>Project Impact</a:t>
            </a:r>
          </a:p>
          <a:p>
            <a:endParaRPr lang="en-US" b="1" dirty="0"/>
          </a:p>
          <a:p>
            <a:pPr>
              <a:buFont typeface="Arial" panose="020B0604020202020204" pitchFamily="34" charset="0"/>
              <a:buChar char="•"/>
            </a:pPr>
            <a:r>
              <a:rPr lang="en-US" dirty="0"/>
              <a:t>Gives </a:t>
            </a:r>
            <a:r>
              <a:rPr lang="en-US" b="1" dirty="0"/>
              <a:t>actionable insights</a:t>
            </a:r>
            <a:r>
              <a:rPr lang="en-US" dirty="0"/>
              <a:t> to healthcare decision-makers and policymakers.</a:t>
            </a:r>
          </a:p>
          <a:p>
            <a:endParaRPr lang="en-US" dirty="0"/>
          </a:p>
          <a:p>
            <a:pPr>
              <a:buFont typeface="Arial" panose="020B0604020202020204" pitchFamily="34" charset="0"/>
              <a:buChar char="•"/>
            </a:pPr>
            <a:r>
              <a:rPr lang="en-US" dirty="0"/>
              <a:t>Introduces a </a:t>
            </a:r>
            <a:r>
              <a:rPr lang="en-US" b="1" dirty="0"/>
              <a:t>custom risk score</a:t>
            </a:r>
            <a:r>
              <a:rPr lang="en-US" dirty="0"/>
              <a:t> and </a:t>
            </a:r>
            <a:r>
              <a:rPr lang="en-US" b="1" dirty="0"/>
              <a:t>AI-powered visuals</a:t>
            </a:r>
            <a:r>
              <a:rPr lang="en-US" dirty="0"/>
              <a:t> for better understanding of diabetes trends.</a:t>
            </a:r>
          </a:p>
          <a:p>
            <a:endParaRPr lang="en-US" dirty="0"/>
          </a:p>
          <a:p>
            <a:pPr>
              <a:buFont typeface="Arial" panose="020B0604020202020204" pitchFamily="34" charset="0"/>
              <a:buChar char="•"/>
            </a:pPr>
            <a:r>
              <a:rPr lang="en-US" dirty="0"/>
              <a:t>Provides a </a:t>
            </a:r>
            <a:r>
              <a:rPr lang="en-US" b="1" dirty="0"/>
              <a:t>Power BI dashboard</a:t>
            </a:r>
            <a:r>
              <a:rPr lang="en-US" dirty="0"/>
              <a:t> that is interactive and can forecast future risks, making it easier to spot patterns and high-risk situations.</a:t>
            </a:r>
          </a:p>
          <a:p>
            <a:endParaRPr lang="en-US" dirty="0"/>
          </a:p>
          <a:p>
            <a:pPr>
              <a:buFont typeface="Arial" panose="020B0604020202020204" pitchFamily="34" charset="0"/>
              <a:buChar char="•"/>
            </a:pPr>
            <a:r>
              <a:rPr lang="en-US" dirty="0"/>
              <a:t>Supports </a:t>
            </a:r>
            <a:r>
              <a:rPr lang="en-US" b="1" dirty="0"/>
              <a:t>evidence-based healthcare planning</a:t>
            </a:r>
            <a:r>
              <a:rPr lang="en-US" dirty="0"/>
              <a:t> to fight the rising global diabetes burden.</a:t>
            </a:r>
          </a:p>
        </p:txBody>
      </p:sp>
    </p:spTree>
    <p:extLst>
      <p:ext uri="{BB962C8B-B14F-4D97-AF65-F5344CB8AC3E}">
        <p14:creationId xmlns:p14="http://schemas.microsoft.com/office/powerpoint/2010/main" val="5364934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287067"/>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1" cy="6858000"/>
            <a:chOff x="213096" y="0"/>
            <a:chExt cx="11447501"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Design Clarity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err="1">
                  <a:solidFill>
                    <a:srgbClr val="F0EEF0"/>
                  </a:solidFill>
                  <a:latin typeface="Tw Cen MT" panose="020B0602020104020603" pitchFamily="34" charset="0"/>
                </a:rPr>
                <a:t>Innotatoin</a:t>
              </a:r>
              <a:endParaRPr lang="en-US" b="1" dirty="0">
                <a:solidFill>
                  <a:srgbClr val="F0EEF0"/>
                </a:solidFill>
                <a:latin typeface="Tw Cen MT" panose="020B0602020104020603" pitchFamily="34" charset="0"/>
              </a:endParaRP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Key Findings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Recommendations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Q&amp;A</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 name="TextBox 2">
            <a:extLst>
              <a:ext uri="{FF2B5EF4-FFF2-40B4-BE49-F238E27FC236}">
                <a16:creationId xmlns:a16="http://schemas.microsoft.com/office/drawing/2014/main" id="{E39D74E3-7B66-424C-BC73-4F1A6F19BAF0}"/>
              </a:ext>
            </a:extLst>
          </p:cNvPr>
          <p:cNvSpPr txBox="1"/>
          <p:nvPr/>
        </p:nvSpPr>
        <p:spPr>
          <a:xfrm>
            <a:off x="991775" y="402840"/>
            <a:ext cx="7581982" cy="3693319"/>
          </a:xfrm>
          <a:prstGeom prst="rect">
            <a:avLst/>
          </a:prstGeom>
          <a:noFill/>
        </p:spPr>
        <p:txBody>
          <a:bodyPr wrap="square" rtlCol="0">
            <a:spAutoFit/>
          </a:bodyPr>
          <a:lstStyle/>
          <a:p>
            <a:r>
              <a:rPr lang="en-US" b="1" u="sng" dirty="0"/>
              <a:t>Next Steps</a:t>
            </a:r>
          </a:p>
          <a:p>
            <a:endParaRPr lang="en-US" u="sng" dirty="0"/>
          </a:p>
          <a:p>
            <a:pPr>
              <a:buFont typeface="Arial" panose="020B0604020202020204" pitchFamily="34" charset="0"/>
              <a:buChar char="•"/>
            </a:pPr>
            <a:r>
              <a:rPr lang="en-US" b="1" dirty="0"/>
              <a:t>Enhance Dataset:</a:t>
            </a:r>
            <a:r>
              <a:rPr lang="en-US" dirty="0"/>
              <a:t> Add more detailed data, such as country-specific and socio-economic information, for deeper analysis.</a:t>
            </a:r>
          </a:p>
          <a:p>
            <a:endParaRPr lang="en-US" dirty="0"/>
          </a:p>
          <a:p>
            <a:pPr>
              <a:buFont typeface="Arial" panose="020B0604020202020204" pitchFamily="34" charset="0"/>
              <a:buChar char="•"/>
            </a:pPr>
            <a:r>
              <a:rPr lang="en-US" b="1" dirty="0"/>
              <a:t>Refine Models:</a:t>
            </a:r>
            <a:r>
              <a:rPr lang="en-US" dirty="0"/>
              <a:t> Test more advanced machine learning models (like </a:t>
            </a:r>
            <a:r>
              <a:rPr lang="en-US" b="1" dirty="0" err="1"/>
              <a:t>XGBoost</a:t>
            </a:r>
            <a:r>
              <a:rPr lang="en-US" dirty="0"/>
              <a:t> or </a:t>
            </a:r>
            <a:r>
              <a:rPr lang="en-US" b="1" dirty="0"/>
              <a:t>Prophet</a:t>
            </a:r>
            <a:r>
              <a:rPr lang="en-US" dirty="0"/>
              <a:t>) to improve prediction accuracy.</a:t>
            </a:r>
          </a:p>
          <a:p>
            <a:endParaRPr lang="en-US" dirty="0"/>
          </a:p>
          <a:p>
            <a:pPr>
              <a:buFont typeface="Arial" panose="020B0604020202020204" pitchFamily="34" charset="0"/>
              <a:buChar char="•"/>
            </a:pPr>
            <a:r>
              <a:rPr lang="en-US" b="1" dirty="0"/>
              <a:t>Dashboard Scaling:</a:t>
            </a:r>
            <a:r>
              <a:rPr lang="en-US" dirty="0"/>
              <a:t> Add other health metrics (like obesity and hypertension) to create a broader monitoring solution for non-communicable diseases.</a:t>
            </a:r>
          </a:p>
          <a:p>
            <a:endParaRPr lang="en-US" dirty="0"/>
          </a:p>
          <a:p>
            <a:pPr>
              <a:buFont typeface="Arial" panose="020B0604020202020204" pitchFamily="34" charset="0"/>
              <a:buChar char="•"/>
            </a:pPr>
            <a:r>
              <a:rPr lang="en-US" b="1" dirty="0"/>
              <a:t>Continuous Updates:</a:t>
            </a:r>
            <a:r>
              <a:rPr lang="en-US" dirty="0"/>
              <a:t> Plan for regular (monthly or yearly) data updates to keep the insights accurate and relevant.</a:t>
            </a:r>
          </a:p>
        </p:txBody>
      </p:sp>
    </p:spTree>
    <p:extLst>
      <p:ext uri="{BB962C8B-B14F-4D97-AF65-F5344CB8AC3E}">
        <p14:creationId xmlns:p14="http://schemas.microsoft.com/office/powerpoint/2010/main" val="66204490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Problem Definition</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Data Transformation</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28106"/>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EDA</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328108"/>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Machine Learning</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Documentation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7B8E278E-F453-4985-BC9C-9A62653C0F5E}"/>
              </a:ext>
            </a:extLst>
          </p:cNvPr>
          <p:cNvSpPr txBox="1"/>
          <p:nvPr/>
        </p:nvSpPr>
        <p:spPr>
          <a:xfrm>
            <a:off x="2951922" y="308113"/>
            <a:ext cx="8655303" cy="7478970"/>
          </a:xfrm>
          <a:prstGeom prst="rect">
            <a:avLst/>
          </a:prstGeom>
          <a:noFill/>
        </p:spPr>
        <p:txBody>
          <a:bodyPr wrap="square" rtlCol="0">
            <a:spAutoFit/>
          </a:bodyPr>
          <a:lstStyle/>
          <a:p>
            <a:r>
              <a:rPr lang="en-US" sz="2400" b="1" dirty="0"/>
              <a:t>Capstone Project PowerPoint Content:</a:t>
            </a:r>
          </a:p>
          <a:p>
            <a:br>
              <a:rPr lang="en-US" sz="2400" dirty="0"/>
            </a:br>
            <a:r>
              <a:rPr lang="en-US" sz="2400" b="1" dirty="0"/>
              <a:t>Student Name:</a:t>
            </a:r>
            <a:r>
              <a:rPr lang="en-US" sz="2400" dirty="0"/>
              <a:t> Shema Placide</a:t>
            </a:r>
          </a:p>
          <a:p>
            <a:br>
              <a:rPr lang="en-US" sz="2400" dirty="0"/>
            </a:br>
            <a:r>
              <a:rPr lang="en-US" sz="2400" b="1" dirty="0"/>
              <a:t>Student ID:</a:t>
            </a:r>
            <a:r>
              <a:rPr lang="en-US" sz="2400" dirty="0"/>
              <a:t> 26497</a:t>
            </a:r>
          </a:p>
          <a:p>
            <a:br>
              <a:rPr lang="en-US" sz="2400" dirty="0"/>
            </a:br>
            <a:r>
              <a:rPr lang="en-US" sz="2400" b="1" dirty="0"/>
              <a:t>Course:</a:t>
            </a:r>
            <a:r>
              <a:rPr lang="en-US" sz="2400" dirty="0"/>
              <a:t> Introduction to Big Data Analytics (INSY 8413)</a:t>
            </a:r>
          </a:p>
          <a:p>
            <a:br>
              <a:rPr lang="en-US" sz="2400" dirty="0"/>
            </a:br>
            <a:r>
              <a:rPr lang="en-US" sz="2400" b="1" dirty="0"/>
              <a:t>Semester:</a:t>
            </a:r>
            <a:r>
              <a:rPr lang="en-US" sz="2400" dirty="0"/>
              <a:t> Academic Year 2024-2025, SEM III</a:t>
            </a:r>
          </a:p>
          <a:p>
            <a:endParaRPr lang="en-US" sz="2400" dirty="0"/>
          </a:p>
          <a:p>
            <a:r>
              <a:rPr lang="en-US" sz="2400" b="1" dirty="0"/>
              <a:t>Project Title:</a:t>
            </a:r>
            <a:r>
              <a:rPr lang="en-US" sz="2400" dirty="0"/>
              <a:t> Diabetes Monitoring &amp; Risk Analysis </a:t>
            </a:r>
            <a:br>
              <a:rPr lang="en-US" sz="2400" dirty="0"/>
            </a:br>
            <a:br>
              <a:rPr lang="en-US" sz="2400" dirty="0"/>
            </a:br>
            <a:r>
              <a:rPr lang="en-US" sz="2400" b="1" dirty="0"/>
              <a:t>Instructor:</a:t>
            </a:r>
            <a:r>
              <a:rPr lang="en-US" sz="2400" dirty="0"/>
              <a:t> Eric </a:t>
            </a:r>
            <a:r>
              <a:rPr lang="en-US" sz="2400" dirty="0" err="1"/>
              <a:t>Maniraguha</a:t>
            </a:r>
            <a:endParaRPr lang="en-US" sz="2400" dirty="0"/>
          </a:p>
          <a:p>
            <a:br>
              <a:rPr lang="en-US" sz="2400" dirty="0"/>
            </a:br>
            <a:r>
              <a:rPr lang="en-US" sz="2400" b="1" dirty="0"/>
              <a:t>Institution:</a:t>
            </a:r>
            <a:r>
              <a:rPr lang="en-US" sz="2400" dirty="0"/>
              <a:t> AUCA, Faculty of Information Technology</a:t>
            </a:r>
          </a:p>
          <a:p>
            <a:endParaRPr lang="en-US" sz="2400" dirty="0"/>
          </a:p>
          <a:p>
            <a:endParaRPr lang="en-US" sz="2400" dirty="0"/>
          </a:p>
          <a:p>
            <a:endParaRPr lang="en-US" sz="2400" dirty="0"/>
          </a:p>
          <a:p>
            <a:endParaRPr lang="en-US" sz="2400" dirty="0"/>
          </a:p>
          <a:p>
            <a:endParaRPr lang="en-UG" sz="2400" dirty="0"/>
          </a:p>
        </p:txBody>
      </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3332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PFG</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Cyclomatic Complexity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Interface testing</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328109"/>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Integration testing</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80364"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SFG</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86364" y="0"/>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SDLC</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34" name="TextBox 33">
            <a:extLst>
              <a:ext uri="{FF2B5EF4-FFF2-40B4-BE49-F238E27FC236}">
                <a16:creationId xmlns:a16="http://schemas.microsoft.com/office/drawing/2014/main" id="{78855102-5892-4791-81C6-1D3099286A62}"/>
              </a:ext>
            </a:extLst>
          </p:cNvPr>
          <p:cNvSpPr txBox="1"/>
          <p:nvPr/>
        </p:nvSpPr>
        <p:spPr>
          <a:xfrm>
            <a:off x="-483181" y="3128050"/>
            <a:ext cx="7798565" cy="769441"/>
          </a:xfrm>
          <a:prstGeom prst="rect">
            <a:avLst/>
          </a:prstGeom>
          <a:noFill/>
        </p:spPr>
        <p:txBody>
          <a:bodyPr wrap="square" rtlCol="0">
            <a:spAutoFit/>
          </a:bodyPr>
          <a:lstStyle/>
          <a:p>
            <a:pPr algn="ctr"/>
            <a:r>
              <a:rPr lang="en-US" sz="4400" b="1" dirty="0">
                <a:solidFill>
                  <a:srgbClr val="03A1A4"/>
                </a:solidFill>
                <a:latin typeface="Tw Cen MT" panose="020B0602020104020603" pitchFamily="34" charset="0"/>
              </a:rPr>
              <a:t> “Thank you for your attention”</a:t>
            </a:r>
          </a:p>
        </p:txBody>
      </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Introduction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Problem Definition</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189611"/>
              <a:ext cx="1992086" cy="646331"/>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Data Transformation</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28106"/>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EDA</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328108"/>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Machine Learning</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312718"/>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Documentation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pic>
        <p:nvPicPr>
          <p:cNvPr id="43" name="Picture 42">
            <a:extLst>
              <a:ext uri="{FF2B5EF4-FFF2-40B4-BE49-F238E27FC236}">
                <a16:creationId xmlns:a16="http://schemas.microsoft.com/office/drawing/2014/main" id="{DCBC3088-D647-462C-8CBC-0DA27C213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735" y="133184"/>
            <a:ext cx="894354" cy="894352"/>
          </a:xfrm>
          <a:prstGeom prst="rect">
            <a:avLst/>
          </a:prstGeom>
        </p:spPr>
      </p:pic>
      <p:sp>
        <p:nvSpPr>
          <p:cNvPr id="7" name="TextBox 6">
            <a:extLst>
              <a:ext uri="{FF2B5EF4-FFF2-40B4-BE49-F238E27FC236}">
                <a16:creationId xmlns:a16="http://schemas.microsoft.com/office/drawing/2014/main" id="{3D7D3273-2AD9-4E4C-AFAD-301F6C1805A4}"/>
              </a:ext>
            </a:extLst>
          </p:cNvPr>
          <p:cNvSpPr txBox="1"/>
          <p:nvPr/>
        </p:nvSpPr>
        <p:spPr>
          <a:xfrm>
            <a:off x="2993775" y="1225688"/>
            <a:ext cx="8124862" cy="5632311"/>
          </a:xfrm>
          <a:prstGeom prst="rect">
            <a:avLst/>
          </a:prstGeom>
          <a:noFill/>
        </p:spPr>
        <p:txBody>
          <a:bodyPr wrap="square" rtlCol="0">
            <a:spAutoFit/>
          </a:bodyPr>
          <a:lstStyle/>
          <a:p>
            <a:r>
              <a:rPr lang="en-US" b="1" dirty="0"/>
              <a:t>Introduction</a:t>
            </a:r>
          </a:p>
          <a:p>
            <a:endParaRPr lang="en-US" b="1" dirty="0"/>
          </a:p>
          <a:p>
            <a:r>
              <a:rPr lang="en-US" b="1" dirty="0"/>
              <a:t>What is the Problem?</a:t>
            </a:r>
          </a:p>
          <a:p>
            <a:br>
              <a:rPr lang="en-US" dirty="0"/>
            </a:br>
            <a:r>
              <a:rPr lang="en-US" dirty="0"/>
              <a:t>Diabetes is a chronic condition that has seen a rapid increase globally, especially in low- and middle-income countries. Despite its growing prevalence, treatment coverage remains insufficient.</a:t>
            </a:r>
          </a:p>
          <a:p>
            <a:endParaRPr lang="en-US" dirty="0"/>
          </a:p>
          <a:p>
            <a:r>
              <a:rPr lang="en-US" b="1" dirty="0"/>
              <a:t>Why This Matters</a:t>
            </a:r>
          </a:p>
          <a:p>
            <a:br>
              <a:rPr lang="en-US" dirty="0"/>
            </a:br>
            <a:r>
              <a:rPr lang="en-US" dirty="0"/>
              <a:t>Early detection of risk trends can enable timely public health interventions. Big Data Analytics offers tools to monitor, forecast, and categorize diabetes risk.</a:t>
            </a:r>
          </a:p>
          <a:p>
            <a:endParaRPr lang="en-US" dirty="0"/>
          </a:p>
          <a:p>
            <a:r>
              <a:rPr lang="en-US" b="1" dirty="0"/>
              <a:t>What This Project Does</a:t>
            </a:r>
            <a:br>
              <a:rPr lang="en-US" dirty="0"/>
            </a:br>
            <a:r>
              <a:rPr lang="en-US" dirty="0"/>
              <a:t>This project uses global diabetes prevalence data to:</a:t>
            </a:r>
          </a:p>
          <a:p>
            <a:pPr>
              <a:buFont typeface="Arial" panose="020B0604020202020204" pitchFamily="34" charset="0"/>
              <a:buChar char="•"/>
            </a:pPr>
            <a:r>
              <a:rPr lang="en-US" dirty="0"/>
              <a:t>Analyze trends (1990–2022)</a:t>
            </a:r>
          </a:p>
          <a:p>
            <a:pPr>
              <a:buFont typeface="Arial" panose="020B0604020202020204" pitchFamily="34" charset="0"/>
              <a:buChar char="•"/>
            </a:pPr>
            <a:r>
              <a:rPr lang="en-US" dirty="0"/>
              <a:t>Build predictive models</a:t>
            </a:r>
          </a:p>
          <a:p>
            <a:pPr>
              <a:buFont typeface="Arial" panose="020B0604020202020204" pitchFamily="34" charset="0"/>
              <a:buChar char="•"/>
            </a:pPr>
            <a:r>
              <a:rPr lang="en-US" dirty="0"/>
              <a:t>Cluster risk levels</a:t>
            </a:r>
          </a:p>
          <a:p>
            <a:pPr>
              <a:buFont typeface="Arial" panose="020B0604020202020204" pitchFamily="34" charset="0"/>
              <a:buChar char="•"/>
            </a:pPr>
            <a:r>
              <a:rPr lang="en-US" dirty="0"/>
              <a:t>Visualize insights interactively using Power BI</a:t>
            </a:r>
          </a:p>
          <a:p>
            <a:endParaRPr lang="en-UG" dirty="0"/>
          </a:p>
        </p:txBody>
      </p:sp>
    </p:spTree>
    <p:extLst>
      <p:ext uri="{BB962C8B-B14F-4D97-AF65-F5344CB8AC3E}">
        <p14:creationId xmlns:p14="http://schemas.microsoft.com/office/powerpoint/2010/main" val="24399487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33234"/>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Problem Definition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Data Transformation</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EDA</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28106"/>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Machine Learning</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Documentation</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51163"/>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Innovation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3A31C265-1597-4B90-A39D-428DF0A47CFE}"/>
              </a:ext>
            </a:extLst>
          </p:cNvPr>
          <p:cNvSpPr txBox="1"/>
          <p:nvPr/>
        </p:nvSpPr>
        <p:spPr>
          <a:xfrm>
            <a:off x="2972351" y="357809"/>
            <a:ext cx="7970632" cy="6740307"/>
          </a:xfrm>
          <a:prstGeom prst="rect">
            <a:avLst/>
          </a:prstGeom>
          <a:noFill/>
        </p:spPr>
        <p:txBody>
          <a:bodyPr wrap="square" rtlCol="0">
            <a:spAutoFit/>
          </a:bodyPr>
          <a:lstStyle/>
          <a:p>
            <a:r>
              <a:rPr lang="en-US" b="1" dirty="0"/>
              <a:t>PART 1 - Problem Definition &amp; Planning</a:t>
            </a:r>
          </a:p>
          <a:p>
            <a:endParaRPr lang="en-US" b="1" dirty="0"/>
          </a:p>
          <a:p>
            <a:pPr marL="400050" indent="-400050">
              <a:buAutoNum type="romanUcPeriod"/>
            </a:pPr>
            <a:r>
              <a:rPr lang="en-US" b="1" dirty="0"/>
              <a:t>Sector Selection</a:t>
            </a:r>
          </a:p>
          <a:p>
            <a:endParaRPr lang="en-US" b="1" dirty="0"/>
          </a:p>
          <a:p>
            <a:r>
              <a:rPr lang="en-US" b="1" dirty="0"/>
              <a:t>Selected Sector:</a:t>
            </a:r>
            <a:r>
              <a:rPr lang="en-US" dirty="0"/>
              <a:t>  Health</a:t>
            </a:r>
          </a:p>
          <a:p>
            <a:endParaRPr lang="en-US" dirty="0"/>
          </a:p>
          <a:p>
            <a:r>
              <a:rPr lang="en-US" b="1" dirty="0"/>
              <a:t>Dataset Title:</a:t>
            </a:r>
            <a:r>
              <a:rPr lang="en-US" dirty="0"/>
              <a:t> NCD </a:t>
            </a:r>
            <a:r>
              <a:rPr lang="en-US" dirty="0" err="1"/>
              <a:t>RisC</a:t>
            </a:r>
            <a:r>
              <a:rPr lang="en-US" dirty="0"/>
              <a:t> Lancet 2024 – Global Diabetes Crude Prevalence</a:t>
            </a:r>
          </a:p>
          <a:p>
            <a:br>
              <a:rPr lang="en-US" dirty="0"/>
            </a:br>
            <a:r>
              <a:rPr lang="en-US" b="1" dirty="0"/>
              <a:t>Dataset Share Link (optional):</a:t>
            </a:r>
            <a:r>
              <a:rPr lang="en-US" dirty="0"/>
              <a:t>  </a:t>
            </a:r>
            <a:r>
              <a:rPr lang="en-US" dirty="0">
                <a:hlinkClick r:id="rId3"/>
              </a:rPr>
              <a:t>https://ncdrisc.org/index.html</a:t>
            </a:r>
            <a:endParaRPr lang="en-US" dirty="0"/>
          </a:p>
          <a:p>
            <a:endParaRPr lang="en-US" dirty="0"/>
          </a:p>
          <a:p>
            <a:r>
              <a:rPr lang="en-US" b="1" dirty="0"/>
              <a:t>II. Problem Statement</a:t>
            </a:r>
          </a:p>
          <a:p>
            <a:endParaRPr lang="en-US" b="1" dirty="0"/>
          </a:p>
          <a:p>
            <a:r>
              <a:rPr lang="en-US" b="1" dirty="0"/>
              <a:t>Problem:</a:t>
            </a:r>
            <a:r>
              <a:rPr lang="en-US" dirty="0"/>
              <a:t> Can we monitor and predict global diabetes risk trends using historical prevalence and treatment data, and classify time periods or demographic segments into low, medium, or high risk?</a:t>
            </a:r>
          </a:p>
          <a:p>
            <a:endParaRPr lang="en-US" dirty="0"/>
          </a:p>
          <a:p>
            <a:r>
              <a:rPr lang="en-US" b="1" dirty="0"/>
              <a:t>III. Dataset Identification</a:t>
            </a:r>
          </a:p>
          <a:p>
            <a:endParaRPr lang="en-US" b="1" dirty="0"/>
          </a:p>
          <a:p>
            <a:pPr>
              <a:buFont typeface="Arial" panose="020B0604020202020204" pitchFamily="34" charset="0"/>
              <a:buChar char="•"/>
            </a:pPr>
            <a:r>
              <a:rPr lang="en-US" b="1" dirty="0"/>
              <a:t>Dataset Title:</a:t>
            </a:r>
            <a:r>
              <a:rPr lang="en-US" dirty="0"/>
              <a:t> Global Crude Diabetes Prevalence &amp; Treatment (1990–2022)</a:t>
            </a:r>
          </a:p>
          <a:p>
            <a:pPr>
              <a:buFont typeface="Arial" panose="020B0604020202020204" pitchFamily="34" charset="0"/>
              <a:buChar char="•"/>
            </a:pPr>
            <a:r>
              <a:rPr lang="en-US" b="1" dirty="0"/>
              <a:t>Source Link:</a:t>
            </a:r>
            <a:r>
              <a:rPr lang="en-US" dirty="0"/>
              <a:t> Public health data derived from NCD </a:t>
            </a:r>
            <a:r>
              <a:rPr lang="en-US" dirty="0" err="1"/>
              <a:t>RisC</a:t>
            </a:r>
            <a:r>
              <a:rPr lang="en-US" dirty="0"/>
              <a:t> - Lancet 2024 Study</a:t>
            </a:r>
          </a:p>
          <a:p>
            <a:pPr>
              <a:buFont typeface="Arial" panose="020B0604020202020204" pitchFamily="34" charset="0"/>
              <a:buChar char="•"/>
            </a:pPr>
            <a:r>
              <a:rPr lang="en-US" b="1" dirty="0"/>
              <a:t>Number of Rows and Columns:</a:t>
            </a:r>
            <a:r>
              <a:rPr lang="en-US" dirty="0"/>
              <a:t> 66 rows, 11 columns</a:t>
            </a:r>
          </a:p>
          <a:p>
            <a:pPr>
              <a:buFont typeface="Arial" panose="020B0604020202020204" pitchFamily="34" charset="0"/>
              <a:buChar char="•"/>
            </a:pPr>
            <a:r>
              <a:rPr lang="en-US" b="1" dirty="0"/>
              <a:t>Data Structure:</a:t>
            </a:r>
            <a:r>
              <a:rPr lang="en-US" dirty="0"/>
              <a:t> Structured (CSV)</a:t>
            </a:r>
          </a:p>
          <a:p>
            <a:pPr>
              <a:buFont typeface="Arial" panose="020B0604020202020204" pitchFamily="34" charset="0"/>
              <a:buChar char="•"/>
            </a:pPr>
            <a:r>
              <a:rPr lang="en-US" b="1" dirty="0"/>
              <a:t>Data Status:</a:t>
            </a:r>
            <a:r>
              <a:rPr lang="en-US" dirty="0"/>
              <a:t> Clean (after preprocessing in Python)</a:t>
            </a:r>
          </a:p>
          <a:p>
            <a:endParaRPr lang="en-UG" dirty="0"/>
          </a:p>
        </p:txBody>
      </p:sp>
    </p:spTree>
    <p:extLst>
      <p:ext uri="{BB962C8B-B14F-4D97-AF65-F5344CB8AC3E}">
        <p14:creationId xmlns:p14="http://schemas.microsoft.com/office/powerpoint/2010/main" val="32099743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48623"/>
              <a:ext cx="1992086" cy="338554"/>
            </a:xfrm>
            <a:prstGeom prst="rect">
              <a:avLst/>
            </a:prstGeom>
            <a:noFill/>
          </p:spPr>
          <p:txBody>
            <a:bodyPr wrap="square" rtlCol="0">
              <a:spAutoFit/>
            </a:bodyPr>
            <a:lstStyle/>
            <a:p>
              <a:pPr algn="ctr"/>
              <a:r>
                <a:rPr lang="en-US" sz="1600" b="1" dirty="0">
                  <a:solidFill>
                    <a:srgbClr val="F0EEF0"/>
                  </a:solidFill>
                  <a:latin typeface="Tw Cen MT" panose="020B0602020104020603" pitchFamily="34" charset="0"/>
                </a:rPr>
                <a:t>Tools &amp; Technologies</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Data Transformation</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EDA</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28106"/>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Machine Learning</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312719"/>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Documentation</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406103"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Innovation</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7" name="TextBox 6">
            <a:extLst>
              <a:ext uri="{FF2B5EF4-FFF2-40B4-BE49-F238E27FC236}">
                <a16:creationId xmlns:a16="http://schemas.microsoft.com/office/drawing/2014/main" id="{CEA9E50A-1DAB-4C59-9428-0C0003F76463}"/>
              </a:ext>
            </a:extLst>
          </p:cNvPr>
          <p:cNvSpPr txBox="1"/>
          <p:nvPr/>
        </p:nvSpPr>
        <p:spPr>
          <a:xfrm>
            <a:off x="2763255" y="288235"/>
            <a:ext cx="8189667" cy="6463308"/>
          </a:xfrm>
          <a:prstGeom prst="rect">
            <a:avLst/>
          </a:prstGeom>
          <a:noFill/>
        </p:spPr>
        <p:txBody>
          <a:bodyPr wrap="square" rtlCol="0">
            <a:spAutoFit/>
          </a:bodyPr>
          <a:lstStyle/>
          <a:p>
            <a:r>
              <a:rPr lang="en-US" b="1" u="sng" dirty="0"/>
              <a:t>Tools &amp; Technologies</a:t>
            </a:r>
          </a:p>
          <a:p>
            <a:pPr>
              <a:buFont typeface="Arial" panose="020B0604020202020204" pitchFamily="34" charset="0"/>
              <a:buChar char="•"/>
            </a:pPr>
            <a:r>
              <a:rPr lang="en-US" b="1" dirty="0"/>
              <a:t>Python:</a:t>
            </a:r>
            <a:r>
              <a:rPr lang="en-US" dirty="0"/>
              <a:t> For data cleaning, exploratory analysis, machine learning</a:t>
            </a:r>
          </a:p>
          <a:p>
            <a:pPr>
              <a:buFont typeface="Arial" panose="020B0604020202020204" pitchFamily="34" charset="0"/>
              <a:buChar char="•"/>
            </a:pPr>
            <a:r>
              <a:rPr lang="en-US" b="1" dirty="0"/>
              <a:t>Power BI:</a:t>
            </a:r>
            <a:r>
              <a:rPr lang="en-US" dirty="0"/>
              <a:t> For interactive dashboards and storytelling</a:t>
            </a:r>
          </a:p>
          <a:p>
            <a:endParaRPr lang="en-US" dirty="0"/>
          </a:p>
          <a:p>
            <a:r>
              <a:rPr lang="en-US" b="1" dirty="0"/>
              <a:t>Python Analytics: </a:t>
            </a:r>
            <a:r>
              <a:rPr lang="en-US" b="1" u="sng" dirty="0"/>
              <a:t>Data Cleaning</a:t>
            </a:r>
          </a:p>
          <a:p>
            <a:endParaRPr lang="en-US" dirty="0"/>
          </a:p>
          <a:p>
            <a:r>
              <a:rPr lang="en-US" dirty="0"/>
              <a:t>Content:</a:t>
            </a:r>
          </a:p>
          <a:p>
            <a:pPr marL="285750" indent="-285750">
              <a:buFont typeface="Arial" panose="020B0604020202020204" pitchFamily="34" charset="0"/>
              <a:buChar char="•"/>
            </a:pPr>
            <a:r>
              <a:rPr lang="en-US" dirty="0"/>
              <a:t>Dropped empty ISO column</a:t>
            </a:r>
          </a:p>
          <a:p>
            <a:pPr marL="285750" indent="-285750">
              <a:buFont typeface="Arial" panose="020B0604020202020204" pitchFamily="34" charset="0"/>
              <a:buChar char="•"/>
            </a:pPr>
            <a:r>
              <a:rPr lang="en-US" dirty="0"/>
              <a:t>Standardized text values for Sex and Age</a:t>
            </a:r>
          </a:p>
          <a:p>
            <a:pPr marL="285750" indent="-285750">
              <a:buFont typeface="Arial" panose="020B0604020202020204" pitchFamily="34" charset="0"/>
              <a:buChar char="•"/>
            </a:pPr>
            <a:r>
              <a:rPr lang="en-US" dirty="0"/>
              <a:t>Converted Year to integer </a:t>
            </a:r>
          </a:p>
          <a:p>
            <a:pPr marL="285750" indent="-285750">
              <a:buFont typeface="Arial" panose="020B0604020202020204" pitchFamily="34" charset="0"/>
              <a:buChar char="•"/>
            </a:pPr>
            <a:r>
              <a:rPr lang="en-US" dirty="0"/>
              <a:t>Checked outliers  for </a:t>
            </a:r>
            <a:r>
              <a:rPr lang="en-US" dirty="0" err="1"/>
              <a:t>Diabetes_Prevalence</a:t>
            </a:r>
            <a:r>
              <a:rPr lang="en-US" dirty="0"/>
              <a:t> and </a:t>
            </a:r>
            <a:r>
              <a:rPr lang="en-US" dirty="0" err="1"/>
              <a:t>Treatment_Propotion</a:t>
            </a:r>
            <a:r>
              <a:rPr lang="en-US" dirty="0"/>
              <a:t>(all </a:t>
            </a:r>
            <a:r>
              <a:rPr lang="en-US" dirty="0" err="1"/>
              <a:t>withinrange</a:t>
            </a:r>
            <a:r>
              <a:rPr lang="en-US" dirty="0"/>
              <a:t>).</a:t>
            </a:r>
          </a:p>
          <a:p>
            <a:endParaRPr lang="en-US" dirty="0"/>
          </a:p>
          <a:p>
            <a:r>
              <a:rPr lang="en-US" dirty="0"/>
              <a:t>Code Snippet:	</a:t>
            </a:r>
          </a:p>
          <a:p>
            <a:r>
              <a:rPr lang="en-US" dirty="0"/>
              <a:t># Drop empty column</a:t>
            </a:r>
          </a:p>
          <a:p>
            <a:r>
              <a:rPr lang="en-US" dirty="0" err="1"/>
              <a:t>world_df.drop</a:t>
            </a:r>
            <a:r>
              <a:rPr lang="en-US" dirty="0"/>
              <a:t>(columns=['ISO'], </a:t>
            </a:r>
            <a:r>
              <a:rPr lang="en-US" dirty="0" err="1"/>
              <a:t>inplace</a:t>
            </a:r>
            <a:r>
              <a:rPr lang="en-US" dirty="0"/>
              <a:t>=True)</a:t>
            </a:r>
          </a:p>
          <a:p>
            <a:endParaRPr lang="en-US" dirty="0"/>
          </a:p>
          <a:p>
            <a:r>
              <a:rPr lang="en-US" dirty="0"/>
              <a:t># Standardize text</a:t>
            </a:r>
          </a:p>
          <a:p>
            <a:r>
              <a:rPr lang="en-US" dirty="0" err="1"/>
              <a:t>world_df</a:t>
            </a:r>
            <a:r>
              <a:rPr lang="en-US" dirty="0"/>
              <a:t>['Sex'] = </a:t>
            </a:r>
            <a:r>
              <a:rPr lang="en-US" dirty="0" err="1"/>
              <a:t>world_df</a:t>
            </a:r>
            <a:r>
              <a:rPr lang="en-US" dirty="0"/>
              <a:t>['Sex'].</a:t>
            </a:r>
            <a:r>
              <a:rPr lang="en-US" dirty="0" err="1"/>
              <a:t>str.strip</a:t>
            </a:r>
            <a:r>
              <a:rPr lang="en-US" dirty="0"/>
              <a:t>().</a:t>
            </a:r>
            <a:r>
              <a:rPr lang="en-US" dirty="0" err="1"/>
              <a:t>str.capitalize</a:t>
            </a:r>
            <a:r>
              <a:rPr lang="en-US" dirty="0"/>
              <a:t>()</a:t>
            </a:r>
          </a:p>
          <a:p>
            <a:r>
              <a:rPr lang="en-US" dirty="0" err="1"/>
              <a:t>world_df</a:t>
            </a:r>
            <a:r>
              <a:rPr lang="en-US" dirty="0"/>
              <a:t>['Age'] = </a:t>
            </a:r>
            <a:r>
              <a:rPr lang="en-US" dirty="0" err="1"/>
              <a:t>world_df</a:t>
            </a:r>
            <a:r>
              <a:rPr lang="en-US" dirty="0"/>
              <a:t>['Age'].</a:t>
            </a:r>
            <a:r>
              <a:rPr lang="en-US" dirty="0" err="1"/>
              <a:t>str.strip</a:t>
            </a:r>
            <a:r>
              <a:rPr lang="en-US" dirty="0"/>
              <a:t>().</a:t>
            </a:r>
            <a:r>
              <a:rPr lang="en-US" dirty="0" err="1"/>
              <a:t>str.capitalize</a:t>
            </a:r>
            <a:r>
              <a:rPr lang="en-US" dirty="0"/>
              <a:t>()</a:t>
            </a:r>
          </a:p>
          <a:p>
            <a:endParaRPr lang="en-US" dirty="0"/>
          </a:p>
          <a:p>
            <a:r>
              <a:rPr lang="en-US" dirty="0"/>
              <a:t># Convert Year to integer</a:t>
            </a:r>
          </a:p>
          <a:p>
            <a:r>
              <a:rPr lang="en-US" dirty="0" err="1"/>
              <a:t>world_df</a:t>
            </a:r>
            <a:r>
              <a:rPr lang="en-US" dirty="0"/>
              <a:t>['Year'] = </a:t>
            </a:r>
            <a:r>
              <a:rPr lang="en-US" dirty="0" err="1"/>
              <a:t>world_df</a:t>
            </a:r>
            <a:r>
              <a:rPr lang="en-US" dirty="0"/>
              <a:t>['Year'].</a:t>
            </a:r>
            <a:r>
              <a:rPr lang="en-US" dirty="0" err="1"/>
              <a:t>astype</a:t>
            </a:r>
            <a:r>
              <a:rPr lang="en-US" dirty="0"/>
              <a:t>(int)</a:t>
            </a:r>
          </a:p>
        </p:txBody>
      </p:sp>
    </p:spTree>
    <p:extLst>
      <p:ext uri="{BB962C8B-B14F-4D97-AF65-F5344CB8AC3E}">
        <p14:creationId xmlns:p14="http://schemas.microsoft.com/office/powerpoint/2010/main" val="4645190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Data Transformation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EDA</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Machine Learning</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28106"/>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Documentation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328108"/>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Innovation</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Interactivity</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6" name="TextBox 5">
            <a:extLst>
              <a:ext uri="{FF2B5EF4-FFF2-40B4-BE49-F238E27FC236}">
                <a16:creationId xmlns:a16="http://schemas.microsoft.com/office/drawing/2014/main" id="{6E4841C9-3C8D-49C4-9D25-496E0D5097D1}"/>
              </a:ext>
            </a:extLst>
          </p:cNvPr>
          <p:cNvSpPr txBox="1"/>
          <p:nvPr/>
        </p:nvSpPr>
        <p:spPr>
          <a:xfrm>
            <a:off x="2774047" y="130920"/>
            <a:ext cx="8117339" cy="6186309"/>
          </a:xfrm>
          <a:prstGeom prst="rect">
            <a:avLst/>
          </a:prstGeom>
          <a:noFill/>
        </p:spPr>
        <p:txBody>
          <a:bodyPr wrap="square" rtlCol="0">
            <a:spAutoFit/>
          </a:bodyPr>
          <a:lstStyle/>
          <a:p>
            <a:r>
              <a:rPr lang="en-US" b="1" dirty="0"/>
              <a:t>Python Analytics: </a:t>
            </a:r>
            <a:r>
              <a:rPr lang="en-US" b="1" u="sng" dirty="0"/>
              <a:t>Data Transformations </a:t>
            </a:r>
          </a:p>
          <a:p>
            <a:endParaRPr lang="en-US" b="1" dirty="0"/>
          </a:p>
          <a:p>
            <a:r>
              <a:rPr lang="en-US" b="1" dirty="0"/>
              <a:t>Content:</a:t>
            </a:r>
          </a:p>
          <a:p>
            <a:endParaRPr lang="en-US" dirty="0"/>
          </a:p>
          <a:p>
            <a:pPr>
              <a:buFont typeface="Arial" panose="020B0604020202020204" pitchFamily="34" charset="0"/>
              <a:buChar char="•"/>
            </a:pPr>
            <a:r>
              <a:rPr lang="en-US" dirty="0"/>
              <a:t>After cleaning, the next step was to prepare the data for modeling.</a:t>
            </a:r>
          </a:p>
          <a:p>
            <a:endParaRPr lang="en-US" dirty="0"/>
          </a:p>
          <a:p>
            <a:pPr>
              <a:buFont typeface="Arial" panose="020B0604020202020204" pitchFamily="34" charset="0"/>
              <a:buChar char="•"/>
            </a:pPr>
            <a:r>
              <a:rPr lang="en-US" dirty="0"/>
              <a:t>The gender column, which originally contained text values like “Men” and “Women”, was converted into numeric values so that machine learning models could process it effectively. This process is known as </a:t>
            </a:r>
            <a:r>
              <a:rPr lang="en-US" b="1" dirty="0"/>
              <a:t>encoding categorical variables</a:t>
            </a:r>
            <a:r>
              <a:rPr lang="en-US" dirty="0"/>
              <a:t>. Without this step, algorithms cannot properly interpret text-based categories.</a:t>
            </a:r>
          </a:p>
          <a:p>
            <a:endParaRPr lang="en-US" dirty="0"/>
          </a:p>
          <a:p>
            <a:pPr>
              <a:buFont typeface="Arial" panose="020B0604020202020204" pitchFamily="34" charset="0"/>
              <a:buChar char="•"/>
            </a:pPr>
            <a:r>
              <a:rPr lang="en-US" dirty="0"/>
              <a:t>Numeric features such as </a:t>
            </a:r>
            <a:r>
              <a:rPr lang="en-US" b="1" dirty="0"/>
              <a:t>Year</a:t>
            </a:r>
            <a:r>
              <a:rPr lang="en-US" dirty="0"/>
              <a:t>, </a:t>
            </a:r>
            <a:r>
              <a:rPr lang="en-US" b="1" dirty="0"/>
              <a:t>Diabetes Prevalence</a:t>
            </a:r>
            <a:r>
              <a:rPr lang="en-US" dirty="0"/>
              <a:t>, and </a:t>
            </a:r>
            <a:r>
              <a:rPr lang="en-US" b="1" dirty="0"/>
              <a:t>Treatment Proportion</a:t>
            </a:r>
            <a:r>
              <a:rPr lang="en-US" dirty="0"/>
              <a:t> were also transformed using </a:t>
            </a:r>
            <a:r>
              <a:rPr lang="en-US" b="1" dirty="0"/>
              <a:t>scaling techniques</a:t>
            </a:r>
            <a:r>
              <a:rPr lang="en-US" dirty="0"/>
              <a:t>. Scaling ensures that all numeric values are on a similar range, preventing any single variable (like Year, which has large numbers) from dominating others during model training or clustering.</a:t>
            </a:r>
          </a:p>
          <a:p>
            <a:endParaRPr lang="en-US" dirty="0"/>
          </a:p>
          <a:p>
            <a:pPr>
              <a:buFont typeface="Arial" panose="020B0604020202020204" pitchFamily="34" charset="0"/>
              <a:buChar char="•"/>
            </a:pPr>
            <a:r>
              <a:rPr lang="en-US" dirty="0"/>
              <a:t>These transformations made the dataset consistent and suitable for advanced analytics, improving the accuracy and stability of both the clustering and regression models used later.</a:t>
            </a:r>
          </a:p>
          <a:p>
            <a:endParaRPr lang="en-US" dirty="0"/>
          </a:p>
          <a:p>
            <a:pPr>
              <a:buFont typeface="Arial" panose="020B0604020202020204" pitchFamily="34" charset="0"/>
              <a:buChar char="•"/>
            </a:pPr>
            <a:r>
              <a:rPr lang="en-US" dirty="0"/>
              <a:t>Overall, these changes ensured that the data was in the right format, properly balanced, and ready for use in generating meaningful insights.</a:t>
            </a:r>
          </a:p>
        </p:txBody>
      </p:sp>
    </p:spTree>
    <p:extLst>
      <p:ext uri="{BB962C8B-B14F-4D97-AF65-F5344CB8AC3E}">
        <p14:creationId xmlns:p14="http://schemas.microsoft.com/office/powerpoint/2010/main" val="26324062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256289"/>
              <a:ext cx="1992086" cy="523220"/>
            </a:xfrm>
            <a:prstGeom prst="rect">
              <a:avLst/>
            </a:prstGeom>
            <a:noFill/>
          </p:spPr>
          <p:txBody>
            <a:bodyPr wrap="square" rtlCol="0">
              <a:spAutoFit/>
            </a:bodyPr>
            <a:lstStyle/>
            <a:p>
              <a:pPr algn="ctr"/>
              <a:r>
                <a:rPr lang="en-US" sz="2800" b="1" dirty="0">
                  <a:solidFill>
                    <a:srgbClr val="F0EEF0"/>
                  </a:solidFill>
                  <a:latin typeface="Tw Cen MT" panose="020B0602020104020603" pitchFamily="34" charset="0"/>
                </a:rPr>
                <a:t>EDA</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Machine Learning</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Documentation</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28106"/>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Innovation</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Interactivity</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8F7845D1-3F49-47C2-8584-381CE78C72E9}"/>
              </a:ext>
            </a:extLst>
          </p:cNvPr>
          <p:cNvSpPr txBox="1"/>
          <p:nvPr/>
        </p:nvSpPr>
        <p:spPr>
          <a:xfrm>
            <a:off x="2842591" y="308113"/>
            <a:ext cx="7991061" cy="6186309"/>
          </a:xfrm>
          <a:prstGeom prst="rect">
            <a:avLst/>
          </a:prstGeom>
          <a:noFill/>
        </p:spPr>
        <p:txBody>
          <a:bodyPr wrap="square" rtlCol="0">
            <a:spAutoFit/>
          </a:bodyPr>
          <a:lstStyle/>
          <a:p>
            <a:r>
              <a:rPr lang="en-US" b="1" dirty="0"/>
              <a:t>Python Analytics: </a:t>
            </a:r>
            <a:r>
              <a:rPr lang="en-US" b="1" u="sng" dirty="0"/>
              <a:t>Exploratory Data Analysis (EDA) </a:t>
            </a:r>
          </a:p>
          <a:p>
            <a:endParaRPr lang="en-US" b="1" u="sng" dirty="0"/>
          </a:p>
          <a:p>
            <a:r>
              <a:rPr lang="en-US" b="1" dirty="0"/>
              <a:t>Content:</a:t>
            </a:r>
          </a:p>
          <a:p>
            <a:endParaRPr lang="en-US" dirty="0"/>
          </a:p>
          <a:p>
            <a:pPr>
              <a:buFont typeface="Arial" panose="020B0604020202020204" pitchFamily="34" charset="0"/>
              <a:buChar char="•"/>
            </a:pPr>
            <a:r>
              <a:rPr lang="en-US" dirty="0"/>
              <a:t>Before using machine learning, we first </a:t>
            </a:r>
            <a:r>
              <a:rPr lang="en-US" b="1" dirty="0"/>
              <a:t>looked at the data to understand it better</a:t>
            </a:r>
            <a:r>
              <a:rPr lang="en-US" dirty="0"/>
              <a:t>.</a:t>
            </a:r>
          </a:p>
          <a:p>
            <a:endParaRPr lang="en-US" dirty="0"/>
          </a:p>
          <a:p>
            <a:pPr>
              <a:buFont typeface="Arial" panose="020B0604020202020204" pitchFamily="34" charset="0"/>
              <a:buChar char="•"/>
            </a:pPr>
            <a:r>
              <a:rPr lang="en-US" dirty="0"/>
              <a:t>We calculated simple numbers like:</a:t>
            </a:r>
          </a:p>
          <a:p>
            <a:pPr marL="742950" lvl="1" indent="-285750">
              <a:buFont typeface="Arial" panose="020B0604020202020204" pitchFamily="34" charset="0"/>
              <a:buChar char="•"/>
            </a:pPr>
            <a:r>
              <a:rPr lang="en-US" b="1" dirty="0"/>
              <a:t>Average (mean)</a:t>
            </a:r>
            <a:r>
              <a:rPr lang="en-US" dirty="0"/>
              <a:t> to know typical diabetes prevalence.</a:t>
            </a:r>
          </a:p>
          <a:p>
            <a:pPr marL="742950" lvl="1" indent="-285750">
              <a:buFont typeface="Arial" panose="020B0604020202020204" pitchFamily="34" charset="0"/>
              <a:buChar char="•"/>
            </a:pPr>
            <a:r>
              <a:rPr lang="en-US" b="1" dirty="0"/>
              <a:t>Minimum and maximum</a:t>
            </a:r>
            <a:r>
              <a:rPr lang="en-US" dirty="0"/>
              <a:t> values to see the range.</a:t>
            </a:r>
          </a:p>
          <a:p>
            <a:pPr marL="742950" lvl="1" indent="-285750">
              <a:buFont typeface="Arial" panose="020B0604020202020204" pitchFamily="34" charset="0"/>
              <a:buChar char="•"/>
            </a:pPr>
            <a:r>
              <a:rPr lang="en-US" b="1" dirty="0"/>
              <a:t>Standard deviation</a:t>
            </a:r>
            <a:r>
              <a:rPr lang="en-US" dirty="0"/>
              <a:t> to see how spread out the values are.</a:t>
            </a:r>
          </a:p>
          <a:p>
            <a:pPr lvl="1"/>
            <a:endParaRPr lang="en-US" dirty="0"/>
          </a:p>
          <a:p>
            <a:pPr>
              <a:buFont typeface="Arial" panose="020B0604020202020204" pitchFamily="34" charset="0"/>
              <a:buChar char="•"/>
            </a:pPr>
            <a:r>
              <a:rPr lang="en-US" dirty="0"/>
              <a:t>We then </a:t>
            </a:r>
            <a:r>
              <a:rPr lang="en-US" b="1" dirty="0"/>
              <a:t>plotted a line graph</a:t>
            </a:r>
            <a:r>
              <a:rPr lang="en-US" dirty="0"/>
              <a:t> showing how diabetes prevalence changed over the years. This helps us see if it’s increasing, decreasing, or stable.</a:t>
            </a:r>
          </a:p>
          <a:p>
            <a:endParaRPr lang="en-US" dirty="0"/>
          </a:p>
          <a:p>
            <a:pPr>
              <a:buFont typeface="Arial" panose="020B0604020202020204" pitchFamily="34" charset="0"/>
              <a:buChar char="•"/>
            </a:pPr>
            <a:r>
              <a:rPr lang="en-US" dirty="0"/>
              <a:t>We used a </a:t>
            </a:r>
            <a:r>
              <a:rPr lang="en-US" b="1" dirty="0"/>
              <a:t>boxplot</a:t>
            </a:r>
            <a:r>
              <a:rPr lang="en-US" dirty="0"/>
              <a:t> to compare men and women. This shows which gender has higher or lower prevalence and if there are extreme values.</a:t>
            </a:r>
          </a:p>
          <a:p>
            <a:endParaRPr lang="en-US" dirty="0"/>
          </a:p>
          <a:p>
            <a:pPr>
              <a:buFont typeface="Arial" panose="020B0604020202020204" pitchFamily="34" charset="0"/>
              <a:buChar char="•"/>
            </a:pPr>
            <a:r>
              <a:rPr lang="en-US" dirty="0"/>
              <a:t>We also looked at the </a:t>
            </a:r>
            <a:r>
              <a:rPr lang="en-US" b="1" dirty="0"/>
              <a:t>distribution of treatment coverage</a:t>
            </a:r>
            <a:r>
              <a:rPr lang="en-US" dirty="0"/>
              <a:t> around the world to see if most people with diabetes are getting treatment or not.</a:t>
            </a:r>
          </a:p>
          <a:p>
            <a:endParaRPr lang="en-US" dirty="0"/>
          </a:p>
          <a:p>
            <a:pPr>
              <a:buFont typeface="Arial" panose="020B0604020202020204" pitchFamily="34" charset="0"/>
              <a:buChar char="•"/>
            </a:pPr>
            <a:r>
              <a:rPr lang="en-US" dirty="0"/>
              <a:t>These steps gave us a clear picture of what is happening in the data before building any predictive model.</a:t>
            </a:r>
          </a:p>
        </p:txBody>
      </p:sp>
    </p:spTree>
    <p:extLst>
      <p:ext uri="{BB962C8B-B14F-4D97-AF65-F5344CB8AC3E}">
        <p14:creationId xmlns:p14="http://schemas.microsoft.com/office/powerpoint/2010/main" val="21558609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332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 Machine Learning</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Documentation </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Innovation</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12717"/>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Interactivity</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Design Clarity</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a:extLst>
              <a:ext uri="{FF2B5EF4-FFF2-40B4-BE49-F238E27FC236}">
                <a16:creationId xmlns:a16="http://schemas.microsoft.com/office/drawing/2014/main" id="{C086CDED-39A7-42CD-A814-09CFE4046BAC}"/>
              </a:ext>
            </a:extLst>
          </p:cNvPr>
          <p:cNvSpPr txBox="1"/>
          <p:nvPr/>
        </p:nvSpPr>
        <p:spPr>
          <a:xfrm>
            <a:off x="3119120" y="1778000"/>
            <a:ext cx="45719" cy="369332"/>
          </a:xfrm>
          <a:prstGeom prst="rect">
            <a:avLst/>
          </a:prstGeom>
          <a:noFill/>
        </p:spPr>
        <p:txBody>
          <a:bodyPr wrap="square" rtlCol="0">
            <a:spAutoFit/>
          </a:bodyPr>
          <a:lstStyle/>
          <a:p>
            <a:endParaRPr lang="en-UG" dirty="0"/>
          </a:p>
        </p:txBody>
      </p:sp>
      <p:sp>
        <p:nvSpPr>
          <p:cNvPr id="2" name="TextBox 1">
            <a:extLst>
              <a:ext uri="{FF2B5EF4-FFF2-40B4-BE49-F238E27FC236}">
                <a16:creationId xmlns:a16="http://schemas.microsoft.com/office/drawing/2014/main" id="{3C61DE23-D9F5-4D4E-A4EF-DE9F3485B307}"/>
              </a:ext>
            </a:extLst>
          </p:cNvPr>
          <p:cNvSpPr txBox="1"/>
          <p:nvPr/>
        </p:nvSpPr>
        <p:spPr>
          <a:xfrm>
            <a:off x="2857813" y="258417"/>
            <a:ext cx="8035474" cy="6463308"/>
          </a:xfrm>
          <a:prstGeom prst="rect">
            <a:avLst/>
          </a:prstGeom>
          <a:noFill/>
        </p:spPr>
        <p:txBody>
          <a:bodyPr wrap="square" rtlCol="0">
            <a:spAutoFit/>
          </a:bodyPr>
          <a:lstStyle/>
          <a:p>
            <a:r>
              <a:rPr lang="en-US" b="1" dirty="0"/>
              <a:t>Python Analytics: </a:t>
            </a:r>
            <a:r>
              <a:rPr lang="en-US" b="1" u="sng" dirty="0"/>
              <a:t>Machine Learning &amp; Clustering </a:t>
            </a:r>
          </a:p>
          <a:p>
            <a:endParaRPr lang="en-US" b="1" dirty="0"/>
          </a:p>
          <a:p>
            <a:r>
              <a:rPr lang="en-US" b="1" dirty="0"/>
              <a:t>Content:</a:t>
            </a:r>
          </a:p>
          <a:p>
            <a:endParaRPr lang="en-US" dirty="0"/>
          </a:p>
          <a:p>
            <a:pPr>
              <a:buFont typeface="Arial" panose="020B0604020202020204" pitchFamily="34" charset="0"/>
              <a:buChar char="•"/>
            </a:pPr>
            <a:r>
              <a:rPr lang="en-US" dirty="0"/>
              <a:t>We used a technique called </a:t>
            </a:r>
            <a:r>
              <a:rPr lang="en-US" b="1" dirty="0"/>
              <a:t>K-Means Clustering</a:t>
            </a:r>
            <a:r>
              <a:rPr lang="en-US" dirty="0"/>
              <a:t> to separate our data into </a:t>
            </a:r>
            <a:r>
              <a:rPr lang="en-US" b="1" dirty="0"/>
              <a:t>three groups</a:t>
            </a:r>
            <a:r>
              <a:rPr lang="en-US" dirty="0"/>
              <a:t> based on how common diabetes is and how many people are getting treatment.</a:t>
            </a:r>
          </a:p>
          <a:p>
            <a:pPr marL="742950" lvl="1" indent="-285750">
              <a:buFont typeface="Arial" panose="020B0604020202020204" pitchFamily="34" charset="0"/>
              <a:buChar char="•"/>
            </a:pPr>
            <a:r>
              <a:rPr lang="en-US" b="1" dirty="0"/>
              <a:t>Low Risk:</a:t>
            </a:r>
            <a:r>
              <a:rPr lang="en-US" dirty="0"/>
              <a:t> Areas or years with low diabetes prevalence and good treatment coverage.</a:t>
            </a:r>
          </a:p>
          <a:p>
            <a:pPr marL="742950" lvl="1" indent="-285750">
              <a:buFont typeface="Arial" panose="020B0604020202020204" pitchFamily="34" charset="0"/>
              <a:buChar char="•"/>
            </a:pPr>
            <a:r>
              <a:rPr lang="en-US" b="1" dirty="0"/>
              <a:t>Medium Risk:</a:t>
            </a:r>
            <a:r>
              <a:rPr lang="en-US" dirty="0"/>
              <a:t> Areas or years with average diabetes levels.</a:t>
            </a:r>
          </a:p>
          <a:p>
            <a:pPr marL="742950" lvl="1" indent="-285750">
              <a:buFont typeface="Arial" panose="020B0604020202020204" pitchFamily="34" charset="0"/>
              <a:buChar char="•"/>
            </a:pPr>
            <a:r>
              <a:rPr lang="en-US" b="1" dirty="0"/>
              <a:t>High Risk:</a:t>
            </a:r>
            <a:r>
              <a:rPr lang="en-US" dirty="0"/>
              <a:t> Areas or years with high diabetes prevalence and lower treatment coverage.</a:t>
            </a:r>
          </a:p>
          <a:p>
            <a:pPr lvl="1"/>
            <a:endParaRPr lang="en-US" dirty="0"/>
          </a:p>
          <a:p>
            <a:pPr>
              <a:buFont typeface="Arial" panose="020B0604020202020204" pitchFamily="34" charset="0"/>
              <a:buChar char="•"/>
            </a:pPr>
            <a:r>
              <a:rPr lang="en-US" dirty="0"/>
              <a:t>This helped us </a:t>
            </a:r>
            <a:r>
              <a:rPr lang="en-US" b="1" dirty="0"/>
              <a:t>see patterns</a:t>
            </a:r>
            <a:r>
              <a:rPr lang="en-US" dirty="0"/>
              <a:t> and understand which years or groups were at higher risk.</a:t>
            </a:r>
          </a:p>
          <a:p>
            <a:endParaRPr lang="en-US" dirty="0"/>
          </a:p>
          <a:p>
            <a:pPr>
              <a:buFont typeface="Arial" panose="020B0604020202020204" pitchFamily="34" charset="0"/>
              <a:buChar char="•"/>
            </a:pPr>
            <a:r>
              <a:rPr lang="en-US" dirty="0"/>
              <a:t>We also built a </a:t>
            </a:r>
            <a:r>
              <a:rPr lang="en-US" b="1" dirty="0"/>
              <a:t>Regression Model</a:t>
            </a:r>
            <a:r>
              <a:rPr lang="en-US" dirty="0"/>
              <a:t> that uses the </a:t>
            </a:r>
            <a:r>
              <a:rPr lang="en-US" b="1" dirty="0"/>
              <a:t>Year</a:t>
            </a:r>
            <a:r>
              <a:rPr lang="en-US" dirty="0"/>
              <a:t> and </a:t>
            </a:r>
            <a:r>
              <a:rPr lang="en-US" b="1" dirty="0"/>
              <a:t>Gender</a:t>
            </a:r>
            <a:r>
              <a:rPr lang="en-US" dirty="0"/>
              <a:t> information to </a:t>
            </a:r>
            <a:r>
              <a:rPr lang="en-US" b="1" dirty="0"/>
              <a:t>predict diabetes prevalence</a:t>
            </a:r>
            <a:r>
              <a:rPr lang="en-US" dirty="0"/>
              <a:t>.</a:t>
            </a:r>
          </a:p>
          <a:p>
            <a:endParaRPr lang="en-US" dirty="0"/>
          </a:p>
          <a:p>
            <a:pPr>
              <a:buFont typeface="Arial" panose="020B0604020202020204" pitchFamily="34" charset="0"/>
              <a:buChar char="•"/>
            </a:pPr>
            <a:r>
              <a:rPr lang="en-US" dirty="0"/>
              <a:t>By combining these two models, we were able to:</a:t>
            </a:r>
          </a:p>
          <a:p>
            <a:pPr marL="742950" lvl="1" indent="-285750">
              <a:buFont typeface="Arial" panose="020B0604020202020204" pitchFamily="34" charset="0"/>
              <a:buChar char="•"/>
            </a:pPr>
            <a:r>
              <a:rPr lang="en-US" b="1" dirty="0"/>
              <a:t>Group data</a:t>
            </a:r>
            <a:r>
              <a:rPr lang="en-US" dirty="0"/>
              <a:t> into clear risk levels for easier understanding.</a:t>
            </a:r>
          </a:p>
          <a:p>
            <a:pPr marL="742950" lvl="1" indent="-285750">
              <a:buFont typeface="Arial" panose="020B0604020202020204" pitchFamily="34" charset="0"/>
              <a:buChar char="•"/>
            </a:pPr>
            <a:r>
              <a:rPr lang="en-US" b="1" dirty="0"/>
              <a:t>Forecast future trends</a:t>
            </a:r>
            <a:r>
              <a:rPr lang="en-US" dirty="0"/>
              <a:t>, which helps health planners prepare for the future.</a:t>
            </a:r>
          </a:p>
          <a:p>
            <a:endParaRPr lang="en-UG" dirty="0"/>
          </a:p>
        </p:txBody>
      </p:sp>
    </p:spTree>
    <p:extLst>
      <p:ext uri="{BB962C8B-B14F-4D97-AF65-F5344CB8AC3E}">
        <p14:creationId xmlns:p14="http://schemas.microsoft.com/office/powerpoint/2010/main" val="26565881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317844"/>
              <a:ext cx="1992086" cy="400110"/>
            </a:xfrm>
            <a:prstGeom prst="rect">
              <a:avLst/>
            </a:prstGeom>
            <a:noFill/>
          </p:spPr>
          <p:txBody>
            <a:bodyPr wrap="square" rtlCol="0">
              <a:spAutoFit/>
            </a:bodyPr>
            <a:lstStyle/>
            <a:p>
              <a:pPr algn="ctr"/>
              <a:r>
                <a:rPr lang="en-US" sz="2000" b="1" dirty="0">
                  <a:solidFill>
                    <a:srgbClr val="F0EEF0"/>
                  </a:solidFill>
                  <a:latin typeface="Tw Cen MT" panose="020B0602020104020603" pitchFamily="34" charset="0"/>
                </a:rPr>
                <a:t> Documentation</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1" cy="6858000"/>
            <a:chOff x="213096" y="0"/>
            <a:chExt cx="11447501"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244333"/>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Innovation</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117129" y="3328110"/>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Insights</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328106"/>
              <a:ext cx="1992086" cy="369332"/>
            </a:xfrm>
            <a:prstGeom prst="rect">
              <a:avLst/>
            </a:prstGeom>
            <a:noFill/>
          </p:spPr>
          <p:txBody>
            <a:bodyPr wrap="square" rtlCol="0">
              <a:spAutoFit/>
            </a:bodyPr>
            <a:lstStyle/>
            <a:p>
              <a:pPr algn="ctr"/>
              <a:r>
                <a:rPr lang="en-US" b="1" dirty="0">
                  <a:solidFill>
                    <a:srgbClr val="F0EEF0"/>
                  </a:solidFill>
                  <a:latin typeface="Tw Cen MT" panose="020B0602020104020603" pitchFamily="34" charset="0"/>
                </a:rPr>
                <a:t>Interactivity</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1" cy="6858000"/>
            <a:chOff x="718505" y="-1"/>
            <a:chExt cx="8692331"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281942"/>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Right Visuals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281941"/>
              <a:ext cx="1992086" cy="461665"/>
            </a:xfrm>
            <a:prstGeom prst="rect">
              <a:avLst/>
            </a:prstGeom>
            <a:noFill/>
          </p:spPr>
          <p:txBody>
            <a:bodyPr wrap="square" rtlCol="0">
              <a:spAutoFit/>
            </a:bodyPr>
            <a:lstStyle/>
            <a:p>
              <a:pPr algn="ctr"/>
              <a:r>
                <a:rPr lang="en-US" sz="2400" b="1" dirty="0">
                  <a:solidFill>
                    <a:srgbClr val="F0EEF0"/>
                  </a:solidFill>
                  <a:latin typeface="Tw Cen MT" panose="020B0602020104020603" pitchFamily="34" charset="0"/>
                </a:rPr>
                <a:t>Design Clarity</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TextBox 3">
            <a:extLst>
              <a:ext uri="{FF2B5EF4-FFF2-40B4-BE49-F238E27FC236}">
                <a16:creationId xmlns:a16="http://schemas.microsoft.com/office/drawing/2014/main" id="{C086CDED-39A7-42CD-A814-09CFE4046BAC}"/>
              </a:ext>
            </a:extLst>
          </p:cNvPr>
          <p:cNvSpPr txBox="1"/>
          <p:nvPr/>
        </p:nvSpPr>
        <p:spPr>
          <a:xfrm>
            <a:off x="3119120" y="1778000"/>
            <a:ext cx="45719" cy="369332"/>
          </a:xfrm>
          <a:prstGeom prst="rect">
            <a:avLst/>
          </a:prstGeom>
          <a:noFill/>
        </p:spPr>
        <p:txBody>
          <a:bodyPr wrap="square" rtlCol="0">
            <a:spAutoFit/>
          </a:bodyPr>
          <a:lstStyle/>
          <a:p>
            <a:endParaRPr lang="en-UG" dirty="0"/>
          </a:p>
        </p:txBody>
      </p:sp>
      <p:sp>
        <p:nvSpPr>
          <p:cNvPr id="6" name="TextBox 5">
            <a:extLst>
              <a:ext uri="{FF2B5EF4-FFF2-40B4-BE49-F238E27FC236}">
                <a16:creationId xmlns:a16="http://schemas.microsoft.com/office/drawing/2014/main" id="{BA56D286-4146-4CC3-9826-CCDE66D6C192}"/>
              </a:ext>
            </a:extLst>
          </p:cNvPr>
          <p:cNvSpPr txBox="1"/>
          <p:nvPr/>
        </p:nvSpPr>
        <p:spPr>
          <a:xfrm>
            <a:off x="2782957" y="238539"/>
            <a:ext cx="8160026" cy="5632311"/>
          </a:xfrm>
          <a:prstGeom prst="rect">
            <a:avLst/>
          </a:prstGeom>
          <a:noFill/>
        </p:spPr>
        <p:txBody>
          <a:bodyPr wrap="square" rtlCol="0">
            <a:spAutoFit/>
          </a:bodyPr>
          <a:lstStyle/>
          <a:p>
            <a:r>
              <a:rPr lang="en-US" b="1" dirty="0"/>
              <a:t>Python Analytics: </a:t>
            </a:r>
            <a:r>
              <a:rPr lang="en-US" b="1" u="sng" dirty="0"/>
              <a:t>Code Structure and Documentation </a:t>
            </a:r>
          </a:p>
          <a:p>
            <a:endParaRPr lang="en-US" b="1" dirty="0"/>
          </a:p>
          <a:p>
            <a:r>
              <a:rPr lang="en-US" b="1" dirty="0"/>
              <a:t>Content:</a:t>
            </a:r>
          </a:p>
          <a:p>
            <a:endParaRPr lang="en-US" dirty="0"/>
          </a:p>
          <a:p>
            <a:pPr>
              <a:buFont typeface="Arial" panose="020B0604020202020204" pitchFamily="34" charset="0"/>
              <a:buChar char="•"/>
            </a:pPr>
            <a:r>
              <a:rPr lang="en-US" dirty="0"/>
              <a:t>We arranged the Python code in an </a:t>
            </a:r>
            <a:r>
              <a:rPr lang="en-US" b="1" dirty="0"/>
              <a:t>organized way</a:t>
            </a:r>
            <a:r>
              <a:rPr lang="en-US" dirty="0"/>
              <a:t> by creating </a:t>
            </a:r>
            <a:r>
              <a:rPr lang="en-US" b="1" dirty="0"/>
              <a:t>separate functions</a:t>
            </a:r>
            <a:r>
              <a:rPr lang="en-US" dirty="0"/>
              <a:t> for each major task:</a:t>
            </a:r>
          </a:p>
          <a:p>
            <a:pPr marL="742950" lvl="1" indent="-285750">
              <a:buFont typeface="Arial" panose="020B0604020202020204" pitchFamily="34" charset="0"/>
              <a:buChar char="•"/>
            </a:pPr>
            <a:r>
              <a:rPr lang="en-US" dirty="0"/>
              <a:t>One function for cleaning the data.</a:t>
            </a:r>
          </a:p>
          <a:p>
            <a:pPr marL="742950" lvl="1" indent="-285750">
              <a:buFont typeface="Arial" panose="020B0604020202020204" pitchFamily="34" charset="0"/>
              <a:buChar char="•"/>
            </a:pPr>
            <a:r>
              <a:rPr lang="en-US" dirty="0"/>
              <a:t>Another for transforming the data.</a:t>
            </a:r>
          </a:p>
          <a:p>
            <a:pPr marL="742950" lvl="1" indent="-285750">
              <a:buFont typeface="Arial" panose="020B0604020202020204" pitchFamily="34" charset="0"/>
              <a:buChar char="•"/>
            </a:pPr>
            <a:r>
              <a:rPr lang="en-US" dirty="0"/>
              <a:t>Another for analyzing the data (EDA).</a:t>
            </a:r>
          </a:p>
          <a:p>
            <a:pPr marL="742950" lvl="1" indent="-285750">
              <a:buFont typeface="Arial" panose="020B0604020202020204" pitchFamily="34" charset="0"/>
              <a:buChar char="•"/>
            </a:pPr>
            <a:r>
              <a:rPr lang="en-US" dirty="0"/>
              <a:t>And another for building the models.</a:t>
            </a:r>
          </a:p>
          <a:p>
            <a:pPr lvl="1"/>
            <a:endParaRPr lang="en-US" dirty="0"/>
          </a:p>
          <a:p>
            <a:pPr>
              <a:buFont typeface="Arial" panose="020B0604020202020204" pitchFamily="34" charset="0"/>
              <a:buChar char="•"/>
            </a:pPr>
            <a:r>
              <a:rPr lang="en-US" dirty="0"/>
              <a:t>Each step of the code has </a:t>
            </a:r>
            <a:r>
              <a:rPr lang="en-US" b="1" dirty="0"/>
              <a:t>comments</a:t>
            </a:r>
            <a:r>
              <a:rPr lang="en-US" dirty="0"/>
              <a:t> explaining what it does, and we used </a:t>
            </a:r>
            <a:r>
              <a:rPr lang="en-US" b="1" dirty="0"/>
              <a:t>markdown cells</a:t>
            </a:r>
            <a:r>
              <a:rPr lang="en-US" dirty="0"/>
              <a:t> in the notebook to describe the purpose of each section.</a:t>
            </a:r>
          </a:p>
          <a:p>
            <a:endParaRPr lang="en-US" dirty="0"/>
          </a:p>
          <a:p>
            <a:pPr>
              <a:buFont typeface="Arial" panose="020B0604020202020204" pitchFamily="34" charset="0"/>
              <a:buChar char="•"/>
            </a:pPr>
            <a:r>
              <a:rPr lang="en-US" dirty="0"/>
              <a:t>This makes it </a:t>
            </a:r>
            <a:r>
              <a:rPr lang="en-US" b="1" dirty="0"/>
              <a:t>easy for anyone to read, understand, and repeat the same process</a:t>
            </a:r>
            <a:r>
              <a:rPr lang="en-US" dirty="0"/>
              <a:t> on similar data in the future.</a:t>
            </a:r>
          </a:p>
          <a:p>
            <a:endParaRPr lang="en-US" dirty="0"/>
          </a:p>
          <a:p>
            <a:pPr>
              <a:buFont typeface="Arial" panose="020B0604020202020204" pitchFamily="34" charset="0"/>
              <a:buChar char="•"/>
            </a:pPr>
            <a:r>
              <a:rPr lang="en-US" dirty="0"/>
              <a:t>In short, the code is </a:t>
            </a:r>
            <a:r>
              <a:rPr lang="en-US" b="1" dirty="0"/>
              <a:t>clean, well-documented, and reusable</a:t>
            </a:r>
            <a:r>
              <a:rPr lang="en-US" dirty="0"/>
              <a:t>, which is important for professional analytics projects.</a:t>
            </a:r>
          </a:p>
          <a:p>
            <a:endParaRPr lang="en-UG" dirty="0"/>
          </a:p>
        </p:txBody>
      </p:sp>
    </p:spTree>
    <p:extLst>
      <p:ext uri="{BB962C8B-B14F-4D97-AF65-F5344CB8AC3E}">
        <p14:creationId xmlns:p14="http://schemas.microsoft.com/office/powerpoint/2010/main" val="39954720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2478</Words>
  <Application>Microsoft Office PowerPoint</Application>
  <PresentationFormat>Widescreen</PresentationFormat>
  <Paragraphs>381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shema placide</cp:lastModifiedBy>
  <cp:revision>70</cp:revision>
  <dcterms:created xsi:type="dcterms:W3CDTF">2017-01-05T13:17:27Z</dcterms:created>
  <dcterms:modified xsi:type="dcterms:W3CDTF">2025-08-02T18:14:10Z</dcterms:modified>
</cp:coreProperties>
</file>