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grandir Bold" charset="1" panose="00000800000000000000"/>
      <p:regular r:id="rId16"/>
    </p:embeddedFont>
    <p:embeddedFont>
      <p:font typeface="Open Sauce" charset="1" panose="00000500000000000000"/>
      <p:regular r:id="rId17"/>
    </p:embeddedFont>
    <p:embeddedFont>
      <p:font typeface="Open Sauce Bold" charset="1" panose="00000800000000000000"/>
      <p:regular r:id="rId18"/>
    </p:embeddedFont>
    <p:embeddedFont>
      <p:font typeface="HK Grotesk Pro" charset="1" panose="000005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Finger Paint" charset="1" panose="020B050604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0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6112" y="66888"/>
            <a:ext cx="10220112" cy="10220112"/>
          </a:xfrm>
          <a:custGeom>
            <a:avLst/>
            <a:gdLst/>
            <a:ahLst/>
            <a:cxnLst/>
            <a:rect r="r" b="b" t="t" l="l"/>
            <a:pathLst>
              <a:path h="10220112" w="10220112">
                <a:moveTo>
                  <a:pt x="0" y="0"/>
                </a:moveTo>
                <a:lnTo>
                  <a:pt x="10220112" y="0"/>
                </a:lnTo>
                <a:lnTo>
                  <a:pt x="10220112" y="10220112"/>
                </a:lnTo>
                <a:lnTo>
                  <a:pt x="0" y="1022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66888"/>
            <a:ext cx="10220112" cy="10220112"/>
          </a:xfrm>
          <a:custGeom>
            <a:avLst/>
            <a:gdLst/>
            <a:ahLst/>
            <a:cxnLst/>
            <a:rect r="r" b="b" t="t" l="l"/>
            <a:pathLst>
              <a:path h="10220112" w="10220112">
                <a:moveTo>
                  <a:pt x="0" y="0"/>
                </a:moveTo>
                <a:lnTo>
                  <a:pt x="10220112" y="0"/>
                </a:lnTo>
                <a:lnTo>
                  <a:pt x="10220112" y="10220112"/>
                </a:lnTo>
                <a:lnTo>
                  <a:pt x="0" y="1022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014182" y="8209336"/>
            <a:ext cx="6273818" cy="1038832"/>
            <a:chOff x="0" y="0"/>
            <a:chExt cx="1652364" cy="2736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52364" cy="273602"/>
            </a:xfrm>
            <a:custGeom>
              <a:avLst/>
              <a:gdLst/>
              <a:ahLst/>
              <a:cxnLst/>
              <a:rect r="r" b="b" t="t" l="l"/>
              <a:pathLst>
                <a:path h="273602" w="1652364">
                  <a:moveTo>
                    <a:pt x="0" y="0"/>
                  </a:moveTo>
                  <a:lnTo>
                    <a:pt x="1652364" y="0"/>
                  </a:lnTo>
                  <a:lnTo>
                    <a:pt x="1652364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2D54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1652364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76" y="2521692"/>
            <a:ext cx="13512800" cy="4755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90"/>
              </a:lnSpc>
            </a:pPr>
            <a:r>
              <a:rPr lang="en-US" sz="15216" spc="-669" b="true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Creative</a:t>
            </a:r>
          </a:p>
          <a:p>
            <a:pPr algn="l">
              <a:lnSpc>
                <a:spcPts val="16890"/>
              </a:lnSpc>
            </a:pPr>
            <a:r>
              <a:rPr lang="en-US" sz="15216" spc="-669" b="true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Strategy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7297400" y="8562188"/>
            <a:ext cx="366578" cy="333128"/>
          </a:xfrm>
          <a:custGeom>
            <a:avLst/>
            <a:gdLst/>
            <a:ahLst/>
            <a:cxnLst/>
            <a:rect r="r" b="b" t="t" l="l"/>
            <a:pathLst>
              <a:path h="333128" w="366578">
                <a:moveTo>
                  <a:pt x="0" y="0"/>
                </a:moveTo>
                <a:lnTo>
                  <a:pt x="366578" y="0"/>
                </a:lnTo>
                <a:lnTo>
                  <a:pt x="366578" y="333128"/>
                </a:lnTo>
                <a:lnTo>
                  <a:pt x="0" y="333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166140">
            <a:off x="5442901" y="2359841"/>
            <a:ext cx="828948" cy="454885"/>
          </a:xfrm>
          <a:custGeom>
            <a:avLst/>
            <a:gdLst/>
            <a:ahLst/>
            <a:cxnLst/>
            <a:rect r="r" b="b" t="t" l="l"/>
            <a:pathLst>
              <a:path h="454885" w="828948">
                <a:moveTo>
                  <a:pt x="0" y="0"/>
                </a:moveTo>
                <a:lnTo>
                  <a:pt x="828948" y="0"/>
                </a:lnTo>
                <a:lnTo>
                  <a:pt x="828948" y="454885"/>
                </a:lnTo>
                <a:lnTo>
                  <a:pt x="0" y="454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972542" y="9248168"/>
            <a:ext cx="1041640" cy="1038832"/>
            <a:chOff x="0" y="0"/>
            <a:chExt cx="274341" cy="2736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DCFC5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877708" y="725534"/>
            <a:ext cx="1419692" cy="1209549"/>
          </a:xfrm>
          <a:custGeom>
            <a:avLst/>
            <a:gdLst/>
            <a:ahLst/>
            <a:cxnLst/>
            <a:rect r="r" b="b" t="t" l="l"/>
            <a:pathLst>
              <a:path h="1209549" w="1419692">
                <a:moveTo>
                  <a:pt x="0" y="0"/>
                </a:moveTo>
                <a:lnTo>
                  <a:pt x="1419692" y="0"/>
                </a:lnTo>
                <a:lnTo>
                  <a:pt x="1419692" y="1209550"/>
                </a:lnTo>
                <a:lnTo>
                  <a:pt x="0" y="12095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585" t="-19558" r="-1732" b="-992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76" y="8937879"/>
            <a:ext cx="279012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 spc="-96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Media Unit</a:t>
            </a:r>
          </a:p>
          <a:p>
            <a:pPr algn="l">
              <a:lnSpc>
                <a:spcPts val="2640"/>
              </a:lnSpc>
            </a:pPr>
            <a:r>
              <a:rPr lang="en-US" sz="2200" spc="-96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Pinnacle 2025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76" y="8545991"/>
            <a:ext cx="2790125" cy="30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2"/>
              </a:lnSpc>
              <a:spcBef>
                <a:spcPct val="0"/>
              </a:spcBef>
            </a:pPr>
            <a:r>
              <a:rPr lang="en-US" b="true" sz="2200" spc="-96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Presented By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29360" y="8590763"/>
            <a:ext cx="4813326" cy="32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53"/>
              </a:lnSpc>
              <a:spcBef>
                <a:spcPct val="0"/>
              </a:spcBef>
            </a:pPr>
            <a:r>
              <a:rPr lang="en-US" sz="2300" spc="-101">
                <a:solidFill>
                  <a:srgbClr val="F7F3ED"/>
                </a:solidFill>
                <a:latin typeface="Open Sauce"/>
                <a:ea typeface="Open Sauce"/>
                <a:cs typeface="Open Sauce"/>
                <a:sym typeface="Open Sauce"/>
              </a:rPr>
              <a:t>Creative Strategy for Pinnacle 2025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623679"/>
            <a:ext cx="230433" cy="32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spc="-101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54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66951" y="3270250"/>
            <a:ext cx="12354098" cy="339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800"/>
              </a:lnSpc>
            </a:pPr>
            <a:r>
              <a:rPr lang="en-US" b="true" sz="20000" spc="-880">
                <a:solidFill>
                  <a:srgbClr val="F7F3ED"/>
                </a:solidFill>
                <a:latin typeface="Agrandir Bold"/>
                <a:ea typeface="Agrandir Bold"/>
                <a:cs typeface="Agrandir Bold"/>
                <a:sym typeface="Agrandir Bold"/>
              </a:rPr>
              <a:t>Thoughts?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684553"/>
            <a:ext cx="1982469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159">
                <a:solidFill>
                  <a:srgbClr val="F7F3ED"/>
                </a:solidFill>
                <a:latin typeface="HK Grotesk Pro"/>
                <a:ea typeface="HK Grotesk Pro"/>
                <a:cs typeface="HK Grotesk Pro"/>
                <a:sym typeface="HK Grotesk Pro"/>
              </a:rPr>
              <a:t>MEDIA UNIT</a:t>
            </a:r>
          </a:p>
        </p:txBody>
      </p:sp>
      <p:sp>
        <p:nvSpPr>
          <p:cNvPr name="AutoShape 6" id="6"/>
          <p:cNvSpPr/>
          <p:nvPr/>
        </p:nvSpPr>
        <p:spPr>
          <a:xfrm>
            <a:off x="2683947" y="839176"/>
            <a:ext cx="1257590" cy="0"/>
          </a:xfrm>
          <a:prstGeom prst="line">
            <a:avLst/>
          </a:prstGeom>
          <a:ln cap="flat" w="19050">
            <a:solidFill>
              <a:srgbClr val="DCFC5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073399" y="342900"/>
            <a:ext cx="2919818" cy="2927136"/>
          </a:xfrm>
          <a:custGeom>
            <a:avLst/>
            <a:gdLst/>
            <a:ahLst/>
            <a:cxnLst/>
            <a:rect r="r" b="b" t="t" l="l"/>
            <a:pathLst>
              <a:path h="2927136" w="2919818">
                <a:moveTo>
                  <a:pt x="0" y="0"/>
                </a:moveTo>
                <a:lnTo>
                  <a:pt x="2919818" y="0"/>
                </a:lnTo>
                <a:lnTo>
                  <a:pt x="2919818" y="2927136"/>
                </a:lnTo>
                <a:lnTo>
                  <a:pt x="0" y="2927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623679"/>
            <a:ext cx="424235" cy="32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F7F3ED"/>
                </a:solidFill>
                <a:latin typeface="Open Sauce"/>
                <a:ea typeface="Open Sauce"/>
                <a:cs typeface="Open Sauce"/>
                <a:sym typeface="Open Sauce"/>
              </a:rPr>
              <a:t>10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54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6112" y="66888"/>
            <a:ext cx="10220112" cy="10220112"/>
          </a:xfrm>
          <a:custGeom>
            <a:avLst/>
            <a:gdLst/>
            <a:ahLst/>
            <a:cxnLst/>
            <a:rect r="r" b="b" t="t" l="l"/>
            <a:pathLst>
              <a:path h="10220112" w="10220112">
                <a:moveTo>
                  <a:pt x="0" y="0"/>
                </a:moveTo>
                <a:lnTo>
                  <a:pt x="10220112" y="0"/>
                </a:lnTo>
                <a:lnTo>
                  <a:pt x="10220112" y="10220112"/>
                </a:lnTo>
                <a:lnTo>
                  <a:pt x="0" y="1022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66888"/>
            <a:ext cx="10220112" cy="10220112"/>
          </a:xfrm>
          <a:custGeom>
            <a:avLst/>
            <a:gdLst/>
            <a:ahLst/>
            <a:cxnLst/>
            <a:rect r="r" b="b" t="t" l="l"/>
            <a:pathLst>
              <a:path h="10220112" w="10220112">
                <a:moveTo>
                  <a:pt x="0" y="0"/>
                </a:moveTo>
                <a:lnTo>
                  <a:pt x="10220112" y="0"/>
                </a:lnTo>
                <a:lnTo>
                  <a:pt x="10220112" y="10220112"/>
                </a:lnTo>
                <a:lnTo>
                  <a:pt x="0" y="1022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39482" y="839176"/>
            <a:ext cx="2919818" cy="2927136"/>
          </a:xfrm>
          <a:custGeom>
            <a:avLst/>
            <a:gdLst/>
            <a:ahLst/>
            <a:cxnLst/>
            <a:rect r="r" b="b" t="t" l="l"/>
            <a:pathLst>
              <a:path h="2927136" w="2919818">
                <a:moveTo>
                  <a:pt x="0" y="0"/>
                </a:moveTo>
                <a:lnTo>
                  <a:pt x="2919818" y="0"/>
                </a:lnTo>
                <a:lnTo>
                  <a:pt x="2919818" y="2927136"/>
                </a:lnTo>
                <a:lnTo>
                  <a:pt x="0" y="2927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7750" y="1962976"/>
            <a:ext cx="4902348" cy="4220877"/>
          </a:xfrm>
          <a:custGeom>
            <a:avLst/>
            <a:gdLst/>
            <a:ahLst/>
            <a:cxnLst/>
            <a:rect r="r" b="b" t="t" l="l"/>
            <a:pathLst>
              <a:path h="4220877" w="4902348">
                <a:moveTo>
                  <a:pt x="0" y="0"/>
                </a:moveTo>
                <a:lnTo>
                  <a:pt x="4902348" y="0"/>
                </a:lnTo>
                <a:lnTo>
                  <a:pt x="4902348" y="4220877"/>
                </a:lnTo>
                <a:lnTo>
                  <a:pt x="0" y="42208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823" r="-1595" b="-17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44693" y="1745912"/>
            <a:ext cx="6942383" cy="308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899"/>
              </a:lnSpc>
            </a:pPr>
            <a:r>
              <a:rPr lang="en-US" b="true" sz="9999" spc="-439">
                <a:solidFill>
                  <a:srgbClr val="DCFC57"/>
                </a:solidFill>
                <a:latin typeface="Agrandir Bold"/>
                <a:ea typeface="Agrandir Bold"/>
                <a:cs typeface="Agrandir Bold"/>
                <a:sym typeface="Agrandir Bold"/>
              </a:rPr>
              <a:t>Visual</a:t>
            </a:r>
          </a:p>
          <a:p>
            <a:pPr algn="just">
              <a:lnSpc>
                <a:spcPts val="10899"/>
              </a:lnSpc>
            </a:pPr>
            <a:r>
              <a:rPr lang="en-US" b="true" sz="9999" spc="-439">
                <a:solidFill>
                  <a:srgbClr val="DCFC57"/>
                </a:solidFill>
                <a:latin typeface="Agrandir Bold"/>
                <a:ea typeface="Agrandir Bold"/>
                <a:cs typeface="Agrandir Bold"/>
                <a:sym typeface="Agrandir Bold"/>
              </a:rPr>
              <a:t>Identity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66608" y="7852725"/>
            <a:ext cx="1438488" cy="78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76"/>
              </a:lnSpc>
            </a:pPr>
            <a:r>
              <a:rPr lang="en-US" sz="5574">
                <a:solidFill>
                  <a:srgbClr val="DCFC57"/>
                </a:solidFill>
                <a:latin typeface="Open Sauce"/>
                <a:ea typeface="Open Sauce"/>
                <a:cs typeface="Open Sauce"/>
                <a:sym typeface="Open Sauce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16213" y="7993673"/>
            <a:ext cx="2239954" cy="439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2"/>
              </a:lnSpc>
            </a:pPr>
            <a:r>
              <a:rPr lang="en-US" sz="3121" b="true">
                <a:solidFill>
                  <a:srgbClr val="F7F3E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92406" y="7852725"/>
            <a:ext cx="1438488" cy="78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76"/>
              </a:lnSpc>
            </a:pPr>
            <a:r>
              <a:rPr lang="en-US" sz="5574">
                <a:solidFill>
                  <a:srgbClr val="DCFC57"/>
                </a:solidFill>
                <a:latin typeface="Open Sauce"/>
                <a:ea typeface="Open Sauce"/>
                <a:cs typeface="Open Sauce"/>
                <a:sym typeface="Open Sauce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15354" y="7993673"/>
            <a:ext cx="3019998" cy="439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2"/>
              </a:lnSpc>
            </a:pPr>
            <a:r>
              <a:rPr lang="en-US" sz="3121" b="true">
                <a:solidFill>
                  <a:srgbClr val="F7F3E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Color Palette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24823" y="7852725"/>
            <a:ext cx="1438488" cy="78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76"/>
              </a:lnSpc>
            </a:pPr>
            <a:r>
              <a:rPr lang="en-US" sz="5574">
                <a:solidFill>
                  <a:srgbClr val="DCFC57"/>
                </a:solidFill>
                <a:latin typeface="Open Sauce"/>
                <a:ea typeface="Open Sauce"/>
                <a:cs typeface="Open Sauce"/>
                <a:sym typeface="Open Sauce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22662" y="8017120"/>
            <a:ext cx="2398730" cy="864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2"/>
              </a:lnSpc>
            </a:pPr>
            <a:r>
              <a:rPr lang="en-US" sz="3121" b="true">
                <a:solidFill>
                  <a:srgbClr val="F7F3E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Fonts &amp;</a:t>
            </a:r>
          </a:p>
          <a:p>
            <a:pPr algn="just">
              <a:lnSpc>
                <a:spcPts val="3402"/>
              </a:lnSpc>
            </a:pPr>
            <a:r>
              <a:rPr lang="en-US" sz="3121" b="true">
                <a:solidFill>
                  <a:srgbClr val="F7F3ED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Typography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7750" y="684553"/>
            <a:ext cx="1982469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159">
                <a:solidFill>
                  <a:srgbClr val="F7F3ED"/>
                </a:solidFill>
                <a:latin typeface="HK Grotesk Pro"/>
                <a:ea typeface="HK Grotesk Pro"/>
                <a:cs typeface="HK Grotesk Pro"/>
                <a:sym typeface="HK Grotesk Pro"/>
              </a:rPr>
              <a:t>MEDIA UNIT</a:t>
            </a:r>
          </a:p>
        </p:txBody>
      </p:sp>
      <p:sp>
        <p:nvSpPr>
          <p:cNvPr name="AutoShape 14" id="14"/>
          <p:cNvSpPr/>
          <p:nvPr/>
        </p:nvSpPr>
        <p:spPr>
          <a:xfrm>
            <a:off x="2683947" y="839176"/>
            <a:ext cx="1257590" cy="0"/>
          </a:xfrm>
          <a:prstGeom prst="line">
            <a:avLst/>
          </a:prstGeom>
          <a:ln cap="flat" w="19050">
            <a:solidFill>
              <a:srgbClr val="DCFC5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-1465472">
            <a:off x="10683414" y="4335970"/>
            <a:ext cx="2654106" cy="28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80"/>
              </a:lnSpc>
            </a:pPr>
            <a:r>
              <a:rPr lang="en-US" sz="2000" i="true">
                <a:solidFill>
                  <a:srgbClr val="F7F3ED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*theme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59300" y="9623679"/>
            <a:ext cx="230433" cy="32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spc="-101">
                <a:solidFill>
                  <a:srgbClr val="F7F3ED"/>
                </a:solidFill>
                <a:latin typeface="Open Sauce"/>
                <a:ea typeface="Open Sauce"/>
                <a:cs typeface="Open Sauce"/>
                <a:sym typeface="Open Sauce"/>
              </a:rPr>
              <a:t>2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6112" y="66888"/>
            <a:ext cx="20440223" cy="10220112"/>
            <a:chOff x="0" y="0"/>
            <a:chExt cx="27253631" cy="136268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26815" cy="13626815"/>
            </a:xfrm>
            <a:custGeom>
              <a:avLst/>
              <a:gdLst/>
              <a:ahLst/>
              <a:cxnLst/>
              <a:rect r="r" b="b" t="t" l="l"/>
              <a:pathLst>
                <a:path h="13626815" w="13626815">
                  <a:moveTo>
                    <a:pt x="0" y="0"/>
                  </a:moveTo>
                  <a:lnTo>
                    <a:pt x="13626815" y="0"/>
                  </a:lnTo>
                  <a:lnTo>
                    <a:pt x="13626815" y="13626815"/>
                  </a:lnTo>
                  <a:lnTo>
                    <a:pt x="0" y="13626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6815" y="0"/>
              <a:ext cx="13626815" cy="13626815"/>
            </a:xfrm>
            <a:custGeom>
              <a:avLst/>
              <a:gdLst/>
              <a:ahLst/>
              <a:cxnLst/>
              <a:rect r="r" b="b" t="t" l="l"/>
              <a:pathLst>
                <a:path h="13626815" w="13626815">
                  <a:moveTo>
                    <a:pt x="0" y="0"/>
                  </a:moveTo>
                  <a:lnTo>
                    <a:pt x="13626816" y="0"/>
                  </a:lnTo>
                  <a:lnTo>
                    <a:pt x="13626816" y="13626815"/>
                  </a:lnTo>
                  <a:lnTo>
                    <a:pt x="0" y="13626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47750" y="684553"/>
            <a:ext cx="1982469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159">
                <a:solidFill>
                  <a:srgbClr val="221E1A"/>
                </a:solidFill>
                <a:latin typeface="HK Grotesk Pro"/>
                <a:ea typeface="HK Grotesk Pro"/>
                <a:cs typeface="HK Grotesk Pro"/>
                <a:sym typeface="HK Grotesk Pro"/>
              </a:rPr>
              <a:t>MEDIA UNIT</a:t>
            </a:r>
          </a:p>
        </p:txBody>
      </p:sp>
      <p:sp>
        <p:nvSpPr>
          <p:cNvPr name="AutoShape 6" id="6"/>
          <p:cNvSpPr/>
          <p:nvPr/>
        </p:nvSpPr>
        <p:spPr>
          <a:xfrm>
            <a:off x="2683947" y="839176"/>
            <a:ext cx="1257590" cy="0"/>
          </a:xfrm>
          <a:prstGeom prst="line">
            <a:avLst/>
          </a:prstGeom>
          <a:ln cap="flat" w="19050">
            <a:solidFill>
              <a:srgbClr val="2D54D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292573" y="4088029"/>
            <a:ext cx="1041640" cy="1038832"/>
            <a:chOff x="0" y="0"/>
            <a:chExt cx="274341" cy="2736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DCFC5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292573" y="6730434"/>
            <a:ext cx="1041640" cy="1038832"/>
            <a:chOff x="0" y="0"/>
            <a:chExt cx="274341" cy="2736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DCFC5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717097" y="7637200"/>
            <a:ext cx="1904859" cy="815337"/>
          </a:xfrm>
          <a:custGeom>
            <a:avLst/>
            <a:gdLst/>
            <a:ahLst/>
            <a:cxnLst/>
            <a:rect r="r" b="b" t="t" l="l"/>
            <a:pathLst>
              <a:path h="815337" w="1904859">
                <a:moveTo>
                  <a:pt x="0" y="0"/>
                </a:moveTo>
                <a:lnTo>
                  <a:pt x="1904859" y="0"/>
                </a:lnTo>
                <a:lnTo>
                  <a:pt x="1904859" y="815337"/>
                </a:lnTo>
                <a:lnTo>
                  <a:pt x="0" y="815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615" t="-17740" r="-37418" b="-18085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611997" y="4088029"/>
            <a:ext cx="1041640" cy="1038832"/>
            <a:chOff x="0" y="0"/>
            <a:chExt cx="274341" cy="2736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DCFC5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036521" y="4985270"/>
            <a:ext cx="2319666" cy="822915"/>
          </a:xfrm>
          <a:custGeom>
            <a:avLst/>
            <a:gdLst/>
            <a:ahLst/>
            <a:cxnLst/>
            <a:rect r="r" b="b" t="t" l="l"/>
            <a:pathLst>
              <a:path h="822915" w="2319666">
                <a:moveTo>
                  <a:pt x="0" y="0"/>
                </a:moveTo>
                <a:lnTo>
                  <a:pt x="2319665" y="0"/>
                </a:lnTo>
                <a:lnTo>
                  <a:pt x="2319665" y="822915"/>
                </a:lnTo>
                <a:lnTo>
                  <a:pt x="0" y="8229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956" t="-39974" r="-6162" b="-37799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611997" y="6753440"/>
            <a:ext cx="1041640" cy="1038832"/>
            <a:chOff x="0" y="0"/>
            <a:chExt cx="274341" cy="2736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DCFC5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1036521" y="8044869"/>
            <a:ext cx="1806214" cy="946534"/>
          </a:xfrm>
          <a:custGeom>
            <a:avLst/>
            <a:gdLst/>
            <a:ahLst/>
            <a:cxnLst/>
            <a:rect r="r" b="b" t="t" l="l"/>
            <a:pathLst>
              <a:path h="946534" w="1806214">
                <a:moveTo>
                  <a:pt x="0" y="0"/>
                </a:moveTo>
                <a:lnTo>
                  <a:pt x="1806214" y="0"/>
                </a:lnTo>
                <a:lnTo>
                  <a:pt x="1806214" y="946534"/>
                </a:lnTo>
                <a:lnTo>
                  <a:pt x="0" y="9465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37" r="-685" b="-4036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17792" y="4893797"/>
            <a:ext cx="1062018" cy="914388"/>
          </a:xfrm>
          <a:custGeom>
            <a:avLst/>
            <a:gdLst/>
            <a:ahLst/>
            <a:cxnLst/>
            <a:rect r="r" b="b" t="t" l="l"/>
            <a:pathLst>
              <a:path h="914388" w="1062018">
                <a:moveTo>
                  <a:pt x="0" y="0"/>
                </a:moveTo>
                <a:lnTo>
                  <a:pt x="1062018" y="0"/>
                </a:lnTo>
                <a:lnTo>
                  <a:pt x="1062018" y="914388"/>
                </a:lnTo>
                <a:lnTo>
                  <a:pt x="0" y="9143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7823" r="-1595" b="-174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299935" y="7398548"/>
            <a:ext cx="1859752" cy="1859752"/>
          </a:xfrm>
          <a:custGeom>
            <a:avLst/>
            <a:gdLst/>
            <a:ahLst/>
            <a:cxnLst/>
            <a:rect r="r" b="b" t="t" l="l"/>
            <a:pathLst>
              <a:path h="1859752" w="1859752">
                <a:moveTo>
                  <a:pt x="0" y="0"/>
                </a:moveTo>
                <a:lnTo>
                  <a:pt x="1859752" y="0"/>
                </a:lnTo>
                <a:lnTo>
                  <a:pt x="1859752" y="1859752"/>
                </a:lnTo>
                <a:lnTo>
                  <a:pt x="0" y="18597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1047963">
            <a:off x="16096994" y="7907695"/>
            <a:ext cx="251069" cy="411589"/>
          </a:xfrm>
          <a:custGeom>
            <a:avLst/>
            <a:gdLst/>
            <a:ahLst/>
            <a:cxnLst/>
            <a:rect r="r" b="b" t="t" l="l"/>
            <a:pathLst>
              <a:path h="411589" w="251069">
                <a:moveTo>
                  <a:pt x="0" y="0"/>
                </a:moveTo>
                <a:lnTo>
                  <a:pt x="251069" y="0"/>
                </a:lnTo>
                <a:lnTo>
                  <a:pt x="251069" y="411589"/>
                </a:lnTo>
                <a:lnTo>
                  <a:pt x="0" y="4115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717097" y="4149135"/>
            <a:ext cx="2654106" cy="44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8"/>
              </a:lnSpc>
            </a:pPr>
            <a:r>
              <a:rPr lang="en-US" sz="3200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Slogan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444693" y="4277245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01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717097" y="4702789"/>
            <a:ext cx="2654106" cy="40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1"/>
              </a:lnSpc>
            </a:pPr>
            <a:r>
              <a:rPr lang="en-US" sz="2799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E.g. Just do it.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036521" y="4149135"/>
            <a:ext cx="2654106" cy="44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8"/>
              </a:lnSpc>
            </a:pPr>
            <a:r>
              <a:rPr lang="en-US" sz="3200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Brand Mark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726017" y="4277245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03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036521" y="6814546"/>
            <a:ext cx="2654106" cy="882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8"/>
              </a:lnSpc>
            </a:pPr>
            <a:r>
              <a:rPr lang="en-US" sz="3200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Combination Mark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726017" y="6942656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04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717097" y="6791540"/>
            <a:ext cx="2654106" cy="444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8"/>
              </a:lnSpc>
            </a:pPr>
            <a:r>
              <a:rPr lang="en-US" sz="3200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Word Mark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16118" y="6929175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02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955449" y="742950"/>
            <a:ext cx="4377101" cy="259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568"/>
              </a:lnSpc>
            </a:pPr>
            <a:r>
              <a:rPr lang="en-US" b="true" sz="15200" spc="-668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Logo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484560" y="5044032"/>
            <a:ext cx="2654106" cy="28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80"/>
              </a:lnSpc>
            </a:pPr>
            <a:r>
              <a:rPr lang="en-US" sz="2000" i="true">
                <a:solidFill>
                  <a:srgbClr val="221E1A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*simplify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990725" y="7716500"/>
            <a:ext cx="2654106" cy="28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80"/>
              </a:lnSpc>
            </a:pPr>
            <a:r>
              <a:rPr lang="en-US" sz="2000" i="true">
                <a:solidFill>
                  <a:srgbClr val="221E1A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*perfect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259300" y="9623679"/>
            <a:ext cx="230433" cy="32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spc="-101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6112" y="66888"/>
            <a:ext cx="20440223" cy="10220112"/>
            <a:chOff x="0" y="0"/>
            <a:chExt cx="27253631" cy="136268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26815" cy="13626815"/>
            </a:xfrm>
            <a:custGeom>
              <a:avLst/>
              <a:gdLst/>
              <a:ahLst/>
              <a:cxnLst/>
              <a:rect r="r" b="b" t="t" l="l"/>
              <a:pathLst>
                <a:path h="13626815" w="13626815">
                  <a:moveTo>
                    <a:pt x="0" y="0"/>
                  </a:moveTo>
                  <a:lnTo>
                    <a:pt x="13626815" y="0"/>
                  </a:lnTo>
                  <a:lnTo>
                    <a:pt x="13626815" y="13626815"/>
                  </a:lnTo>
                  <a:lnTo>
                    <a:pt x="0" y="13626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6815" y="0"/>
              <a:ext cx="13626815" cy="13626815"/>
            </a:xfrm>
            <a:custGeom>
              <a:avLst/>
              <a:gdLst/>
              <a:ahLst/>
              <a:cxnLst/>
              <a:rect r="r" b="b" t="t" l="l"/>
              <a:pathLst>
                <a:path h="13626815" w="13626815">
                  <a:moveTo>
                    <a:pt x="0" y="0"/>
                  </a:moveTo>
                  <a:lnTo>
                    <a:pt x="13626816" y="0"/>
                  </a:lnTo>
                  <a:lnTo>
                    <a:pt x="13626816" y="13626815"/>
                  </a:lnTo>
                  <a:lnTo>
                    <a:pt x="0" y="13626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47750" y="684553"/>
            <a:ext cx="1982469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159">
                <a:solidFill>
                  <a:srgbClr val="221E1A"/>
                </a:solidFill>
                <a:latin typeface="HK Grotesk Pro"/>
                <a:ea typeface="HK Grotesk Pro"/>
                <a:cs typeface="HK Grotesk Pro"/>
                <a:sym typeface="HK Grotesk Pro"/>
              </a:rPr>
              <a:t>MEDIA UNIT</a:t>
            </a:r>
          </a:p>
        </p:txBody>
      </p:sp>
      <p:sp>
        <p:nvSpPr>
          <p:cNvPr name="AutoShape 6" id="6"/>
          <p:cNvSpPr/>
          <p:nvPr/>
        </p:nvSpPr>
        <p:spPr>
          <a:xfrm>
            <a:off x="2683947" y="839176"/>
            <a:ext cx="1257590" cy="0"/>
          </a:xfrm>
          <a:prstGeom prst="line">
            <a:avLst/>
          </a:prstGeom>
          <a:ln cap="flat" w="19050">
            <a:solidFill>
              <a:srgbClr val="2D54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401123" y="809625"/>
            <a:ext cx="9485755" cy="204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080"/>
              </a:lnSpc>
            </a:pPr>
            <a:r>
              <a:rPr lang="en-US" b="true" sz="12000" spc="-527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Color Palette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706325">
            <a:off x="5552565" y="2129456"/>
            <a:ext cx="7482474" cy="7482474"/>
          </a:xfrm>
          <a:custGeom>
            <a:avLst/>
            <a:gdLst/>
            <a:ahLst/>
            <a:cxnLst/>
            <a:rect r="r" b="b" t="t" l="l"/>
            <a:pathLst>
              <a:path h="7482474" w="7482474">
                <a:moveTo>
                  <a:pt x="0" y="0"/>
                </a:moveTo>
                <a:lnTo>
                  <a:pt x="7482474" y="0"/>
                </a:lnTo>
                <a:lnTo>
                  <a:pt x="7482474" y="7482474"/>
                </a:lnTo>
                <a:lnTo>
                  <a:pt x="0" y="7482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67971" y="3449076"/>
            <a:ext cx="2726497" cy="934122"/>
          </a:xfrm>
          <a:custGeom>
            <a:avLst/>
            <a:gdLst/>
            <a:ahLst/>
            <a:cxnLst/>
            <a:rect r="r" b="b" t="t" l="l"/>
            <a:pathLst>
              <a:path h="934122" w="2726497">
                <a:moveTo>
                  <a:pt x="0" y="0"/>
                </a:moveTo>
                <a:lnTo>
                  <a:pt x="2726497" y="0"/>
                </a:lnTo>
                <a:lnTo>
                  <a:pt x="2726497" y="934122"/>
                </a:lnTo>
                <a:lnTo>
                  <a:pt x="0" y="9341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418919">
            <a:off x="11512089" y="6100450"/>
            <a:ext cx="1266220" cy="2012777"/>
          </a:xfrm>
          <a:custGeom>
            <a:avLst/>
            <a:gdLst/>
            <a:ahLst/>
            <a:cxnLst/>
            <a:rect r="r" b="b" t="t" l="l"/>
            <a:pathLst>
              <a:path h="2012777" w="1266220">
                <a:moveTo>
                  <a:pt x="0" y="0"/>
                </a:moveTo>
                <a:lnTo>
                  <a:pt x="1266220" y="0"/>
                </a:lnTo>
                <a:lnTo>
                  <a:pt x="1266220" y="2012777"/>
                </a:lnTo>
                <a:lnTo>
                  <a:pt x="0" y="20127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84971">
            <a:off x="5065337" y="7342392"/>
            <a:ext cx="1623715" cy="968325"/>
          </a:xfrm>
          <a:custGeom>
            <a:avLst/>
            <a:gdLst/>
            <a:ahLst/>
            <a:cxnLst/>
            <a:rect r="r" b="b" t="t" l="l"/>
            <a:pathLst>
              <a:path h="968325" w="1623715">
                <a:moveTo>
                  <a:pt x="0" y="0"/>
                </a:moveTo>
                <a:lnTo>
                  <a:pt x="1623715" y="0"/>
                </a:lnTo>
                <a:lnTo>
                  <a:pt x="1623715" y="968325"/>
                </a:lnTo>
                <a:lnTo>
                  <a:pt x="0" y="9683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724808">
            <a:off x="2957794" y="4773578"/>
            <a:ext cx="1141285" cy="988638"/>
          </a:xfrm>
          <a:custGeom>
            <a:avLst/>
            <a:gdLst/>
            <a:ahLst/>
            <a:cxnLst/>
            <a:rect r="r" b="b" t="t" l="l"/>
            <a:pathLst>
              <a:path h="988638" w="1141285">
                <a:moveTo>
                  <a:pt x="0" y="0"/>
                </a:moveTo>
                <a:lnTo>
                  <a:pt x="1141285" y="0"/>
                </a:lnTo>
                <a:lnTo>
                  <a:pt x="1141285" y="988638"/>
                </a:lnTo>
                <a:lnTo>
                  <a:pt x="0" y="9886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680713" y="4223559"/>
            <a:ext cx="2187258" cy="33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6"/>
              </a:lnSpc>
            </a:pPr>
            <a:r>
              <a:rPr lang="en-US" sz="2400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Primary Color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61525" y="7276833"/>
            <a:ext cx="2187258" cy="33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6"/>
              </a:lnSpc>
            </a:pPr>
            <a:r>
              <a:rPr lang="en-US" sz="2400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Accent Color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74342" y="8395326"/>
            <a:ext cx="1166676" cy="66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6"/>
              </a:lnSpc>
            </a:pPr>
            <a:r>
              <a:rPr lang="en-US" sz="2400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Neutral Color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28437" y="5994518"/>
            <a:ext cx="1254006" cy="28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80"/>
              </a:lnSpc>
            </a:pPr>
            <a:r>
              <a:rPr lang="en-US" sz="2000" i="true">
                <a:solidFill>
                  <a:srgbClr val="221E1A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*perfect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623679"/>
            <a:ext cx="230433" cy="32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spc="-101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4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6112" y="66888"/>
            <a:ext cx="20440223" cy="10220112"/>
            <a:chOff x="0" y="0"/>
            <a:chExt cx="27253631" cy="136268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26815" cy="13626815"/>
            </a:xfrm>
            <a:custGeom>
              <a:avLst/>
              <a:gdLst/>
              <a:ahLst/>
              <a:cxnLst/>
              <a:rect r="r" b="b" t="t" l="l"/>
              <a:pathLst>
                <a:path h="13626815" w="13626815">
                  <a:moveTo>
                    <a:pt x="0" y="0"/>
                  </a:moveTo>
                  <a:lnTo>
                    <a:pt x="13626815" y="0"/>
                  </a:lnTo>
                  <a:lnTo>
                    <a:pt x="13626815" y="13626815"/>
                  </a:lnTo>
                  <a:lnTo>
                    <a:pt x="0" y="13626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6815" y="0"/>
              <a:ext cx="13626815" cy="13626815"/>
            </a:xfrm>
            <a:custGeom>
              <a:avLst/>
              <a:gdLst/>
              <a:ahLst/>
              <a:cxnLst/>
              <a:rect r="r" b="b" t="t" l="l"/>
              <a:pathLst>
                <a:path h="13626815" w="13626815">
                  <a:moveTo>
                    <a:pt x="0" y="0"/>
                  </a:moveTo>
                  <a:lnTo>
                    <a:pt x="13626816" y="0"/>
                  </a:lnTo>
                  <a:lnTo>
                    <a:pt x="13626816" y="13626815"/>
                  </a:lnTo>
                  <a:lnTo>
                    <a:pt x="0" y="13626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47750" y="684553"/>
            <a:ext cx="1982469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159">
                <a:solidFill>
                  <a:srgbClr val="221E1A"/>
                </a:solidFill>
                <a:latin typeface="HK Grotesk Pro"/>
                <a:ea typeface="HK Grotesk Pro"/>
                <a:cs typeface="HK Grotesk Pro"/>
                <a:sym typeface="HK Grotesk Pro"/>
              </a:rPr>
              <a:t>MEDIA UNIT</a:t>
            </a:r>
          </a:p>
        </p:txBody>
      </p:sp>
      <p:sp>
        <p:nvSpPr>
          <p:cNvPr name="AutoShape 6" id="6"/>
          <p:cNvSpPr/>
          <p:nvPr/>
        </p:nvSpPr>
        <p:spPr>
          <a:xfrm>
            <a:off x="2683947" y="839176"/>
            <a:ext cx="1257590" cy="0"/>
          </a:xfrm>
          <a:prstGeom prst="line">
            <a:avLst/>
          </a:prstGeom>
          <a:ln cap="flat" w="19050">
            <a:solidFill>
              <a:srgbClr val="2D54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3123941">
            <a:off x="5172436" y="4586589"/>
            <a:ext cx="803762" cy="1243732"/>
          </a:xfrm>
          <a:custGeom>
            <a:avLst/>
            <a:gdLst/>
            <a:ahLst/>
            <a:cxnLst/>
            <a:rect r="r" b="b" t="t" l="l"/>
            <a:pathLst>
              <a:path h="1243732" w="803762">
                <a:moveTo>
                  <a:pt x="0" y="0"/>
                </a:moveTo>
                <a:lnTo>
                  <a:pt x="803762" y="0"/>
                </a:lnTo>
                <a:lnTo>
                  <a:pt x="803762" y="1243732"/>
                </a:lnTo>
                <a:lnTo>
                  <a:pt x="0" y="12437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368671">
            <a:off x="11936629" y="6271592"/>
            <a:ext cx="2003469" cy="974187"/>
          </a:xfrm>
          <a:custGeom>
            <a:avLst/>
            <a:gdLst/>
            <a:ahLst/>
            <a:cxnLst/>
            <a:rect r="r" b="b" t="t" l="l"/>
            <a:pathLst>
              <a:path h="974187" w="2003469">
                <a:moveTo>
                  <a:pt x="0" y="0"/>
                </a:moveTo>
                <a:lnTo>
                  <a:pt x="2003468" y="0"/>
                </a:lnTo>
                <a:lnTo>
                  <a:pt x="2003468" y="974187"/>
                </a:lnTo>
                <a:lnTo>
                  <a:pt x="0" y="974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41644" y="7279957"/>
            <a:ext cx="1174671" cy="1312481"/>
          </a:xfrm>
          <a:custGeom>
            <a:avLst/>
            <a:gdLst/>
            <a:ahLst/>
            <a:cxnLst/>
            <a:rect r="r" b="b" t="t" l="l"/>
            <a:pathLst>
              <a:path h="1312481" w="1174671">
                <a:moveTo>
                  <a:pt x="0" y="0"/>
                </a:moveTo>
                <a:lnTo>
                  <a:pt x="1174671" y="0"/>
                </a:lnTo>
                <a:lnTo>
                  <a:pt x="1174671" y="1312482"/>
                </a:lnTo>
                <a:lnTo>
                  <a:pt x="0" y="13124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41537" y="3847010"/>
            <a:ext cx="1258287" cy="66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6"/>
              </a:lnSpc>
            </a:pPr>
            <a:r>
              <a:rPr lang="en-US" sz="24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Font</a:t>
            </a:r>
          </a:p>
          <a:p>
            <a:pPr algn="just">
              <a:lnSpc>
                <a:spcPts val="2616"/>
              </a:lnSpc>
            </a:pPr>
            <a:r>
              <a:rPr lang="en-US" sz="24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Pairings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20380" y="7790591"/>
            <a:ext cx="2187258" cy="33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6"/>
              </a:lnSpc>
            </a:pPr>
            <a:r>
              <a:rPr lang="en-US" sz="24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Font sizes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11852" y="8820571"/>
            <a:ext cx="1538616" cy="33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6"/>
              </a:lnSpc>
            </a:pPr>
            <a:r>
              <a:rPr lang="en-US" sz="24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Spacings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56380" y="4264978"/>
            <a:ext cx="477524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2D54DF"/>
                </a:solidFill>
                <a:latin typeface="Finger Paint"/>
                <a:ea typeface="Finger Paint"/>
                <a:cs typeface="Finger Paint"/>
                <a:sym typeface="Finger Paint"/>
              </a:rPr>
              <a:t>heading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91470" y="5812472"/>
            <a:ext cx="810506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subheading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44835" y="6699567"/>
            <a:ext cx="11983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body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72799" y="809625"/>
            <a:ext cx="4026828" cy="204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080"/>
              </a:lnSpc>
            </a:pPr>
            <a:r>
              <a:rPr lang="en-US" b="true" sz="12000" spc="-527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Fonts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76373" y="1741170"/>
            <a:ext cx="438828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&amp;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82437" y="2159635"/>
            <a:ext cx="4093936" cy="104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Typography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063900" y="296916"/>
            <a:ext cx="3634414" cy="3643523"/>
          </a:xfrm>
          <a:custGeom>
            <a:avLst/>
            <a:gdLst/>
            <a:ahLst/>
            <a:cxnLst/>
            <a:rect r="r" b="b" t="t" l="l"/>
            <a:pathLst>
              <a:path h="3643523" w="3634414">
                <a:moveTo>
                  <a:pt x="0" y="0"/>
                </a:moveTo>
                <a:lnTo>
                  <a:pt x="3634415" y="0"/>
                </a:lnTo>
                <a:lnTo>
                  <a:pt x="3634415" y="3643523"/>
                </a:lnTo>
                <a:lnTo>
                  <a:pt x="0" y="36435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7259300" y="9623679"/>
            <a:ext cx="230433" cy="32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spc="-101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5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FC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6112" y="66888"/>
            <a:ext cx="10220112" cy="10220112"/>
          </a:xfrm>
          <a:custGeom>
            <a:avLst/>
            <a:gdLst/>
            <a:ahLst/>
            <a:cxnLst/>
            <a:rect r="r" b="b" t="t" l="l"/>
            <a:pathLst>
              <a:path h="10220112" w="10220112">
                <a:moveTo>
                  <a:pt x="0" y="0"/>
                </a:moveTo>
                <a:lnTo>
                  <a:pt x="10220112" y="0"/>
                </a:lnTo>
                <a:lnTo>
                  <a:pt x="10220112" y="10220112"/>
                </a:lnTo>
                <a:lnTo>
                  <a:pt x="0" y="1022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66888"/>
            <a:ext cx="10220112" cy="10220112"/>
          </a:xfrm>
          <a:custGeom>
            <a:avLst/>
            <a:gdLst/>
            <a:ahLst/>
            <a:cxnLst/>
            <a:rect r="r" b="b" t="t" l="l"/>
            <a:pathLst>
              <a:path h="10220112" w="10220112">
                <a:moveTo>
                  <a:pt x="0" y="0"/>
                </a:moveTo>
                <a:lnTo>
                  <a:pt x="10220112" y="0"/>
                </a:lnTo>
                <a:lnTo>
                  <a:pt x="10220112" y="10220112"/>
                </a:lnTo>
                <a:lnTo>
                  <a:pt x="0" y="1022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7750" y="684553"/>
            <a:ext cx="1982469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159">
                <a:solidFill>
                  <a:srgbClr val="221E1A"/>
                </a:solidFill>
                <a:latin typeface="HK Grotesk Pro"/>
                <a:ea typeface="HK Grotesk Pro"/>
                <a:cs typeface="HK Grotesk Pro"/>
                <a:sym typeface="HK Grotesk Pro"/>
              </a:rPr>
              <a:t>MEDIA UNIT</a:t>
            </a:r>
          </a:p>
        </p:txBody>
      </p:sp>
      <p:sp>
        <p:nvSpPr>
          <p:cNvPr name="AutoShape 5" id="5"/>
          <p:cNvSpPr/>
          <p:nvPr/>
        </p:nvSpPr>
        <p:spPr>
          <a:xfrm>
            <a:off x="2683947" y="839176"/>
            <a:ext cx="1257590" cy="0"/>
          </a:xfrm>
          <a:prstGeom prst="line">
            <a:avLst/>
          </a:prstGeom>
          <a:ln cap="flat" w="19050">
            <a:solidFill>
              <a:srgbClr val="221E1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845544" y="5936800"/>
            <a:ext cx="3264201" cy="326420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F3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04088" y="5936800"/>
            <a:ext cx="3264201" cy="326420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1E1A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451608" y="2731054"/>
            <a:ext cx="5996357" cy="2301102"/>
          </a:xfrm>
          <a:custGeom>
            <a:avLst/>
            <a:gdLst/>
            <a:ahLst/>
            <a:cxnLst/>
            <a:rect r="r" b="b" t="t" l="l"/>
            <a:pathLst>
              <a:path h="2301102" w="5996357">
                <a:moveTo>
                  <a:pt x="0" y="0"/>
                </a:moveTo>
                <a:lnTo>
                  <a:pt x="5996357" y="0"/>
                </a:lnTo>
                <a:lnTo>
                  <a:pt x="5996357" y="2301102"/>
                </a:lnTo>
                <a:lnTo>
                  <a:pt x="0" y="2301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51608" y="5321733"/>
            <a:ext cx="5996357" cy="2301102"/>
          </a:xfrm>
          <a:custGeom>
            <a:avLst/>
            <a:gdLst/>
            <a:ahLst/>
            <a:cxnLst/>
            <a:rect r="r" b="b" t="t" l="l"/>
            <a:pathLst>
              <a:path h="2301102" w="5996357">
                <a:moveTo>
                  <a:pt x="0" y="0"/>
                </a:moveTo>
                <a:lnTo>
                  <a:pt x="5996357" y="0"/>
                </a:lnTo>
                <a:lnTo>
                  <a:pt x="5996357" y="2301102"/>
                </a:lnTo>
                <a:lnTo>
                  <a:pt x="0" y="2301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000687">
            <a:off x="10479755" y="4729315"/>
            <a:ext cx="381086" cy="624731"/>
          </a:xfrm>
          <a:custGeom>
            <a:avLst/>
            <a:gdLst/>
            <a:ahLst/>
            <a:cxnLst/>
            <a:rect r="r" b="b" t="t" l="l"/>
            <a:pathLst>
              <a:path h="624731" w="381086">
                <a:moveTo>
                  <a:pt x="0" y="0"/>
                </a:moveTo>
                <a:lnTo>
                  <a:pt x="381086" y="0"/>
                </a:lnTo>
                <a:lnTo>
                  <a:pt x="381086" y="624731"/>
                </a:lnTo>
                <a:lnTo>
                  <a:pt x="0" y="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47750" y="1490766"/>
            <a:ext cx="6990657" cy="370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080"/>
              </a:lnSpc>
            </a:pPr>
            <a:r>
              <a:rPr lang="en-US" b="true" sz="12000" spc="-527">
                <a:solidFill>
                  <a:srgbClr val="2D54DF"/>
                </a:solidFill>
                <a:latin typeface="Agrandir Bold"/>
                <a:ea typeface="Agrandir Bold"/>
                <a:cs typeface="Agrandir Bold"/>
                <a:sym typeface="Agrandir Bold"/>
              </a:rPr>
              <a:t>Key</a:t>
            </a:r>
          </a:p>
          <a:p>
            <a:pPr algn="just">
              <a:lnSpc>
                <a:spcPts val="13080"/>
              </a:lnSpc>
            </a:pPr>
            <a:r>
              <a:rPr lang="en-US" b="true" sz="12000" spc="-527">
                <a:solidFill>
                  <a:srgbClr val="2D54DF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Contents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08777" y="3089958"/>
            <a:ext cx="5035206" cy="1525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810"/>
              </a:lnSpc>
            </a:pPr>
            <a:r>
              <a:rPr lang="en-US" b="true" sz="9000" spc="-396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Graphics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108777" y="5718737"/>
            <a:ext cx="5035206" cy="1525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810"/>
              </a:lnSpc>
            </a:pPr>
            <a:r>
              <a:rPr lang="en-US" b="true" sz="9000" spc="-396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Videos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259300" y="9623679"/>
            <a:ext cx="230433" cy="32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spc="-101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6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6112" y="66888"/>
            <a:ext cx="20440223" cy="10220112"/>
            <a:chOff x="0" y="0"/>
            <a:chExt cx="27253631" cy="136268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26815" cy="13626815"/>
            </a:xfrm>
            <a:custGeom>
              <a:avLst/>
              <a:gdLst/>
              <a:ahLst/>
              <a:cxnLst/>
              <a:rect r="r" b="b" t="t" l="l"/>
              <a:pathLst>
                <a:path h="13626815" w="13626815">
                  <a:moveTo>
                    <a:pt x="0" y="0"/>
                  </a:moveTo>
                  <a:lnTo>
                    <a:pt x="13626815" y="0"/>
                  </a:lnTo>
                  <a:lnTo>
                    <a:pt x="13626815" y="13626815"/>
                  </a:lnTo>
                  <a:lnTo>
                    <a:pt x="0" y="13626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6815" y="0"/>
              <a:ext cx="13626815" cy="13626815"/>
            </a:xfrm>
            <a:custGeom>
              <a:avLst/>
              <a:gdLst/>
              <a:ahLst/>
              <a:cxnLst/>
              <a:rect r="r" b="b" t="t" l="l"/>
              <a:pathLst>
                <a:path h="13626815" w="13626815">
                  <a:moveTo>
                    <a:pt x="0" y="0"/>
                  </a:moveTo>
                  <a:lnTo>
                    <a:pt x="13626816" y="0"/>
                  </a:lnTo>
                  <a:lnTo>
                    <a:pt x="13626816" y="13626815"/>
                  </a:lnTo>
                  <a:lnTo>
                    <a:pt x="0" y="13626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47750" y="684553"/>
            <a:ext cx="1982469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159">
                <a:solidFill>
                  <a:srgbClr val="221E1A"/>
                </a:solidFill>
                <a:latin typeface="HK Grotesk Pro"/>
                <a:ea typeface="HK Grotesk Pro"/>
                <a:cs typeface="HK Grotesk Pro"/>
                <a:sym typeface="HK Grotesk Pro"/>
              </a:rPr>
              <a:t>MEDIA UNIT</a:t>
            </a:r>
          </a:p>
        </p:txBody>
      </p:sp>
      <p:sp>
        <p:nvSpPr>
          <p:cNvPr name="AutoShape 6" id="6"/>
          <p:cNvSpPr/>
          <p:nvPr/>
        </p:nvSpPr>
        <p:spPr>
          <a:xfrm>
            <a:off x="2683947" y="839176"/>
            <a:ext cx="1257590" cy="0"/>
          </a:xfrm>
          <a:prstGeom prst="line">
            <a:avLst/>
          </a:prstGeom>
          <a:ln cap="flat" w="19050">
            <a:solidFill>
              <a:srgbClr val="2D54D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544259" y="818172"/>
            <a:ext cx="1041640" cy="1038832"/>
            <a:chOff x="0" y="0"/>
            <a:chExt cx="274341" cy="2736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DCFC5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696379" y="1007387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68783" y="1404309"/>
            <a:ext cx="4770905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E.g. Black/White/Color versions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1588" y="3755435"/>
            <a:ext cx="6858872" cy="204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080"/>
              </a:lnSpc>
            </a:pPr>
            <a:r>
              <a:rPr lang="en-US" b="true" sz="12000" spc="-527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Graphics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14741" y="5263469"/>
            <a:ext cx="3442119" cy="104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Templates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5913" y="5545409"/>
            <a:ext cx="438828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&amp;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544259" y="2636327"/>
            <a:ext cx="1041640" cy="1038832"/>
            <a:chOff x="0" y="0"/>
            <a:chExt cx="274341" cy="2736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DCFC5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667804" y="2825543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968783" y="2727118"/>
            <a:ext cx="4770905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Custom icons</a:t>
            </a:r>
            <a:r>
              <a:rPr lang="en-US" sz="2799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 for each category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968783" y="899391"/>
            <a:ext cx="192222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Logo Pack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544259" y="4456209"/>
            <a:ext cx="1041640" cy="1038832"/>
            <a:chOff x="0" y="0"/>
            <a:chExt cx="274341" cy="27360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DCFC5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667804" y="4654950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968783" y="4756550"/>
            <a:ext cx="4770905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Countdown Visuals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544259" y="6276091"/>
            <a:ext cx="1041640" cy="1038832"/>
            <a:chOff x="0" y="0"/>
            <a:chExt cx="274341" cy="27360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DCFC57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0658279" y="6476116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04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968783" y="6366882"/>
            <a:ext cx="4770905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Judges/special guests </a:t>
            </a:r>
            <a:r>
              <a:rPr lang="en-US" sz="2799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reveal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544259" y="8095972"/>
            <a:ext cx="1041640" cy="1038832"/>
            <a:chOff x="0" y="0"/>
            <a:chExt cx="274341" cy="27360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DCFC57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658279" y="8313763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05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968783" y="8186763"/>
            <a:ext cx="4770905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Announcements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968783" y="8643963"/>
            <a:ext cx="4770905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E.g. Category intros/Rules/Winners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259300" y="9623679"/>
            <a:ext cx="230433" cy="32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spc="-101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7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6112" y="66888"/>
            <a:ext cx="20440223" cy="10220112"/>
            <a:chOff x="0" y="0"/>
            <a:chExt cx="27253631" cy="136268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26815" cy="13626815"/>
            </a:xfrm>
            <a:custGeom>
              <a:avLst/>
              <a:gdLst/>
              <a:ahLst/>
              <a:cxnLst/>
              <a:rect r="r" b="b" t="t" l="l"/>
              <a:pathLst>
                <a:path h="13626815" w="13626815">
                  <a:moveTo>
                    <a:pt x="0" y="0"/>
                  </a:moveTo>
                  <a:lnTo>
                    <a:pt x="13626815" y="0"/>
                  </a:lnTo>
                  <a:lnTo>
                    <a:pt x="13626815" y="13626815"/>
                  </a:lnTo>
                  <a:lnTo>
                    <a:pt x="0" y="13626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6815" y="0"/>
              <a:ext cx="13626815" cy="13626815"/>
            </a:xfrm>
            <a:custGeom>
              <a:avLst/>
              <a:gdLst/>
              <a:ahLst/>
              <a:cxnLst/>
              <a:rect r="r" b="b" t="t" l="l"/>
              <a:pathLst>
                <a:path h="13626815" w="13626815">
                  <a:moveTo>
                    <a:pt x="0" y="0"/>
                  </a:moveTo>
                  <a:lnTo>
                    <a:pt x="13626816" y="0"/>
                  </a:lnTo>
                  <a:lnTo>
                    <a:pt x="13626816" y="13626815"/>
                  </a:lnTo>
                  <a:lnTo>
                    <a:pt x="0" y="136268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47750" y="684553"/>
            <a:ext cx="1982469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159">
                <a:solidFill>
                  <a:srgbClr val="221E1A"/>
                </a:solidFill>
                <a:latin typeface="HK Grotesk Pro"/>
                <a:ea typeface="HK Grotesk Pro"/>
                <a:cs typeface="HK Grotesk Pro"/>
                <a:sym typeface="HK Grotesk Pro"/>
              </a:rPr>
              <a:t>MEDIA UNIT</a:t>
            </a:r>
          </a:p>
        </p:txBody>
      </p:sp>
      <p:sp>
        <p:nvSpPr>
          <p:cNvPr name="AutoShape 6" id="6"/>
          <p:cNvSpPr/>
          <p:nvPr/>
        </p:nvSpPr>
        <p:spPr>
          <a:xfrm>
            <a:off x="2683947" y="839176"/>
            <a:ext cx="1257590" cy="0"/>
          </a:xfrm>
          <a:prstGeom prst="line">
            <a:avLst/>
          </a:prstGeom>
          <a:ln cap="flat" w="19050">
            <a:solidFill>
              <a:srgbClr val="2D54D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151253" y="5973725"/>
            <a:ext cx="1041640" cy="1038832"/>
            <a:chOff x="0" y="0"/>
            <a:chExt cx="274341" cy="2736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2D54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55747" y="6181991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F7F3ED"/>
                </a:solidFill>
                <a:latin typeface="Open Sauce"/>
                <a:ea typeface="Open Sauce"/>
                <a:cs typeface="Open Sauce"/>
                <a:sym typeface="Open Sauce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40572" y="746148"/>
            <a:ext cx="4806855" cy="204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080"/>
              </a:lnSpc>
            </a:pPr>
            <a:r>
              <a:rPr lang="en-US" b="true" sz="12000" spc="-527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Videos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93725" y="2254182"/>
            <a:ext cx="3442119" cy="104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Templates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54897" y="2536122"/>
            <a:ext cx="438828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&amp;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941319" y="5973725"/>
            <a:ext cx="1041640" cy="1038832"/>
            <a:chOff x="0" y="0"/>
            <a:chExt cx="274341" cy="2736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2D54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071327" y="6162941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F7F3ED"/>
                </a:solidFill>
                <a:latin typeface="Open Sauce"/>
                <a:ea typeface="Open Sauce"/>
                <a:cs typeface="Open Sauce"/>
                <a:sym typeface="Open Sauce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65842" y="6274066"/>
            <a:ext cx="4770905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Intro/Outro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75776" y="6054944"/>
            <a:ext cx="4390197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Behind</a:t>
            </a:r>
          </a:p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the Scenes </a:t>
            </a:r>
            <a:r>
              <a:rPr lang="en-US" sz="2799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(Optional)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941319" y="7803132"/>
            <a:ext cx="1041640" cy="1038832"/>
            <a:chOff x="0" y="0"/>
            <a:chExt cx="274341" cy="2736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2D54D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045813" y="8001873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F7F3ED"/>
                </a:solidFill>
                <a:latin typeface="Open Sauce"/>
                <a:ea typeface="Open Sauce"/>
                <a:cs typeface="Open Sauce"/>
                <a:sym typeface="Open Sauce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365842" y="8103473"/>
            <a:ext cx="4770905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Countdown Visuals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151253" y="4163415"/>
            <a:ext cx="1041640" cy="1038832"/>
            <a:chOff x="0" y="0"/>
            <a:chExt cx="274341" cy="27360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2D54D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246222" y="4363440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F7F3ED"/>
                </a:solidFill>
                <a:latin typeface="Open Sauce"/>
                <a:ea typeface="Open Sauce"/>
                <a:cs typeface="Open Sauce"/>
                <a:sym typeface="Open Sauce"/>
              </a:rPr>
              <a:t>04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575776" y="4254206"/>
            <a:ext cx="4770905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Judges/special guests </a:t>
            </a:r>
            <a:r>
              <a:rPr lang="en-US" sz="2799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reveal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941319" y="4163415"/>
            <a:ext cx="1041640" cy="1038832"/>
            <a:chOff x="0" y="0"/>
            <a:chExt cx="274341" cy="27360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74341" cy="273602"/>
            </a:xfrm>
            <a:custGeom>
              <a:avLst/>
              <a:gdLst/>
              <a:ahLst/>
              <a:cxnLst/>
              <a:rect r="r" b="b" t="t" l="l"/>
              <a:pathLst>
                <a:path h="273602" w="274341">
                  <a:moveTo>
                    <a:pt x="0" y="0"/>
                  </a:moveTo>
                  <a:lnTo>
                    <a:pt x="274341" y="0"/>
                  </a:lnTo>
                  <a:lnTo>
                    <a:pt x="274341" y="273602"/>
                  </a:lnTo>
                  <a:lnTo>
                    <a:pt x="0" y="273602"/>
                  </a:lnTo>
                  <a:close/>
                </a:path>
              </a:pathLst>
            </a:custGeom>
            <a:solidFill>
              <a:srgbClr val="2D54D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28575"/>
              <a:ext cx="274341" cy="24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42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2109427" y="4381206"/>
            <a:ext cx="851701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0"/>
              </a:lnSpc>
            </a:pPr>
            <a:r>
              <a:rPr lang="en-US" sz="5000">
                <a:solidFill>
                  <a:srgbClr val="F7F3ED"/>
                </a:solidFill>
                <a:latin typeface="Open Sauce"/>
                <a:ea typeface="Open Sauce"/>
                <a:cs typeface="Open Sauce"/>
                <a:sym typeface="Open Sauce"/>
              </a:rPr>
              <a:t>01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65842" y="4254206"/>
            <a:ext cx="4770905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21E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Animated Teaser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365842" y="4711406"/>
            <a:ext cx="477090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logo reveal + theme music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7259300" y="9623679"/>
            <a:ext cx="230433" cy="32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spc="-101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8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D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6112" y="0"/>
            <a:ext cx="10220112" cy="10220112"/>
          </a:xfrm>
          <a:custGeom>
            <a:avLst/>
            <a:gdLst/>
            <a:ahLst/>
            <a:cxnLst/>
            <a:rect r="r" b="b" t="t" l="l"/>
            <a:pathLst>
              <a:path h="10220112" w="10220112">
                <a:moveTo>
                  <a:pt x="0" y="0"/>
                </a:moveTo>
                <a:lnTo>
                  <a:pt x="10220112" y="0"/>
                </a:lnTo>
                <a:lnTo>
                  <a:pt x="10220112" y="10220112"/>
                </a:lnTo>
                <a:lnTo>
                  <a:pt x="0" y="1022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10220112" cy="10220112"/>
          </a:xfrm>
          <a:custGeom>
            <a:avLst/>
            <a:gdLst/>
            <a:ahLst/>
            <a:cxnLst/>
            <a:rect r="r" b="b" t="t" l="l"/>
            <a:pathLst>
              <a:path h="10220112" w="10220112">
                <a:moveTo>
                  <a:pt x="0" y="0"/>
                </a:moveTo>
                <a:lnTo>
                  <a:pt x="10220112" y="0"/>
                </a:lnTo>
                <a:lnTo>
                  <a:pt x="10220112" y="10220112"/>
                </a:lnTo>
                <a:lnTo>
                  <a:pt x="0" y="1022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9075" y="6667968"/>
            <a:ext cx="2919818" cy="2927136"/>
          </a:xfrm>
          <a:custGeom>
            <a:avLst/>
            <a:gdLst/>
            <a:ahLst/>
            <a:cxnLst/>
            <a:rect r="r" b="b" t="t" l="l"/>
            <a:pathLst>
              <a:path h="2927136" w="2919818">
                <a:moveTo>
                  <a:pt x="0" y="0"/>
                </a:moveTo>
                <a:lnTo>
                  <a:pt x="2919819" y="0"/>
                </a:lnTo>
                <a:lnTo>
                  <a:pt x="2919819" y="2927136"/>
                </a:lnTo>
                <a:lnTo>
                  <a:pt x="0" y="2927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684553"/>
            <a:ext cx="1982469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159">
                <a:solidFill>
                  <a:srgbClr val="221E1A"/>
                </a:solidFill>
                <a:latin typeface="HK Grotesk Pro"/>
                <a:ea typeface="HK Grotesk Pro"/>
                <a:cs typeface="HK Grotesk Pro"/>
                <a:sym typeface="HK Grotesk Pro"/>
              </a:rPr>
              <a:t>MEDIA UNIT</a:t>
            </a:r>
          </a:p>
        </p:txBody>
      </p:sp>
      <p:sp>
        <p:nvSpPr>
          <p:cNvPr name="AutoShape 6" id="6"/>
          <p:cNvSpPr/>
          <p:nvPr/>
        </p:nvSpPr>
        <p:spPr>
          <a:xfrm>
            <a:off x="2683947" y="839176"/>
            <a:ext cx="1257590" cy="0"/>
          </a:xfrm>
          <a:prstGeom prst="line">
            <a:avLst/>
          </a:prstGeom>
          <a:ln cap="flat" w="19050">
            <a:solidFill>
              <a:srgbClr val="221E1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2132410" y="1636648"/>
            <a:ext cx="4243291" cy="7013705"/>
            <a:chOff x="0" y="0"/>
            <a:chExt cx="5657722" cy="9351607"/>
          </a:xfrm>
        </p:grpSpPr>
        <p:sp>
          <p:nvSpPr>
            <p:cNvPr name="Freeform 8" id="8"/>
            <p:cNvSpPr/>
            <p:nvPr/>
          </p:nvSpPr>
          <p:spPr>
            <a:xfrm flipH="false" flipV="false" rot="5400000">
              <a:off x="-1846942" y="1846942"/>
              <a:ext cx="9351607" cy="5657722"/>
            </a:xfrm>
            <a:custGeom>
              <a:avLst/>
              <a:gdLst/>
              <a:ahLst/>
              <a:cxnLst/>
              <a:rect r="r" b="b" t="t" l="l"/>
              <a:pathLst>
                <a:path h="5657722" w="9351607">
                  <a:moveTo>
                    <a:pt x="0" y="0"/>
                  </a:moveTo>
                  <a:lnTo>
                    <a:pt x="9351606" y="0"/>
                  </a:lnTo>
                  <a:lnTo>
                    <a:pt x="9351606" y="5657722"/>
                  </a:lnTo>
                  <a:lnTo>
                    <a:pt x="0" y="56577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459081" y="1139095"/>
              <a:ext cx="1170041" cy="959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450"/>
                </a:lnSpc>
              </a:pPr>
              <a:r>
                <a:rPr lang="en-US" sz="5000">
                  <a:solidFill>
                    <a:srgbClr val="F7F3ED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687694" y="1311539"/>
              <a:ext cx="2986605" cy="595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2"/>
                </a:lnSpc>
              </a:pPr>
              <a:r>
                <a:rPr lang="en-US" sz="3121" b="true">
                  <a:solidFill>
                    <a:srgbClr val="221E1A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Photoshop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59081" y="2678728"/>
              <a:ext cx="1242026" cy="959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450"/>
                </a:lnSpc>
              </a:pPr>
              <a:r>
                <a:rPr lang="en-US" sz="5000">
                  <a:solidFill>
                    <a:srgbClr val="DCFC5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02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687694" y="2851172"/>
              <a:ext cx="3286329" cy="595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2"/>
                </a:lnSpc>
              </a:pPr>
              <a:r>
                <a:rPr lang="en-US" sz="3121" b="true">
                  <a:solidFill>
                    <a:srgbClr val="221E1A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Canva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59081" y="4219662"/>
              <a:ext cx="1274214" cy="959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450"/>
                </a:lnSpc>
              </a:pPr>
              <a:r>
                <a:rPr lang="en-US" sz="5000">
                  <a:solidFill>
                    <a:srgbClr val="F7F3ED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687694" y="4425342"/>
              <a:ext cx="3608214" cy="595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2"/>
                </a:lnSpc>
              </a:pPr>
              <a:r>
                <a:rPr lang="en-US" sz="3121" b="true">
                  <a:solidFill>
                    <a:srgbClr val="221E1A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Premiere Pro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59081" y="5760595"/>
              <a:ext cx="1177649" cy="959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450"/>
                </a:lnSpc>
              </a:pPr>
              <a:r>
                <a:rPr lang="en-US" sz="5000">
                  <a:solidFill>
                    <a:srgbClr val="DCFC57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04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733295" y="5964287"/>
              <a:ext cx="2013332" cy="595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2"/>
                </a:lnSpc>
              </a:pPr>
              <a:r>
                <a:rPr lang="en-US" sz="3121" b="true">
                  <a:solidFill>
                    <a:srgbClr val="221E1A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Capcut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59081" y="7301528"/>
              <a:ext cx="1274214" cy="959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450"/>
                </a:lnSpc>
              </a:pPr>
              <a:r>
                <a:rPr lang="en-US" sz="5000">
                  <a:solidFill>
                    <a:srgbClr val="F7F3ED"/>
                  </a:solidFill>
                  <a:latin typeface="Open Sauce"/>
                  <a:ea typeface="Open Sauce"/>
                  <a:cs typeface="Open Sauce"/>
                  <a:sym typeface="Open Sauce"/>
                </a:rPr>
                <a:t>05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733295" y="7473973"/>
              <a:ext cx="1758506" cy="595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02"/>
                </a:lnSpc>
              </a:pPr>
              <a:r>
                <a:rPr lang="en-US" sz="3121" b="true">
                  <a:solidFill>
                    <a:srgbClr val="221E1A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Figma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3005034">
            <a:off x="10995694" y="7929167"/>
            <a:ext cx="803762" cy="1243732"/>
          </a:xfrm>
          <a:custGeom>
            <a:avLst/>
            <a:gdLst/>
            <a:ahLst/>
            <a:cxnLst/>
            <a:rect r="r" b="b" t="t" l="l"/>
            <a:pathLst>
              <a:path h="1243732" w="803762">
                <a:moveTo>
                  <a:pt x="0" y="0"/>
                </a:moveTo>
                <a:lnTo>
                  <a:pt x="803762" y="0"/>
                </a:lnTo>
                <a:lnTo>
                  <a:pt x="803762" y="1243733"/>
                </a:lnTo>
                <a:lnTo>
                  <a:pt x="0" y="12437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37738" y="3198116"/>
            <a:ext cx="9748960" cy="204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080"/>
              </a:lnSpc>
            </a:pPr>
            <a:r>
              <a:rPr lang="en-US" b="true" sz="12000" spc="-527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Collaboration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43291" y="4725200"/>
            <a:ext cx="5164878" cy="104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Internal Flow🤝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52063" y="5007140"/>
            <a:ext cx="438828" cy="67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221E1A"/>
                </a:solidFill>
                <a:latin typeface="Agrandir Bold"/>
                <a:ea typeface="Agrandir Bold"/>
                <a:cs typeface="Agrandir Bold"/>
                <a:sym typeface="Agrandir Bold"/>
              </a:rPr>
              <a:t>&amp;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67215" y="1104900"/>
            <a:ext cx="2292085" cy="28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80"/>
              </a:lnSpc>
            </a:pPr>
            <a:r>
              <a:rPr lang="en-US" sz="2000" i="true">
                <a:solidFill>
                  <a:srgbClr val="F7F3ED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*have you tried?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67001" y="7541825"/>
            <a:ext cx="1170578" cy="40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1"/>
              </a:lnSpc>
            </a:pPr>
            <a:r>
              <a:rPr lang="en-US" sz="2799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Tools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259300" y="9623679"/>
            <a:ext cx="230433" cy="32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spc="-101">
                <a:solidFill>
                  <a:srgbClr val="221E1A"/>
                </a:solidFill>
                <a:latin typeface="Open Sauce"/>
                <a:ea typeface="Open Sauce"/>
                <a:cs typeface="Open Sauce"/>
                <a:sym typeface="Open Sauce"/>
              </a:rPr>
              <a:t>9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DAGrnad5fNY</dc:identifier>
  <dcterms:modified xsi:type="dcterms:W3CDTF">2011-08-01T06:04:30Z</dcterms:modified>
  <cp:revision>1</cp:revision>
  <dc:title>Creative Strategy Presentation for Pinnacle 2025</dc:title>
</cp:coreProperties>
</file>