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1"/>
  </p:notesMasterIdLst>
  <p:sldIdLst>
    <p:sldId id="278" r:id="rId2"/>
    <p:sldId id="279" r:id="rId3"/>
    <p:sldId id="280" r:id="rId4"/>
    <p:sldId id="281" r:id="rId5"/>
    <p:sldId id="28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6" r:id="rId20"/>
    <p:sldId id="309" r:id="rId21"/>
    <p:sldId id="308" r:id="rId22"/>
    <p:sldId id="310" r:id="rId23"/>
    <p:sldId id="311" r:id="rId24"/>
    <p:sldId id="312" r:id="rId25"/>
    <p:sldId id="313" r:id="rId26"/>
    <p:sldId id="284" r:id="rId27"/>
    <p:sldId id="314" r:id="rId28"/>
    <p:sldId id="315" r:id="rId29"/>
    <p:sldId id="293" r:id="rId3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047" y="758952"/>
            <a:ext cx="7348325" cy="25131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Ontologies and The Semantic Web</a:t>
            </a:r>
            <a:b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CSE488</a:t>
            </a:r>
            <a:b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Course Project</a:t>
            </a:r>
            <a:b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Pharmacy Management System</a:t>
            </a:r>
            <a:br>
              <a:rPr lang="en-US" sz="2700" kern="1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sz="2700" kern="1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1C4C0-19E0-8643-1589-60749C23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1406"/>
              </p:ext>
            </p:extLst>
          </p:nvPr>
        </p:nvGraphicFramePr>
        <p:xfrm>
          <a:off x="2303930" y="3599267"/>
          <a:ext cx="7793206" cy="231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1231">
                  <a:extLst>
                    <a:ext uri="{9D8B030D-6E8A-4147-A177-3AD203B41FA5}">
                      <a16:colId xmlns:a16="http://schemas.microsoft.com/office/drawing/2014/main" val="2350680324"/>
                    </a:ext>
                  </a:extLst>
                </a:gridCol>
                <a:gridCol w="2921975">
                  <a:extLst>
                    <a:ext uri="{9D8B030D-6E8A-4147-A177-3AD203B41FA5}">
                      <a16:colId xmlns:a16="http://schemas.microsoft.com/office/drawing/2014/main" val="820908037"/>
                    </a:ext>
                  </a:extLst>
                </a:gridCol>
              </a:tblGrid>
              <a:tr h="627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Abdelrahman Mohamed Shemies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18P9565</a:t>
                      </a:r>
                    </a:p>
                  </a:txBody>
                  <a:tcPr marL="28575" marR="28575" marT="19050" marB="190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53666"/>
                  </a:ext>
                </a:extLst>
              </a:tr>
              <a:tr h="555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Ahmed Amr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</a:rPr>
                        <a:t>Behairy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18P5837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242712728"/>
                  </a:ext>
                </a:extLst>
              </a:tr>
              <a:tr h="568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Daniel Tarek Lewis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18P1185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95203482"/>
                  </a:ext>
                </a:extLst>
              </a:tr>
              <a:tr h="568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Mahmoud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</a:rPr>
                        <a:t>Mohasseb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20P2787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538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6001E2-E256-BDE1-E668-865AA4A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47" y="3536273"/>
            <a:ext cx="3164540" cy="106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Order has min 1 drug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Order has only one Payment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78E10-FEC6-1A27-B715-8D2CE489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556" y="2591920"/>
            <a:ext cx="3539714" cy="30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6001E2-E256-BDE1-E668-865AA4A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47" y="3684454"/>
            <a:ext cx="3164540" cy="7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 buy min 1 order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FA911-D1CE-F7D8-115D-43072D29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38" y="3059430"/>
            <a:ext cx="4217159" cy="1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6001E2-E256-BDE1-E668-865AA4A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776" y="3239909"/>
            <a:ext cx="3603811" cy="166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Manager manage min 1 Pharmacist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Manager manage max 5 Pharmacist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07606-EF62-53F3-3928-4420B275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902" y="3239909"/>
            <a:ext cx="3611915" cy="17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Instances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2C1FE8D-9EB9-A85C-3614-C7FA1E7D2A36}"/>
              </a:ext>
            </a:extLst>
          </p:cNvPr>
          <p:cNvSpPr txBox="1">
            <a:spLocks/>
          </p:cNvSpPr>
          <p:nvPr/>
        </p:nvSpPr>
        <p:spPr>
          <a:xfrm>
            <a:off x="2205318" y="2823523"/>
            <a:ext cx="1317991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Drug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2817D-B9BB-6613-B276-1A310D7D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9" y="3429000"/>
            <a:ext cx="1815577" cy="1815577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207455DB-8745-622E-B727-1B0D67257238}"/>
              </a:ext>
            </a:extLst>
          </p:cNvPr>
          <p:cNvSpPr txBox="1">
            <a:spLocks/>
          </p:cNvSpPr>
          <p:nvPr/>
        </p:nvSpPr>
        <p:spPr>
          <a:xfrm>
            <a:off x="5284784" y="2823523"/>
            <a:ext cx="1317991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Order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9C32C04-61DA-7068-03D0-6AE78DB37C22}"/>
              </a:ext>
            </a:extLst>
          </p:cNvPr>
          <p:cNvSpPr txBox="1">
            <a:spLocks/>
          </p:cNvSpPr>
          <p:nvPr/>
        </p:nvSpPr>
        <p:spPr>
          <a:xfrm>
            <a:off x="8314855" y="2832128"/>
            <a:ext cx="197663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EA9A4-8083-5659-9D66-6630E995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42" y="3585256"/>
            <a:ext cx="1569273" cy="1602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BCD016-AFE6-095D-ADC2-7B302E5BB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220" y="3578079"/>
            <a:ext cx="1411941" cy="15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Instances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2C1FE8D-9EB9-A85C-3614-C7FA1E7D2A36}"/>
              </a:ext>
            </a:extLst>
          </p:cNvPr>
          <p:cNvSpPr txBox="1">
            <a:spLocks/>
          </p:cNvSpPr>
          <p:nvPr/>
        </p:nvSpPr>
        <p:spPr>
          <a:xfrm>
            <a:off x="2205318" y="2823523"/>
            <a:ext cx="1927411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Customer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07455DB-8745-622E-B727-1B0D67257238}"/>
              </a:ext>
            </a:extLst>
          </p:cNvPr>
          <p:cNvSpPr txBox="1">
            <a:spLocks/>
          </p:cNvSpPr>
          <p:nvPr/>
        </p:nvSpPr>
        <p:spPr>
          <a:xfrm>
            <a:off x="5284784" y="2823523"/>
            <a:ext cx="220074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Pharmacist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9C32C04-61DA-7068-03D0-6AE78DB37C22}"/>
              </a:ext>
            </a:extLst>
          </p:cNvPr>
          <p:cNvSpPr txBox="1">
            <a:spLocks/>
          </p:cNvSpPr>
          <p:nvPr/>
        </p:nvSpPr>
        <p:spPr>
          <a:xfrm>
            <a:off x="8314855" y="2832128"/>
            <a:ext cx="197663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Manager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8D70213-998E-ED2E-2DEF-4AAA2C8F12DC}"/>
              </a:ext>
            </a:extLst>
          </p:cNvPr>
          <p:cNvSpPr txBox="1">
            <a:spLocks/>
          </p:cNvSpPr>
          <p:nvPr/>
        </p:nvSpPr>
        <p:spPr>
          <a:xfrm>
            <a:off x="5227432" y="1755404"/>
            <a:ext cx="175237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056A1-F915-0F02-8ED4-B41F2C5B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64" y="3497355"/>
            <a:ext cx="1342200" cy="1482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B447D-10AF-8A8F-3700-42B2B36F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54" y="3600224"/>
            <a:ext cx="1458558" cy="885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586703-C551-F358-579F-EE3E9F7C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0" y="3525968"/>
            <a:ext cx="1342200" cy="14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69025-8360-9AD3-143F-1EACB142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41479"/>
            <a:ext cx="7587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6DACF8E-AF11-BA6E-9BBA-9107470F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47" y="1985670"/>
            <a:ext cx="10267242" cy="45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8AE17-0796-51A2-7D86-6099D377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98625"/>
            <a:ext cx="7587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Pharmacists Listing their name , ID, Salary, and Gender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9771D11A-413B-5D83-AF70-9545B0CB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8" y="2200929"/>
            <a:ext cx="11711564" cy="41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B4094E7-0377-0DF5-CA47-852856C5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18" y="1726160"/>
            <a:ext cx="6391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persons listing their name , age and email (Optional)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6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CB29CA-AB30-D822-D92A-7BEA93F5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42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DB6044D7-EFEF-F4E8-6BD2-E3FE200D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7" y="2741787"/>
            <a:ext cx="11839885" cy="323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523474-0C00-453C-FC97-3BFCAB1A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5" y="1693401"/>
            <a:ext cx="6085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customers and arranging them ascendingly by age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7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CB2E5-5B16-7DAA-B7F0-914C0A5F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436" y="1156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8E5AEBF9-CC5C-2E63-7122-06B0BAEC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" y="2315183"/>
            <a:ext cx="11711708" cy="36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EDC535-973A-3FF0-469F-6410F607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64" y="1413593"/>
            <a:ext cx="7646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persons who starts with letter m (regex and filter)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their gender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0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C5881-00D2-F376-BAE8-4A4E4948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12202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B864D02-DD31-723B-D166-93F1A875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199"/>
            <a:ext cx="11916728" cy="39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20791-3A18-A818-F5D9-FC201438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2" y="1477357"/>
            <a:ext cx="9001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persons who have emails that include letter a (regex and filter)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their 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Ontology​</a:t>
            </a:r>
          </a:p>
          <a:p>
            <a:r>
              <a:rPr lang="en-US" dirty="0"/>
              <a:t>RDF</a:t>
            </a:r>
          </a:p>
          <a:p>
            <a:r>
              <a:rPr lang="en-US" dirty="0"/>
              <a:t>Instances</a:t>
            </a:r>
          </a:p>
          <a:p>
            <a:r>
              <a:rPr lang="en-US" dirty="0" err="1"/>
              <a:t>SparQL</a:t>
            </a:r>
            <a:r>
              <a:rPr lang="en-US" dirty="0"/>
              <a:t> Queries</a:t>
            </a:r>
          </a:p>
          <a:p>
            <a:r>
              <a:rPr lang="en-US" dirty="0"/>
              <a:t>Front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C5881-00D2-F376-BAE8-4A4E4948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12202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B864D02-DD31-723B-D166-93F1A875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199"/>
            <a:ext cx="11916728" cy="39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20791-3A18-A818-F5D9-FC201438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2" y="1477357"/>
            <a:ext cx="9001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persons who have emails that include letter a (regex and filter)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their 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46518-32A5-0675-D1BE-B2B6C0AC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847" y="1630524"/>
            <a:ext cx="69528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all the Payments that have their amounts &gt;450 UNION &lt;300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7361B9C6-AD78-BD57-4A55-BC81741C1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78" y="2115127"/>
            <a:ext cx="6593728" cy="45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2FAFA1-E1D7-8D7C-CF04-0C284003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9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AFA1-E1D7-8D7C-CF04-0C284003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9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C02CA3-0852-D16A-C1FC-CDDC5575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90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E151E256-FD1C-C24C-7818-CD794D526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1959768"/>
            <a:ext cx="10482076" cy="47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530DCE-5052-9E98-1968-F280397F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96189"/>
            <a:ext cx="54056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 if there is a manager who manage pharmacist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4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AFA1-E1D7-8D7C-CF04-0C284003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9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C02CA3-0852-D16A-C1FC-CDDC5575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90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01B-C213-8F53-295C-C85F797A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29" y="12390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F3D0FF64-E3FB-8F32-9E71-9F007290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1932780"/>
            <a:ext cx="10116765" cy="48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3E9F588-55A2-3C81-9A6E-C83EAE7F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29" y="1496189"/>
            <a:ext cx="8284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all description of all orders that contain customer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c003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AFA1-E1D7-8D7C-CF04-0C284003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9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C02CA3-0852-D16A-C1FC-CDDC5575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90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D56D0-F9FA-D5F0-7F83-3917C7AE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42" y="2597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4EA419BD-0E9D-82E0-138C-6C44D618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2" y="1652242"/>
            <a:ext cx="10121152" cy="511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A6448-9D85-2A41-E501-73C090AEB1D8}"/>
              </a:ext>
            </a:extLst>
          </p:cNvPr>
          <p:cNvSpPr txBox="1"/>
          <p:nvPr/>
        </p:nvSpPr>
        <p:spPr>
          <a:xfrm>
            <a:off x="2034988" y="1282911"/>
            <a:ext cx="7309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 result set containing all orders and the drugs they contain.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8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6331CE5-A243-6C5D-AE9C-FA2E408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pPr lvl="0">
              <a:spcAft>
                <a:spcPts val="800"/>
              </a:spcAft>
            </a:pPr>
            <a:r>
              <a:rPr lang="en-US" dirty="0" err="1"/>
              <a:t>SparQL</a:t>
            </a:r>
            <a:r>
              <a:rPr lang="en-US" dirty="0"/>
              <a:t>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C2FC34-5BE0-7D60-3217-757C5A44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2115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AFA1-E1D7-8D7C-CF04-0C284003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9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C02CA3-0852-D16A-C1FC-CDDC5575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90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97D60-0F5D-8797-1BC4-C0C0B91B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8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DDC9759F-DF99-0DE7-69FB-2594D999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3" y="1830854"/>
            <a:ext cx="11446814" cy="46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7346FE2-8E1A-B75A-36B9-861288EA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18" y="1357264"/>
            <a:ext cx="702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 a description of all orders that contain a drug with drug ID "d003".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4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FrontEND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5810-C8DD-E827-B16F-E7974C7A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59" y="1984248"/>
            <a:ext cx="8870576" cy="46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FrontEND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B7071-152E-96C1-1020-1541182C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81" y="1984248"/>
            <a:ext cx="8825753" cy="46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FrontEND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1741E-A683-B070-8904-EF60F790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8" y="1921495"/>
            <a:ext cx="8852646" cy="46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B40139-70C1-2258-65AA-E4425F45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6102"/>
              </p:ext>
            </p:extLst>
          </p:nvPr>
        </p:nvGraphicFramePr>
        <p:xfrm>
          <a:off x="484095" y="3267573"/>
          <a:ext cx="7793206" cy="231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1231">
                  <a:extLst>
                    <a:ext uri="{9D8B030D-6E8A-4147-A177-3AD203B41FA5}">
                      <a16:colId xmlns:a16="http://schemas.microsoft.com/office/drawing/2014/main" val="2350680324"/>
                    </a:ext>
                  </a:extLst>
                </a:gridCol>
                <a:gridCol w="2921975">
                  <a:extLst>
                    <a:ext uri="{9D8B030D-6E8A-4147-A177-3AD203B41FA5}">
                      <a16:colId xmlns:a16="http://schemas.microsoft.com/office/drawing/2014/main" val="820908037"/>
                    </a:ext>
                  </a:extLst>
                </a:gridCol>
              </a:tblGrid>
              <a:tr h="627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Abdelrahman Mohamed Shemies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18P9565</a:t>
                      </a:r>
                    </a:p>
                  </a:txBody>
                  <a:tcPr marL="28575" marR="28575" marT="19050" marB="190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53666"/>
                  </a:ext>
                </a:extLst>
              </a:tr>
              <a:tr h="555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Ahmed Amr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</a:rPr>
                        <a:t>Behairy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18P5837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242712728"/>
                  </a:ext>
                </a:extLst>
              </a:tr>
              <a:tr h="568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Daniel Tarek Lewis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18P1185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95203482"/>
                  </a:ext>
                </a:extLst>
              </a:tr>
              <a:tr h="568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Mahmoud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</a:rPr>
                        <a:t>Mohasseb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20P2787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538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10761-8987-4F29-AC7A-29DEB8D0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" y="193331"/>
            <a:ext cx="10941423" cy="64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3EDFB-7B66-742E-6AC9-68AF5B91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3" y="947121"/>
            <a:ext cx="11537474" cy="496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2BDAA4-0459-1D51-0803-5B9BDA05EE96}"/>
              </a:ext>
            </a:extLst>
          </p:cNvPr>
          <p:cNvSpPr txBox="1"/>
          <p:nvPr/>
        </p:nvSpPr>
        <p:spPr>
          <a:xfrm>
            <a:off x="1165412" y="2776925"/>
            <a:ext cx="6096000" cy="2845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subclass of thing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 a subclass of thing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subclass of thing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subclass of thing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a subclass of person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a subclass of person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Pharmacist subclass of person a subclass of employee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 a subclass of employee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98DFA-0BD1-6CF0-077E-7E221481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32" y="2576457"/>
            <a:ext cx="4946677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56" y="832104"/>
            <a:ext cx="10671048" cy="768096"/>
          </a:xfrm>
        </p:spPr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8FCB5D2-7EB6-8026-B25A-5A4BC597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63" y="2906013"/>
            <a:ext cx="4433255" cy="327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F6001E2-E256-BDE1-E668-865AA4A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16" y="3428686"/>
            <a:ext cx="48588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 Properties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(Customer buy Order)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(Order has Drug &amp; Order has Payment)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 (Manger manage Pharmacist)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Sell (Pharmacist sell order)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9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73383"/>
            <a:ext cx="10671048" cy="768096"/>
          </a:xfrm>
        </p:spPr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6001E2-E256-BDE1-E668-865AA4A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47" y="1604206"/>
            <a:ext cx="3164540" cy="493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Properties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drugID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drugname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employeeID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paymentAmount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paymentID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E48EE-10F3-EE56-7AAB-535D4B85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5" y="2214282"/>
            <a:ext cx="3392399" cy="44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{4868D208-2C37-47BD-B6F1-81E4ECFBDC01}tf78438558_win32</Template>
  <TotalTime>137</TotalTime>
  <Words>381</Words>
  <Application>Microsoft Office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Sabon Next LT</vt:lpstr>
      <vt:lpstr>Symbol</vt:lpstr>
      <vt:lpstr>Times New Roman</vt:lpstr>
      <vt:lpstr>Office Theme</vt:lpstr>
      <vt:lpstr>Ontologies and The Semantic Web CSE488 Course Project   Pharmacy Management System </vt:lpstr>
      <vt:lpstr>AGENDA</vt:lpstr>
      <vt:lpstr>ONTOLOGY</vt:lpstr>
      <vt:lpstr>PowerPoint Presentation</vt:lpstr>
      <vt:lpstr>PowerPoint Presentation</vt:lpstr>
      <vt:lpstr>RDF</vt:lpstr>
      <vt:lpstr>RDF</vt:lpstr>
      <vt:lpstr>RDF</vt:lpstr>
      <vt:lpstr>RDF</vt:lpstr>
      <vt:lpstr>RDF</vt:lpstr>
      <vt:lpstr>RDF</vt:lpstr>
      <vt:lpstr>RDF</vt:lpstr>
      <vt:lpstr>Instances</vt:lpstr>
      <vt:lpstr>Instances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SparQL Queries</vt:lpstr>
      <vt:lpstr>FrontEND</vt:lpstr>
      <vt:lpstr>FrontEND</vt:lpstr>
      <vt:lpstr>FrontEND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 and The Semantic Web CSE488 Course Project   Pharmacy Management System </dc:title>
  <dc:subject/>
  <dc:creator>Abdel Rahman Mohamed Shemies 18P9565</dc:creator>
  <cp:lastModifiedBy>Abdel Rahman Mohamed Shemies 18P9565</cp:lastModifiedBy>
  <cp:revision>1</cp:revision>
  <dcterms:created xsi:type="dcterms:W3CDTF">2023-05-19T21:01:22Z</dcterms:created>
  <dcterms:modified xsi:type="dcterms:W3CDTF">2023-05-19T23:18:34Z</dcterms:modified>
</cp:coreProperties>
</file>