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5B0B-8FB3-43FB-8738-ACE338F3089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03DD7-E2F3-4266-B81E-18D166AAB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8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3867" y="1286009"/>
            <a:ext cx="9144000" cy="1655762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spcAft>
                <a:spcPts val="1200"/>
              </a:spcAft>
              <a:buNone/>
              <a:defRPr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it-IT" sz="2400" dirty="0"/>
              <a:t>Paper Title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it-IT" sz="2400" dirty="0"/>
              <a:t>Author’s Name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it-IT" sz="2400" dirty="0"/>
              <a:t>Author’s Affiliation’s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413294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6213B-E9FE-4990-8B23-297318325E9C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7E6174-F508-4684-B91E-FB2DFBEFD21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80438" y="72999"/>
            <a:ext cx="1293327" cy="783746"/>
            <a:chOff x="484999" y="444438"/>
            <a:chExt cx="1804356" cy="111367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9" y="520638"/>
              <a:ext cx="957411" cy="376509"/>
            </a:xfrm>
            <a:prstGeom prst="rect">
              <a:avLst/>
            </a:prstGeom>
          </p:spPr>
        </p:pic>
        <p:pic>
          <p:nvPicPr>
            <p:cNvPr id="16" name="Picture 8" descr="File:IEEE logo.svg - Wikimedia Common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24" y="1117722"/>
              <a:ext cx="696818" cy="40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635" y="1117722"/>
              <a:ext cx="860720" cy="44038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28" y="444438"/>
              <a:ext cx="640533" cy="658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50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863" y="374328"/>
            <a:ext cx="9868937" cy="106738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862" y="1614279"/>
            <a:ext cx="9868937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0438" y="72999"/>
            <a:ext cx="1293327" cy="783746"/>
            <a:chOff x="484999" y="444438"/>
            <a:chExt cx="1804356" cy="111367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9" y="520638"/>
              <a:ext cx="957411" cy="376509"/>
            </a:xfrm>
            <a:prstGeom prst="rect">
              <a:avLst/>
            </a:prstGeom>
          </p:spPr>
        </p:pic>
        <p:pic>
          <p:nvPicPr>
            <p:cNvPr id="15" name="Picture 8" descr="File:IEEE logo.svg - Wikimedia Common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24" y="1117722"/>
              <a:ext cx="696818" cy="40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635" y="1117722"/>
              <a:ext cx="860720" cy="44038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28" y="444438"/>
              <a:ext cx="640533" cy="658037"/>
            </a:xfrm>
            <a:prstGeom prst="rect">
              <a:avLst/>
            </a:prstGeom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413294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6213B-E9FE-4990-8B23-297318325E9C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6754" y="6356350"/>
            <a:ext cx="65704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7E6174-F508-4684-B91E-FB2DFBEFD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72285"/>
            <a:ext cx="1637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17BA-1A88-4A86-9894-60FB7E1AD3D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19" y="6372285"/>
            <a:ext cx="6323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6754" y="6356350"/>
            <a:ext cx="657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6174-F508-4684-B91E-FB2DFBEF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2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2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2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2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org/cancer/breast-cancer/about/how-common-is-breast-canc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wardsdatascience.com/a-basic-introduction-to-separable-convolutions-b99ec310272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23"/>
          <p:cNvSpPr txBox="1"/>
          <p:nvPr/>
        </p:nvSpPr>
        <p:spPr>
          <a:xfrm>
            <a:off x="1518249" y="2044496"/>
            <a:ext cx="914543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140" marR="0" indent="-635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INVASIVE DUCTAL CARCINOMA DETECTION IN BREAST HISTOLOGY</a:t>
            </a:r>
          </a:p>
          <a:p>
            <a:pPr algn="ctr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IMAGES USING DILATED DEPTHWISE SEPERABLE CONVOLUTION 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Shemonti Barua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Md Saiful Islam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Electronics and Telecommunication Engineering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Chittagong University of Engineering and Technology (CUET)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4897B-17D8-A3C8-7EAA-A631E6A883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2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Methodology(</a:t>
            </a:r>
            <a:r>
              <a:rPr lang="en-US" dirty="0" err="1"/>
              <a:t>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FF0B5C-A918-8155-B182-00151D8F9511}"/>
              </a:ext>
            </a:extLst>
          </p:cNvPr>
          <p:cNvSpPr txBox="1"/>
          <p:nvPr/>
        </p:nvSpPr>
        <p:spPr>
          <a:xfrm>
            <a:off x="7946266" y="5835906"/>
            <a:ext cx="288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Lever 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6220B-4AE2-57AD-74CB-CAB5EAA3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110" y="1451490"/>
            <a:ext cx="5263627" cy="4338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244BE5-655A-2874-5C6E-541D4DD0C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19" y="1490127"/>
            <a:ext cx="5483791" cy="4153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1A8014-BD30-A7A8-B13B-D9610D198CD1}"/>
              </a:ext>
            </a:extLst>
          </p:cNvPr>
          <p:cNvSpPr txBox="1"/>
          <p:nvPr/>
        </p:nvSpPr>
        <p:spPr>
          <a:xfrm>
            <a:off x="2084233" y="5863397"/>
            <a:ext cx="255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6:Remn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 Block</a:t>
            </a:r>
          </a:p>
        </p:txBody>
      </p:sp>
    </p:spTree>
    <p:extLst>
      <p:ext uri="{BB962C8B-B14F-4D97-AF65-F5344CB8AC3E}">
        <p14:creationId xmlns:p14="http://schemas.microsoft.com/office/powerpoint/2010/main" val="17460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5EABF2-07D7-08E3-6E0E-2DE20B704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61" y="2171009"/>
            <a:ext cx="10145478" cy="2515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2430F5-5202-5B03-25BA-B973EE2AE49D}"/>
              </a:ext>
            </a:extLst>
          </p:cNvPr>
          <p:cNvSpPr txBox="1"/>
          <p:nvPr/>
        </p:nvSpPr>
        <p:spPr>
          <a:xfrm>
            <a:off x="3219718" y="4770703"/>
            <a:ext cx="676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 of Dilated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Seperable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Convolution(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DDSCNet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40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E39E6A1-D8B1-E5A4-FC28-320A7857A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4313" y="374650"/>
            <a:ext cx="9869487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Hyperparameters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6404F-588F-CDB3-A6C4-7AF6F15C1E1D}"/>
              </a:ext>
            </a:extLst>
          </p:cNvPr>
          <p:cNvSpPr txBox="1"/>
          <p:nvPr/>
        </p:nvSpPr>
        <p:spPr>
          <a:xfrm>
            <a:off x="1593761" y="1816100"/>
            <a:ext cx="6098146" cy="274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cs typeface="Helvetica" panose="020B0604020202020204" pitchFamily="34" charset="0"/>
              </a:rPr>
              <a:t>Optimizer: </a:t>
            </a:r>
            <a:r>
              <a:rPr lang="en-US" dirty="0"/>
              <a:t>Adaptive Moment Estimation </a:t>
            </a:r>
            <a:r>
              <a:rPr lang="en-US" dirty="0">
                <a:cs typeface="Helvetica" panose="020B0604020202020204" pitchFamily="34" charset="0"/>
              </a:rPr>
              <a:t>(Adam)</a:t>
            </a:r>
          </a:p>
          <a:p>
            <a:pPr marL="342900" indent="-342900">
              <a:lnSpc>
                <a:spcPct val="2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cs typeface="Helvetica" panose="020B0604020202020204" pitchFamily="34" charset="0"/>
              </a:rPr>
              <a:t>Learning Rate: </a:t>
            </a:r>
            <a:r>
              <a:rPr lang="en-US" dirty="0">
                <a:cs typeface="Helvetica" panose="020B0604020202020204" pitchFamily="34" charset="0"/>
              </a:rPr>
              <a:t>0.001</a:t>
            </a:r>
          </a:p>
          <a:p>
            <a:pPr marL="342900" indent="-342900">
              <a:lnSpc>
                <a:spcPct val="2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cs typeface="Helvetica" panose="020B0604020202020204" pitchFamily="34" charset="0"/>
              </a:rPr>
              <a:t>Epochs: </a:t>
            </a:r>
            <a:r>
              <a:rPr lang="en-US" dirty="0">
                <a:cs typeface="Helvetica" panose="020B0604020202020204" pitchFamily="34" charset="0"/>
              </a:rPr>
              <a:t>50</a:t>
            </a:r>
          </a:p>
          <a:p>
            <a:pPr marL="342900" indent="-342900">
              <a:lnSpc>
                <a:spcPct val="2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cs typeface="Helvetica" panose="020B0604020202020204" pitchFamily="34" charset="0"/>
              </a:rPr>
              <a:t>Loss Function: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4256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E39E6A1-D8B1-E5A4-FC28-320A7857A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4313" y="374650"/>
            <a:ext cx="9869487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E71BCC-40D4-0730-0AE4-1CF2AE86E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" t="-806" r="33469" b="806"/>
          <a:stretch/>
        </p:blipFill>
        <p:spPr>
          <a:xfrm>
            <a:off x="1484313" y="2486876"/>
            <a:ext cx="4006285" cy="2201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19BB48-A1D9-715C-5FD8-59F1EAD40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18" y="2369092"/>
            <a:ext cx="2857500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8D974B-C940-166D-BC80-7D30650C0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66" y="2396103"/>
            <a:ext cx="2861310" cy="2352676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9E935AB3-29CC-4784-2D6F-772EE6850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321" y="4245306"/>
            <a:ext cx="1333500" cy="81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6350" marR="151765" indent="-6350" algn="just">
              <a:lnSpc>
                <a:spcPct val="202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                        IDC + s</a:t>
            </a:r>
            <a:r>
              <a:rPr lang="en-US" sz="12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amples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D8F2267C-07A4-1765-5F60-9721D386D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1761" y="4277501"/>
            <a:ext cx="1333500" cy="78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6350" marR="151765" indent="-6350" algn="just">
              <a:lnSpc>
                <a:spcPct val="202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                        IDC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2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amples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B54-BB42-4BF7-D420-5E7C6C02FC90}"/>
              </a:ext>
            </a:extLst>
          </p:cNvPr>
          <p:cNvSpPr txBox="1"/>
          <p:nvPr/>
        </p:nvSpPr>
        <p:spPr>
          <a:xfrm>
            <a:off x="5788999" y="4973731"/>
            <a:ext cx="6098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10: Example of image IDC positive and IDC negative of the training 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B28291-CAA5-EDBB-8279-381DE09FD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" t="-806" r="33469" b="806"/>
          <a:stretch/>
        </p:blipFill>
        <p:spPr>
          <a:xfrm>
            <a:off x="1484313" y="2530258"/>
            <a:ext cx="4006285" cy="2201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FC158B-EB1A-ABA0-E204-EE96A20A5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01" y="2371277"/>
            <a:ext cx="2857500" cy="23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973A6C-6D3F-2EAD-4730-13237AADF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149" y="2398288"/>
            <a:ext cx="2861310" cy="23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D7585-7245-4714-EE2F-E9EE1B536A1C}"/>
              </a:ext>
            </a:extLst>
          </p:cNvPr>
          <p:cNvSpPr txBox="1"/>
          <p:nvPr/>
        </p:nvSpPr>
        <p:spPr>
          <a:xfrm>
            <a:off x="4101922" y="1486149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Overall experimental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879DD-05A8-F7EC-8562-06D9278D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10" y="2016584"/>
            <a:ext cx="6298471" cy="39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E4BFD-EA28-5EA9-0A3C-E31E902F4EF3}"/>
              </a:ext>
            </a:extLst>
          </p:cNvPr>
          <p:cNvSpPr txBox="1"/>
          <p:nvPr/>
        </p:nvSpPr>
        <p:spPr>
          <a:xfrm>
            <a:off x="3046926" y="1481068"/>
            <a:ext cx="6779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Comparison of proposed work with existing work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9544F-E491-8477-FEE5-9F962F8C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421" y="1953432"/>
            <a:ext cx="7238188" cy="41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2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02002514-E20A-581F-F5DE-9107B914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3" y="1614488"/>
            <a:ext cx="9869487" cy="4351337"/>
          </a:xfrm>
        </p:spPr>
        <p:txBody>
          <a:bodyPr>
            <a:normAutofit fontScale="92500" lnSpcReduction="10000"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IDC breast cancer is a hazard to women all over the world and is to blame for the rise in the death rate of women.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Convolutional Neural Networks (CNNs) in particular and Deep Learning models in general have achieved significant success.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Although this improves performance, deep networks and enormous inputs have high computational costs and requirements, which extend the time needed for network training and tuning.</a:t>
            </a: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lightweight neural network model named Dilated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Separable Convolutional Network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DDSCNet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is proposed using the Breast Cancer dataset.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the algorithms with Normal CNN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Convolution,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DDSCNet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the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highest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accuracy rate of 9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4066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0053C875-78F5-C0FF-FA63-126DF52C1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69" y="1627367"/>
            <a:ext cx="10297732" cy="4351337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https://www.cancer.org/cancer/breast-cancer/about/how-common-is-breast-cancer.html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51765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DeSantis, C., Siegel, R.,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Bandi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P., and Jemal, A., “Breast cancer statistics, 2011,” CA: A Cancer Journal      for Clinicians 61(6), 408–418 (2011).</a:t>
            </a:r>
          </a:p>
          <a:p>
            <a:pPr marL="0" marR="151765" indent="0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  <a:buNone/>
            </a:pP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51765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Weston, J.,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and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Usunier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N., “Large scale image annotation: Learning to rank with joint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wordimage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embeddings,” Machine Learning 81, 21–35 (Oct. 2010). </a:t>
            </a:r>
          </a:p>
          <a:p>
            <a:pPr marL="0" marR="151765" indent="0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  <a:buNone/>
            </a:pP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51765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Seide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F., Li, G., and Yu, D., “Conversational speech transcription using context-dependent deep neural networks,” in [Proc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437–440 (2011).</a:t>
            </a:r>
          </a:p>
          <a:p>
            <a:pPr marL="0" marR="151765" indent="0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  <a:buNone/>
            </a:pP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51765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[5]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Glorot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X.,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Bordes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and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Y., “Domain adaptation for largescale sentiment classification: A deep learning approach,” in [Proceedings of the Twenty-eight International Conference on Machine Learning (ICML’11) ], 27, 97–110 (June 2011). </a:t>
            </a:r>
          </a:p>
          <a:p>
            <a:pPr marL="0" marR="151765" indent="0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  <a:buNone/>
            </a:pP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51765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 Boulanger-Lewandowski, N.,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Y., and Vincent, P., “Modeling temporal dependencies in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highdimensional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sequences: Application to polyphonic music generation and transcription,” in [Proceedings of the Twenty-nine International Conference on Machine Learning (ICML’12) ], ACM (2012). </a:t>
            </a:r>
          </a:p>
          <a:p>
            <a:pPr marR="151765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</a:pP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51765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Ciresan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 C., Meier, U., and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Schmidhuber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J., “Multi-column deep neural networks for image classification,” in [Proceedings of the 2012 IEEE Conference on Computer Vision and Pattern Recognition (CVPR) ], CVPR ’12, 3642–3649, IEEE Computer Society, Washington, DC, USA (2012). </a:t>
            </a:r>
          </a:p>
          <a:p>
            <a:pPr marR="151765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</a:pP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Ting, Fung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Yen Jun Tan, and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Kok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Swee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Sim. "Convolutional neural network improvement for breast cancer classification." 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Expert Systems with Applications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120 (2019): 103-115.</a:t>
            </a:r>
          </a:p>
          <a:p>
            <a:pPr marL="6350" marR="151765" indent="-6350" algn="just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</a:pPr>
            <a:endParaRPr lang="en-US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151765" indent="-6350" algn="just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</a:pPr>
            <a:endParaRPr lang="en-US" sz="23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6350" marR="151765" indent="-6350" algn="just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93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863" y="1614279"/>
            <a:ext cx="9868937" cy="4351338"/>
          </a:xfrm>
        </p:spPr>
        <p:txBody>
          <a:bodyPr>
            <a:normAutofit/>
          </a:bodyPr>
          <a:lstStyle/>
          <a:p>
            <a:pPr marL="6350" marR="151765" indent="-6350" algn="just">
              <a:spcBef>
                <a:spcPts val="0"/>
              </a:spcBef>
              <a:spcAft>
                <a:spcPts val="15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 Han,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Zhongyi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et al. "Breast cancer multi-   classification from histopathological images with structured deep learning model." 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 reports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7.1 (2017): 1-10.</a:t>
            </a:r>
          </a:p>
          <a:p>
            <a:pPr marR="151765" algn="just">
              <a:lnSpc>
                <a:spcPct val="120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 W. Nawaz, S. Ahmed, A. Tahir, and H. A. Khan, “Classification of breast cancer histology images using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in International Conference Image Analysis and Recognition. Springer, 2018, pp. 869–876.</a:t>
            </a:r>
          </a:p>
          <a:p>
            <a:pPr marR="151765" algn="just">
              <a:spcBef>
                <a:spcPts val="0"/>
              </a:spcBef>
              <a:spcAft>
                <a:spcPts val="15"/>
              </a:spcAft>
            </a:pP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51765" algn="just">
              <a:spcBef>
                <a:spcPts val="0"/>
              </a:spcBef>
              <a:spcAft>
                <a:spcPts val="15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[11] Y. S. Vang, Z. Chen, and X. Xie, “Deep learning framework for multi-class breast cancer histology image classification,” in International Conference Image Analysis and Recognition. Springer, 2018, pp. 914– 922.</a:t>
            </a:r>
          </a:p>
          <a:p>
            <a:pPr marR="151765" algn="just">
              <a:spcBef>
                <a:spcPts val="0"/>
              </a:spcBef>
              <a:spcAft>
                <a:spcPts val="15"/>
              </a:spcAft>
            </a:pP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[12] </a:t>
            </a:r>
            <a:r>
              <a:rPr lang="en-US" sz="1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Kassani</a:t>
            </a:r>
            <a:r>
              <a:rPr lang="en-US" sz="1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Sara </a:t>
            </a:r>
            <a:r>
              <a:rPr lang="en-US" sz="1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Hosseinzadeh</a:t>
            </a:r>
            <a:r>
              <a:rPr lang="en-US" sz="1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et al. "Breast cancer diagnosis with transfer learning and global pooling." </a:t>
            </a:r>
            <a:r>
              <a:rPr lang="en-US" sz="12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2019 International Conference on Information and Communication Technology Convergence (ICTC)</a:t>
            </a:r>
            <a:r>
              <a:rPr lang="en-US" sz="1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IEEE, 2019.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51765" algn="just">
              <a:spcBef>
                <a:spcPts val="0"/>
              </a:spcBef>
              <a:spcAft>
                <a:spcPts val="15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Ciresan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 C., Meier, U., and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Schmidhuber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J., “Multi-column deep neural networks for image classification,” in [Proceedings of the 2012 IEEE Conference on Computer Vision and Pattern Recognition (CVPR) ], CVPR ’12, 3642–3649, IEEE Computer Society, Washington, DC, USA (2012). </a:t>
            </a:r>
          </a:p>
          <a:p>
            <a:pPr marR="151765" algn="just">
              <a:spcBef>
                <a:spcPts val="0"/>
              </a:spcBef>
              <a:spcAft>
                <a:spcPts val="15"/>
              </a:spcAft>
            </a:pP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51765" algn="just">
              <a:spcBef>
                <a:spcPts val="0"/>
              </a:spcBef>
              <a:spcAft>
                <a:spcPts val="15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[14] Yilmaz,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Feyza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Onur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Kose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Ahmet Demir. "Comparison of two different deep learning architectures on breast cancer." </a:t>
            </a:r>
            <a:r>
              <a:rPr lang="en-US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 Medical Technologies Congress (TIPTEKNO)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2019</a:t>
            </a:r>
          </a:p>
          <a:p>
            <a:pPr marR="151765" algn="just">
              <a:spcBef>
                <a:spcPts val="0"/>
              </a:spcBef>
              <a:spcAft>
                <a:spcPts val="15"/>
              </a:spcAft>
            </a:pP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https://towardsdatascience.com/a-basic-introduction-to-separable-convolutions-b99ec3102728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[16]https://towardsdatascience.com/a-primer-on-atrous-convolutions-and-depth-wise-separable-convolutions-  443b106919f5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781" y="2190241"/>
            <a:ext cx="7143982" cy="2806762"/>
          </a:xfrm>
        </p:spPr>
        <p:txBody>
          <a:bodyPr>
            <a:noAutofit/>
          </a:bodyPr>
          <a:lstStyle/>
          <a:p>
            <a:r>
              <a:rPr lang="en-US" sz="9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TH</a:t>
            </a:r>
            <a:r>
              <a:rPr lang="en-US" sz="96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ea typeface="Times New Roman" panose="02020603050405020304" pitchFamily="18" charset="0"/>
              </a:rPr>
              <a:t>ANK YOU</a:t>
            </a:r>
            <a:endParaRPr lang="en-US" sz="10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3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863" y="1614279"/>
            <a:ext cx="9868937" cy="435133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Demonstration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4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07A620-88B2-2E71-EDE2-D44B8B3B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768" y="2190241"/>
            <a:ext cx="8603087" cy="2806762"/>
          </a:xfrm>
        </p:spPr>
        <p:txBody>
          <a:bodyPr>
            <a:noAutofit/>
          </a:bodyPr>
          <a:lstStyle/>
          <a:p>
            <a:r>
              <a:rPr lang="en-US" sz="96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ea typeface="Times New Roman" panose="02020603050405020304" pitchFamily="18" charset="0"/>
              </a:rPr>
              <a:t>ANY QESTION?</a:t>
            </a:r>
            <a:endParaRPr lang="en-US" sz="1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12936-5239-6936-E42C-05A259DA86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09379BFD-F9BA-0F9C-9A60-3011069E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4" y="1614488"/>
            <a:ext cx="6410436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Breast Cancer</a:t>
            </a:r>
            <a:r>
              <a:rPr lang="en-US" sz="24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?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abnormal, uncontrolled cell growth arising in breast tissue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leading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of death in women[1].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common breast cancer subtype is invasive ductal carcinoma (IDC) [4].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Invasive ductal carcinomas account for around 80% of all breast cancers 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BA19B-3F4C-D6D8-0D84-8B24807F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529" y="2086234"/>
            <a:ext cx="2746087" cy="3356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A8337-AB05-DEA1-A60C-917818F88F22}"/>
              </a:ext>
            </a:extLst>
          </p:cNvPr>
          <p:cNvSpPr txBox="1"/>
          <p:nvPr/>
        </p:nvSpPr>
        <p:spPr>
          <a:xfrm>
            <a:off x="8819141" y="5525693"/>
            <a:ext cx="247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Figure1:Structure of breast[1]</a:t>
            </a:r>
          </a:p>
        </p:txBody>
      </p:sp>
    </p:spTree>
    <p:extLst>
      <p:ext uri="{BB962C8B-B14F-4D97-AF65-F5344CB8AC3E}">
        <p14:creationId xmlns:p14="http://schemas.microsoft.com/office/powerpoint/2010/main" val="24332696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22" y="1226291"/>
            <a:ext cx="986893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commonly used early breast cancer diagnostic modalities are ultrasound and mammography.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Aided Diagnosis (CAD) system using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a typeface="Times New Roman" panose="02020603050405020304" pitchFamily="18" charset="0"/>
              </a:rPr>
              <a:t>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eep learning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has been applied on different breast cancer datasets.[3]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approaches are so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powerful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learning tasks and outperform the traditional methods that include features extraction and machine learning [3-7].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365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Despite the fact that this enhances performance, deep networks and massive inputs come with significant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computational costs 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parameters,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which lengthen the time required for network training and tuning.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695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61" y="1614279"/>
            <a:ext cx="9988639" cy="4351338"/>
          </a:xfrm>
        </p:spPr>
        <p:txBody>
          <a:bodyPr/>
          <a:lstStyle/>
          <a:p>
            <a:pPr marL="0" indent="0" algn="l" fontAlgn="base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my research is to solve those above problems by making a lightweight       neural network .The objectives of this work are-                                              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positive Invasive Ductal Carcinoma(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IDC +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negative Invasive Ductal Carcinoma(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IDC 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Breast Histology Images.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breast cancer,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Dilated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Seperable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Convolution(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DDSCNet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effectiveness by comparing the proposed model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CNN  &amp;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Seperable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419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elated 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9582EF-7119-3728-B1F7-0558A0197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8578" y="1647776"/>
            <a:ext cx="9697446" cy="40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9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elated </a:t>
            </a:r>
            <a:r>
              <a:rPr lang="en-US" dirty="0"/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092587-EB09-05F5-662E-8D18A7BE0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5161" y="1318274"/>
            <a:ext cx="9341975" cy="48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8DA02F9-A3A9-ADC2-FFA2-0DB714AD2B4C}"/>
              </a:ext>
            </a:extLst>
          </p:cNvPr>
          <p:cNvGrpSpPr/>
          <p:nvPr/>
        </p:nvGrpSpPr>
        <p:grpSpPr>
          <a:xfrm>
            <a:off x="2615780" y="1209510"/>
            <a:ext cx="6387698" cy="4736926"/>
            <a:chOff x="-669414" y="60015"/>
            <a:chExt cx="4154170" cy="35304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0D736A-2AD0-3E62-D372-F2BFDDD99820}"/>
                </a:ext>
              </a:extLst>
            </p:cNvPr>
            <p:cNvSpPr/>
            <p:nvPr/>
          </p:nvSpPr>
          <p:spPr>
            <a:xfrm>
              <a:off x="1898142" y="60015"/>
              <a:ext cx="42058" cy="1862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1DD875-28AF-9197-5A25-6421B77541E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669414" y="198526"/>
              <a:ext cx="4154170" cy="3391916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9A8D9232-C596-D3D7-DB3F-B6C930315970}"/>
              </a:ext>
            </a:extLst>
          </p:cNvPr>
          <p:cNvSpPr txBox="1"/>
          <p:nvPr/>
        </p:nvSpPr>
        <p:spPr>
          <a:xfrm>
            <a:off x="3193989" y="6083074"/>
            <a:ext cx="7190705" cy="30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Figure 2: Block Diagram of the proposed model </a:t>
            </a:r>
          </a:p>
        </p:txBody>
      </p:sp>
    </p:spTree>
    <p:extLst>
      <p:ext uri="{BB962C8B-B14F-4D97-AF65-F5344CB8AC3E}">
        <p14:creationId xmlns:p14="http://schemas.microsoft.com/office/powerpoint/2010/main" val="182090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7E6174-F508-4684-B91E-FB2DFBEFD21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5780" y="6356350"/>
            <a:ext cx="6838770" cy="365125"/>
          </a:xfrm>
        </p:spPr>
        <p:txBody>
          <a:bodyPr/>
          <a:lstStyle/>
          <a:p>
            <a:r>
              <a:rPr lang="en-GB" dirty="0"/>
              <a:t>International Conference on Next-Generation Computing, </a:t>
            </a:r>
            <a:r>
              <a:rPr lang="en-GB" dirty="0" err="1"/>
              <a:t>IoT</a:t>
            </a:r>
            <a:r>
              <a:rPr lang="en-GB" dirty="0"/>
              <a:t> and Machine Learning (NCIM 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CEC96-F851-55FB-0529-E1A4E6B55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2" y="0"/>
            <a:ext cx="861208" cy="1226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9927F-0177-3CD4-B1FB-55FD6EFD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0" y="2456641"/>
            <a:ext cx="3182792" cy="2717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BBBD81-8B2D-702C-2929-2C5B7F691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036" y="2456640"/>
            <a:ext cx="3294023" cy="2717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313F4A-70C6-43A7-2F42-537C9EDC8E7C}"/>
              </a:ext>
            </a:extLst>
          </p:cNvPr>
          <p:cNvSpPr txBox="1"/>
          <p:nvPr/>
        </p:nvSpPr>
        <p:spPr>
          <a:xfrm>
            <a:off x="1329803" y="1964197"/>
            <a:ext cx="409870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1800" b="1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 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E52064-7EB1-12FA-409A-79E50571B81C}"/>
              </a:ext>
            </a:extLst>
          </p:cNvPr>
          <p:cNvSpPr txBox="1"/>
          <p:nvPr/>
        </p:nvSpPr>
        <p:spPr>
          <a:xfrm>
            <a:off x="7926198" y="1995621"/>
            <a:ext cx="30673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Dilated Convolution 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292929"/>
              </a:solidFill>
              <a:effectLst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01D10B-A0F6-D5FA-9909-05DB80F7A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302" y="2456640"/>
            <a:ext cx="4127168" cy="29322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3E9E2-A340-B614-66A6-E6A31C45E9F4}"/>
              </a:ext>
            </a:extLst>
          </p:cNvPr>
          <p:cNvSpPr txBox="1"/>
          <p:nvPr/>
        </p:nvSpPr>
        <p:spPr>
          <a:xfrm>
            <a:off x="762442" y="5263581"/>
            <a:ext cx="3066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3:Depthwise Convolution[15]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FACEA-7604-B9E0-2709-1C52E6722070}"/>
              </a:ext>
            </a:extLst>
          </p:cNvPr>
          <p:cNvSpPr txBox="1"/>
          <p:nvPr/>
        </p:nvSpPr>
        <p:spPr>
          <a:xfrm>
            <a:off x="4219985" y="5263581"/>
            <a:ext cx="278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4:Pointwise Convolution[15]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04706-72A0-347A-B75F-97A42CB25C87}"/>
              </a:ext>
            </a:extLst>
          </p:cNvPr>
          <p:cNvSpPr txBox="1"/>
          <p:nvPr/>
        </p:nvSpPr>
        <p:spPr>
          <a:xfrm>
            <a:off x="7944509" y="5436059"/>
            <a:ext cx="3242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vs Dilated Kernel.[16]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Adobe Garamond Pro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Presentation Outline</vt:lpstr>
      <vt:lpstr>Introduction</vt:lpstr>
      <vt:lpstr>Problem Demonstration</vt:lpstr>
      <vt:lpstr>Research Objectives</vt:lpstr>
      <vt:lpstr>Related Works</vt:lpstr>
      <vt:lpstr>Related Works(Cont…)</vt:lpstr>
      <vt:lpstr>Research Methodology</vt:lpstr>
      <vt:lpstr>Research Methodology(Cont…)</vt:lpstr>
      <vt:lpstr>Research Methodology(Cont…)</vt:lpstr>
      <vt:lpstr>Research Methodology(Cont…)</vt:lpstr>
      <vt:lpstr>Training Hyperparameters</vt:lpstr>
      <vt:lpstr>Dataset</vt:lpstr>
      <vt:lpstr>Results</vt:lpstr>
      <vt:lpstr>Results  (Cont…)</vt:lpstr>
      <vt:lpstr>Conclusion</vt:lpstr>
      <vt:lpstr>References</vt:lpstr>
      <vt:lpstr>References(Cont…)</vt:lpstr>
      <vt:lpstr>THANK YOU</vt:lpstr>
      <vt:lpstr>ANY QESTION?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Shemonti Barua</cp:lastModifiedBy>
  <cp:revision>15</cp:revision>
  <dcterms:created xsi:type="dcterms:W3CDTF">2023-06-11T12:00:13Z</dcterms:created>
  <dcterms:modified xsi:type="dcterms:W3CDTF">2023-06-13T19:20:07Z</dcterms:modified>
</cp:coreProperties>
</file>