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4"/>
  </p:sldMasterIdLst>
  <p:notesMasterIdLst>
    <p:notesMasterId r:id="rId55"/>
  </p:notesMasterIdLst>
  <p:sldIdLst>
    <p:sldId id="343" r:id="rId5"/>
    <p:sldId id="257" r:id="rId6"/>
    <p:sldId id="381" r:id="rId7"/>
    <p:sldId id="398" r:id="rId8"/>
    <p:sldId id="400" r:id="rId9"/>
    <p:sldId id="401" r:id="rId10"/>
    <p:sldId id="421" r:id="rId11"/>
    <p:sldId id="422" r:id="rId12"/>
    <p:sldId id="386" r:id="rId13"/>
    <p:sldId id="389" r:id="rId14"/>
    <p:sldId id="388" r:id="rId15"/>
    <p:sldId id="390" r:id="rId16"/>
    <p:sldId id="423" r:id="rId17"/>
    <p:sldId id="424" r:id="rId18"/>
    <p:sldId id="433" r:id="rId19"/>
    <p:sldId id="438" r:id="rId20"/>
    <p:sldId id="434" r:id="rId21"/>
    <p:sldId id="444" r:id="rId22"/>
    <p:sldId id="426" r:id="rId23"/>
    <p:sldId id="427" r:id="rId24"/>
    <p:sldId id="428" r:id="rId25"/>
    <p:sldId id="429" r:id="rId26"/>
    <p:sldId id="430" r:id="rId27"/>
    <p:sldId id="431" r:id="rId28"/>
    <p:sldId id="403" r:id="rId29"/>
    <p:sldId id="418" r:id="rId30"/>
    <p:sldId id="405" r:id="rId31"/>
    <p:sldId id="406" r:id="rId32"/>
    <p:sldId id="407" r:id="rId33"/>
    <p:sldId id="449" r:id="rId34"/>
    <p:sldId id="408" r:id="rId35"/>
    <p:sldId id="456" r:id="rId36"/>
    <p:sldId id="409" r:id="rId37"/>
    <p:sldId id="455" r:id="rId38"/>
    <p:sldId id="439" r:id="rId39"/>
    <p:sldId id="443" r:id="rId40"/>
    <p:sldId id="448" r:id="rId41"/>
    <p:sldId id="447" r:id="rId42"/>
    <p:sldId id="446" r:id="rId43"/>
    <p:sldId id="445" r:id="rId44"/>
    <p:sldId id="414" r:id="rId45"/>
    <p:sldId id="412" r:id="rId46"/>
    <p:sldId id="451" r:id="rId47"/>
    <p:sldId id="452" r:id="rId48"/>
    <p:sldId id="453" r:id="rId49"/>
    <p:sldId id="454" r:id="rId50"/>
    <p:sldId id="417" r:id="rId51"/>
    <p:sldId id="399" r:id="rId52"/>
    <p:sldId id="402" r:id="rId53"/>
    <p:sldId id="457"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1D4376F-4212-4E9F-91F4-2587BB34EA4B}">
          <p14:sldIdLst>
            <p14:sldId id="343"/>
            <p14:sldId id="257"/>
            <p14:sldId id="381"/>
            <p14:sldId id="398"/>
            <p14:sldId id="400"/>
            <p14:sldId id="401"/>
            <p14:sldId id="421"/>
            <p14:sldId id="422"/>
            <p14:sldId id="386"/>
            <p14:sldId id="389"/>
            <p14:sldId id="388"/>
            <p14:sldId id="390"/>
            <p14:sldId id="423"/>
            <p14:sldId id="424"/>
            <p14:sldId id="433"/>
            <p14:sldId id="438"/>
            <p14:sldId id="434"/>
            <p14:sldId id="444"/>
            <p14:sldId id="426"/>
            <p14:sldId id="427"/>
            <p14:sldId id="428"/>
            <p14:sldId id="429"/>
            <p14:sldId id="430"/>
            <p14:sldId id="431"/>
            <p14:sldId id="403"/>
            <p14:sldId id="418"/>
            <p14:sldId id="405"/>
            <p14:sldId id="406"/>
            <p14:sldId id="407"/>
            <p14:sldId id="449"/>
            <p14:sldId id="408"/>
            <p14:sldId id="456"/>
            <p14:sldId id="409"/>
            <p14:sldId id="455"/>
            <p14:sldId id="439"/>
            <p14:sldId id="443"/>
            <p14:sldId id="448"/>
            <p14:sldId id="447"/>
            <p14:sldId id="446"/>
            <p14:sldId id="445"/>
            <p14:sldId id="414"/>
            <p14:sldId id="412"/>
            <p14:sldId id="451"/>
            <p14:sldId id="452"/>
            <p14:sldId id="453"/>
            <p14:sldId id="454"/>
            <p14:sldId id="417"/>
            <p14:sldId id="399"/>
            <p14:sldId id="402"/>
            <p14:sldId id="4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33" autoAdjust="0"/>
    <p:restoredTop sz="94634" autoAdjust="0"/>
  </p:normalViewPr>
  <p:slideViewPr>
    <p:cSldViewPr snapToGrid="0">
      <p:cViewPr varScale="1">
        <p:scale>
          <a:sx n="74" d="100"/>
          <a:sy n="74" d="100"/>
        </p:scale>
        <p:origin x="60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8FCA35-73F9-49EA-8AF1-ACD3CFA8CB9E}" type="datetimeFigureOut">
              <a:rPr lang="en-US" smtClean="0"/>
              <a:t>3/20/2023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E2506A-03EA-4339-8F65-9EE64A0EF855}" type="slidenum">
              <a:rPr lang="en-US" smtClean="0"/>
              <a:t>‹#›</a:t>
            </a:fld>
            <a:endParaRPr lang="en-US"/>
          </a:p>
        </p:txBody>
      </p:sp>
    </p:spTree>
    <p:extLst>
      <p:ext uri="{BB962C8B-B14F-4D97-AF65-F5344CB8AC3E}">
        <p14:creationId xmlns:p14="http://schemas.microsoft.com/office/powerpoint/2010/main" val="3122336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AC847DA2-6BEF-4297-ABA5-FB8877FCCCD7}" type="datetime1">
              <a:rPr lang="en-US" noProof="0" smtClean="0"/>
              <a:t>3/20/2023</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D083A6B8-C2A7-4DC1-A3C4-FB12C2721B21}" type="datetime1">
              <a:rPr lang="en-US" noProof="0" smtClean="0"/>
              <a:t>3/20/2023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FFEACB5B-408D-4965-8AD2-920B147E6673}" type="datetime1">
              <a:rPr lang="en-US" noProof="0" smtClean="0"/>
              <a:t>3/20/2023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lvl1pPr>
              <a:defRPr/>
            </a:lvl1pPr>
          </a:lstStyle>
          <a:p>
            <a:fld id="{C8456BC9-CB57-456B-94FD-6C0A43E8C1A0}" type="datetime1">
              <a:rPr lang="en-US" noProof="0" smtClean="0"/>
              <a:t>3/20/2023</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E27B8E79-71D7-446D-B8D1-066BEAD3835E}" type="datetime1">
              <a:rPr lang="en-US" noProof="0" smtClean="0"/>
              <a:t>3/20/2023</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2815DF3E-4F9A-4558-8B62-F24F3A3FAF8F}" type="datetime1">
              <a:rPr lang="en-US" noProof="0" smtClean="0"/>
              <a:t>3/20/2023</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F89B6B2C-B48B-43E9-A342-DA8A9BF347FA}" type="datetime1">
              <a:rPr lang="en-US" noProof="0" smtClean="0"/>
              <a:t>3/20/2023</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62E25BA5-F226-4D4C-9B14-16B097F294CE}" type="datetime1">
              <a:rPr lang="en-US" noProof="0" smtClean="0"/>
              <a:t>3/20/2023</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F575CBD2-540A-4894-B0A3-5BF81F274564}" type="datetime1">
              <a:rPr lang="en-US" noProof="0" smtClean="0"/>
              <a:t>3/20/2023</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49B201EB-B8DA-490D-A144-B166C67F6368}" type="datetime1">
              <a:rPr lang="en-US" noProof="0" smtClean="0"/>
              <a:t>3/20/2023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04A1741F-EFBE-4796-AB58-DC6D593D60DB}" type="datetime1">
              <a:rPr lang="en-US" noProof="0" smtClean="0"/>
              <a:t>3/20/2023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B0E8282-50B6-4E1D-A4C6-D94BE3A2B91B}" type="datetime1">
              <a:rPr lang="en-US" noProof="0" smtClean="0"/>
              <a:t>3/20/2023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39B10A4D-5623-4893-B3B7-3CDC7ACD7334}" type="datetime1">
              <a:rPr lang="en-US" noProof="0" smtClean="0"/>
              <a:t>3/20/2023</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8.xml"/><Relationship Id="rId4" Type="http://schemas.openxmlformats.org/officeDocument/2006/relationships/image" Target="../media/image36.png"/></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8.xml"/><Relationship Id="rId4" Type="http://schemas.openxmlformats.org/officeDocument/2006/relationships/image" Target="../media/image39.png"/></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8.xml"/><Relationship Id="rId4" Type="http://schemas.openxmlformats.org/officeDocument/2006/relationships/image" Target="../media/image42.png"/></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8.xml"/><Relationship Id="rId4" Type="http://schemas.openxmlformats.org/officeDocument/2006/relationships/image" Target="../media/image45.png"/></Relationships>
</file>

<file path=ppt/slides/_rels/slide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hyperlink" Target="https://www.bcrf.org/blog/invasive-lobular-carcinoma-lobular-breast-cancer/" TargetMode="External"/><Relationship Id="rId2" Type="http://schemas.openxmlformats.org/officeDocument/2006/relationships/hyperlink" Target="https://www.stanfordchildrens.org/en/topic/default?id=anatomy-of-the-breasts-85-P00132" TargetMode="External"/><Relationship Id="rId1" Type="http://schemas.openxmlformats.org/officeDocument/2006/relationships/slideLayout" Target="../slideLayouts/slideLayout8.xml"/><Relationship Id="rId4" Type="http://schemas.openxmlformats.org/officeDocument/2006/relationships/hyperlink" Target="https://www.cancer.org/cancer/breast-cancer/about/how-common-is-breast-cancer.html" TargetMode="External"/></Relationships>
</file>

<file path=ppt/slides/_rels/slide49.xml.rels><?xml version="1.0" encoding="UTF-8" standalone="yes"?>
<Relationships xmlns="http://schemas.openxmlformats.org/package/2006/relationships"><Relationship Id="rId2" Type="http://schemas.openxmlformats.org/officeDocument/2006/relationships/hyperlink" Target="http://jalammar.github.io/illustrated-transformer/"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5552D-DFEB-6FD2-32A8-2B174BE1719A}"/>
              </a:ext>
            </a:extLst>
          </p:cNvPr>
          <p:cNvSpPr>
            <a:spLocks noGrp="1"/>
          </p:cNvSpPr>
          <p:nvPr>
            <p:ph type="ctrTitle"/>
          </p:nvPr>
        </p:nvSpPr>
        <p:spPr>
          <a:xfrm>
            <a:off x="613893" y="621254"/>
            <a:ext cx="10972800" cy="1591594"/>
          </a:xfrm>
          <a:solidFill>
            <a:schemeClr val="accent3">
              <a:lumMod val="20000"/>
              <a:lumOff val="80000"/>
            </a:schemeClr>
          </a:solidFill>
        </p:spPr>
        <p:txBody>
          <a:bodyPr>
            <a:normAutofit/>
          </a:bodyPr>
          <a:lstStyle/>
          <a:p>
            <a:br>
              <a:rPr lang="en-US" sz="2800" dirty="0"/>
            </a:br>
            <a:endParaRPr lang="en-US" sz="2800" dirty="0"/>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a:xfrm>
            <a:off x="613893" y="3567448"/>
            <a:ext cx="10964214" cy="2669297"/>
          </a:xfrm>
          <a:solidFill>
            <a:schemeClr val="accent3">
              <a:lumMod val="20000"/>
              <a:lumOff val="80000"/>
            </a:schemeClr>
          </a:solidFill>
        </p:spPr>
        <p:txBody>
          <a:bodyPr/>
          <a:lstStyle/>
          <a:p>
            <a:r>
              <a:rPr lang="en-US" dirty="0"/>
              <a:t>                                         </a:t>
            </a:r>
            <a:r>
              <a:rPr lang="en-US" b="1" dirty="0"/>
              <a:t>Thesis</a:t>
            </a:r>
          </a:p>
          <a:p>
            <a:endParaRPr lang="en-US" dirty="0"/>
          </a:p>
        </p:txBody>
      </p:sp>
      <p:pic>
        <p:nvPicPr>
          <p:cNvPr id="6" name="Picture 5">
            <a:extLst>
              <a:ext uri="{FF2B5EF4-FFF2-40B4-BE49-F238E27FC236}">
                <a16:creationId xmlns:a16="http://schemas.microsoft.com/office/drawing/2014/main" id="{B111BC21-747F-F4C3-5B3A-3C2CA46A111E}"/>
              </a:ext>
            </a:extLst>
          </p:cNvPr>
          <p:cNvPicPr>
            <a:picLocks noChangeAspect="1"/>
          </p:cNvPicPr>
          <p:nvPr/>
        </p:nvPicPr>
        <p:blipFill>
          <a:blip r:embed="rId2"/>
          <a:stretch>
            <a:fillRect/>
          </a:stretch>
        </p:blipFill>
        <p:spPr>
          <a:xfrm>
            <a:off x="1097280" y="758952"/>
            <a:ext cx="963414" cy="1361625"/>
          </a:xfrm>
          <a:prstGeom prst="rect">
            <a:avLst/>
          </a:prstGeom>
        </p:spPr>
      </p:pic>
      <p:sp>
        <p:nvSpPr>
          <p:cNvPr id="8" name="TextBox 7">
            <a:extLst>
              <a:ext uri="{FF2B5EF4-FFF2-40B4-BE49-F238E27FC236}">
                <a16:creationId xmlns:a16="http://schemas.microsoft.com/office/drawing/2014/main" id="{F7993BE4-7BCD-EAFF-21A7-26ABAF6E6A62}"/>
              </a:ext>
            </a:extLst>
          </p:cNvPr>
          <p:cNvSpPr txBox="1"/>
          <p:nvPr/>
        </p:nvSpPr>
        <p:spPr>
          <a:xfrm>
            <a:off x="2060694" y="978575"/>
            <a:ext cx="9517413" cy="923330"/>
          </a:xfrm>
          <a:prstGeom prst="rect">
            <a:avLst/>
          </a:prstGeom>
          <a:noFill/>
        </p:spPr>
        <p:txBody>
          <a:bodyPr wrap="square" rtlCol="0">
            <a:spAutoFit/>
          </a:bodyPr>
          <a:lstStyle/>
          <a:p>
            <a:r>
              <a:rPr lang="en-US" sz="3000" b="1" dirty="0"/>
              <a:t>Chittagong University of Engineering &amp; Technology</a:t>
            </a:r>
          </a:p>
          <a:p>
            <a:r>
              <a:rPr lang="en-US" sz="2400" b="1" dirty="0">
                <a:solidFill>
                  <a:schemeClr val="tx1">
                    <a:lumMod val="95000"/>
                    <a:lumOff val="5000"/>
                  </a:schemeClr>
                </a:solidFill>
              </a:rPr>
              <a:t>Department of Electronics &amp; Telecommunication Engineering</a:t>
            </a:r>
          </a:p>
        </p:txBody>
      </p:sp>
      <p:sp>
        <p:nvSpPr>
          <p:cNvPr id="9" name="TextBox 8">
            <a:extLst>
              <a:ext uri="{FF2B5EF4-FFF2-40B4-BE49-F238E27FC236}">
                <a16:creationId xmlns:a16="http://schemas.microsoft.com/office/drawing/2014/main" id="{2C67769F-4C4D-12BC-6731-FFCA6551B5A6}"/>
              </a:ext>
            </a:extLst>
          </p:cNvPr>
          <p:cNvSpPr txBox="1"/>
          <p:nvPr/>
        </p:nvSpPr>
        <p:spPr>
          <a:xfrm>
            <a:off x="340196" y="2432471"/>
            <a:ext cx="11405335" cy="922688"/>
          </a:xfrm>
          <a:prstGeom prst="rect">
            <a:avLst/>
          </a:prstGeom>
          <a:noFill/>
        </p:spPr>
        <p:txBody>
          <a:bodyPr wrap="square" rtlCol="0">
            <a:spAutoFit/>
          </a:bodyPr>
          <a:lstStyle/>
          <a:p>
            <a:pPr marL="231140" indent="-6350" algn="ctr">
              <a:lnSpc>
                <a:spcPct val="107000"/>
              </a:lnSpc>
            </a:pPr>
            <a:r>
              <a:rPr lang="en-US" sz="2800" b="1" dirty="0">
                <a:solidFill>
                  <a:schemeClr val="tx2">
                    <a:lumMod val="95000"/>
                    <a:lumOff val="5000"/>
                  </a:schemeClr>
                </a:solidFill>
              </a:rPr>
              <a:t>Title</a:t>
            </a:r>
            <a:r>
              <a:rPr lang="en-US" b="1" dirty="0">
                <a:solidFill>
                  <a:schemeClr val="bg1">
                    <a:lumMod val="25000"/>
                  </a:schemeClr>
                </a:solidFill>
              </a:rPr>
              <a:t>-</a:t>
            </a:r>
            <a:r>
              <a:rPr lang="en-US" sz="2400" b="1" dirty="0">
                <a:solidFill>
                  <a:schemeClr val="bg1">
                    <a:lumMod val="25000"/>
                  </a:schemeClr>
                </a:solidFill>
                <a:effectLst/>
                <a:ea typeface="Calibri" panose="020F0502020204030204" pitchFamily="34" charset="0"/>
                <a:cs typeface="Arial" panose="020B0604020202020204" pitchFamily="34" charset="0"/>
              </a:rPr>
              <a:t> </a:t>
            </a:r>
            <a:r>
              <a:rPr lang="en-US" sz="2400" b="1" dirty="0">
                <a:solidFill>
                  <a:srgbClr val="000000"/>
                </a:solidFill>
                <a:effectLst/>
                <a:latin typeface="Times New Roman" panose="02020603050405020304" pitchFamily="18" charset="0"/>
                <a:ea typeface="Times New Roman" panose="02020603050405020304" pitchFamily="18" charset="0"/>
              </a:rPr>
              <a:t>BREAST  CANCER  IMAGE  CLASSIFICATION  USING EXTERNAL ATTENTION MULTILAYER PERCEPTRON BASED TRANSFORMER</a:t>
            </a:r>
          </a:p>
        </p:txBody>
      </p:sp>
      <p:sp>
        <p:nvSpPr>
          <p:cNvPr id="11" name="TextBox 10">
            <a:extLst>
              <a:ext uri="{FF2B5EF4-FFF2-40B4-BE49-F238E27FC236}">
                <a16:creationId xmlns:a16="http://schemas.microsoft.com/office/drawing/2014/main" id="{DB194BB7-D43B-CFCB-04BB-ED5A82E2DB55}"/>
              </a:ext>
            </a:extLst>
          </p:cNvPr>
          <p:cNvSpPr txBox="1"/>
          <p:nvPr/>
        </p:nvSpPr>
        <p:spPr>
          <a:xfrm>
            <a:off x="5566913" y="4617541"/>
            <a:ext cx="6774287" cy="1261884"/>
          </a:xfrm>
          <a:prstGeom prst="rect">
            <a:avLst/>
          </a:prstGeom>
          <a:noFill/>
        </p:spPr>
        <p:txBody>
          <a:bodyPr wrap="square" rtlCol="0">
            <a:spAutoFit/>
          </a:bodyPr>
          <a:lstStyle/>
          <a:p>
            <a:r>
              <a:rPr lang="en-US" sz="2000" b="1" dirty="0"/>
              <a:t>Supervisor:</a:t>
            </a:r>
          </a:p>
          <a:p>
            <a:r>
              <a:rPr lang="fr-FR" sz="2000" b="1" dirty="0"/>
              <a:t>Dr. Md </a:t>
            </a:r>
            <a:r>
              <a:rPr lang="fr-FR" sz="2000" b="1" dirty="0" err="1"/>
              <a:t>Saiful</a:t>
            </a:r>
            <a:r>
              <a:rPr lang="fr-FR" sz="2000" b="1" dirty="0"/>
              <a:t> Islam</a:t>
            </a:r>
          </a:p>
          <a:p>
            <a:r>
              <a:rPr lang="fr-FR" sz="2000" b="1" dirty="0"/>
              <a:t>Associate Professor</a:t>
            </a:r>
            <a:endParaRPr lang="en-US" sz="2000" b="1" dirty="0"/>
          </a:p>
          <a:p>
            <a:r>
              <a:rPr lang="en-US" sz="1600" dirty="0"/>
              <a:t>Dept. of Electronics and Telecommunication Engineering</a:t>
            </a:r>
          </a:p>
        </p:txBody>
      </p:sp>
      <p:sp>
        <p:nvSpPr>
          <p:cNvPr id="12" name="TextBox 11">
            <a:extLst>
              <a:ext uri="{FF2B5EF4-FFF2-40B4-BE49-F238E27FC236}">
                <a16:creationId xmlns:a16="http://schemas.microsoft.com/office/drawing/2014/main" id="{97EF5AAB-F79A-87B5-1F9D-4ABA113B9766}"/>
              </a:ext>
            </a:extLst>
          </p:cNvPr>
          <p:cNvSpPr txBox="1"/>
          <p:nvPr/>
        </p:nvSpPr>
        <p:spPr>
          <a:xfrm>
            <a:off x="729803" y="4792025"/>
            <a:ext cx="6774287" cy="707886"/>
          </a:xfrm>
          <a:prstGeom prst="rect">
            <a:avLst/>
          </a:prstGeom>
          <a:noFill/>
        </p:spPr>
        <p:txBody>
          <a:bodyPr wrap="square" rtlCol="0">
            <a:spAutoFit/>
          </a:bodyPr>
          <a:lstStyle/>
          <a:p>
            <a:r>
              <a:rPr lang="en-US" sz="2000" dirty="0"/>
              <a:t>N</a:t>
            </a:r>
            <a:r>
              <a:rPr lang="fr-FR" sz="2000" dirty="0" err="1"/>
              <a:t>ame</a:t>
            </a:r>
            <a:r>
              <a:rPr lang="fr-FR" sz="2000" dirty="0"/>
              <a:t>  -  Shemonti Barua</a:t>
            </a:r>
            <a:endParaRPr lang="en-US" sz="2000" dirty="0"/>
          </a:p>
          <a:p>
            <a:r>
              <a:rPr lang="fr-FR" sz="2000" dirty="0"/>
              <a:t>ID         -          1708008</a:t>
            </a:r>
            <a:endParaRPr lang="en-US" sz="2000" dirty="0"/>
          </a:p>
        </p:txBody>
      </p:sp>
      <p:sp>
        <p:nvSpPr>
          <p:cNvPr id="3" name="Slide Number Placeholder 2">
            <a:extLst>
              <a:ext uri="{FF2B5EF4-FFF2-40B4-BE49-F238E27FC236}">
                <a16:creationId xmlns:a16="http://schemas.microsoft.com/office/drawing/2014/main" id="{B2A24C40-EF32-56D7-18B1-211F5BDFE0A4}"/>
              </a:ext>
            </a:extLst>
          </p:cNvPr>
          <p:cNvSpPr>
            <a:spLocks noGrp="1"/>
          </p:cNvSpPr>
          <p:nvPr>
            <p:ph type="sldNum" sz="quarter" idx="12"/>
          </p:nvPr>
        </p:nvSpPr>
        <p:spPr/>
        <p:txBody>
          <a:bodyPr/>
          <a:lstStyle/>
          <a:p>
            <a:fld id="{3A98EE3D-8CD1-4C3F-BD1C-C98C9596463C}" type="slidenum">
              <a:rPr lang="en-US" noProof="0" smtClean="0">
                <a:solidFill>
                  <a:schemeClr val="bg1"/>
                </a:solidFill>
              </a:rPr>
              <a:t>1</a:t>
            </a:fld>
            <a:endParaRPr lang="en-US" noProof="0" dirty="0">
              <a:solidFill>
                <a:schemeClr val="bg1"/>
              </a:solidFill>
            </a:endParaRPr>
          </a:p>
        </p:txBody>
      </p:sp>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22479" y="618186"/>
            <a:ext cx="10947042" cy="1094704"/>
          </a:xfrm>
          <a:solidFill>
            <a:schemeClr val="accent3">
              <a:lumMod val="40000"/>
              <a:lumOff val="60000"/>
            </a:schemeClr>
          </a:solidFill>
        </p:spPr>
        <p:txBody>
          <a:bodyPr/>
          <a:lstStyle/>
          <a:p>
            <a:r>
              <a:rPr lang="en-US" dirty="0"/>
              <a:t>Background study (</a:t>
            </a:r>
            <a:r>
              <a:rPr lang="en-US" dirty="0" err="1"/>
              <a:t>Cont</a:t>
            </a:r>
            <a:r>
              <a:rPr lang="en-US" dirty="0"/>
              <a:t>…)</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914400" y="1726745"/>
            <a:ext cx="10655121" cy="4526924"/>
          </a:xfrm>
        </p:spPr>
        <p:txBody>
          <a:bodyPr>
            <a:normAutofit/>
          </a:bodyPr>
          <a:lstStyle/>
          <a:p>
            <a:pPr marL="285750" indent="-285750" algn="just">
              <a:buFont typeface="Wingdings" panose="05000000000000000000" pitchFamily="2" charset="2"/>
              <a:buChar char="q"/>
            </a:pPr>
            <a:r>
              <a:rPr lang="en-US" sz="2400" dirty="0">
                <a:solidFill>
                  <a:schemeClr val="bg1">
                    <a:lumMod val="50000"/>
                  </a:schemeClr>
                </a:solidFill>
              </a:rPr>
              <a:t>Attention </a:t>
            </a:r>
          </a:p>
          <a:p>
            <a:pPr algn="just"/>
            <a:endParaRPr lang="en-US" sz="2400" dirty="0">
              <a:solidFill>
                <a:schemeClr val="bg1">
                  <a:lumMod val="50000"/>
                </a:schemeClr>
              </a:solidFill>
            </a:endParaRPr>
          </a:p>
        </p:txBody>
      </p:sp>
      <p:sp>
        <p:nvSpPr>
          <p:cNvPr id="9" name="TextBox 8">
            <a:extLst>
              <a:ext uri="{FF2B5EF4-FFF2-40B4-BE49-F238E27FC236}">
                <a16:creationId xmlns:a16="http://schemas.microsoft.com/office/drawing/2014/main" id="{9C199A40-25F1-CAC6-68B5-903381879A95}"/>
              </a:ext>
            </a:extLst>
          </p:cNvPr>
          <p:cNvSpPr txBox="1"/>
          <p:nvPr/>
        </p:nvSpPr>
        <p:spPr>
          <a:xfrm>
            <a:off x="4789494" y="5880521"/>
            <a:ext cx="3374265" cy="307777"/>
          </a:xfrm>
          <a:prstGeom prst="rect">
            <a:avLst/>
          </a:prstGeom>
          <a:noFill/>
        </p:spPr>
        <p:txBody>
          <a:bodyPr wrap="square" rtlCol="0">
            <a:spAutoFit/>
          </a:bodyPr>
          <a:lstStyle/>
          <a:p>
            <a:r>
              <a:rPr lang="en-US" sz="1400" dirty="0"/>
              <a:t>Figure 2:attention mechanism[6]</a:t>
            </a:r>
          </a:p>
        </p:txBody>
      </p:sp>
      <p:pic>
        <p:nvPicPr>
          <p:cNvPr id="2" name="Picture 1">
            <a:extLst>
              <a:ext uri="{FF2B5EF4-FFF2-40B4-BE49-F238E27FC236}">
                <a16:creationId xmlns:a16="http://schemas.microsoft.com/office/drawing/2014/main" id="{5F7DCEFF-334D-657E-786D-CF7D8C692688}"/>
              </a:ext>
            </a:extLst>
          </p:cNvPr>
          <p:cNvPicPr>
            <a:picLocks noChangeAspect="1"/>
          </p:cNvPicPr>
          <p:nvPr/>
        </p:nvPicPr>
        <p:blipFill>
          <a:blip r:embed="rId2"/>
          <a:stretch>
            <a:fillRect/>
          </a:stretch>
        </p:blipFill>
        <p:spPr>
          <a:xfrm>
            <a:off x="2156603" y="2240924"/>
            <a:ext cx="8326800" cy="3438727"/>
          </a:xfrm>
          <a:prstGeom prst="rect">
            <a:avLst/>
          </a:prstGeom>
        </p:spPr>
      </p:pic>
      <p:sp>
        <p:nvSpPr>
          <p:cNvPr id="3" name="Slide Number Placeholder 2">
            <a:extLst>
              <a:ext uri="{FF2B5EF4-FFF2-40B4-BE49-F238E27FC236}">
                <a16:creationId xmlns:a16="http://schemas.microsoft.com/office/drawing/2014/main" id="{2951EE75-75A2-CA30-D175-BEA79F41E505}"/>
              </a:ext>
            </a:extLst>
          </p:cNvPr>
          <p:cNvSpPr>
            <a:spLocks noGrp="1"/>
          </p:cNvSpPr>
          <p:nvPr>
            <p:ph type="sldNum" sz="quarter" idx="12"/>
          </p:nvPr>
        </p:nvSpPr>
        <p:spPr/>
        <p:txBody>
          <a:bodyPr/>
          <a:lstStyle/>
          <a:p>
            <a:fld id="{3A98EE3D-8CD1-4C3F-BD1C-C98C9596463C}" type="slidenum">
              <a:rPr lang="en-US" noProof="0" smtClean="0">
                <a:solidFill>
                  <a:schemeClr val="tx1"/>
                </a:solidFill>
              </a:rPr>
              <a:t>10</a:t>
            </a:fld>
            <a:endParaRPr lang="en-US" noProof="0" dirty="0">
              <a:solidFill>
                <a:schemeClr val="tx1"/>
              </a:solidFill>
            </a:endParaRPr>
          </a:p>
        </p:txBody>
      </p:sp>
    </p:spTree>
    <p:extLst>
      <p:ext uri="{BB962C8B-B14F-4D97-AF65-F5344CB8AC3E}">
        <p14:creationId xmlns:p14="http://schemas.microsoft.com/office/powerpoint/2010/main" val="3963811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22479" y="618186"/>
            <a:ext cx="10947042" cy="1094704"/>
          </a:xfrm>
          <a:solidFill>
            <a:schemeClr val="accent3">
              <a:lumMod val="40000"/>
              <a:lumOff val="60000"/>
            </a:schemeClr>
          </a:solidFill>
        </p:spPr>
        <p:txBody>
          <a:bodyPr/>
          <a:lstStyle/>
          <a:p>
            <a:r>
              <a:rPr lang="en-US" dirty="0"/>
              <a:t> Background study (</a:t>
            </a:r>
            <a:r>
              <a:rPr lang="en-US" dirty="0" err="1"/>
              <a:t>Cont</a:t>
            </a:r>
            <a:r>
              <a:rPr lang="en-US" dirty="0"/>
              <a:t>…)</a:t>
            </a:r>
          </a:p>
        </p:txBody>
      </p:sp>
      <p:pic>
        <p:nvPicPr>
          <p:cNvPr id="4" name="Picture 3">
            <a:extLst>
              <a:ext uri="{FF2B5EF4-FFF2-40B4-BE49-F238E27FC236}">
                <a16:creationId xmlns:a16="http://schemas.microsoft.com/office/drawing/2014/main" id="{DA77C9DA-62D5-9CF0-192F-DD3C0FF868C6}"/>
              </a:ext>
            </a:extLst>
          </p:cNvPr>
          <p:cNvPicPr>
            <a:picLocks noChangeAspect="1"/>
          </p:cNvPicPr>
          <p:nvPr/>
        </p:nvPicPr>
        <p:blipFill>
          <a:blip r:embed="rId2"/>
          <a:stretch>
            <a:fillRect/>
          </a:stretch>
        </p:blipFill>
        <p:spPr>
          <a:xfrm>
            <a:off x="622479" y="2337515"/>
            <a:ext cx="10947042" cy="3902299"/>
          </a:xfrm>
          <a:prstGeom prst="rect">
            <a:avLst/>
          </a:prstGeom>
        </p:spPr>
      </p:pic>
      <p:sp>
        <p:nvSpPr>
          <p:cNvPr id="6" name="TextBox 5">
            <a:extLst>
              <a:ext uri="{FF2B5EF4-FFF2-40B4-BE49-F238E27FC236}">
                <a16:creationId xmlns:a16="http://schemas.microsoft.com/office/drawing/2014/main" id="{06AC8D9B-DF25-A8F3-5CAF-6426E4B19833}"/>
              </a:ext>
            </a:extLst>
          </p:cNvPr>
          <p:cNvSpPr txBox="1"/>
          <p:nvPr/>
        </p:nvSpPr>
        <p:spPr>
          <a:xfrm>
            <a:off x="846786" y="1801899"/>
            <a:ext cx="6098146" cy="461665"/>
          </a:xfrm>
          <a:prstGeom prst="rect">
            <a:avLst/>
          </a:prstGeom>
          <a:noFill/>
        </p:spPr>
        <p:txBody>
          <a:bodyPr wrap="square">
            <a:spAutoFit/>
          </a:bodyPr>
          <a:lstStyle/>
          <a:p>
            <a:pPr marL="285750" indent="-285750">
              <a:buFont typeface="Wingdings" panose="05000000000000000000" pitchFamily="2" charset="2"/>
              <a:buChar char="q"/>
            </a:pPr>
            <a:r>
              <a:rPr lang="en-US" sz="2400" dirty="0">
                <a:solidFill>
                  <a:schemeClr val="bg1">
                    <a:lumMod val="50000"/>
                  </a:schemeClr>
                </a:solidFill>
              </a:rPr>
              <a:t>Attention</a:t>
            </a:r>
            <a:endParaRPr lang="en-US" sz="2400" dirty="0"/>
          </a:p>
        </p:txBody>
      </p:sp>
      <p:sp>
        <p:nvSpPr>
          <p:cNvPr id="2" name="Slide Number Placeholder 1">
            <a:extLst>
              <a:ext uri="{FF2B5EF4-FFF2-40B4-BE49-F238E27FC236}">
                <a16:creationId xmlns:a16="http://schemas.microsoft.com/office/drawing/2014/main" id="{3C6A44DB-9782-B434-2E32-0A9506C0BC89}"/>
              </a:ext>
            </a:extLst>
          </p:cNvPr>
          <p:cNvSpPr>
            <a:spLocks noGrp="1"/>
          </p:cNvSpPr>
          <p:nvPr>
            <p:ph type="sldNum" sz="quarter" idx="12"/>
          </p:nvPr>
        </p:nvSpPr>
        <p:spPr/>
        <p:txBody>
          <a:bodyPr/>
          <a:lstStyle/>
          <a:p>
            <a:fld id="{3A98EE3D-8CD1-4C3F-BD1C-C98C9596463C}" type="slidenum">
              <a:rPr lang="en-US" noProof="0" smtClean="0">
                <a:solidFill>
                  <a:schemeClr val="tx1"/>
                </a:solidFill>
              </a:rPr>
              <a:t>11</a:t>
            </a:fld>
            <a:endParaRPr lang="en-US" noProof="0" dirty="0">
              <a:solidFill>
                <a:schemeClr val="tx1"/>
              </a:solidFill>
            </a:endParaRPr>
          </a:p>
        </p:txBody>
      </p:sp>
    </p:spTree>
    <p:extLst>
      <p:ext uri="{BB962C8B-B14F-4D97-AF65-F5344CB8AC3E}">
        <p14:creationId xmlns:p14="http://schemas.microsoft.com/office/powerpoint/2010/main" val="275049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22479" y="618186"/>
            <a:ext cx="10947042" cy="1094704"/>
          </a:xfrm>
          <a:solidFill>
            <a:schemeClr val="accent3">
              <a:lumMod val="40000"/>
              <a:lumOff val="60000"/>
            </a:schemeClr>
          </a:solidFill>
        </p:spPr>
        <p:txBody>
          <a:bodyPr/>
          <a:lstStyle/>
          <a:p>
            <a:r>
              <a:rPr lang="en-US" dirty="0"/>
              <a:t>Background study (</a:t>
            </a:r>
            <a:r>
              <a:rPr lang="en-US" dirty="0" err="1"/>
              <a:t>Cont</a:t>
            </a:r>
            <a:r>
              <a:rPr lang="en-US" dirty="0"/>
              <a:t>…)</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940158" y="2575774"/>
            <a:ext cx="10431887" cy="3664039"/>
          </a:xfrm>
        </p:spPr>
        <p:txBody>
          <a:bodyPr>
            <a:normAutofit/>
          </a:bodyPr>
          <a:lstStyle/>
          <a:p>
            <a:pPr algn="l" fontAlgn="base"/>
            <a:r>
              <a:rPr lang="en-US" dirty="0"/>
              <a:t>                                                     </a:t>
            </a:r>
          </a:p>
          <a:p>
            <a:pPr marL="457200" indent="-457200" algn="just">
              <a:buFont typeface="Arial" panose="020B0604020202020204" pitchFamily="34" charset="0"/>
              <a:buChar char="•"/>
            </a:pPr>
            <a:endParaRPr lang="en-US" sz="2800" dirty="0"/>
          </a:p>
        </p:txBody>
      </p:sp>
      <p:sp>
        <p:nvSpPr>
          <p:cNvPr id="3" name="TextBox 2">
            <a:extLst>
              <a:ext uri="{FF2B5EF4-FFF2-40B4-BE49-F238E27FC236}">
                <a16:creationId xmlns:a16="http://schemas.microsoft.com/office/drawing/2014/main" id="{892DDF49-6478-D33A-779E-C8F501407926}"/>
              </a:ext>
            </a:extLst>
          </p:cNvPr>
          <p:cNvSpPr txBox="1"/>
          <p:nvPr/>
        </p:nvSpPr>
        <p:spPr>
          <a:xfrm>
            <a:off x="622479" y="1775000"/>
            <a:ext cx="6098146" cy="461665"/>
          </a:xfrm>
          <a:prstGeom prst="rect">
            <a:avLst/>
          </a:prstGeom>
          <a:noFill/>
        </p:spPr>
        <p:txBody>
          <a:bodyPr wrap="square">
            <a:spAutoFit/>
          </a:bodyPr>
          <a:lstStyle/>
          <a:p>
            <a:pPr marL="457200" indent="-457200" algn="just">
              <a:buFont typeface="Wingdings" panose="05000000000000000000" pitchFamily="2" charset="2"/>
              <a:buChar char="q"/>
            </a:pPr>
            <a:r>
              <a:rPr lang="en-US" sz="2400" dirty="0">
                <a:solidFill>
                  <a:schemeClr val="bg1">
                    <a:lumMod val="50000"/>
                  </a:schemeClr>
                </a:solidFill>
              </a:rPr>
              <a:t>Self Attention</a:t>
            </a:r>
          </a:p>
        </p:txBody>
      </p:sp>
      <p:pic>
        <p:nvPicPr>
          <p:cNvPr id="4" name="Picture 3">
            <a:extLst>
              <a:ext uri="{FF2B5EF4-FFF2-40B4-BE49-F238E27FC236}">
                <a16:creationId xmlns:a16="http://schemas.microsoft.com/office/drawing/2014/main" id="{C2B6CDF3-DDD6-8F0D-F2FA-83EE4E3C63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8791" y="2255631"/>
            <a:ext cx="5206704" cy="3930973"/>
          </a:xfrm>
          <a:prstGeom prst="rect">
            <a:avLst/>
          </a:prstGeom>
        </p:spPr>
      </p:pic>
      <p:sp>
        <p:nvSpPr>
          <p:cNvPr id="5" name="Text Box 2">
            <a:extLst>
              <a:ext uri="{FF2B5EF4-FFF2-40B4-BE49-F238E27FC236}">
                <a16:creationId xmlns:a16="http://schemas.microsoft.com/office/drawing/2014/main" id="{CF39AEE1-4F13-8AD9-B382-899DD56D2A67}"/>
              </a:ext>
            </a:extLst>
          </p:cNvPr>
          <p:cNvSpPr txBox="1">
            <a:spLocks noChangeArrowheads="1"/>
          </p:cNvSpPr>
          <p:nvPr/>
        </p:nvSpPr>
        <p:spPr bwMode="auto">
          <a:xfrm>
            <a:off x="3700985" y="6186605"/>
            <a:ext cx="6039280" cy="853822"/>
          </a:xfrm>
          <a:prstGeom prst="rect">
            <a:avLst/>
          </a:prstGeom>
          <a:noFill/>
          <a:ln w="9525">
            <a:noFill/>
            <a:miter lim="800000"/>
            <a:headEnd/>
            <a:tailEnd/>
          </a:ln>
        </p:spPr>
        <p:txBody>
          <a:bodyPr rot="0" vert="horz" wrap="square" lIns="91440" tIns="45720" rIns="91440" bIns="45720" anchor="t" anchorCtr="0">
            <a:noAutofit/>
          </a:bodyPr>
          <a:lstStyle/>
          <a:p>
            <a:pPr marL="6350" marR="151765" indent="-6350" algn="just">
              <a:lnSpc>
                <a:spcPct val="202000"/>
              </a:lnSpc>
              <a:spcBef>
                <a:spcPts val="0"/>
              </a:spcBef>
              <a:spcAft>
                <a:spcPts val="15"/>
              </a:spcAft>
            </a:pPr>
            <a:r>
              <a:rPr lang="en-US" sz="1200" dirty="0">
                <a:solidFill>
                  <a:srgbClr val="000000"/>
                </a:solidFill>
                <a:effectLst/>
                <a:latin typeface="Times New Roman" panose="02020603050405020304" pitchFamily="18" charset="0"/>
                <a:ea typeface="Times New Roman" panose="02020603050405020304" pitchFamily="18" charset="0"/>
              </a:rPr>
              <a:t>   </a:t>
            </a:r>
            <a:r>
              <a:rPr lang="en-US" sz="1400" dirty="0">
                <a:solidFill>
                  <a:srgbClr val="000000"/>
                </a:solidFill>
                <a:effectLst/>
                <a:ea typeface="Times New Roman" panose="02020603050405020304" pitchFamily="18" charset="0"/>
              </a:rPr>
              <a:t>Figure 3 :Multiplying image vector with weight matrices[7]</a:t>
            </a:r>
          </a:p>
        </p:txBody>
      </p:sp>
      <p:sp>
        <p:nvSpPr>
          <p:cNvPr id="2" name="Slide Number Placeholder 1">
            <a:extLst>
              <a:ext uri="{FF2B5EF4-FFF2-40B4-BE49-F238E27FC236}">
                <a16:creationId xmlns:a16="http://schemas.microsoft.com/office/drawing/2014/main" id="{764E87EE-D307-55BF-046B-9006973853AC}"/>
              </a:ext>
            </a:extLst>
          </p:cNvPr>
          <p:cNvSpPr>
            <a:spLocks noGrp="1"/>
          </p:cNvSpPr>
          <p:nvPr>
            <p:ph type="sldNum" sz="quarter" idx="12"/>
          </p:nvPr>
        </p:nvSpPr>
        <p:spPr/>
        <p:txBody>
          <a:bodyPr/>
          <a:lstStyle/>
          <a:p>
            <a:fld id="{3A98EE3D-8CD1-4C3F-BD1C-C98C9596463C}" type="slidenum">
              <a:rPr lang="en-US" noProof="0" smtClean="0">
                <a:solidFill>
                  <a:schemeClr val="tx1"/>
                </a:solidFill>
              </a:rPr>
              <a:t>12</a:t>
            </a:fld>
            <a:endParaRPr lang="en-US" noProof="0" dirty="0">
              <a:solidFill>
                <a:schemeClr val="tx1"/>
              </a:solidFill>
            </a:endParaRPr>
          </a:p>
        </p:txBody>
      </p:sp>
    </p:spTree>
    <p:extLst>
      <p:ext uri="{BB962C8B-B14F-4D97-AF65-F5344CB8AC3E}">
        <p14:creationId xmlns:p14="http://schemas.microsoft.com/office/powerpoint/2010/main" val="3273994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22479" y="618186"/>
            <a:ext cx="10947042" cy="1094704"/>
          </a:xfrm>
          <a:solidFill>
            <a:schemeClr val="accent3">
              <a:lumMod val="40000"/>
              <a:lumOff val="60000"/>
            </a:schemeClr>
          </a:solidFill>
        </p:spPr>
        <p:txBody>
          <a:bodyPr/>
          <a:lstStyle/>
          <a:p>
            <a:r>
              <a:rPr lang="en-US" dirty="0"/>
              <a:t>Background study (</a:t>
            </a:r>
            <a:r>
              <a:rPr lang="en-US" dirty="0" err="1"/>
              <a:t>Cont</a:t>
            </a:r>
            <a:r>
              <a:rPr lang="en-US" dirty="0"/>
              <a:t>…)</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940158" y="2575774"/>
            <a:ext cx="10431887" cy="3664039"/>
          </a:xfrm>
        </p:spPr>
        <p:txBody>
          <a:bodyPr>
            <a:normAutofit/>
          </a:bodyPr>
          <a:lstStyle/>
          <a:p>
            <a:pPr algn="l" fontAlgn="base"/>
            <a:r>
              <a:rPr lang="en-US" dirty="0"/>
              <a:t>                                                     </a:t>
            </a:r>
          </a:p>
          <a:p>
            <a:pPr marL="457200" indent="-457200" algn="just">
              <a:buFont typeface="Arial" panose="020B0604020202020204" pitchFamily="34" charset="0"/>
              <a:buChar char="•"/>
            </a:pPr>
            <a:endParaRPr lang="en-US" sz="2800" dirty="0"/>
          </a:p>
        </p:txBody>
      </p:sp>
      <p:sp>
        <p:nvSpPr>
          <p:cNvPr id="3" name="TextBox 2">
            <a:extLst>
              <a:ext uri="{FF2B5EF4-FFF2-40B4-BE49-F238E27FC236}">
                <a16:creationId xmlns:a16="http://schemas.microsoft.com/office/drawing/2014/main" id="{892DDF49-6478-D33A-779E-C8F501407926}"/>
              </a:ext>
            </a:extLst>
          </p:cNvPr>
          <p:cNvSpPr txBox="1"/>
          <p:nvPr/>
        </p:nvSpPr>
        <p:spPr>
          <a:xfrm>
            <a:off x="622479" y="1775000"/>
            <a:ext cx="6098146" cy="461665"/>
          </a:xfrm>
          <a:prstGeom prst="rect">
            <a:avLst/>
          </a:prstGeom>
          <a:noFill/>
        </p:spPr>
        <p:txBody>
          <a:bodyPr wrap="square">
            <a:spAutoFit/>
          </a:bodyPr>
          <a:lstStyle/>
          <a:p>
            <a:pPr marL="457200" indent="-457200" algn="just">
              <a:buFont typeface="Wingdings" panose="05000000000000000000" pitchFamily="2" charset="2"/>
              <a:buChar char="q"/>
            </a:pPr>
            <a:r>
              <a:rPr lang="en-US" sz="2400" dirty="0">
                <a:solidFill>
                  <a:schemeClr val="bg1">
                    <a:lumMod val="50000"/>
                  </a:schemeClr>
                </a:solidFill>
              </a:rPr>
              <a:t>Self Attention</a:t>
            </a:r>
          </a:p>
        </p:txBody>
      </p:sp>
      <p:sp>
        <p:nvSpPr>
          <p:cNvPr id="5" name="Text Box 2">
            <a:extLst>
              <a:ext uri="{FF2B5EF4-FFF2-40B4-BE49-F238E27FC236}">
                <a16:creationId xmlns:a16="http://schemas.microsoft.com/office/drawing/2014/main" id="{CF39AEE1-4F13-8AD9-B382-899DD56D2A67}"/>
              </a:ext>
            </a:extLst>
          </p:cNvPr>
          <p:cNvSpPr txBox="1">
            <a:spLocks noChangeArrowheads="1"/>
          </p:cNvSpPr>
          <p:nvPr/>
        </p:nvSpPr>
        <p:spPr bwMode="auto">
          <a:xfrm>
            <a:off x="4385927" y="6152011"/>
            <a:ext cx="5705475" cy="853822"/>
          </a:xfrm>
          <a:prstGeom prst="rect">
            <a:avLst/>
          </a:prstGeom>
          <a:noFill/>
          <a:ln w="9525">
            <a:noFill/>
            <a:miter lim="800000"/>
            <a:headEnd/>
            <a:tailEnd/>
          </a:ln>
        </p:spPr>
        <p:txBody>
          <a:bodyPr rot="0" vert="horz" wrap="square" lIns="91440" tIns="45720" rIns="91440" bIns="45720" anchor="t" anchorCtr="0">
            <a:noAutofit/>
          </a:bodyPr>
          <a:lstStyle/>
          <a:p>
            <a:pPr marL="6350" marR="151765" indent="-6350" algn="just">
              <a:lnSpc>
                <a:spcPct val="202000"/>
              </a:lnSpc>
              <a:spcBef>
                <a:spcPts val="0"/>
              </a:spcBef>
              <a:spcAft>
                <a:spcPts val="15"/>
              </a:spcAft>
            </a:pPr>
            <a:r>
              <a:rPr lang="en-US" sz="1200" dirty="0">
                <a:solidFill>
                  <a:srgbClr val="000000"/>
                </a:solidFill>
                <a:effectLst/>
                <a:latin typeface="Times New Roman" panose="02020603050405020304" pitchFamily="18" charset="0"/>
                <a:ea typeface="Times New Roman" panose="02020603050405020304" pitchFamily="18" charset="0"/>
              </a:rPr>
              <a:t>   </a:t>
            </a:r>
            <a:r>
              <a:rPr lang="en-US" sz="1400" dirty="0">
                <a:solidFill>
                  <a:srgbClr val="000000"/>
                </a:solidFill>
                <a:effectLst/>
                <a:ea typeface="Times New Roman" panose="02020603050405020304" pitchFamily="18" charset="0"/>
              </a:rPr>
              <a:t>Figure 4 :</a:t>
            </a:r>
            <a:r>
              <a:rPr lang="en-US" sz="1400" dirty="0">
                <a:effectLst/>
                <a:ea typeface="Times New Roman" panose="02020603050405020304" pitchFamily="18" charset="0"/>
              </a:rPr>
              <a:t>Illustr</a:t>
            </a:r>
            <a:r>
              <a:rPr lang="en-US" sz="1400" dirty="0">
                <a:solidFill>
                  <a:srgbClr val="000000"/>
                </a:solidFill>
                <a:effectLst/>
                <a:ea typeface="Times New Roman" panose="02020603050405020304" pitchFamily="18" charset="0"/>
              </a:rPr>
              <a:t>ation of self attention calculation [7]</a:t>
            </a:r>
          </a:p>
        </p:txBody>
      </p:sp>
      <p:sp>
        <p:nvSpPr>
          <p:cNvPr id="4" name="Slide Number Placeholder 3">
            <a:extLst>
              <a:ext uri="{FF2B5EF4-FFF2-40B4-BE49-F238E27FC236}">
                <a16:creationId xmlns:a16="http://schemas.microsoft.com/office/drawing/2014/main" id="{D86236DF-B171-D06E-57B0-6F9E6E3D3955}"/>
              </a:ext>
            </a:extLst>
          </p:cNvPr>
          <p:cNvSpPr>
            <a:spLocks noGrp="1"/>
          </p:cNvSpPr>
          <p:nvPr>
            <p:ph type="sldNum" sz="quarter" idx="12"/>
          </p:nvPr>
        </p:nvSpPr>
        <p:spPr>
          <a:xfrm>
            <a:off x="10982040" y="6492875"/>
            <a:ext cx="780010" cy="365125"/>
          </a:xfrm>
        </p:spPr>
        <p:txBody>
          <a:bodyPr/>
          <a:lstStyle/>
          <a:p>
            <a:fld id="{3A98EE3D-8CD1-4C3F-BD1C-C98C9596463C}" type="slidenum">
              <a:rPr lang="en-US" noProof="0" smtClean="0">
                <a:solidFill>
                  <a:schemeClr val="tx1"/>
                </a:solidFill>
              </a:rPr>
              <a:t>13</a:t>
            </a:fld>
            <a:endParaRPr lang="en-US" noProof="0" dirty="0">
              <a:solidFill>
                <a:schemeClr val="tx1"/>
              </a:solidFill>
            </a:endParaRPr>
          </a:p>
        </p:txBody>
      </p:sp>
      <p:pic>
        <p:nvPicPr>
          <p:cNvPr id="6" name="Picture 5">
            <a:extLst>
              <a:ext uri="{FF2B5EF4-FFF2-40B4-BE49-F238E27FC236}">
                <a16:creationId xmlns:a16="http://schemas.microsoft.com/office/drawing/2014/main" id="{A86DF498-155F-3131-F79B-6EF60D9624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1552" y="2064327"/>
            <a:ext cx="6855064" cy="4161198"/>
          </a:xfrm>
          <a:prstGeom prst="rect">
            <a:avLst/>
          </a:prstGeom>
        </p:spPr>
      </p:pic>
    </p:spTree>
    <p:extLst>
      <p:ext uri="{BB962C8B-B14F-4D97-AF65-F5344CB8AC3E}">
        <p14:creationId xmlns:p14="http://schemas.microsoft.com/office/powerpoint/2010/main" val="240586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22479" y="618186"/>
            <a:ext cx="10947042" cy="1094704"/>
          </a:xfrm>
          <a:solidFill>
            <a:schemeClr val="accent3">
              <a:lumMod val="40000"/>
              <a:lumOff val="60000"/>
            </a:schemeClr>
          </a:solidFill>
        </p:spPr>
        <p:txBody>
          <a:bodyPr/>
          <a:lstStyle/>
          <a:p>
            <a:r>
              <a:rPr lang="en-US" dirty="0"/>
              <a:t>Background study (</a:t>
            </a:r>
            <a:r>
              <a:rPr lang="en-US" dirty="0" err="1"/>
              <a:t>Cont</a:t>
            </a:r>
            <a:r>
              <a:rPr lang="en-US" dirty="0"/>
              <a:t>…)</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940158" y="2575774"/>
            <a:ext cx="10431887" cy="3664039"/>
          </a:xfrm>
        </p:spPr>
        <p:txBody>
          <a:bodyPr>
            <a:normAutofit/>
          </a:bodyPr>
          <a:lstStyle/>
          <a:p>
            <a:pPr algn="l" fontAlgn="base"/>
            <a:r>
              <a:rPr lang="en-US" dirty="0"/>
              <a:t>                                                     </a:t>
            </a:r>
          </a:p>
          <a:p>
            <a:pPr marL="457200" indent="-457200" algn="just">
              <a:buFont typeface="Arial" panose="020B0604020202020204" pitchFamily="34" charset="0"/>
              <a:buChar char="•"/>
            </a:pPr>
            <a:endParaRPr lang="en-US" sz="2800" dirty="0"/>
          </a:p>
        </p:txBody>
      </p:sp>
      <p:sp>
        <p:nvSpPr>
          <p:cNvPr id="3" name="TextBox 2">
            <a:extLst>
              <a:ext uri="{FF2B5EF4-FFF2-40B4-BE49-F238E27FC236}">
                <a16:creationId xmlns:a16="http://schemas.microsoft.com/office/drawing/2014/main" id="{892DDF49-6478-D33A-779E-C8F501407926}"/>
              </a:ext>
            </a:extLst>
          </p:cNvPr>
          <p:cNvSpPr txBox="1"/>
          <p:nvPr/>
        </p:nvSpPr>
        <p:spPr>
          <a:xfrm>
            <a:off x="622479" y="1775000"/>
            <a:ext cx="6098146" cy="461665"/>
          </a:xfrm>
          <a:prstGeom prst="rect">
            <a:avLst/>
          </a:prstGeom>
          <a:noFill/>
        </p:spPr>
        <p:txBody>
          <a:bodyPr wrap="square">
            <a:spAutoFit/>
          </a:bodyPr>
          <a:lstStyle/>
          <a:p>
            <a:pPr marL="457200" indent="-457200" algn="just">
              <a:buFont typeface="Wingdings" panose="05000000000000000000" pitchFamily="2" charset="2"/>
              <a:buChar char="q"/>
            </a:pPr>
            <a:r>
              <a:rPr lang="en-US" sz="2400" dirty="0">
                <a:solidFill>
                  <a:schemeClr val="bg1">
                    <a:lumMod val="50000"/>
                  </a:schemeClr>
                </a:solidFill>
              </a:rPr>
              <a:t>Self Attention</a:t>
            </a:r>
          </a:p>
        </p:txBody>
      </p:sp>
      <p:sp>
        <p:nvSpPr>
          <p:cNvPr id="5" name="Text Box 2">
            <a:extLst>
              <a:ext uri="{FF2B5EF4-FFF2-40B4-BE49-F238E27FC236}">
                <a16:creationId xmlns:a16="http://schemas.microsoft.com/office/drawing/2014/main" id="{CF39AEE1-4F13-8AD9-B382-899DD56D2A67}"/>
              </a:ext>
            </a:extLst>
          </p:cNvPr>
          <p:cNvSpPr txBox="1">
            <a:spLocks noChangeArrowheads="1"/>
          </p:cNvSpPr>
          <p:nvPr/>
        </p:nvSpPr>
        <p:spPr bwMode="auto">
          <a:xfrm>
            <a:off x="3867887" y="5374748"/>
            <a:ext cx="5705475" cy="853822"/>
          </a:xfrm>
          <a:prstGeom prst="rect">
            <a:avLst/>
          </a:prstGeom>
          <a:noFill/>
          <a:ln w="9525">
            <a:noFill/>
            <a:miter lim="800000"/>
            <a:headEnd/>
            <a:tailEnd/>
          </a:ln>
        </p:spPr>
        <p:txBody>
          <a:bodyPr rot="0" vert="horz" wrap="square" lIns="91440" tIns="45720" rIns="91440" bIns="45720" anchor="t" anchorCtr="0">
            <a:noAutofit/>
          </a:bodyPr>
          <a:lstStyle/>
          <a:p>
            <a:pPr marL="6350" marR="151765" indent="-6350" algn="just">
              <a:lnSpc>
                <a:spcPct val="202000"/>
              </a:lnSpc>
              <a:spcBef>
                <a:spcPts val="0"/>
              </a:spcBef>
              <a:spcAft>
                <a:spcPts val="15"/>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400" dirty="0">
                <a:solidFill>
                  <a:srgbClr val="000000"/>
                </a:solidFill>
                <a:effectLst/>
                <a:ea typeface="Times New Roman" panose="02020603050405020304" pitchFamily="18" charset="0"/>
              </a:rPr>
              <a:t>Fig</a:t>
            </a:r>
            <a:r>
              <a:rPr lang="en-US" sz="1400" dirty="0">
                <a:solidFill>
                  <a:srgbClr val="000000"/>
                </a:solidFill>
                <a:ea typeface="Times New Roman" panose="02020603050405020304" pitchFamily="18" charset="0"/>
              </a:rPr>
              <a:t>ure 5</a:t>
            </a:r>
            <a:r>
              <a:rPr lang="en-US" sz="1400" dirty="0">
                <a:solidFill>
                  <a:srgbClr val="000000"/>
                </a:solidFill>
                <a:effectLst/>
                <a:ea typeface="Times New Roman" panose="02020603050405020304" pitchFamily="18" charset="0"/>
              </a:rPr>
              <a:t> : Self-attention calculation in matrix form[7] </a:t>
            </a:r>
          </a:p>
        </p:txBody>
      </p:sp>
      <p:pic>
        <p:nvPicPr>
          <p:cNvPr id="4" name="Picture 3">
            <a:extLst>
              <a:ext uri="{FF2B5EF4-FFF2-40B4-BE49-F238E27FC236}">
                <a16:creationId xmlns:a16="http://schemas.microsoft.com/office/drawing/2014/main" id="{5FD0797D-B267-450B-700B-74F921A7E8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7887" y="2575774"/>
            <a:ext cx="5247384" cy="2941414"/>
          </a:xfrm>
          <a:prstGeom prst="rect">
            <a:avLst/>
          </a:prstGeom>
        </p:spPr>
      </p:pic>
      <p:sp>
        <p:nvSpPr>
          <p:cNvPr id="2" name="Slide Number Placeholder 1">
            <a:extLst>
              <a:ext uri="{FF2B5EF4-FFF2-40B4-BE49-F238E27FC236}">
                <a16:creationId xmlns:a16="http://schemas.microsoft.com/office/drawing/2014/main" id="{94A95704-25F0-E433-AC3E-EB5BE15F0DFB}"/>
              </a:ext>
            </a:extLst>
          </p:cNvPr>
          <p:cNvSpPr>
            <a:spLocks noGrp="1"/>
          </p:cNvSpPr>
          <p:nvPr>
            <p:ph type="sldNum" sz="quarter" idx="12"/>
          </p:nvPr>
        </p:nvSpPr>
        <p:spPr/>
        <p:txBody>
          <a:bodyPr/>
          <a:lstStyle/>
          <a:p>
            <a:fld id="{3A98EE3D-8CD1-4C3F-BD1C-C98C9596463C}" type="slidenum">
              <a:rPr lang="en-US" noProof="0" smtClean="0">
                <a:solidFill>
                  <a:schemeClr val="tx1"/>
                </a:solidFill>
              </a:rPr>
              <a:t>14</a:t>
            </a:fld>
            <a:endParaRPr lang="en-US" noProof="0" dirty="0">
              <a:solidFill>
                <a:schemeClr val="tx1"/>
              </a:solidFill>
            </a:endParaRPr>
          </a:p>
        </p:txBody>
      </p:sp>
    </p:spTree>
    <p:extLst>
      <p:ext uri="{BB962C8B-B14F-4D97-AF65-F5344CB8AC3E}">
        <p14:creationId xmlns:p14="http://schemas.microsoft.com/office/powerpoint/2010/main" val="792036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22479" y="618186"/>
            <a:ext cx="10947042" cy="1094704"/>
          </a:xfrm>
          <a:solidFill>
            <a:schemeClr val="accent3">
              <a:lumMod val="40000"/>
              <a:lumOff val="60000"/>
            </a:schemeClr>
          </a:solidFill>
        </p:spPr>
        <p:txBody>
          <a:bodyPr/>
          <a:lstStyle/>
          <a:p>
            <a:r>
              <a:rPr lang="en-US" dirty="0"/>
              <a:t>Background study (</a:t>
            </a:r>
            <a:r>
              <a:rPr lang="en-US" dirty="0" err="1"/>
              <a:t>Cont</a:t>
            </a:r>
            <a:r>
              <a:rPr lang="en-US" dirty="0"/>
              <a:t>…)</a:t>
            </a:r>
          </a:p>
        </p:txBody>
      </p:sp>
      <p:sp>
        <p:nvSpPr>
          <p:cNvPr id="7" name="Content Placeholder 11">
            <a:extLst>
              <a:ext uri="{FF2B5EF4-FFF2-40B4-BE49-F238E27FC236}">
                <a16:creationId xmlns:a16="http://schemas.microsoft.com/office/drawing/2014/main" id="{02374B29-1491-56FC-DABF-39859C57ED90}"/>
              </a:ext>
            </a:extLst>
          </p:cNvPr>
          <p:cNvSpPr>
            <a:spLocks noGrp="1"/>
          </p:cNvSpPr>
          <p:nvPr>
            <p:ph sz="half" idx="2"/>
          </p:nvPr>
        </p:nvSpPr>
        <p:spPr>
          <a:xfrm>
            <a:off x="794198" y="1871942"/>
            <a:ext cx="10775323" cy="4526924"/>
          </a:xfrm>
        </p:spPr>
        <p:txBody>
          <a:bodyPr>
            <a:normAutofit/>
          </a:bodyPr>
          <a:lstStyle/>
          <a:p>
            <a:pPr marL="285750" indent="-285750" algn="l" fontAlgn="base">
              <a:buClr>
                <a:schemeClr val="bg1">
                  <a:lumMod val="50000"/>
                </a:schemeClr>
              </a:buClr>
              <a:buFont typeface="Wingdings" panose="05000000000000000000" pitchFamily="2" charset="2"/>
              <a:buChar char="q"/>
            </a:pPr>
            <a:r>
              <a:rPr lang="en-US" sz="2400" dirty="0">
                <a:solidFill>
                  <a:schemeClr val="bg1">
                    <a:lumMod val="50000"/>
                  </a:schemeClr>
                </a:solidFill>
                <a:effectLst/>
                <a:ea typeface="Times New Roman" panose="02020603050405020304" pitchFamily="18" charset="0"/>
              </a:rPr>
              <a:t> Limitation of S</a:t>
            </a:r>
            <a:r>
              <a:rPr lang="en-US" sz="2400" dirty="0">
                <a:solidFill>
                  <a:schemeClr val="bg1">
                    <a:lumMod val="50000"/>
                  </a:schemeClr>
                </a:solidFill>
                <a:ea typeface="Times New Roman" panose="02020603050405020304" pitchFamily="18" charset="0"/>
              </a:rPr>
              <a:t>elf </a:t>
            </a:r>
            <a:r>
              <a:rPr lang="en-US" sz="2400" dirty="0">
                <a:solidFill>
                  <a:schemeClr val="bg1">
                    <a:lumMod val="50000"/>
                  </a:schemeClr>
                </a:solidFill>
                <a:effectLst/>
                <a:ea typeface="Times New Roman" panose="02020603050405020304" pitchFamily="18" charset="0"/>
              </a:rPr>
              <a:t>a</a:t>
            </a:r>
            <a:r>
              <a:rPr lang="en-US" sz="2400" dirty="0">
                <a:solidFill>
                  <a:schemeClr val="bg1">
                    <a:lumMod val="50000"/>
                  </a:schemeClr>
                </a:solidFill>
                <a:ea typeface="Times New Roman" panose="02020603050405020304" pitchFamily="18" charset="0"/>
              </a:rPr>
              <a:t>ttention</a:t>
            </a:r>
            <a:r>
              <a:rPr lang="en-US" sz="2400" dirty="0"/>
              <a:t>                        </a:t>
            </a:r>
          </a:p>
          <a:p>
            <a:pPr marL="342900" indent="-342900" algn="just">
              <a:buFont typeface="Arial" panose="020B0604020202020204" pitchFamily="34" charset="0"/>
              <a:buChar char="•"/>
            </a:pPr>
            <a:r>
              <a:rPr lang="en-US" sz="1800" dirty="0"/>
              <a:t>self-attention can be formulated as:</a:t>
            </a:r>
          </a:p>
          <a:p>
            <a:pPr algn="just"/>
            <a:endParaRPr lang="en-US" dirty="0"/>
          </a:p>
          <a:p>
            <a:pPr algn="just"/>
            <a:endParaRPr lang="en-US" dirty="0"/>
          </a:p>
          <a:p>
            <a:pPr marL="285750" indent="-285750" algn="just">
              <a:buFont typeface="Arial" panose="020B0604020202020204" pitchFamily="34" charset="0"/>
              <a:buChar char="•"/>
            </a:pPr>
            <a:endParaRPr lang="pt-BR" dirty="0"/>
          </a:p>
          <a:p>
            <a:pPr marL="285750" indent="-285750" algn="just">
              <a:buFont typeface="Arial" panose="020B0604020202020204" pitchFamily="34" charset="0"/>
              <a:buChar char="•"/>
            </a:pPr>
            <a:endParaRPr lang="pt-BR" dirty="0"/>
          </a:p>
          <a:p>
            <a:pPr marL="285750" indent="-285750" algn="just">
              <a:buFont typeface="Arial" panose="020B0604020202020204" pitchFamily="34" charset="0"/>
              <a:buChar char="•"/>
            </a:pPr>
            <a:r>
              <a:rPr lang="pt-BR" dirty="0"/>
              <a:t>Here query matrix </a:t>
            </a:r>
            <a:r>
              <a:rPr lang="en-US" sz="1800" dirty="0">
                <a:effectLst/>
                <a:latin typeface="Calibri" panose="020F0502020204030204" pitchFamily="34" charset="0"/>
                <a:ea typeface="Calibri" panose="020F0502020204030204" pitchFamily="34" charset="0"/>
                <a:cs typeface="Arial" panose="020B0604020202020204" pitchFamily="34" charset="0"/>
              </a:rPr>
              <a:t>Q </a:t>
            </a:r>
            <a:r>
              <a:rPr lang="en-US" sz="1800" dirty="0">
                <a:effectLst/>
                <a:latin typeface="Cambria Math" panose="02040503050406030204" pitchFamily="18" charset="0"/>
                <a:ea typeface="Calibri" panose="020F0502020204030204" pitchFamily="34" charset="0"/>
                <a:cs typeface="Cambria Math" panose="02040503050406030204" pitchFamily="18" charset="0"/>
              </a:rPr>
              <a:t>∈</a:t>
            </a:r>
            <a:r>
              <a:rPr lang="en-US" sz="1800" dirty="0">
                <a:effectLst/>
                <a:latin typeface="Calibri" panose="020F0502020204030204" pitchFamily="34" charset="0"/>
                <a:ea typeface="Calibri" panose="020F0502020204030204" pitchFamily="34" charset="0"/>
                <a:cs typeface="Arial" panose="020B0604020202020204" pitchFamily="34" charset="0"/>
              </a:rPr>
              <a:t> R</a:t>
            </a:r>
            <a:r>
              <a:rPr lang="en-US" sz="1800" baseline="30000" dirty="0">
                <a:effectLst/>
                <a:latin typeface="Calibri" panose="020F0502020204030204" pitchFamily="34" charset="0"/>
                <a:ea typeface="Calibri" panose="020F0502020204030204" pitchFamily="34" charset="0"/>
                <a:cs typeface="Arial" panose="020B0604020202020204" pitchFamily="34" charset="0"/>
              </a:rPr>
              <a:t>N*d</a:t>
            </a:r>
            <a:r>
              <a:rPr lang="pt-BR" dirty="0"/>
              <a:t>, a key matrix </a:t>
            </a:r>
            <a:r>
              <a:rPr lang="en-US" sz="1800" dirty="0">
                <a:latin typeface="Calibri" panose="020F0502020204030204" pitchFamily="34" charset="0"/>
                <a:cs typeface="Arial" panose="020B0604020202020204" pitchFamily="34" charset="0"/>
              </a:rPr>
              <a:t>K</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Cambria Math" panose="02040503050406030204" pitchFamily="18" charset="0"/>
                <a:ea typeface="Calibri" panose="020F0502020204030204" pitchFamily="34" charset="0"/>
                <a:cs typeface="Cambria Math" panose="02040503050406030204" pitchFamily="18" charset="0"/>
              </a:rPr>
              <a:t>∈</a:t>
            </a:r>
            <a:r>
              <a:rPr lang="en-US" sz="1800" dirty="0">
                <a:effectLst/>
                <a:latin typeface="Calibri" panose="020F0502020204030204" pitchFamily="34" charset="0"/>
                <a:ea typeface="Calibri" panose="020F0502020204030204" pitchFamily="34" charset="0"/>
                <a:cs typeface="Arial" panose="020B0604020202020204" pitchFamily="34" charset="0"/>
              </a:rPr>
              <a:t> R</a:t>
            </a:r>
            <a:r>
              <a:rPr lang="en-US" sz="1800" baseline="30000" dirty="0">
                <a:effectLst/>
                <a:latin typeface="Calibri" panose="020F0502020204030204" pitchFamily="34" charset="0"/>
                <a:ea typeface="Calibri" panose="020F0502020204030204" pitchFamily="34" charset="0"/>
                <a:cs typeface="Arial" panose="020B0604020202020204" pitchFamily="34" charset="0"/>
              </a:rPr>
              <a:t>N*d</a:t>
            </a:r>
            <a:r>
              <a:rPr lang="pt-BR" dirty="0"/>
              <a:t>, and a value matrix </a:t>
            </a:r>
            <a:r>
              <a:rPr lang="en-US" sz="1800" dirty="0">
                <a:latin typeface="Calibri" panose="020F0502020204030204" pitchFamily="34" charset="0"/>
                <a:cs typeface="Arial" panose="020B0604020202020204" pitchFamily="34" charset="0"/>
              </a:rPr>
              <a:t>V</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Cambria Math" panose="02040503050406030204" pitchFamily="18" charset="0"/>
                <a:ea typeface="Calibri" panose="020F0502020204030204" pitchFamily="34" charset="0"/>
                <a:cs typeface="Cambria Math" panose="02040503050406030204" pitchFamily="18" charset="0"/>
              </a:rPr>
              <a:t>∈</a:t>
            </a:r>
            <a:r>
              <a:rPr lang="en-US" sz="1800" dirty="0">
                <a:effectLst/>
                <a:latin typeface="Calibri" panose="020F0502020204030204" pitchFamily="34" charset="0"/>
                <a:ea typeface="Calibri" panose="020F0502020204030204" pitchFamily="34" charset="0"/>
                <a:cs typeface="Arial" panose="020B0604020202020204" pitchFamily="34" charset="0"/>
              </a:rPr>
              <a:t> R</a:t>
            </a:r>
            <a:r>
              <a:rPr lang="en-US" sz="1800" baseline="30000" dirty="0">
                <a:effectLst/>
                <a:latin typeface="Calibri" panose="020F0502020204030204" pitchFamily="34" charset="0"/>
                <a:ea typeface="Calibri" panose="020F0502020204030204" pitchFamily="34" charset="0"/>
                <a:cs typeface="Arial" panose="020B0604020202020204" pitchFamily="34" charset="0"/>
              </a:rPr>
              <a:t>N*d’</a:t>
            </a:r>
          </a:p>
          <a:p>
            <a:pPr algn="just"/>
            <a:r>
              <a:rPr lang="en-US" sz="1800" dirty="0"/>
              <a:t>       </a:t>
            </a:r>
            <a:r>
              <a:rPr lang="en-US" dirty="0"/>
              <a:t>N is the number of patch &amp; </a:t>
            </a:r>
          </a:p>
          <a:p>
            <a:pPr algn="just"/>
            <a:r>
              <a:rPr lang="en-US" dirty="0"/>
              <a:t>         d is the embedding size.</a:t>
            </a:r>
          </a:p>
        </p:txBody>
      </p:sp>
      <p:pic>
        <p:nvPicPr>
          <p:cNvPr id="9" name="Picture 8">
            <a:extLst>
              <a:ext uri="{FF2B5EF4-FFF2-40B4-BE49-F238E27FC236}">
                <a16:creationId xmlns:a16="http://schemas.microsoft.com/office/drawing/2014/main" id="{55626574-E9BA-1520-67C7-C681194B2FC7}"/>
              </a:ext>
            </a:extLst>
          </p:cNvPr>
          <p:cNvPicPr>
            <a:picLocks noChangeAspect="1"/>
          </p:cNvPicPr>
          <p:nvPr/>
        </p:nvPicPr>
        <p:blipFill>
          <a:blip r:embed="rId2"/>
          <a:stretch>
            <a:fillRect/>
          </a:stretch>
        </p:blipFill>
        <p:spPr>
          <a:xfrm>
            <a:off x="1865098" y="2886502"/>
            <a:ext cx="3487552" cy="859778"/>
          </a:xfrm>
          <a:prstGeom prst="rect">
            <a:avLst/>
          </a:prstGeom>
        </p:spPr>
      </p:pic>
      <p:pic>
        <p:nvPicPr>
          <p:cNvPr id="10" name="Picture 9">
            <a:extLst>
              <a:ext uri="{FF2B5EF4-FFF2-40B4-BE49-F238E27FC236}">
                <a16:creationId xmlns:a16="http://schemas.microsoft.com/office/drawing/2014/main" id="{0E78B4B0-26A0-5DF4-DA0A-BC738E693395}"/>
              </a:ext>
            </a:extLst>
          </p:cNvPr>
          <p:cNvPicPr>
            <a:picLocks noChangeAspect="1"/>
          </p:cNvPicPr>
          <p:nvPr/>
        </p:nvPicPr>
        <p:blipFill>
          <a:blip r:embed="rId3"/>
          <a:stretch>
            <a:fillRect/>
          </a:stretch>
        </p:blipFill>
        <p:spPr>
          <a:xfrm>
            <a:off x="1865098" y="3717707"/>
            <a:ext cx="2404654" cy="625701"/>
          </a:xfrm>
          <a:prstGeom prst="rect">
            <a:avLst/>
          </a:prstGeom>
        </p:spPr>
      </p:pic>
      <p:sp>
        <p:nvSpPr>
          <p:cNvPr id="2" name="Slide Number Placeholder 1">
            <a:extLst>
              <a:ext uri="{FF2B5EF4-FFF2-40B4-BE49-F238E27FC236}">
                <a16:creationId xmlns:a16="http://schemas.microsoft.com/office/drawing/2014/main" id="{18039BD5-294F-CE01-8EF3-5B35C80F2707}"/>
              </a:ext>
            </a:extLst>
          </p:cNvPr>
          <p:cNvSpPr>
            <a:spLocks noGrp="1"/>
          </p:cNvSpPr>
          <p:nvPr>
            <p:ph type="sldNum" sz="quarter" idx="12"/>
          </p:nvPr>
        </p:nvSpPr>
        <p:spPr/>
        <p:txBody>
          <a:bodyPr/>
          <a:lstStyle/>
          <a:p>
            <a:fld id="{3A98EE3D-8CD1-4C3F-BD1C-C98C9596463C}" type="slidenum">
              <a:rPr lang="en-US" noProof="0" smtClean="0">
                <a:solidFill>
                  <a:schemeClr val="tx1"/>
                </a:solidFill>
              </a:rPr>
              <a:t>15</a:t>
            </a:fld>
            <a:endParaRPr lang="en-US" noProof="0" dirty="0">
              <a:solidFill>
                <a:schemeClr val="tx1"/>
              </a:solidFill>
            </a:endParaRPr>
          </a:p>
        </p:txBody>
      </p:sp>
      <p:pic>
        <p:nvPicPr>
          <p:cNvPr id="4" name="Picture 3">
            <a:extLst>
              <a:ext uri="{FF2B5EF4-FFF2-40B4-BE49-F238E27FC236}">
                <a16:creationId xmlns:a16="http://schemas.microsoft.com/office/drawing/2014/main" id="{265D0FD1-734A-6934-8D5B-B7F62B4D76C8}"/>
              </a:ext>
            </a:extLst>
          </p:cNvPr>
          <p:cNvPicPr>
            <a:picLocks noChangeAspect="1"/>
          </p:cNvPicPr>
          <p:nvPr/>
        </p:nvPicPr>
        <p:blipFill>
          <a:blip r:embed="rId4"/>
          <a:stretch>
            <a:fillRect/>
          </a:stretch>
        </p:blipFill>
        <p:spPr>
          <a:xfrm>
            <a:off x="9573491" y="1712890"/>
            <a:ext cx="1952903" cy="3787798"/>
          </a:xfrm>
          <a:prstGeom prst="rect">
            <a:avLst/>
          </a:prstGeom>
        </p:spPr>
      </p:pic>
      <p:sp>
        <p:nvSpPr>
          <p:cNvPr id="6" name="TextBox 5">
            <a:extLst>
              <a:ext uri="{FF2B5EF4-FFF2-40B4-BE49-F238E27FC236}">
                <a16:creationId xmlns:a16="http://schemas.microsoft.com/office/drawing/2014/main" id="{87EEC078-D33F-F2FC-35C9-EEEF23E5B7BA}"/>
              </a:ext>
            </a:extLst>
          </p:cNvPr>
          <p:cNvSpPr txBox="1"/>
          <p:nvPr/>
        </p:nvSpPr>
        <p:spPr>
          <a:xfrm>
            <a:off x="8521521" y="5548660"/>
            <a:ext cx="6096000" cy="461665"/>
          </a:xfrm>
          <a:prstGeom prst="rect">
            <a:avLst/>
          </a:prstGeom>
          <a:noFill/>
        </p:spPr>
        <p:txBody>
          <a:bodyPr wrap="square">
            <a:spAutoFit/>
          </a:bodyPr>
          <a:lstStyle/>
          <a:p>
            <a:r>
              <a:rPr lang="en-US" sz="2400" dirty="0">
                <a:solidFill>
                  <a:srgbClr val="000000"/>
                </a:solidFill>
                <a:effectLst/>
                <a:latin typeface="Times New Roman" panose="02020603050405020304" pitchFamily="18" charset="0"/>
                <a:ea typeface="Times New Roman" panose="02020603050405020304" pitchFamily="18" charset="0"/>
              </a:rPr>
              <a:t> </a:t>
            </a:r>
            <a:r>
              <a:rPr lang="en-US" sz="1400" dirty="0">
                <a:solidFill>
                  <a:srgbClr val="000000"/>
                </a:solidFill>
                <a:effectLst/>
                <a:ea typeface="Times New Roman" panose="02020603050405020304" pitchFamily="18" charset="0"/>
              </a:rPr>
              <a:t>Fig</a:t>
            </a:r>
            <a:r>
              <a:rPr lang="en-US" sz="1400" dirty="0">
                <a:solidFill>
                  <a:srgbClr val="000000"/>
                </a:solidFill>
                <a:ea typeface="Times New Roman" panose="02020603050405020304" pitchFamily="18" charset="0"/>
              </a:rPr>
              <a:t>ure 6</a:t>
            </a:r>
            <a:r>
              <a:rPr lang="en-US" sz="1400" dirty="0">
                <a:solidFill>
                  <a:srgbClr val="000000"/>
                </a:solidFill>
                <a:effectLst/>
                <a:ea typeface="Times New Roman" panose="02020603050405020304" pitchFamily="18" charset="0"/>
              </a:rPr>
              <a:t> : Shape of Q,K,V vectors </a:t>
            </a:r>
            <a:endParaRPr lang="en-US" sz="1400" dirty="0"/>
          </a:p>
        </p:txBody>
      </p:sp>
    </p:spTree>
    <p:extLst>
      <p:ext uri="{BB962C8B-B14F-4D97-AF65-F5344CB8AC3E}">
        <p14:creationId xmlns:p14="http://schemas.microsoft.com/office/powerpoint/2010/main" val="877309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22479" y="618186"/>
            <a:ext cx="10947042" cy="1094704"/>
          </a:xfrm>
          <a:solidFill>
            <a:schemeClr val="accent3">
              <a:lumMod val="40000"/>
              <a:lumOff val="60000"/>
            </a:schemeClr>
          </a:solidFill>
        </p:spPr>
        <p:txBody>
          <a:bodyPr/>
          <a:lstStyle/>
          <a:p>
            <a:r>
              <a:rPr lang="en-US" dirty="0"/>
              <a:t>Background study (</a:t>
            </a:r>
            <a:r>
              <a:rPr lang="en-US" dirty="0" err="1"/>
              <a:t>Cont</a:t>
            </a:r>
            <a:r>
              <a:rPr lang="en-US" dirty="0"/>
              <a:t>…)</a:t>
            </a:r>
          </a:p>
        </p:txBody>
      </p:sp>
      <p:sp>
        <p:nvSpPr>
          <p:cNvPr id="2" name="TextBox 1">
            <a:extLst>
              <a:ext uri="{FF2B5EF4-FFF2-40B4-BE49-F238E27FC236}">
                <a16:creationId xmlns:a16="http://schemas.microsoft.com/office/drawing/2014/main" id="{92A1B632-163C-5CCC-B914-CB178CBCF547}"/>
              </a:ext>
            </a:extLst>
          </p:cNvPr>
          <p:cNvSpPr txBox="1"/>
          <p:nvPr/>
        </p:nvSpPr>
        <p:spPr>
          <a:xfrm>
            <a:off x="803110" y="1902516"/>
            <a:ext cx="5084352" cy="3917676"/>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en-US" sz="2400" dirty="0">
                <a:solidFill>
                  <a:schemeClr val="bg1">
                    <a:lumMod val="50000"/>
                  </a:schemeClr>
                </a:solidFill>
                <a:effectLst/>
                <a:ea typeface="Times New Roman" panose="02020603050405020304" pitchFamily="18" charset="0"/>
              </a:rPr>
              <a:t>Limitation of S</a:t>
            </a:r>
            <a:r>
              <a:rPr lang="en-US" sz="2400" dirty="0">
                <a:solidFill>
                  <a:schemeClr val="bg1">
                    <a:lumMod val="50000"/>
                  </a:schemeClr>
                </a:solidFill>
                <a:ea typeface="Times New Roman" panose="02020603050405020304" pitchFamily="18" charset="0"/>
              </a:rPr>
              <a:t>elf </a:t>
            </a:r>
            <a:r>
              <a:rPr lang="en-US" sz="2400" dirty="0">
                <a:solidFill>
                  <a:schemeClr val="bg1">
                    <a:lumMod val="50000"/>
                  </a:schemeClr>
                </a:solidFill>
                <a:effectLst/>
                <a:ea typeface="Times New Roman" panose="02020603050405020304" pitchFamily="18" charset="0"/>
              </a:rPr>
              <a:t>a</a:t>
            </a:r>
            <a:r>
              <a:rPr lang="en-US" sz="2400" dirty="0">
                <a:solidFill>
                  <a:schemeClr val="bg1">
                    <a:lumMod val="50000"/>
                  </a:schemeClr>
                </a:solidFill>
                <a:ea typeface="Times New Roman" panose="02020603050405020304" pitchFamily="18" charset="0"/>
              </a:rPr>
              <a:t>ttention</a:t>
            </a:r>
            <a:endParaRPr lang="en-US" sz="2400" dirty="0"/>
          </a:p>
          <a:p>
            <a:pPr marL="342900" indent="-342900">
              <a:lnSpc>
                <a:spcPct val="150000"/>
              </a:lnSpc>
              <a:buAutoNum type="arabicParenR"/>
            </a:pPr>
            <a:r>
              <a:rPr lang="en-US" dirty="0"/>
              <a:t>calculation of Y=QK T /sqrt(d) takes </a:t>
            </a:r>
            <a:r>
              <a:rPr lang="en-US" b="1" dirty="0"/>
              <a:t>O(N^2*d)</a:t>
            </a:r>
            <a:r>
              <a:rPr lang="en-US" dirty="0"/>
              <a:t>. </a:t>
            </a:r>
          </a:p>
          <a:p>
            <a:pPr>
              <a:lnSpc>
                <a:spcPct val="150000"/>
              </a:lnSpc>
            </a:pPr>
            <a:r>
              <a:rPr lang="en-US" dirty="0"/>
              <a:t>2) exponentiation and calculation of row sum of N takes </a:t>
            </a:r>
            <a:r>
              <a:rPr lang="en-US" b="1" dirty="0"/>
              <a:t>O(N^2) </a:t>
            </a:r>
            <a:r>
              <a:rPr lang="en-US" dirty="0"/>
              <a:t>time, </a:t>
            </a:r>
          </a:p>
          <a:p>
            <a:pPr>
              <a:lnSpc>
                <a:spcPct val="150000"/>
              </a:lnSpc>
            </a:pPr>
            <a:r>
              <a:rPr lang="en-US" dirty="0"/>
              <a:t>3) division of each element of N with the corresponding row sum takes </a:t>
            </a:r>
            <a:r>
              <a:rPr lang="en-US" b="1" dirty="0"/>
              <a:t>O(N^2)</a:t>
            </a:r>
            <a:r>
              <a:rPr lang="en-US" dirty="0"/>
              <a:t>, and </a:t>
            </a:r>
          </a:p>
          <a:p>
            <a:pPr>
              <a:lnSpc>
                <a:spcPct val="150000"/>
              </a:lnSpc>
            </a:pPr>
            <a:r>
              <a:rPr lang="en-US" dirty="0"/>
              <a:t>4) multiplication of </a:t>
            </a:r>
            <a:r>
              <a:rPr lang="en-US" dirty="0" err="1"/>
              <a:t>softmax</a:t>
            </a:r>
            <a:r>
              <a:rPr lang="en-US" dirty="0"/>
              <a:t>(QKT) and V takes </a:t>
            </a:r>
            <a:r>
              <a:rPr lang="en-US" b="1" dirty="0"/>
              <a:t>O(N^2d*</a:t>
            </a:r>
            <a:r>
              <a:rPr lang="en-US" sz="1600" b="1" dirty="0"/>
              <a:t>v</a:t>
            </a:r>
            <a:r>
              <a:rPr lang="en-US" b="1" dirty="0"/>
              <a:t>) </a:t>
            </a:r>
            <a:r>
              <a:rPr lang="en-US" dirty="0"/>
              <a:t>time</a:t>
            </a:r>
          </a:p>
        </p:txBody>
      </p:sp>
      <p:pic>
        <p:nvPicPr>
          <p:cNvPr id="3" name="Picture 2">
            <a:extLst>
              <a:ext uri="{FF2B5EF4-FFF2-40B4-BE49-F238E27FC236}">
                <a16:creationId xmlns:a16="http://schemas.microsoft.com/office/drawing/2014/main" id="{E458AE63-F8E7-F667-28E5-FE7F9779FF7D}"/>
              </a:ext>
            </a:extLst>
          </p:cNvPr>
          <p:cNvPicPr>
            <a:picLocks noChangeAspect="1"/>
          </p:cNvPicPr>
          <p:nvPr/>
        </p:nvPicPr>
        <p:blipFill>
          <a:blip r:embed="rId2"/>
          <a:stretch>
            <a:fillRect/>
          </a:stretch>
        </p:blipFill>
        <p:spPr>
          <a:xfrm>
            <a:off x="6068093" y="1712889"/>
            <a:ext cx="5464282" cy="3644923"/>
          </a:xfrm>
          <a:prstGeom prst="rect">
            <a:avLst/>
          </a:prstGeom>
        </p:spPr>
      </p:pic>
      <p:sp>
        <p:nvSpPr>
          <p:cNvPr id="4" name="Slide Number Placeholder 3">
            <a:extLst>
              <a:ext uri="{FF2B5EF4-FFF2-40B4-BE49-F238E27FC236}">
                <a16:creationId xmlns:a16="http://schemas.microsoft.com/office/drawing/2014/main" id="{C4FEA997-749B-FED3-2CB2-5AAAE3EC48C7}"/>
              </a:ext>
            </a:extLst>
          </p:cNvPr>
          <p:cNvSpPr>
            <a:spLocks noGrp="1"/>
          </p:cNvSpPr>
          <p:nvPr>
            <p:ph type="sldNum" sz="quarter" idx="12"/>
          </p:nvPr>
        </p:nvSpPr>
        <p:spPr/>
        <p:txBody>
          <a:bodyPr/>
          <a:lstStyle/>
          <a:p>
            <a:fld id="{3A98EE3D-8CD1-4C3F-BD1C-C98C9596463C}" type="slidenum">
              <a:rPr lang="en-US" noProof="0" smtClean="0">
                <a:solidFill>
                  <a:schemeClr val="tx1"/>
                </a:solidFill>
              </a:rPr>
              <a:t>16</a:t>
            </a:fld>
            <a:endParaRPr lang="en-US" noProof="0" dirty="0">
              <a:solidFill>
                <a:schemeClr val="tx1"/>
              </a:solidFill>
            </a:endParaRPr>
          </a:p>
        </p:txBody>
      </p:sp>
      <p:sp>
        <p:nvSpPr>
          <p:cNvPr id="7" name="TextBox 6">
            <a:extLst>
              <a:ext uri="{FF2B5EF4-FFF2-40B4-BE49-F238E27FC236}">
                <a16:creationId xmlns:a16="http://schemas.microsoft.com/office/drawing/2014/main" id="{4718E134-2463-A48D-7EEE-7CE0BE60AC7D}"/>
              </a:ext>
            </a:extLst>
          </p:cNvPr>
          <p:cNvSpPr txBox="1"/>
          <p:nvPr/>
        </p:nvSpPr>
        <p:spPr>
          <a:xfrm>
            <a:off x="6195219" y="5440659"/>
            <a:ext cx="5210029" cy="461665"/>
          </a:xfrm>
          <a:prstGeom prst="rect">
            <a:avLst/>
          </a:prstGeom>
          <a:noFill/>
        </p:spPr>
        <p:txBody>
          <a:bodyPr wrap="square">
            <a:spAutoFit/>
          </a:bodyPr>
          <a:lstStyle/>
          <a:p>
            <a:r>
              <a:rPr lang="en-US" sz="2400" dirty="0">
                <a:solidFill>
                  <a:srgbClr val="000000"/>
                </a:solidFill>
                <a:effectLst/>
                <a:latin typeface="Times New Roman" panose="02020603050405020304" pitchFamily="18" charset="0"/>
                <a:ea typeface="Times New Roman" panose="02020603050405020304" pitchFamily="18" charset="0"/>
              </a:rPr>
              <a:t> </a:t>
            </a:r>
            <a:r>
              <a:rPr lang="en-US" sz="1400" dirty="0">
                <a:solidFill>
                  <a:srgbClr val="000000"/>
                </a:solidFill>
                <a:effectLst/>
                <a:ea typeface="Times New Roman" panose="02020603050405020304" pitchFamily="18" charset="0"/>
              </a:rPr>
              <a:t>Fig</a:t>
            </a:r>
            <a:r>
              <a:rPr lang="en-US" sz="1400" dirty="0">
                <a:solidFill>
                  <a:srgbClr val="000000"/>
                </a:solidFill>
                <a:ea typeface="Times New Roman" panose="02020603050405020304" pitchFamily="18" charset="0"/>
              </a:rPr>
              <a:t>ure 7</a:t>
            </a:r>
            <a:r>
              <a:rPr lang="en-US" sz="1400" dirty="0">
                <a:solidFill>
                  <a:srgbClr val="000000"/>
                </a:solidFill>
                <a:effectLst/>
                <a:ea typeface="Times New Roman" panose="02020603050405020304" pitchFamily="18" charset="0"/>
              </a:rPr>
              <a:t> : </a:t>
            </a:r>
            <a:r>
              <a:rPr lang="en-US" sz="1400" dirty="0">
                <a:solidFill>
                  <a:srgbClr val="000000"/>
                </a:solidFill>
                <a:ea typeface="Times New Roman" panose="02020603050405020304" pitchFamily="18" charset="0"/>
              </a:rPr>
              <a:t>Comput</a:t>
            </a:r>
            <a:r>
              <a:rPr lang="en-US" sz="1400" dirty="0">
                <a:solidFill>
                  <a:srgbClr val="000000"/>
                </a:solidFill>
                <a:effectLst/>
                <a:ea typeface="Times New Roman" panose="02020603050405020304" pitchFamily="18" charset="0"/>
              </a:rPr>
              <a:t>a</a:t>
            </a:r>
            <a:r>
              <a:rPr lang="en-US" sz="1400" dirty="0">
                <a:solidFill>
                  <a:srgbClr val="000000"/>
                </a:solidFill>
                <a:ea typeface="Times New Roman" panose="02020603050405020304" pitchFamily="18" charset="0"/>
              </a:rPr>
              <a:t>tion</a:t>
            </a:r>
            <a:r>
              <a:rPr lang="en-US" sz="1400" dirty="0">
                <a:solidFill>
                  <a:srgbClr val="000000"/>
                </a:solidFill>
                <a:effectLst/>
                <a:ea typeface="Times New Roman" panose="02020603050405020304" pitchFamily="18" charset="0"/>
              </a:rPr>
              <a:t>a</a:t>
            </a:r>
            <a:r>
              <a:rPr lang="en-US" sz="1400" dirty="0">
                <a:solidFill>
                  <a:srgbClr val="000000"/>
                </a:solidFill>
                <a:ea typeface="Times New Roman" panose="02020603050405020304" pitchFamily="18" charset="0"/>
              </a:rPr>
              <a:t>l Complexity of self </a:t>
            </a:r>
            <a:r>
              <a:rPr lang="en-US" sz="1400" dirty="0">
                <a:solidFill>
                  <a:srgbClr val="000000"/>
                </a:solidFill>
                <a:effectLst/>
                <a:ea typeface="Times New Roman" panose="02020603050405020304" pitchFamily="18" charset="0"/>
              </a:rPr>
              <a:t>a</a:t>
            </a:r>
            <a:r>
              <a:rPr lang="en-US" sz="1400" dirty="0">
                <a:solidFill>
                  <a:srgbClr val="000000"/>
                </a:solidFill>
                <a:ea typeface="Times New Roman" panose="02020603050405020304" pitchFamily="18" charset="0"/>
              </a:rPr>
              <a:t>ttention</a:t>
            </a:r>
            <a:r>
              <a:rPr lang="en-US" sz="1400" dirty="0">
                <a:solidFill>
                  <a:srgbClr val="000000"/>
                </a:solidFill>
                <a:effectLst/>
                <a:ea typeface="Times New Roman" panose="02020603050405020304" pitchFamily="18" charset="0"/>
              </a:rPr>
              <a:t> </a:t>
            </a:r>
            <a:endParaRPr lang="en-US" sz="1400" dirty="0"/>
          </a:p>
        </p:txBody>
      </p:sp>
    </p:spTree>
    <p:extLst>
      <p:ext uri="{BB962C8B-B14F-4D97-AF65-F5344CB8AC3E}">
        <p14:creationId xmlns:p14="http://schemas.microsoft.com/office/powerpoint/2010/main" val="1789531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22479" y="618186"/>
            <a:ext cx="10947042" cy="1094704"/>
          </a:xfrm>
          <a:solidFill>
            <a:schemeClr val="accent3">
              <a:lumMod val="40000"/>
              <a:lumOff val="60000"/>
            </a:schemeClr>
          </a:solidFill>
        </p:spPr>
        <p:txBody>
          <a:bodyPr/>
          <a:lstStyle/>
          <a:p>
            <a:r>
              <a:rPr lang="en-US" dirty="0"/>
              <a:t>Background study (</a:t>
            </a:r>
            <a:r>
              <a:rPr lang="en-US" dirty="0" err="1"/>
              <a:t>Cont</a:t>
            </a:r>
            <a:r>
              <a:rPr lang="en-US" dirty="0"/>
              <a:t>…)</a:t>
            </a:r>
          </a:p>
        </p:txBody>
      </p:sp>
      <p:pic>
        <p:nvPicPr>
          <p:cNvPr id="5" name="Picture 4">
            <a:extLst>
              <a:ext uri="{FF2B5EF4-FFF2-40B4-BE49-F238E27FC236}">
                <a16:creationId xmlns:a16="http://schemas.microsoft.com/office/drawing/2014/main" id="{0B59FC71-F015-E67F-DB78-49E7AFB56644}"/>
              </a:ext>
            </a:extLst>
          </p:cNvPr>
          <p:cNvPicPr>
            <a:picLocks noChangeAspect="1"/>
          </p:cNvPicPr>
          <p:nvPr/>
        </p:nvPicPr>
        <p:blipFill>
          <a:blip r:embed="rId2"/>
          <a:stretch>
            <a:fillRect/>
          </a:stretch>
        </p:blipFill>
        <p:spPr>
          <a:xfrm>
            <a:off x="6068093" y="1712889"/>
            <a:ext cx="5464282" cy="3659211"/>
          </a:xfrm>
          <a:prstGeom prst="rect">
            <a:avLst/>
          </a:prstGeom>
        </p:spPr>
      </p:pic>
      <p:sp>
        <p:nvSpPr>
          <p:cNvPr id="6" name="TextBox 5">
            <a:extLst>
              <a:ext uri="{FF2B5EF4-FFF2-40B4-BE49-F238E27FC236}">
                <a16:creationId xmlns:a16="http://schemas.microsoft.com/office/drawing/2014/main" id="{2D2ADAC6-B89B-18E9-3F78-16BB7137F3E5}"/>
              </a:ext>
            </a:extLst>
          </p:cNvPr>
          <p:cNvSpPr txBox="1"/>
          <p:nvPr/>
        </p:nvSpPr>
        <p:spPr>
          <a:xfrm>
            <a:off x="803110" y="1712890"/>
            <a:ext cx="5084352" cy="4333174"/>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en-US" sz="2400" dirty="0">
                <a:solidFill>
                  <a:schemeClr val="bg1">
                    <a:lumMod val="50000"/>
                  </a:schemeClr>
                </a:solidFill>
                <a:effectLst/>
                <a:ea typeface="Times New Roman" panose="02020603050405020304" pitchFamily="18" charset="0"/>
              </a:rPr>
              <a:t>Limitation of S</a:t>
            </a:r>
            <a:r>
              <a:rPr lang="en-US" sz="2400" dirty="0">
                <a:solidFill>
                  <a:schemeClr val="bg1">
                    <a:lumMod val="50000"/>
                  </a:schemeClr>
                </a:solidFill>
                <a:ea typeface="Times New Roman" panose="02020603050405020304" pitchFamily="18" charset="0"/>
              </a:rPr>
              <a:t>elf </a:t>
            </a:r>
            <a:r>
              <a:rPr lang="en-US" sz="2400" dirty="0">
                <a:solidFill>
                  <a:schemeClr val="bg1">
                    <a:lumMod val="50000"/>
                  </a:schemeClr>
                </a:solidFill>
                <a:effectLst/>
                <a:ea typeface="Times New Roman" panose="02020603050405020304" pitchFamily="18" charset="0"/>
              </a:rPr>
              <a:t>a</a:t>
            </a:r>
            <a:r>
              <a:rPr lang="en-US" sz="2400" dirty="0">
                <a:solidFill>
                  <a:schemeClr val="bg1">
                    <a:lumMod val="50000"/>
                  </a:schemeClr>
                </a:solidFill>
                <a:ea typeface="Times New Roman" panose="02020603050405020304" pitchFamily="18" charset="0"/>
              </a:rPr>
              <a:t>ttention</a:t>
            </a:r>
            <a:endParaRPr lang="en-US" sz="2400" dirty="0"/>
          </a:p>
          <a:p>
            <a:pPr marL="285750" indent="-285750">
              <a:lnSpc>
                <a:spcPct val="150000"/>
              </a:lnSpc>
              <a:buFont typeface="Arial" panose="020B0604020202020204" pitchFamily="34" charset="0"/>
              <a:buChar char="•"/>
            </a:pPr>
            <a:r>
              <a:rPr lang="en-US" dirty="0"/>
              <a:t>If N=3136 &amp; d=64,</a:t>
            </a:r>
          </a:p>
          <a:p>
            <a:pPr marL="285750" indent="-285750">
              <a:lnSpc>
                <a:spcPct val="150000"/>
              </a:lnSpc>
              <a:buFont typeface="Arial" panose="020B0604020202020204" pitchFamily="34" charset="0"/>
              <a:buChar char="•"/>
            </a:pPr>
            <a:r>
              <a:rPr lang="en-US" dirty="0"/>
              <a:t>There will create a high computational complexity because of N to N matrix multiplication.</a:t>
            </a:r>
          </a:p>
          <a:p>
            <a:pPr marL="285750" indent="-285750">
              <a:lnSpc>
                <a:spcPct val="150000"/>
              </a:lnSpc>
              <a:buFont typeface="Arial" panose="020B0604020202020204" pitchFamily="34" charset="0"/>
              <a:buChar char="•"/>
            </a:pPr>
            <a:r>
              <a:rPr lang="en-US" dirty="0"/>
              <a:t>The majority of pixels, according to the authors, are tightly connected to only a small number of other pixels, thus an N-to-N attention matrix could be redundant.</a:t>
            </a:r>
          </a:p>
        </p:txBody>
      </p:sp>
      <p:sp>
        <p:nvSpPr>
          <p:cNvPr id="2" name="Slide Number Placeholder 1">
            <a:extLst>
              <a:ext uri="{FF2B5EF4-FFF2-40B4-BE49-F238E27FC236}">
                <a16:creationId xmlns:a16="http://schemas.microsoft.com/office/drawing/2014/main" id="{BEAA7164-7AE9-3E0A-E64B-9FEEBCBABAD5}"/>
              </a:ext>
            </a:extLst>
          </p:cNvPr>
          <p:cNvSpPr>
            <a:spLocks noGrp="1"/>
          </p:cNvSpPr>
          <p:nvPr>
            <p:ph type="sldNum" sz="quarter" idx="12"/>
          </p:nvPr>
        </p:nvSpPr>
        <p:spPr/>
        <p:txBody>
          <a:bodyPr/>
          <a:lstStyle/>
          <a:p>
            <a:fld id="{3A98EE3D-8CD1-4C3F-BD1C-C98C9596463C}" type="slidenum">
              <a:rPr lang="en-US" noProof="0" smtClean="0">
                <a:solidFill>
                  <a:schemeClr val="tx1"/>
                </a:solidFill>
              </a:rPr>
              <a:t>17</a:t>
            </a:fld>
            <a:endParaRPr lang="en-US" noProof="0" dirty="0">
              <a:solidFill>
                <a:schemeClr val="tx1"/>
              </a:solidFill>
            </a:endParaRPr>
          </a:p>
        </p:txBody>
      </p:sp>
      <p:sp>
        <p:nvSpPr>
          <p:cNvPr id="3" name="TextBox 2">
            <a:extLst>
              <a:ext uri="{FF2B5EF4-FFF2-40B4-BE49-F238E27FC236}">
                <a16:creationId xmlns:a16="http://schemas.microsoft.com/office/drawing/2014/main" id="{994D33C2-6213-B24C-7057-20B6ED502AFE}"/>
              </a:ext>
            </a:extLst>
          </p:cNvPr>
          <p:cNvSpPr txBox="1"/>
          <p:nvPr/>
        </p:nvSpPr>
        <p:spPr>
          <a:xfrm>
            <a:off x="6195219" y="5440659"/>
            <a:ext cx="5210029" cy="461665"/>
          </a:xfrm>
          <a:prstGeom prst="rect">
            <a:avLst/>
          </a:prstGeom>
          <a:noFill/>
        </p:spPr>
        <p:txBody>
          <a:bodyPr wrap="square">
            <a:spAutoFit/>
          </a:bodyPr>
          <a:lstStyle/>
          <a:p>
            <a:r>
              <a:rPr lang="en-US" sz="2400" dirty="0">
                <a:solidFill>
                  <a:srgbClr val="000000"/>
                </a:solidFill>
                <a:effectLst/>
                <a:latin typeface="Times New Roman" panose="02020603050405020304" pitchFamily="18" charset="0"/>
                <a:ea typeface="Times New Roman" panose="02020603050405020304" pitchFamily="18" charset="0"/>
              </a:rPr>
              <a:t> </a:t>
            </a:r>
            <a:r>
              <a:rPr lang="en-US" sz="1400" dirty="0">
                <a:solidFill>
                  <a:srgbClr val="000000"/>
                </a:solidFill>
                <a:effectLst/>
                <a:ea typeface="Times New Roman" panose="02020603050405020304" pitchFamily="18" charset="0"/>
              </a:rPr>
              <a:t>Fig</a:t>
            </a:r>
            <a:r>
              <a:rPr lang="en-US" sz="1400" dirty="0">
                <a:solidFill>
                  <a:srgbClr val="000000"/>
                </a:solidFill>
                <a:ea typeface="Times New Roman" panose="02020603050405020304" pitchFamily="18" charset="0"/>
              </a:rPr>
              <a:t>ure 7</a:t>
            </a:r>
            <a:r>
              <a:rPr lang="en-US" sz="1400" dirty="0">
                <a:solidFill>
                  <a:srgbClr val="000000"/>
                </a:solidFill>
                <a:effectLst/>
                <a:ea typeface="Times New Roman" panose="02020603050405020304" pitchFamily="18" charset="0"/>
              </a:rPr>
              <a:t> : </a:t>
            </a:r>
            <a:r>
              <a:rPr lang="en-US" sz="1400" dirty="0">
                <a:solidFill>
                  <a:srgbClr val="000000"/>
                </a:solidFill>
                <a:ea typeface="Times New Roman" panose="02020603050405020304" pitchFamily="18" charset="0"/>
              </a:rPr>
              <a:t>Comput</a:t>
            </a:r>
            <a:r>
              <a:rPr lang="en-US" sz="1400" dirty="0">
                <a:solidFill>
                  <a:srgbClr val="000000"/>
                </a:solidFill>
                <a:effectLst/>
                <a:ea typeface="Times New Roman" panose="02020603050405020304" pitchFamily="18" charset="0"/>
              </a:rPr>
              <a:t>a</a:t>
            </a:r>
            <a:r>
              <a:rPr lang="en-US" sz="1400" dirty="0">
                <a:solidFill>
                  <a:srgbClr val="000000"/>
                </a:solidFill>
                <a:ea typeface="Times New Roman" panose="02020603050405020304" pitchFamily="18" charset="0"/>
              </a:rPr>
              <a:t>tion</a:t>
            </a:r>
            <a:r>
              <a:rPr lang="en-US" sz="1400" dirty="0">
                <a:solidFill>
                  <a:srgbClr val="000000"/>
                </a:solidFill>
                <a:effectLst/>
                <a:ea typeface="Times New Roman" panose="02020603050405020304" pitchFamily="18" charset="0"/>
              </a:rPr>
              <a:t>a</a:t>
            </a:r>
            <a:r>
              <a:rPr lang="en-US" sz="1400" dirty="0">
                <a:solidFill>
                  <a:srgbClr val="000000"/>
                </a:solidFill>
                <a:ea typeface="Times New Roman" panose="02020603050405020304" pitchFamily="18" charset="0"/>
              </a:rPr>
              <a:t>l Complexity of self </a:t>
            </a:r>
            <a:r>
              <a:rPr lang="en-US" sz="1400" dirty="0">
                <a:solidFill>
                  <a:srgbClr val="000000"/>
                </a:solidFill>
                <a:effectLst/>
                <a:ea typeface="Times New Roman" panose="02020603050405020304" pitchFamily="18" charset="0"/>
              </a:rPr>
              <a:t>a</a:t>
            </a:r>
            <a:r>
              <a:rPr lang="en-US" sz="1400" dirty="0">
                <a:solidFill>
                  <a:srgbClr val="000000"/>
                </a:solidFill>
                <a:ea typeface="Times New Roman" panose="02020603050405020304" pitchFamily="18" charset="0"/>
              </a:rPr>
              <a:t>ttention</a:t>
            </a:r>
            <a:r>
              <a:rPr lang="en-US" sz="1400" dirty="0">
                <a:solidFill>
                  <a:srgbClr val="000000"/>
                </a:solidFill>
                <a:effectLst/>
                <a:ea typeface="Times New Roman" panose="02020603050405020304" pitchFamily="18" charset="0"/>
              </a:rPr>
              <a:t> </a:t>
            </a:r>
            <a:endParaRPr lang="en-US" sz="1400" dirty="0"/>
          </a:p>
        </p:txBody>
      </p:sp>
    </p:spTree>
    <p:extLst>
      <p:ext uri="{BB962C8B-B14F-4D97-AF65-F5344CB8AC3E}">
        <p14:creationId xmlns:p14="http://schemas.microsoft.com/office/powerpoint/2010/main" val="1563496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22479" y="618186"/>
            <a:ext cx="10947042" cy="1094704"/>
          </a:xfrm>
          <a:solidFill>
            <a:schemeClr val="accent3">
              <a:lumMod val="40000"/>
              <a:lumOff val="60000"/>
            </a:schemeClr>
          </a:solidFill>
        </p:spPr>
        <p:txBody>
          <a:bodyPr/>
          <a:lstStyle/>
          <a:p>
            <a:r>
              <a:rPr lang="en-US" dirty="0"/>
              <a:t>Background study (</a:t>
            </a:r>
            <a:r>
              <a:rPr lang="en-US" dirty="0" err="1"/>
              <a:t>Cont</a:t>
            </a:r>
            <a:r>
              <a:rPr lang="en-US" dirty="0"/>
              <a:t>…)</a:t>
            </a:r>
          </a:p>
        </p:txBody>
      </p:sp>
      <p:sp>
        <p:nvSpPr>
          <p:cNvPr id="2" name="TextBox 1">
            <a:extLst>
              <a:ext uri="{FF2B5EF4-FFF2-40B4-BE49-F238E27FC236}">
                <a16:creationId xmlns:a16="http://schemas.microsoft.com/office/drawing/2014/main" id="{95396393-E390-B4D8-28E6-18429F823689}"/>
              </a:ext>
            </a:extLst>
          </p:cNvPr>
          <p:cNvSpPr txBox="1"/>
          <p:nvPr/>
        </p:nvSpPr>
        <p:spPr>
          <a:xfrm>
            <a:off x="622479" y="1712890"/>
            <a:ext cx="10839718" cy="2954655"/>
          </a:xfrm>
          <a:prstGeom prst="rect">
            <a:avLst/>
          </a:prstGeom>
          <a:noFill/>
        </p:spPr>
        <p:txBody>
          <a:bodyPr wrap="square">
            <a:spAutoFit/>
          </a:bodyPr>
          <a:lstStyle/>
          <a:p>
            <a:pPr marL="342900" indent="-342900">
              <a:buFont typeface="Wingdings" panose="05000000000000000000" pitchFamily="2" charset="2"/>
              <a:buChar char="q"/>
            </a:pPr>
            <a:r>
              <a:rPr lang="en-US" sz="2400" dirty="0">
                <a:solidFill>
                  <a:schemeClr val="bg1">
                    <a:lumMod val="50000"/>
                  </a:schemeClr>
                </a:solidFill>
                <a:effectLst/>
                <a:ea typeface="Times New Roman" panose="02020603050405020304" pitchFamily="18" charset="0"/>
              </a:rPr>
              <a:t>External attention</a:t>
            </a:r>
            <a:endParaRPr lang="en-US" sz="2400" dirty="0">
              <a:solidFill>
                <a:schemeClr val="bg1">
                  <a:lumMod val="50000"/>
                </a:schemeClr>
              </a:solidFill>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is type of attention which reduces complexity by creating </a:t>
            </a:r>
            <a:r>
              <a:rPr lang="en-US" b="1" dirty="0"/>
              <a:t>retention unit </a:t>
            </a:r>
            <a:r>
              <a:rPr lang="en-US" dirty="0"/>
              <a:t>instead of using key and value vector</a:t>
            </a:r>
          </a:p>
          <a:p>
            <a:endParaRPr lang="en-US" dirty="0"/>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27F57704-A4AD-0037-8D5D-A2CA6E2DFDD2}"/>
              </a:ext>
            </a:extLst>
          </p:cNvPr>
          <p:cNvSpPr>
            <a:spLocks noGrp="1"/>
          </p:cNvSpPr>
          <p:nvPr>
            <p:ph type="sldNum" sz="quarter" idx="12"/>
          </p:nvPr>
        </p:nvSpPr>
        <p:spPr/>
        <p:txBody>
          <a:bodyPr/>
          <a:lstStyle/>
          <a:p>
            <a:fld id="{3A98EE3D-8CD1-4C3F-BD1C-C98C9596463C}" type="slidenum">
              <a:rPr lang="en-US" noProof="0" smtClean="0">
                <a:solidFill>
                  <a:schemeClr val="tx1"/>
                </a:solidFill>
              </a:rPr>
              <a:t>18</a:t>
            </a:fld>
            <a:endParaRPr lang="en-US" noProof="0" dirty="0">
              <a:solidFill>
                <a:schemeClr val="tx1"/>
              </a:solidFill>
            </a:endParaRPr>
          </a:p>
        </p:txBody>
      </p:sp>
      <p:pic>
        <p:nvPicPr>
          <p:cNvPr id="6" name="Picture 5">
            <a:extLst>
              <a:ext uri="{FF2B5EF4-FFF2-40B4-BE49-F238E27FC236}">
                <a16:creationId xmlns:a16="http://schemas.microsoft.com/office/drawing/2014/main" id="{267E0842-6BFC-421B-E7EC-DB6C9408ECDA}"/>
              </a:ext>
            </a:extLst>
          </p:cNvPr>
          <p:cNvPicPr>
            <a:picLocks noChangeAspect="1"/>
          </p:cNvPicPr>
          <p:nvPr/>
        </p:nvPicPr>
        <p:blipFill>
          <a:blip r:embed="rId2"/>
          <a:stretch>
            <a:fillRect/>
          </a:stretch>
        </p:blipFill>
        <p:spPr>
          <a:xfrm>
            <a:off x="3833588" y="2939843"/>
            <a:ext cx="4198592" cy="2778296"/>
          </a:xfrm>
          <a:prstGeom prst="rect">
            <a:avLst/>
          </a:prstGeom>
        </p:spPr>
      </p:pic>
      <p:sp>
        <p:nvSpPr>
          <p:cNvPr id="7" name="TextBox 6">
            <a:extLst>
              <a:ext uri="{FF2B5EF4-FFF2-40B4-BE49-F238E27FC236}">
                <a16:creationId xmlns:a16="http://schemas.microsoft.com/office/drawing/2014/main" id="{6D932CC3-87A1-CDDB-F471-A2E4521100D7}"/>
              </a:ext>
            </a:extLst>
          </p:cNvPr>
          <p:cNvSpPr txBox="1"/>
          <p:nvPr/>
        </p:nvSpPr>
        <p:spPr>
          <a:xfrm>
            <a:off x="3833588" y="5718139"/>
            <a:ext cx="5210029" cy="461665"/>
          </a:xfrm>
          <a:prstGeom prst="rect">
            <a:avLst/>
          </a:prstGeom>
          <a:noFill/>
        </p:spPr>
        <p:txBody>
          <a:bodyPr wrap="square">
            <a:spAutoFit/>
          </a:bodyPr>
          <a:lstStyle/>
          <a:p>
            <a:r>
              <a:rPr lang="en-US" sz="2400" dirty="0">
                <a:solidFill>
                  <a:srgbClr val="000000"/>
                </a:solidFill>
                <a:effectLst/>
                <a:latin typeface="Times New Roman" panose="02020603050405020304" pitchFamily="18" charset="0"/>
                <a:ea typeface="Times New Roman" panose="02020603050405020304" pitchFamily="18" charset="0"/>
              </a:rPr>
              <a:t> </a:t>
            </a:r>
            <a:r>
              <a:rPr lang="en-US" sz="1400" dirty="0">
                <a:solidFill>
                  <a:srgbClr val="000000"/>
                </a:solidFill>
                <a:effectLst/>
                <a:ea typeface="Times New Roman" panose="02020603050405020304" pitchFamily="18" charset="0"/>
              </a:rPr>
              <a:t>Fig</a:t>
            </a:r>
            <a:r>
              <a:rPr lang="en-US" sz="1400" dirty="0">
                <a:solidFill>
                  <a:srgbClr val="000000"/>
                </a:solidFill>
                <a:ea typeface="Times New Roman" panose="02020603050405020304" pitchFamily="18" charset="0"/>
              </a:rPr>
              <a:t>ure 8</a:t>
            </a:r>
            <a:r>
              <a:rPr lang="en-US" sz="1400" dirty="0">
                <a:solidFill>
                  <a:srgbClr val="000000"/>
                </a:solidFill>
                <a:effectLst/>
                <a:ea typeface="Times New Roman" panose="02020603050405020304" pitchFamily="18" charset="0"/>
              </a:rPr>
              <a:t> : Retention Unit of Extern</a:t>
            </a:r>
            <a:r>
              <a:rPr lang="en-US" sz="1400" dirty="0"/>
              <a:t>al attention</a:t>
            </a:r>
            <a:r>
              <a:rPr lang="en-US" sz="1400" dirty="0">
                <a:solidFill>
                  <a:srgbClr val="000000"/>
                </a:solidFill>
                <a:effectLst/>
                <a:ea typeface="Times New Roman" panose="02020603050405020304" pitchFamily="18" charset="0"/>
              </a:rPr>
              <a:t>  </a:t>
            </a:r>
            <a:endParaRPr lang="en-US" sz="1400" dirty="0"/>
          </a:p>
        </p:txBody>
      </p:sp>
    </p:spTree>
    <p:extLst>
      <p:ext uri="{BB962C8B-B14F-4D97-AF65-F5344CB8AC3E}">
        <p14:creationId xmlns:p14="http://schemas.microsoft.com/office/powerpoint/2010/main" val="3356076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22479" y="618186"/>
            <a:ext cx="10947042" cy="1094704"/>
          </a:xfrm>
          <a:solidFill>
            <a:schemeClr val="accent3">
              <a:lumMod val="40000"/>
              <a:lumOff val="60000"/>
            </a:schemeClr>
          </a:solidFill>
        </p:spPr>
        <p:txBody>
          <a:bodyPr/>
          <a:lstStyle/>
          <a:p>
            <a:r>
              <a:rPr lang="en-US" dirty="0"/>
              <a:t>Background study (</a:t>
            </a:r>
            <a:r>
              <a:rPr lang="en-US" dirty="0" err="1"/>
              <a:t>Cont</a:t>
            </a:r>
            <a:r>
              <a:rPr lang="en-US" dirty="0"/>
              <a:t>…)</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940158" y="2575774"/>
            <a:ext cx="10431887" cy="3664039"/>
          </a:xfrm>
        </p:spPr>
        <p:txBody>
          <a:bodyPr>
            <a:normAutofit/>
          </a:bodyPr>
          <a:lstStyle/>
          <a:p>
            <a:pPr algn="l" fontAlgn="base"/>
            <a:r>
              <a:rPr lang="en-US" dirty="0"/>
              <a:t>                                                     </a:t>
            </a:r>
          </a:p>
          <a:p>
            <a:pPr marL="457200" indent="-457200" algn="just">
              <a:buFont typeface="Arial" panose="020B0604020202020204" pitchFamily="34" charset="0"/>
              <a:buChar char="•"/>
            </a:pPr>
            <a:endParaRPr lang="en-US" sz="2800" dirty="0"/>
          </a:p>
        </p:txBody>
      </p:sp>
      <p:sp>
        <p:nvSpPr>
          <p:cNvPr id="3" name="TextBox 2">
            <a:extLst>
              <a:ext uri="{FF2B5EF4-FFF2-40B4-BE49-F238E27FC236}">
                <a16:creationId xmlns:a16="http://schemas.microsoft.com/office/drawing/2014/main" id="{892DDF49-6478-D33A-779E-C8F501407926}"/>
              </a:ext>
            </a:extLst>
          </p:cNvPr>
          <p:cNvSpPr txBox="1"/>
          <p:nvPr/>
        </p:nvSpPr>
        <p:spPr>
          <a:xfrm>
            <a:off x="622479" y="1775000"/>
            <a:ext cx="6098146" cy="461665"/>
          </a:xfrm>
          <a:prstGeom prst="rect">
            <a:avLst/>
          </a:prstGeom>
          <a:noFill/>
        </p:spPr>
        <p:txBody>
          <a:bodyPr wrap="square">
            <a:spAutoFit/>
          </a:bodyPr>
          <a:lstStyle/>
          <a:p>
            <a:pPr marL="457200" indent="-457200" algn="just">
              <a:buFont typeface="Wingdings" panose="05000000000000000000" pitchFamily="2" charset="2"/>
              <a:buChar char="q"/>
            </a:pPr>
            <a:r>
              <a:rPr lang="en-US" sz="2400" dirty="0">
                <a:solidFill>
                  <a:schemeClr val="bg1">
                    <a:lumMod val="50000"/>
                  </a:schemeClr>
                </a:solidFill>
              </a:rPr>
              <a:t>Tr</a:t>
            </a:r>
            <a:r>
              <a:rPr lang="en-US" sz="2400" dirty="0">
                <a:solidFill>
                  <a:schemeClr val="bg1">
                    <a:lumMod val="50000"/>
                  </a:schemeClr>
                </a:solidFill>
                <a:effectLst/>
                <a:ea typeface="Times New Roman" panose="02020603050405020304" pitchFamily="18" charset="0"/>
              </a:rPr>
              <a:t>ansformer Blocks</a:t>
            </a:r>
            <a:endParaRPr lang="en-US" sz="2400" dirty="0">
              <a:solidFill>
                <a:schemeClr val="bg1">
                  <a:lumMod val="50000"/>
                </a:schemeClr>
              </a:solidFill>
            </a:endParaRPr>
          </a:p>
        </p:txBody>
      </p:sp>
      <p:sp>
        <p:nvSpPr>
          <p:cNvPr id="5" name="Text Box 2">
            <a:extLst>
              <a:ext uri="{FF2B5EF4-FFF2-40B4-BE49-F238E27FC236}">
                <a16:creationId xmlns:a16="http://schemas.microsoft.com/office/drawing/2014/main" id="{CF39AEE1-4F13-8AD9-B382-899DD56D2A67}"/>
              </a:ext>
            </a:extLst>
          </p:cNvPr>
          <p:cNvSpPr txBox="1">
            <a:spLocks noChangeArrowheads="1"/>
          </p:cNvSpPr>
          <p:nvPr/>
        </p:nvSpPr>
        <p:spPr bwMode="auto">
          <a:xfrm>
            <a:off x="4836407" y="5561823"/>
            <a:ext cx="5705475" cy="853822"/>
          </a:xfrm>
          <a:prstGeom prst="rect">
            <a:avLst/>
          </a:prstGeom>
          <a:noFill/>
          <a:ln w="9525">
            <a:noFill/>
            <a:miter lim="800000"/>
            <a:headEnd/>
            <a:tailEnd/>
          </a:ln>
        </p:spPr>
        <p:txBody>
          <a:bodyPr rot="0" vert="horz" wrap="square" lIns="91440" tIns="45720" rIns="91440" bIns="45720" anchor="t" anchorCtr="0">
            <a:noAutofit/>
          </a:bodyPr>
          <a:lstStyle/>
          <a:p>
            <a:pPr marL="6350" marR="151765" indent="-6350" algn="just">
              <a:lnSpc>
                <a:spcPct val="202000"/>
              </a:lnSpc>
              <a:spcBef>
                <a:spcPts val="0"/>
              </a:spcBef>
              <a:spcAft>
                <a:spcPts val="15"/>
              </a:spcAft>
            </a:pPr>
            <a:r>
              <a:rPr lang="en-US" sz="1400" dirty="0">
                <a:solidFill>
                  <a:srgbClr val="000000"/>
                </a:solidFill>
                <a:effectLst/>
                <a:ea typeface="Times New Roman" panose="02020603050405020304" pitchFamily="18" charset="0"/>
              </a:rPr>
              <a:t>Figure. 9 : Illustration of Transformer blocks[8] </a:t>
            </a:r>
          </a:p>
        </p:txBody>
      </p:sp>
      <p:pic>
        <p:nvPicPr>
          <p:cNvPr id="2" name="Picture 1">
            <a:extLst>
              <a:ext uri="{FF2B5EF4-FFF2-40B4-BE49-F238E27FC236}">
                <a16:creationId xmlns:a16="http://schemas.microsoft.com/office/drawing/2014/main" id="{4BCFD72C-8F13-4B4F-2451-BD65235683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8273" y="1795297"/>
            <a:ext cx="5404701" cy="3802564"/>
          </a:xfrm>
          <a:prstGeom prst="rect">
            <a:avLst/>
          </a:prstGeom>
        </p:spPr>
      </p:pic>
      <p:sp>
        <p:nvSpPr>
          <p:cNvPr id="4" name="Slide Number Placeholder 3">
            <a:extLst>
              <a:ext uri="{FF2B5EF4-FFF2-40B4-BE49-F238E27FC236}">
                <a16:creationId xmlns:a16="http://schemas.microsoft.com/office/drawing/2014/main" id="{6962AF4F-50D0-8BA4-105E-F9D609E847C6}"/>
              </a:ext>
            </a:extLst>
          </p:cNvPr>
          <p:cNvSpPr>
            <a:spLocks noGrp="1"/>
          </p:cNvSpPr>
          <p:nvPr>
            <p:ph type="sldNum" sz="quarter" idx="12"/>
          </p:nvPr>
        </p:nvSpPr>
        <p:spPr/>
        <p:txBody>
          <a:bodyPr/>
          <a:lstStyle/>
          <a:p>
            <a:fld id="{3A98EE3D-8CD1-4C3F-BD1C-C98C9596463C}" type="slidenum">
              <a:rPr lang="en-US" noProof="0" smtClean="0">
                <a:solidFill>
                  <a:schemeClr val="tx1"/>
                </a:solidFill>
              </a:rPr>
              <a:t>19</a:t>
            </a:fld>
            <a:endParaRPr lang="en-US" noProof="0" dirty="0">
              <a:solidFill>
                <a:schemeClr val="tx1"/>
              </a:solidFill>
            </a:endParaRPr>
          </a:p>
        </p:txBody>
      </p:sp>
    </p:spTree>
    <p:extLst>
      <p:ext uri="{BB962C8B-B14F-4D97-AF65-F5344CB8AC3E}">
        <p14:creationId xmlns:p14="http://schemas.microsoft.com/office/powerpoint/2010/main" val="2261810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lstStyle/>
          <a:p>
            <a:r>
              <a:rPr lang="en-US" dirty="0"/>
              <a:t>Presentation Outline</a:t>
            </a:r>
            <a:endParaRPr lang="en-US" dirty="0">
              <a:solidFill>
                <a:schemeClr val="tx1"/>
              </a:solidFill>
            </a:endParaRP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a:xfrm>
            <a:off x="5575829" y="927666"/>
            <a:ext cx="5981171" cy="5590250"/>
          </a:xfrm>
        </p:spPr>
        <p:txBody>
          <a:bodyPr/>
          <a:lstStyle/>
          <a:p>
            <a:r>
              <a:rPr lang="en-US" sz="1800" dirty="0"/>
              <a:t>Introduction</a:t>
            </a:r>
          </a:p>
          <a:p>
            <a:r>
              <a:rPr lang="en-US" sz="1800" dirty="0"/>
              <a:t>Problem Demonstration</a:t>
            </a:r>
          </a:p>
          <a:p>
            <a:r>
              <a:rPr lang="en-US" sz="1800" dirty="0"/>
              <a:t>Research Objective</a:t>
            </a:r>
          </a:p>
          <a:p>
            <a:r>
              <a:rPr lang="en-US" sz="1800" dirty="0"/>
              <a:t>Background Study</a:t>
            </a:r>
          </a:p>
          <a:p>
            <a:r>
              <a:rPr lang="en-US" sz="1800" dirty="0"/>
              <a:t>Related Work</a:t>
            </a:r>
          </a:p>
          <a:p>
            <a:r>
              <a:rPr lang="en-US" sz="1800" dirty="0"/>
              <a:t>Research methodology</a:t>
            </a:r>
          </a:p>
          <a:p>
            <a:r>
              <a:rPr lang="en-US" sz="1800" dirty="0"/>
              <a:t>Results and Discussion</a:t>
            </a:r>
          </a:p>
          <a:p>
            <a:r>
              <a:rPr lang="en-US" sz="1800" dirty="0"/>
              <a:t>Conclusion</a:t>
            </a:r>
          </a:p>
          <a:p>
            <a:r>
              <a:rPr lang="en-US" sz="1800" dirty="0"/>
              <a:t>References</a:t>
            </a:r>
          </a:p>
          <a:p>
            <a:pPr marL="0" indent="0">
              <a:buNone/>
            </a:pPr>
            <a:endParaRPr lang="en-US" dirty="0"/>
          </a:p>
          <a:p>
            <a:pPr marL="0" indent="0">
              <a:buNone/>
            </a:pPr>
            <a:endParaRPr lang="en-US" dirty="0"/>
          </a:p>
        </p:txBody>
      </p:sp>
      <p:sp>
        <p:nvSpPr>
          <p:cNvPr id="2" name="Slide Number Placeholder 1">
            <a:extLst>
              <a:ext uri="{FF2B5EF4-FFF2-40B4-BE49-F238E27FC236}">
                <a16:creationId xmlns:a16="http://schemas.microsoft.com/office/drawing/2014/main" id="{83469373-F8EF-2DEC-3ECF-9D4338DE97A6}"/>
              </a:ext>
            </a:extLst>
          </p:cNvPr>
          <p:cNvSpPr>
            <a:spLocks noGrp="1"/>
          </p:cNvSpPr>
          <p:nvPr>
            <p:ph type="sldNum" sz="quarter" idx="12"/>
          </p:nvPr>
        </p:nvSpPr>
        <p:spPr/>
        <p:txBody>
          <a:bodyPr/>
          <a:lstStyle/>
          <a:p>
            <a:fld id="{3A98EE3D-8CD1-4C3F-BD1C-C98C9596463C}" type="slidenum">
              <a:rPr lang="en-US" noProof="0" smtClean="0"/>
              <a:t>2</a:t>
            </a:fld>
            <a:endParaRPr lang="en-US" noProof="0" dirty="0"/>
          </a:p>
        </p:txBody>
      </p:sp>
    </p:spTree>
    <p:extLst>
      <p:ext uri="{BB962C8B-B14F-4D97-AF65-F5344CB8AC3E}">
        <p14:creationId xmlns:p14="http://schemas.microsoft.com/office/powerpoint/2010/main" val="2276898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22479" y="618186"/>
            <a:ext cx="10947042" cy="1094704"/>
          </a:xfrm>
          <a:solidFill>
            <a:schemeClr val="accent3">
              <a:lumMod val="40000"/>
              <a:lumOff val="60000"/>
            </a:schemeClr>
          </a:solidFill>
        </p:spPr>
        <p:txBody>
          <a:bodyPr/>
          <a:lstStyle/>
          <a:p>
            <a:r>
              <a:rPr lang="en-US" dirty="0"/>
              <a:t>Background study (</a:t>
            </a:r>
            <a:r>
              <a:rPr lang="en-US" dirty="0" err="1"/>
              <a:t>Cont</a:t>
            </a:r>
            <a:r>
              <a:rPr lang="en-US" dirty="0"/>
              <a:t>…)</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913062" y="2416948"/>
            <a:ext cx="10470525" cy="3593131"/>
          </a:xfrm>
        </p:spPr>
        <p:txBody>
          <a:bodyPr>
            <a:normAutofit fontScale="70000" lnSpcReduction="20000"/>
          </a:bodyPr>
          <a:lstStyle/>
          <a:p>
            <a:pPr algn="l" fontAlgn="base"/>
            <a:r>
              <a:rPr lang="en-US" dirty="0"/>
              <a:t>                                                     </a:t>
            </a:r>
          </a:p>
          <a:p>
            <a:pPr marL="285750" indent="-285750" algn="just">
              <a:buFont typeface="Arial" panose="020B0604020202020204" pitchFamily="34" charset="0"/>
              <a:buChar char="•"/>
            </a:pPr>
            <a:r>
              <a:rPr lang="en-US" sz="2100" dirty="0">
                <a:solidFill>
                  <a:srgbClr val="000000"/>
                </a:solidFill>
                <a:effectLst/>
                <a:ea typeface="Times New Roman" panose="02020603050405020304" pitchFamily="18" charset="0"/>
              </a:rPr>
              <a:t>With the use of this patch embedding technique, </a:t>
            </a:r>
          </a:p>
          <a:p>
            <a:pPr algn="just"/>
            <a:r>
              <a:rPr lang="en-US" sz="2100" dirty="0">
                <a:solidFill>
                  <a:srgbClr val="000000"/>
                </a:solidFill>
                <a:ea typeface="Times New Roman" panose="02020603050405020304" pitchFamily="18" charset="0"/>
              </a:rPr>
              <a:t>      </a:t>
            </a:r>
            <a:r>
              <a:rPr lang="en-US" sz="2100" dirty="0">
                <a:solidFill>
                  <a:srgbClr val="000000"/>
                </a:solidFill>
                <a:effectLst/>
                <a:ea typeface="Times New Roman" panose="02020603050405020304" pitchFamily="18" charset="0"/>
              </a:rPr>
              <a:t>the Transformer is able to process the picture </a:t>
            </a:r>
          </a:p>
          <a:p>
            <a:pPr algn="just"/>
            <a:r>
              <a:rPr lang="en-US" sz="2100" dirty="0">
                <a:solidFill>
                  <a:srgbClr val="000000"/>
                </a:solidFill>
                <a:effectLst/>
                <a:ea typeface="Times New Roman" panose="02020603050405020304" pitchFamily="18" charset="0"/>
              </a:rPr>
              <a:t>      as a series of embeddings that can be processed by</a:t>
            </a:r>
          </a:p>
          <a:p>
            <a:pPr algn="just"/>
            <a:r>
              <a:rPr lang="en-US" sz="2100" dirty="0">
                <a:solidFill>
                  <a:srgbClr val="000000"/>
                </a:solidFill>
                <a:effectLst/>
                <a:ea typeface="Times New Roman" panose="02020603050405020304" pitchFamily="18" charset="0"/>
              </a:rPr>
              <a:t>      its self-attention mechanism. </a:t>
            </a:r>
          </a:p>
          <a:p>
            <a:pPr algn="just"/>
            <a:endParaRPr lang="en-US" sz="2100" dirty="0">
              <a:solidFill>
                <a:srgbClr val="000000"/>
              </a:solidFill>
            </a:endParaRPr>
          </a:p>
          <a:p>
            <a:pPr marL="285750" indent="-285750" algn="just">
              <a:buFont typeface="Arial" panose="020B0604020202020204" pitchFamily="34" charset="0"/>
              <a:buChar char="•"/>
            </a:pPr>
            <a:r>
              <a:rPr lang="en-US" sz="2100" dirty="0">
                <a:solidFill>
                  <a:srgbClr val="000000"/>
                </a:solidFill>
                <a:effectLst/>
                <a:ea typeface="Times New Roman" panose="02020603050405020304" pitchFamily="18" charset="0"/>
              </a:rPr>
              <a:t>Patch embedding therefore serves as a bridge </a:t>
            </a:r>
          </a:p>
          <a:p>
            <a:pPr algn="just"/>
            <a:r>
              <a:rPr lang="en-US" sz="2100" dirty="0">
                <a:solidFill>
                  <a:srgbClr val="000000"/>
                </a:solidFill>
                <a:effectLst/>
                <a:ea typeface="Times New Roman" panose="02020603050405020304" pitchFamily="18" charset="0"/>
              </a:rPr>
              <a:t>      between image data and the transformer architecture, </a:t>
            </a:r>
          </a:p>
          <a:p>
            <a:pPr algn="just"/>
            <a:r>
              <a:rPr lang="en-US" sz="2100" dirty="0">
                <a:solidFill>
                  <a:srgbClr val="000000"/>
                </a:solidFill>
                <a:effectLst/>
                <a:ea typeface="Times New Roman" panose="02020603050405020304" pitchFamily="18" charset="0"/>
              </a:rPr>
              <a:t>      allowing the transformer to process images as effectively </a:t>
            </a:r>
          </a:p>
          <a:p>
            <a:pPr algn="just"/>
            <a:r>
              <a:rPr lang="en-US" sz="2100" dirty="0">
                <a:solidFill>
                  <a:srgbClr val="000000"/>
                </a:solidFill>
                <a:effectLst/>
                <a:ea typeface="Times New Roman" panose="02020603050405020304" pitchFamily="18" charset="0"/>
              </a:rPr>
              <a:t>      as it does sequential data</a:t>
            </a:r>
            <a:endParaRPr lang="en-US" sz="2100" dirty="0"/>
          </a:p>
        </p:txBody>
      </p:sp>
      <p:sp>
        <p:nvSpPr>
          <p:cNvPr id="3" name="TextBox 2">
            <a:extLst>
              <a:ext uri="{FF2B5EF4-FFF2-40B4-BE49-F238E27FC236}">
                <a16:creationId xmlns:a16="http://schemas.microsoft.com/office/drawing/2014/main" id="{892DDF49-6478-D33A-779E-C8F501407926}"/>
              </a:ext>
            </a:extLst>
          </p:cNvPr>
          <p:cNvSpPr txBox="1"/>
          <p:nvPr/>
        </p:nvSpPr>
        <p:spPr>
          <a:xfrm>
            <a:off x="622479" y="1775000"/>
            <a:ext cx="6098146" cy="1138773"/>
          </a:xfrm>
          <a:prstGeom prst="rect">
            <a:avLst/>
          </a:prstGeom>
          <a:noFill/>
        </p:spPr>
        <p:txBody>
          <a:bodyPr wrap="square">
            <a:spAutoFit/>
          </a:bodyPr>
          <a:lstStyle/>
          <a:p>
            <a:pPr marL="457200" indent="-457200" algn="just">
              <a:buFont typeface="Wingdings" panose="05000000000000000000" pitchFamily="2" charset="2"/>
              <a:buChar char="q"/>
            </a:pPr>
            <a:r>
              <a:rPr lang="en-US" sz="2400" dirty="0">
                <a:solidFill>
                  <a:schemeClr val="bg1">
                    <a:lumMod val="50000"/>
                  </a:schemeClr>
                </a:solidFill>
              </a:rPr>
              <a:t>Tr</a:t>
            </a:r>
            <a:r>
              <a:rPr lang="en-US" sz="2400" dirty="0">
                <a:solidFill>
                  <a:schemeClr val="bg1">
                    <a:lumMod val="50000"/>
                  </a:schemeClr>
                </a:solidFill>
                <a:effectLst/>
                <a:ea typeface="Times New Roman" panose="02020603050405020304" pitchFamily="18" charset="0"/>
              </a:rPr>
              <a:t>ansformer Blocks</a:t>
            </a:r>
          </a:p>
          <a:p>
            <a:pPr marL="342900" indent="-342900" algn="just">
              <a:buFont typeface="Wingdings" panose="05000000000000000000" pitchFamily="2" charset="2"/>
              <a:buChar char="Ø"/>
            </a:pPr>
            <a:r>
              <a:rPr lang="en-US" sz="2000" dirty="0">
                <a:solidFill>
                  <a:schemeClr val="bg1">
                    <a:lumMod val="50000"/>
                  </a:schemeClr>
                </a:solidFill>
                <a:effectLst/>
                <a:ea typeface="Times New Roman" panose="02020603050405020304" pitchFamily="18" charset="0"/>
              </a:rPr>
              <a:t>Patch Embedding</a:t>
            </a:r>
          </a:p>
          <a:p>
            <a:pPr marL="457200" indent="-457200" algn="just">
              <a:buFont typeface="Wingdings" panose="05000000000000000000" pitchFamily="2" charset="2"/>
              <a:buChar char="q"/>
            </a:pPr>
            <a:endParaRPr lang="en-US" sz="2400" dirty="0">
              <a:solidFill>
                <a:schemeClr val="bg1">
                  <a:lumMod val="50000"/>
                </a:schemeClr>
              </a:solidFill>
            </a:endParaRPr>
          </a:p>
        </p:txBody>
      </p:sp>
      <p:pic>
        <p:nvPicPr>
          <p:cNvPr id="6" name="Picture 5">
            <a:extLst>
              <a:ext uri="{FF2B5EF4-FFF2-40B4-BE49-F238E27FC236}">
                <a16:creationId xmlns:a16="http://schemas.microsoft.com/office/drawing/2014/main" id="{4A481D6D-B4C0-F070-95B5-E237FF4FC9D5}"/>
              </a:ext>
            </a:extLst>
          </p:cNvPr>
          <p:cNvPicPr>
            <a:picLocks noChangeAspect="1"/>
          </p:cNvPicPr>
          <p:nvPr/>
        </p:nvPicPr>
        <p:blipFill>
          <a:blip r:embed="rId2"/>
          <a:stretch>
            <a:fillRect/>
          </a:stretch>
        </p:blipFill>
        <p:spPr>
          <a:xfrm>
            <a:off x="6928833" y="2383787"/>
            <a:ext cx="4627808" cy="2472824"/>
          </a:xfrm>
          <a:prstGeom prst="rect">
            <a:avLst/>
          </a:prstGeom>
        </p:spPr>
      </p:pic>
      <p:sp>
        <p:nvSpPr>
          <p:cNvPr id="7" name="Text Box 2">
            <a:extLst>
              <a:ext uri="{FF2B5EF4-FFF2-40B4-BE49-F238E27FC236}">
                <a16:creationId xmlns:a16="http://schemas.microsoft.com/office/drawing/2014/main" id="{AE62B817-B4FC-3DFC-BB6F-65781CD45CF4}"/>
              </a:ext>
            </a:extLst>
          </p:cNvPr>
          <p:cNvSpPr txBox="1">
            <a:spLocks noChangeArrowheads="1"/>
          </p:cNvSpPr>
          <p:nvPr/>
        </p:nvSpPr>
        <p:spPr bwMode="auto">
          <a:xfrm>
            <a:off x="6720625" y="4773052"/>
            <a:ext cx="5952254" cy="520318"/>
          </a:xfrm>
          <a:prstGeom prst="rect">
            <a:avLst/>
          </a:prstGeom>
          <a:noFill/>
          <a:ln w="9525">
            <a:noFill/>
            <a:miter lim="800000"/>
            <a:headEnd/>
            <a:tailEnd/>
          </a:ln>
        </p:spPr>
        <p:txBody>
          <a:bodyPr rot="0" vert="horz" wrap="square" lIns="91440" tIns="45720" rIns="91440" bIns="45720" anchor="t" anchorCtr="0">
            <a:noAutofit/>
          </a:bodyPr>
          <a:lstStyle/>
          <a:p>
            <a:pPr marL="6350" marR="151765" indent="-6350" algn="just">
              <a:lnSpc>
                <a:spcPct val="202000"/>
              </a:lnSpc>
              <a:spcBef>
                <a:spcPts val="0"/>
              </a:spcBef>
              <a:spcAft>
                <a:spcPts val="15"/>
              </a:spcAft>
            </a:pPr>
            <a:r>
              <a:rPr lang="en-US" sz="1400" dirty="0">
                <a:solidFill>
                  <a:srgbClr val="000000"/>
                </a:solidFill>
                <a:effectLst/>
                <a:ea typeface="Times New Roman" panose="02020603050405020304" pitchFamily="18" charset="0"/>
              </a:rPr>
              <a:t>                       Fig</a:t>
            </a:r>
            <a:r>
              <a:rPr lang="en-US" sz="1400" dirty="0">
                <a:solidFill>
                  <a:srgbClr val="000000"/>
                </a:solidFill>
                <a:ea typeface="Times New Roman" panose="02020603050405020304" pitchFamily="18" charset="0"/>
              </a:rPr>
              <a:t>ure</a:t>
            </a:r>
            <a:r>
              <a:rPr lang="en-US" sz="1400" dirty="0">
                <a:solidFill>
                  <a:srgbClr val="000000"/>
                </a:solidFill>
                <a:effectLst/>
                <a:ea typeface="Times New Roman" panose="02020603050405020304" pitchFamily="18" charset="0"/>
              </a:rPr>
              <a:t>10 </a:t>
            </a:r>
            <a:r>
              <a:rPr lang="en-US" sz="1400" dirty="0">
                <a:solidFill>
                  <a:srgbClr val="000000"/>
                </a:solidFill>
                <a:ea typeface="Times New Roman" panose="02020603050405020304" pitchFamily="18" charset="0"/>
              </a:rPr>
              <a:t>:P</a:t>
            </a:r>
            <a:r>
              <a:rPr lang="en-US" sz="1400" dirty="0"/>
              <a:t>a</a:t>
            </a:r>
            <a:r>
              <a:rPr lang="en-US" sz="1400" dirty="0">
                <a:solidFill>
                  <a:srgbClr val="000000"/>
                </a:solidFill>
              </a:rPr>
              <a:t>tch Embedding</a:t>
            </a:r>
            <a:endParaRPr lang="en-US" sz="1400" dirty="0">
              <a:solidFill>
                <a:srgbClr val="000000"/>
              </a:solidFill>
              <a:effectLst/>
              <a:ea typeface="Times New Roman" panose="02020603050405020304" pitchFamily="18" charset="0"/>
            </a:endParaRPr>
          </a:p>
        </p:txBody>
      </p:sp>
      <p:sp>
        <p:nvSpPr>
          <p:cNvPr id="2" name="Slide Number Placeholder 1">
            <a:extLst>
              <a:ext uri="{FF2B5EF4-FFF2-40B4-BE49-F238E27FC236}">
                <a16:creationId xmlns:a16="http://schemas.microsoft.com/office/drawing/2014/main" id="{CCDF5D29-E501-FAAC-9334-230272DF1AD9}"/>
              </a:ext>
            </a:extLst>
          </p:cNvPr>
          <p:cNvSpPr>
            <a:spLocks noGrp="1"/>
          </p:cNvSpPr>
          <p:nvPr>
            <p:ph type="sldNum" sz="quarter" idx="12"/>
          </p:nvPr>
        </p:nvSpPr>
        <p:spPr/>
        <p:txBody>
          <a:bodyPr/>
          <a:lstStyle/>
          <a:p>
            <a:fld id="{3A98EE3D-8CD1-4C3F-BD1C-C98C9596463C}" type="slidenum">
              <a:rPr lang="en-US" noProof="0" smtClean="0">
                <a:solidFill>
                  <a:schemeClr val="tx1"/>
                </a:solidFill>
              </a:rPr>
              <a:t>20</a:t>
            </a:fld>
            <a:endParaRPr lang="en-US" noProof="0" dirty="0">
              <a:solidFill>
                <a:schemeClr val="tx1"/>
              </a:solidFill>
            </a:endParaRPr>
          </a:p>
        </p:txBody>
      </p:sp>
    </p:spTree>
    <p:extLst>
      <p:ext uri="{BB962C8B-B14F-4D97-AF65-F5344CB8AC3E}">
        <p14:creationId xmlns:p14="http://schemas.microsoft.com/office/powerpoint/2010/main" val="107874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22479" y="618186"/>
            <a:ext cx="10947042" cy="1094704"/>
          </a:xfrm>
          <a:solidFill>
            <a:schemeClr val="accent3">
              <a:lumMod val="40000"/>
              <a:lumOff val="60000"/>
            </a:schemeClr>
          </a:solidFill>
        </p:spPr>
        <p:txBody>
          <a:bodyPr/>
          <a:lstStyle/>
          <a:p>
            <a:r>
              <a:rPr lang="en-US" dirty="0"/>
              <a:t>Background study (</a:t>
            </a:r>
            <a:r>
              <a:rPr lang="en-US" dirty="0" err="1"/>
              <a:t>Cont</a:t>
            </a:r>
            <a:r>
              <a:rPr lang="en-US" dirty="0"/>
              <a:t>…)</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901520" y="2472745"/>
            <a:ext cx="5819105" cy="3400022"/>
          </a:xfrm>
        </p:spPr>
        <p:txBody>
          <a:bodyPr>
            <a:normAutofit/>
          </a:bodyPr>
          <a:lstStyle/>
          <a:p>
            <a:pPr algn="l" fontAlgn="base"/>
            <a:r>
              <a:rPr lang="en-US" dirty="0"/>
              <a:t>                                                     </a:t>
            </a:r>
          </a:p>
          <a:p>
            <a:pPr marL="285750" marR="151765" indent="-285750" algn="just">
              <a:lnSpc>
                <a:spcPct val="202000"/>
              </a:lnSpc>
              <a:spcBef>
                <a:spcPts val="0"/>
              </a:spcBef>
              <a:spcAft>
                <a:spcPts val="15"/>
              </a:spcAft>
              <a:buFont typeface="Arial" panose="020B0604020202020204" pitchFamily="34" charset="0"/>
              <a:buChar char="•"/>
            </a:pPr>
            <a:r>
              <a:rPr lang="en-US" dirty="0">
                <a:solidFill>
                  <a:srgbClr val="000000"/>
                </a:solidFill>
                <a:effectLst/>
                <a:ea typeface="Times New Roman" panose="02020603050405020304" pitchFamily="18" charset="0"/>
              </a:rPr>
              <a:t>As the transformer encoder lacks recurrence in contrast to recurrent neural networks, some positional information must be provided in the input embeddings. </a:t>
            </a:r>
          </a:p>
          <a:p>
            <a:pPr marL="285750" marR="151765" indent="-285750" algn="just">
              <a:lnSpc>
                <a:spcPct val="202000"/>
              </a:lnSpc>
              <a:spcBef>
                <a:spcPts val="0"/>
              </a:spcBef>
              <a:spcAft>
                <a:spcPts val="15"/>
              </a:spcAft>
              <a:buFont typeface="Arial" panose="020B0604020202020204" pitchFamily="34" charset="0"/>
              <a:buChar char="•"/>
            </a:pPr>
            <a:r>
              <a:rPr lang="en-US" dirty="0">
                <a:solidFill>
                  <a:srgbClr val="000000"/>
                </a:solidFill>
                <a:effectLst/>
                <a:ea typeface="Times New Roman" panose="02020603050405020304" pitchFamily="18" charset="0"/>
              </a:rPr>
              <a:t>Positional encoding is used to achieve this.</a:t>
            </a:r>
          </a:p>
        </p:txBody>
      </p:sp>
      <p:sp>
        <p:nvSpPr>
          <p:cNvPr id="3" name="TextBox 2">
            <a:extLst>
              <a:ext uri="{FF2B5EF4-FFF2-40B4-BE49-F238E27FC236}">
                <a16:creationId xmlns:a16="http://schemas.microsoft.com/office/drawing/2014/main" id="{892DDF49-6478-D33A-779E-C8F501407926}"/>
              </a:ext>
            </a:extLst>
          </p:cNvPr>
          <p:cNvSpPr txBox="1"/>
          <p:nvPr/>
        </p:nvSpPr>
        <p:spPr>
          <a:xfrm>
            <a:off x="622479" y="1775000"/>
            <a:ext cx="6098146" cy="1508105"/>
          </a:xfrm>
          <a:prstGeom prst="rect">
            <a:avLst/>
          </a:prstGeom>
          <a:noFill/>
        </p:spPr>
        <p:txBody>
          <a:bodyPr wrap="square">
            <a:spAutoFit/>
          </a:bodyPr>
          <a:lstStyle/>
          <a:p>
            <a:pPr marL="457200" indent="-457200" algn="just">
              <a:buFont typeface="Wingdings" panose="05000000000000000000" pitchFamily="2" charset="2"/>
              <a:buChar char="q"/>
            </a:pPr>
            <a:r>
              <a:rPr lang="en-US" sz="2400" dirty="0">
                <a:solidFill>
                  <a:schemeClr val="bg1">
                    <a:lumMod val="50000"/>
                  </a:schemeClr>
                </a:solidFill>
              </a:rPr>
              <a:t>Tr</a:t>
            </a:r>
            <a:r>
              <a:rPr lang="en-US" sz="2400" dirty="0">
                <a:solidFill>
                  <a:schemeClr val="bg1">
                    <a:lumMod val="50000"/>
                  </a:schemeClr>
                </a:solidFill>
                <a:effectLst/>
                <a:ea typeface="Times New Roman" panose="02020603050405020304" pitchFamily="18" charset="0"/>
              </a:rPr>
              <a:t>ansformer Blocks</a:t>
            </a:r>
          </a:p>
          <a:p>
            <a:pPr marL="342900" indent="-342900" algn="just">
              <a:buFont typeface="Wingdings" panose="05000000000000000000" pitchFamily="2" charset="2"/>
              <a:buChar char="Ø"/>
            </a:pPr>
            <a:r>
              <a:rPr lang="en-US" sz="2400" dirty="0">
                <a:solidFill>
                  <a:schemeClr val="bg1">
                    <a:lumMod val="50000"/>
                  </a:schemeClr>
                </a:solidFill>
                <a:ea typeface="Times New Roman" panose="02020603050405020304" pitchFamily="18" charset="0"/>
              </a:rPr>
              <a:t>       </a:t>
            </a:r>
            <a:r>
              <a:rPr lang="en-US" sz="2000" dirty="0">
                <a:solidFill>
                  <a:schemeClr val="bg1">
                    <a:lumMod val="50000"/>
                  </a:schemeClr>
                </a:solidFill>
                <a:effectLst/>
                <a:ea typeface="Times New Roman" panose="02020603050405020304" pitchFamily="18" charset="0"/>
              </a:rPr>
              <a:t>Positional Embedding:</a:t>
            </a:r>
          </a:p>
          <a:p>
            <a:pPr algn="just"/>
            <a:endParaRPr lang="en-US" sz="2000" dirty="0">
              <a:solidFill>
                <a:schemeClr val="bg1">
                  <a:lumMod val="50000"/>
                </a:schemeClr>
              </a:solidFill>
              <a:effectLst/>
              <a:ea typeface="Times New Roman" panose="02020603050405020304" pitchFamily="18" charset="0"/>
            </a:endParaRPr>
          </a:p>
          <a:p>
            <a:pPr marL="457200" indent="-457200" algn="just">
              <a:buFont typeface="Wingdings" panose="05000000000000000000" pitchFamily="2" charset="2"/>
              <a:buChar char="q"/>
            </a:pPr>
            <a:endParaRPr lang="en-US" sz="2400" dirty="0">
              <a:solidFill>
                <a:schemeClr val="bg1">
                  <a:lumMod val="50000"/>
                </a:schemeClr>
              </a:solidFill>
            </a:endParaRPr>
          </a:p>
        </p:txBody>
      </p:sp>
      <p:sp>
        <p:nvSpPr>
          <p:cNvPr id="7" name="Text Box 2">
            <a:extLst>
              <a:ext uri="{FF2B5EF4-FFF2-40B4-BE49-F238E27FC236}">
                <a16:creationId xmlns:a16="http://schemas.microsoft.com/office/drawing/2014/main" id="{AE62B817-B4FC-3DFC-BB6F-65781CD45CF4}"/>
              </a:ext>
            </a:extLst>
          </p:cNvPr>
          <p:cNvSpPr txBox="1">
            <a:spLocks noChangeArrowheads="1"/>
          </p:cNvSpPr>
          <p:nvPr/>
        </p:nvSpPr>
        <p:spPr bwMode="auto">
          <a:xfrm>
            <a:off x="6720625" y="4773052"/>
            <a:ext cx="5952254" cy="520318"/>
          </a:xfrm>
          <a:prstGeom prst="rect">
            <a:avLst/>
          </a:prstGeom>
          <a:noFill/>
          <a:ln w="9525">
            <a:noFill/>
            <a:miter lim="800000"/>
            <a:headEnd/>
            <a:tailEnd/>
          </a:ln>
        </p:spPr>
        <p:txBody>
          <a:bodyPr rot="0" vert="horz" wrap="square" lIns="91440" tIns="45720" rIns="91440" bIns="45720" anchor="t" anchorCtr="0">
            <a:noAutofit/>
          </a:bodyPr>
          <a:lstStyle/>
          <a:p>
            <a:pPr marL="6350" marR="151765" indent="-6350" algn="just">
              <a:lnSpc>
                <a:spcPct val="202000"/>
              </a:lnSpc>
              <a:spcBef>
                <a:spcPts val="0"/>
              </a:spcBef>
              <a:spcAft>
                <a:spcPts val="15"/>
              </a:spcAft>
            </a:pPr>
            <a:r>
              <a:rPr lang="en-US" sz="1400" dirty="0">
                <a:solidFill>
                  <a:srgbClr val="000000"/>
                </a:solidFill>
                <a:effectLst/>
                <a:ea typeface="Times New Roman" panose="02020603050405020304" pitchFamily="18" charset="0"/>
              </a:rPr>
              <a:t>                       Fig</a:t>
            </a:r>
            <a:r>
              <a:rPr lang="en-US" sz="1400" dirty="0">
                <a:solidFill>
                  <a:srgbClr val="000000"/>
                </a:solidFill>
                <a:ea typeface="Times New Roman" panose="02020603050405020304" pitchFamily="18" charset="0"/>
              </a:rPr>
              <a:t>ure 11</a:t>
            </a:r>
            <a:r>
              <a:rPr lang="en-US" sz="1400" dirty="0">
                <a:solidFill>
                  <a:srgbClr val="000000"/>
                </a:solidFill>
                <a:effectLst/>
                <a:ea typeface="Times New Roman" panose="02020603050405020304" pitchFamily="18" charset="0"/>
              </a:rPr>
              <a:t> </a:t>
            </a:r>
            <a:r>
              <a:rPr lang="en-US" sz="1400" dirty="0">
                <a:solidFill>
                  <a:srgbClr val="000000"/>
                </a:solidFill>
                <a:ea typeface="Times New Roman" panose="02020603050405020304" pitchFamily="18" charset="0"/>
              </a:rPr>
              <a:t>:Position</a:t>
            </a:r>
            <a:r>
              <a:rPr lang="en-US" sz="1400" dirty="0"/>
              <a:t>al</a:t>
            </a:r>
            <a:r>
              <a:rPr lang="en-US" sz="1400" dirty="0">
                <a:solidFill>
                  <a:srgbClr val="000000"/>
                </a:solidFill>
              </a:rPr>
              <a:t> Embedding[9]</a:t>
            </a:r>
            <a:endParaRPr lang="en-US" sz="1400" dirty="0">
              <a:solidFill>
                <a:srgbClr val="000000"/>
              </a:solidFill>
              <a:effectLst/>
              <a:ea typeface="Times New Roman" panose="02020603050405020304" pitchFamily="18" charset="0"/>
            </a:endParaRPr>
          </a:p>
        </p:txBody>
      </p:sp>
      <p:pic>
        <p:nvPicPr>
          <p:cNvPr id="2" name="Picture 1">
            <a:extLst>
              <a:ext uri="{FF2B5EF4-FFF2-40B4-BE49-F238E27FC236}">
                <a16:creationId xmlns:a16="http://schemas.microsoft.com/office/drawing/2014/main" id="{FA635B08-5C0C-D15B-0815-6CD71990CE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7668" y="3348544"/>
            <a:ext cx="4611853" cy="1094703"/>
          </a:xfrm>
          <a:prstGeom prst="rect">
            <a:avLst/>
          </a:prstGeom>
        </p:spPr>
      </p:pic>
      <p:sp>
        <p:nvSpPr>
          <p:cNvPr id="4" name="Slide Number Placeholder 3">
            <a:extLst>
              <a:ext uri="{FF2B5EF4-FFF2-40B4-BE49-F238E27FC236}">
                <a16:creationId xmlns:a16="http://schemas.microsoft.com/office/drawing/2014/main" id="{260C19F0-583F-B962-B561-14C7DF16BCF9}"/>
              </a:ext>
            </a:extLst>
          </p:cNvPr>
          <p:cNvSpPr>
            <a:spLocks noGrp="1"/>
          </p:cNvSpPr>
          <p:nvPr>
            <p:ph type="sldNum" sz="quarter" idx="12"/>
          </p:nvPr>
        </p:nvSpPr>
        <p:spPr/>
        <p:txBody>
          <a:bodyPr/>
          <a:lstStyle/>
          <a:p>
            <a:fld id="{3A98EE3D-8CD1-4C3F-BD1C-C98C9596463C}" type="slidenum">
              <a:rPr lang="en-US" noProof="0" smtClean="0">
                <a:solidFill>
                  <a:schemeClr val="tx1"/>
                </a:solidFill>
              </a:rPr>
              <a:t>21</a:t>
            </a:fld>
            <a:endParaRPr lang="en-US" noProof="0" dirty="0">
              <a:solidFill>
                <a:schemeClr val="tx1"/>
              </a:solidFill>
            </a:endParaRPr>
          </a:p>
        </p:txBody>
      </p:sp>
    </p:spTree>
    <p:extLst>
      <p:ext uri="{BB962C8B-B14F-4D97-AF65-F5344CB8AC3E}">
        <p14:creationId xmlns:p14="http://schemas.microsoft.com/office/powerpoint/2010/main" val="4091625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22479" y="618186"/>
            <a:ext cx="10947042" cy="1094704"/>
          </a:xfrm>
          <a:solidFill>
            <a:schemeClr val="accent3">
              <a:lumMod val="40000"/>
              <a:lumOff val="60000"/>
            </a:schemeClr>
          </a:solidFill>
        </p:spPr>
        <p:txBody>
          <a:bodyPr/>
          <a:lstStyle/>
          <a:p>
            <a:r>
              <a:rPr lang="en-US" dirty="0"/>
              <a:t>Background study (</a:t>
            </a:r>
            <a:r>
              <a:rPr lang="en-US" dirty="0" err="1"/>
              <a:t>Cont</a:t>
            </a:r>
            <a:r>
              <a:rPr lang="en-US" dirty="0"/>
              <a:t>…)</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901520" y="2646682"/>
            <a:ext cx="10470525" cy="3593131"/>
          </a:xfrm>
        </p:spPr>
        <p:txBody>
          <a:bodyPr>
            <a:normAutofit/>
          </a:bodyPr>
          <a:lstStyle/>
          <a:p>
            <a:pPr algn="l" fontAlgn="base"/>
            <a:r>
              <a:rPr lang="en-US" dirty="0"/>
              <a:t>                                                     </a:t>
            </a:r>
          </a:p>
          <a:p>
            <a:pPr marL="285750" indent="-285750" algn="just">
              <a:buFont typeface="Arial" panose="020B0604020202020204" pitchFamily="34" charset="0"/>
              <a:buChar char="•"/>
            </a:pPr>
            <a:r>
              <a:rPr lang="en-US" sz="1800" dirty="0">
                <a:solidFill>
                  <a:srgbClr val="000000"/>
                </a:solidFill>
                <a:effectLst/>
                <a:ea typeface="Times New Roman" panose="02020603050405020304" pitchFamily="18" charset="0"/>
              </a:rPr>
              <a:t>This consists of two submodules,-</a:t>
            </a:r>
          </a:p>
          <a:p>
            <a:pPr algn="just"/>
            <a:r>
              <a:rPr lang="en-US" sz="1800" dirty="0">
                <a:solidFill>
                  <a:srgbClr val="000000"/>
                </a:solidFill>
                <a:ea typeface="Times New Roman" panose="02020603050405020304" pitchFamily="18" charset="0"/>
              </a:rPr>
              <a:t>  1. </a:t>
            </a:r>
            <a:r>
              <a:rPr lang="en-US" sz="1800" dirty="0">
                <a:solidFill>
                  <a:srgbClr val="000000"/>
                </a:solidFill>
                <a:effectLst/>
                <a:ea typeface="Times New Roman" panose="02020603050405020304" pitchFamily="18" charset="0"/>
              </a:rPr>
              <a:t>several heads of attention</a:t>
            </a:r>
          </a:p>
          <a:p>
            <a:pPr algn="just"/>
            <a:r>
              <a:rPr lang="en-US" sz="1800" dirty="0">
                <a:solidFill>
                  <a:srgbClr val="000000"/>
                </a:solidFill>
                <a:ea typeface="Times New Roman" panose="02020603050405020304" pitchFamily="18" charset="0"/>
              </a:rPr>
              <a:t>  2. </a:t>
            </a:r>
            <a:r>
              <a:rPr lang="en-US" sz="1800" dirty="0">
                <a:solidFill>
                  <a:srgbClr val="000000"/>
                </a:solidFill>
                <a:effectLst/>
                <a:ea typeface="Times New Roman" panose="02020603050405020304" pitchFamily="18" charset="0"/>
              </a:rPr>
              <a:t> an entirely integrated network. </a:t>
            </a:r>
            <a:endParaRPr lang="en-US" sz="2800" dirty="0"/>
          </a:p>
        </p:txBody>
      </p:sp>
      <p:sp>
        <p:nvSpPr>
          <p:cNvPr id="3" name="TextBox 2">
            <a:extLst>
              <a:ext uri="{FF2B5EF4-FFF2-40B4-BE49-F238E27FC236}">
                <a16:creationId xmlns:a16="http://schemas.microsoft.com/office/drawing/2014/main" id="{892DDF49-6478-D33A-779E-C8F501407926}"/>
              </a:ext>
            </a:extLst>
          </p:cNvPr>
          <p:cNvSpPr txBox="1"/>
          <p:nvPr/>
        </p:nvSpPr>
        <p:spPr>
          <a:xfrm>
            <a:off x="622479" y="1391269"/>
            <a:ext cx="6098146" cy="1946367"/>
          </a:xfrm>
          <a:prstGeom prst="rect">
            <a:avLst/>
          </a:prstGeom>
          <a:noFill/>
        </p:spPr>
        <p:txBody>
          <a:bodyPr wrap="square">
            <a:spAutoFit/>
          </a:bodyPr>
          <a:lstStyle/>
          <a:p>
            <a:pPr marL="457200" indent="-457200" algn="just">
              <a:buFont typeface="Wingdings" panose="05000000000000000000" pitchFamily="2" charset="2"/>
              <a:buChar char="q"/>
            </a:pPr>
            <a:endParaRPr lang="en-US" sz="2400" dirty="0">
              <a:solidFill>
                <a:schemeClr val="bg1">
                  <a:lumMod val="50000"/>
                </a:schemeClr>
              </a:solidFill>
            </a:endParaRPr>
          </a:p>
          <a:p>
            <a:pPr marL="457200" indent="-457200" algn="just">
              <a:buFont typeface="Wingdings" panose="05000000000000000000" pitchFamily="2" charset="2"/>
              <a:buChar char="q"/>
            </a:pPr>
            <a:r>
              <a:rPr lang="en-US" sz="2400" dirty="0">
                <a:solidFill>
                  <a:schemeClr val="bg1">
                    <a:lumMod val="50000"/>
                  </a:schemeClr>
                </a:solidFill>
              </a:rPr>
              <a:t>Tr</a:t>
            </a:r>
            <a:r>
              <a:rPr lang="en-US" sz="2400" dirty="0">
                <a:solidFill>
                  <a:schemeClr val="bg1">
                    <a:lumMod val="50000"/>
                  </a:schemeClr>
                </a:solidFill>
                <a:effectLst/>
                <a:ea typeface="Times New Roman" panose="02020603050405020304" pitchFamily="18" charset="0"/>
              </a:rPr>
              <a:t>ansformer Blocks</a:t>
            </a:r>
          </a:p>
          <a:p>
            <a:pPr marL="342900" marR="151765" lvl="0" indent="-342900" algn="just">
              <a:lnSpc>
                <a:spcPct val="202000"/>
              </a:lnSpc>
              <a:spcBef>
                <a:spcPts val="0"/>
              </a:spcBef>
              <a:spcAft>
                <a:spcPts val="15"/>
              </a:spcAft>
              <a:buFont typeface="Wingdings" panose="05000000000000000000" pitchFamily="2" charset="2"/>
              <a:buChar char="Ø"/>
            </a:pPr>
            <a:r>
              <a:rPr lang="en-US" sz="2400" dirty="0">
                <a:solidFill>
                  <a:schemeClr val="bg1">
                    <a:lumMod val="50000"/>
                  </a:schemeClr>
                </a:solidFill>
                <a:ea typeface="Times New Roman" panose="02020603050405020304" pitchFamily="18" charset="0"/>
              </a:rPr>
              <a:t>      </a:t>
            </a:r>
            <a:r>
              <a:rPr lang="en-US" sz="2000" dirty="0">
                <a:solidFill>
                  <a:schemeClr val="bg1">
                    <a:lumMod val="50000"/>
                  </a:schemeClr>
                </a:solidFill>
                <a:effectLst/>
                <a:ea typeface="Times New Roman" panose="02020603050405020304" pitchFamily="18" charset="0"/>
              </a:rPr>
              <a:t>Encoder Layer:</a:t>
            </a:r>
          </a:p>
          <a:p>
            <a:pPr marL="457200" indent="-457200" algn="just">
              <a:buFont typeface="Wingdings" panose="05000000000000000000" pitchFamily="2" charset="2"/>
              <a:buChar char="q"/>
            </a:pPr>
            <a:endParaRPr lang="en-US" sz="2400" dirty="0">
              <a:solidFill>
                <a:schemeClr val="bg1">
                  <a:lumMod val="50000"/>
                </a:schemeClr>
              </a:solidFill>
            </a:endParaRPr>
          </a:p>
        </p:txBody>
      </p:sp>
      <p:pic>
        <p:nvPicPr>
          <p:cNvPr id="2" name="Picture 1">
            <a:extLst>
              <a:ext uri="{FF2B5EF4-FFF2-40B4-BE49-F238E27FC236}">
                <a16:creationId xmlns:a16="http://schemas.microsoft.com/office/drawing/2014/main" id="{FAE5C259-1ABB-BC10-2560-B2CBEED3D79B}"/>
              </a:ext>
            </a:extLst>
          </p:cNvPr>
          <p:cNvPicPr>
            <a:picLocks noChangeAspect="1"/>
          </p:cNvPicPr>
          <p:nvPr/>
        </p:nvPicPr>
        <p:blipFill>
          <a:blip r:embed="rId2"/>
          <a:stretch>
            <a:fillRect/>
          </a:stretch>
        </p:blipFill>
        <p:spPr>
          <a:xfrm>
            <a:off x="6720619" y="2391524"/>
            <a:ext cx="4848902" cy="2955079"/>
          </a:xfrm>
          <a:prstGeom prst="rect">
            <a:avLst/>
          </a:prstGeom>
        </p:spPr>
      </p:pic>
      <p:sp>
        <p:nvSpPr>
          <p:cNvPr id="4" name="Slide Number Placeholder 3">
            <a:extLst>
              <a:ext uri="{FF2B5EF4-FFF2-40B4-BE49-F238E27FC236}">
                <a16:creationId xmlns:a16="http://schemas.microsoft.com/office/drawing/2014/main" id="{2104F1C5-95EF-F376-CFC8-A879515B1B2A}"/>
              </a:ext>
            </a:extLst>
          </p:cNvPr>
          <p:cNvSpPr>
            <a:spLocks noGrp="1"/>
          </p:cNvSpPr>
          <p:nvPr>
            <p:ph type="sldNum" sz="quarter" idx="12"/>
          </p:nvPr>
        </p:nvSpPr>
        <p:spPr/>
        <p:txBody>
          <a:bodyPr/>
          <a:lstStyle/>
          <a:p>
            <a:fld id="{3A98EE3D-8CD1-4C3F-BD1C-C98C9596463C}" type="slidenum">
              <a:rPr lang="en-US" noProof="0" smtClean="0">
                <a:solidFill>
                  <a:schemeClr val="tx1"/>
                </a:solidFill>
              </a:rPr>
              <a:t>22</a:t>
            </a:fld>
            <a:endParaRPr lang="en-US" noProof="0" dirty="0">
              <a:solidFill>
                <a:schemeClr val="tx1"/>
              </a:solidFill>
            </a:endParaRPr>
          </a:p>
        </p:txBody>
      </p:sp>
      <p:sp>
        <p:nvSpPr>
          <p:cNvPr id="10" name="Text Box 2">
            <a:extLst>
              <a:ext uri="{FF2B5EF4-FFF2-40B4-BE49-F238E27FC236}">
                <a16:creationId xmlns:a16="http://schemas.microsoft.com/office/drawing/2014/main" id="{66BDDAB1-3C4E-4618-6325-33AC626DC028}"/>
              </a:ext>
            </a:extLst>
          </p:cNvPr>
          <p:cNvSpPr txBox="1">
            <a:spLocks noChangeArrowheads="1"/>
          </p:cNvSpPr>
          <p:nvPr/>
        </p:nvSpPr>
        <p:spPr bwMode="auto">
          <a:xfrm>
            <a:off x="6720619" y="5376402"/>
            <a:ext cx="5007254" cy="520318"/>
          </a:xfrm>
          <a:prstGeom prst="rect">
            <a:avLst/>
          </a:prstGeom>
          <a:noFill/>
          <a:ln w="9525">
            <a:noFill/>
            <a:miter lim="800000"/>
            <a:headEnd/>
            <a:tailEnd/>
          </a:ln>
        </p:spPr>
        <p:txBody>
          <a:bodyPr rot="0" vert="horz" wrap="square" lIns="91440" tIns="45720" rIns="91440" bIns="45720" anchor="t" anchorCtr="0">
            <a:noAutofit/>
          </a:bodyPr>
          <a:lstStyle/>
          <a:p>
            <a:pPr marL="6350" marR="151765" indent="-6350" algn="just">
              <a:lnSpc>
                <a:spcPct val="202000"/>
              </a:lnSpc>
              <a:spcBef>
                <a:spcPts val="0"/>
              </a:spcBef>
              <a:spcAft>
                <a:spcPts val="15"/>
              </a:spcAft>
            </a:pPr>
            <a:r>
              <a:rPr lang="en-US" sz="1400" dirty="0">
                <a:solidFill>
                  <a:srgbClr val="000000"/>
                </a:solidFill>
                <a:effectLst/>
                <a:ea typeface="Times New Roman" panose="02020603050405020304" pitchFamily="18" charset="0"/>
              </a:rPr>
              <a:t>                       Fig</a:t>
            </a:r>
            <a:r>
              <a:rPr lang="en-US" sz="1400" dirty="0">
                <a:solidFill>
                  <a:srgbClr val="000000"/>
                </a:solidFill>
                <a:ea typeface="Times New Roman" panose="02020603050405020304" pitchFamily="18" charset="0"/>
              </a:rPr>
              <a:t>ure 12</a:t>
            </a:r>
            <a:r>
              <a:rPr lang="en-US" sz="1400" dirty="0">
                <a:solidFill>
                  <a:srgbClr val="000000"/>
                </a:solidFill>
                <a:effectLst/>
                <a:ea typeface="Times New Roman" panose="02020603050405020304" pitchFamily="18" charset="0"/>
              </a:rPr>
              <a:t> </a:t>
            </a:r>
            <a:r>
              <a:rPr lang="en-US" sz="1400" dirty="0">
                <a:solidFill>
                  <a:srgbClr val="000000"/>
                </a:solidFill>
                <a:ea typeface="Times New Roman" panose="02020603050405020304" pitchFamily="18" charset="0"/>
              </a:rPr>
              <a:t>:Encoder L</a:t>
            </a:r>
            <a:r>
              <a:rPr lang="en-US" sz="1400" dirty="0"/>
              <a:t>a</a:t>
            </a:r>
            <a:r>
              <a:rPr lang="en-US" sz="1400" dirty="0">
                <a:solidFill>
                  <a:srgbClr val="000000"/>
                </a:solidFill>
              </a:rPr>
              <a:t>yer[9]</a:t>
            </a:r>
            <a:endParaRPr lang="en-US" sz="1400" dirty="0">
              <a:solidFill>
                <a:srgbClr val="000000"/>
              </a:solidFill>
              <a:effectLst/>
              <a:ea typeface="Times New Roman" panose="02020603050405020304" pitchFamily="18" charset="0"/>
            </a:endParaRPr>
          </a:p>
        </p:txBody>
      </p:sp>
    </p:spTree>
    <p:extLst>
      <p:ext uri="{BB962C8B-B14F-4D97-AF65-F5344CB8AC3E}">
        <p14:creationId xmlns:p14="http://schemas.microsoft.com/office/powerpoint/2010/main" val="454191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22479" y="618186"/>
            <a:ext cx="10947042" cy="1094704"/>
          </a:xfrm>
          <a:solidFill>
            <a:schemeClr val="accent3">
              <a:lumMod val="40000"/>
              <a:lumOff val="60000"/>
            </a:schemeClr>
          </a:solidFill>
        </p:spPr>
        <p:txBody>
          <a:bodyPr/>
          <a:lstStyle/>
          <a:p>
            <a:r>
              <a:rPr lang="en-US" dirty="0"/>
              <a:t>Background study (</a:t>
            </a:r>
            <a:r>
              <a:rPr lang="en-US" dirty="0" err="1"/>
              <a:t>Cont</a:t>
            </a:r>
            <a:r>
              <a:rPr lang="en-US" dirty="0"/>
              <a:t>…)</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860737" y="2660538"/>
            <a:ext cx="10470525" cy="3593131"/>
          </a:xfrm>
        </p:spPr>
        <p:txBody>
          <a:bodyPr>
            <a:normAutofit/>
          </a:bodyPr>
          <a:lstStyle/>
          <a:p>
            <a:pPr algn="l" fontAlgn="base"/>
            <a:r>
              <a:rPr lang="en-US" dirty="0"/>
              <a:t>                                                     </a:t>
            </a:r>
          </a:p>
          <a:p>
            <a:pPr marL="285750" indent="-285750" algn="l" fontAlgn="base">
              <a:buFont typeface="Arial" panose="020B0604020202020204" pitchFamily="34" charset="0"/>
              <a:buChar char="•"/>
            </a:pPr>
            <a:r>
              <a:rPr lang="en-US" sz="1800" dirty="0">
                <a:solidFill>
                  <a:srgbClr val="000000"/>
                </a:solidFill>
                <a:effectLst/>
                <a:ea typeface="Times New Roman" panose="02020603050405020304" pitchFamily="18" charset="0"/>
              </a:rPr>
              <a:t>Multi-headed attention in the encoder uses a </a:t>
            </a:r>
          </a:p>
          <a:p>
            <a:pPr algn="l" fontAlgn="base"/>
            <a:r>
              <a:rPr lang="en-US" sz="1800" dirty="0">
                <a:solidFill>
                  <a:srgbClr val="000000"/>
                </a:solidFill>
                <a:ea typeface="Times New Roman" panose="02020603050405020304" pitchFamily="18" charset="0"/>
              </a:rPr>
              <a:t>    </a:t>
            </a:r>
            <a:r>
              <a:rPr lang="en-US" sz="1800" dirty="0">
                <a:solidFill>
                  <a:srgbClr val="000000"/>
                </a:solidFill>
                <a:effectLst/>
                <a:ea typeface="Times New Roman" panose="02020603050405020304" pitchFamily="18" charset="0"/>
              </a:rPr>
              <a:t>specific attention mechanism called self-attention.</a:t>
            </a:r>
          </a:p>
          <a:p>
            <a:pPr marL="285750" indent="-285750" fontAlgn="base">
              <a:buFont typeface="Arial" panose="020B0604020202020204" pitchFamily="34" charset="0"/>
              <a:buChar char="•"/>
            </a:pPr>
            <a:r>
              <a:rPr lang="en-US" sz="1800" dirty="0">
                <a:solidFill>
                  <a:srgbClr val="000000"/>
                </a:solidFill>
                <a:effectLst/>
                <a:ea typeface="Times New Roman" panose="02020603050405020304" pitchFamily="18" charset="0"/>
              </a:rPr>
              <a:t>Mechanisms for self-attention and multi-head </a:t>
            </a:r>
          </a:p>
          <a:p>
            <a:pPr fontAlgn="base"/>
            <a:r>
              <a:rPr lang="en-US" sz="1800" dirty="0">
                <a:solidFill>
                  <a:srgbClr val="000000"/>
                </a:solidFill>
                <a:ea typeface="Times New Roman" panose="02020603050405020304" pitchFamily="18" charset="0"/>
              </a:rPr>
              <a:t>     </a:t>
            </a:r>
            <a:r>
              <a:rPr lang="en-US" sz="1800" dirty="0">
                <a:solidFill>
                  <a:srgbClr val="000000"/>
                </a:solidFill>
                <a:effectLst/>
                <a:ea typeface="Times New Roman" panose="02020603050405020304" pitchFamily="18" charset="0"/>
              </a:rPr>
              <a:t>attention have already been covered in the</a:t>
            </a:r>
          </a:p>
          <a:p>
            <a:pPr fontAlgn="base"/>
            <a:r>
              <a:rPr lang="en-US" sz="1800" dirty="0">
                <a:solidFill>
                  <a:srgbClr val="000000"/>
                </a:solidFill>
                <a:ea typeface="Times New Roman" panose="02020603050405020304" pitchFamily="18" charset="0"/>
              </a:rPr>
              <a:t>    </a:t>
            </a:r>
            <a:r>
              <a:rPr lang="en-US" sz="1800" dirty="0">
                <a:solidFill>
                  <a:srgbClr val="000000"/>
                </a:solidFill>
                <a:effectLst/>
                <a:ea typeface="Times New Roman" panose="02020603050405020304" pitchFamily="18" charset="0"/>
              </a:rPr>
              <a:t> preceding section.</a:t>
            </a:r>
          </a:p>
          <a:p>
            <a:pPr algn="l" fontAlgn="base"/>
            <a:r>
              <a:rPr lang="en-US" sz="1800" dirty="0">
                <a:solidFill>
                  <a:srgbClr val="000000"/>
                </a:solidFill>
                <a:effectLst/>
                <a:latin typeface="Times New Roman" panose="02020603050405020304" pitchFamily="18" charset="0"/>
                <a:ea typeface="Times New Roman" panose="02020603050405020304" pitchFamily="18" charset="0"/>
              </a:rPr>
              <a:t> </a:t>
            </a:r>
            <a:endParaRPr lang="en-US" dirty="0"/>
          </a:p>
        </p:txBody>
      </p:sp>
      <p:sp>
        <p:nvSpPr>
          <p:cNvPr id="3" name="TextBox 2">
            <a:extLst>
              <a:ext uri="{FF2B5EF4-FFF2-40B4-BE49-F238E27FC236}">
                <a16:creationId xmlns:a16="http://schemas.microsoft.com/office/drawing/2014/main" id="{892DDF49-6478-D33A-779E-C8F501407926}"/>
              </a:ext>
            </a:extLst>
          </p:cNvPr>
          <p:cNvSpPr txBox="1"/>
          <p:nvPr/>
        </p:nvSpPr>
        <p:spPr>
          <a:xfrm>
            <a:off x="622479" y="1391269"/>
            <a:ext cx="6098146" cy="1946367"/>
          </a:xfrm>
          <a:prstGeom prst="rect">
            <a:avLst/>
          </a:prstGeom>
          <a:noFill/>
        </p:spPr>
        <p:txBody>
          <a:bodyPr wrap="square">
            <a:spAutoFit/>
          </a:bodyPr>
          <a:lstStyle/>
          <a:p>
            <a:pPr marL="457200" indent="-457200" algn="just">
              <a:buFont typeface="Wingdings" panose="05000000000000000000" pitchFamily="2" charset="2"/>
              <a:buChar char="q"/>
            </a:pPr>
            <a:endParaRPr lang="en-US" sz="2400" dirty="0">
              <a:solidFill>
                <a:schemeClr val="bg1">
                  <a:lumMod val="50000"/>
                </a:schemeClr>
              </a:solidFill>
            </a:endParaRPr>
          </a:p>
          <a:p>
            <a:pPr marL="457200" indent="-457200" algn="just">
              <a:buFont typeface="Wingdings" panose="05000000000000000000" pitchFamily="2" charset="2"/>
              <a:buChar char="q"/>
            </a:pPr>
            <a:r>
              <a:rPr lang="en-US" sz="2400" dirty="0">
                <a:solidFill>
                  <a:schemeClr val="bg1">
                    <a:lumMod val="50000"/>
                  </a:schemeClr>
                </a:solidFill>
              </a:rPr>
              <a:t>Tr</a:t>
            </a:r>
            <a:r>
              <a:rPr lang="en-US" sz="2400" dirty="0">
                <a:solidFill>
                  <a:schemeClr val="bg1">
                    <a:lumMod val="50000"/>
                  </a:schemeClr>
                </a:solidFill>
                <a:effectLst/>
                <a:ea typeface="Times New Roman" panose="02020603050405020304" pitchFamily="18" charset="0"/>
              </a:rPr>
              <a:t>ansformer Blocks</a:t>
            </a:r>
          </a:p>
          <a:p>
            <a:pPr marL="342900" marR="151765" lvl="0" indent="-342900" algn="just">
              <a:lnSpc>
                <a:spcPct val="202000"/>
              </a:lnSpc>
              <a:spcBef>
                <a:spcPts val="0"/>
              </a:spcBef>
              <a:spcAft>
                <a:spcPts val="15"/>
              </a:spcAft>
              <a:buFont typeface="Wingdings" panose="05000000000000000000" pitchFamily="2" charset="2"/>
              <a:buChar char="Ø"/>
            </a:pPr>
            <a:r>
              <a:rPr lang="en-US" sz="2400" b="1" dirty="0">
                <a:solidFill>
                  <a:schemeClr val="bg1">
                    <a:lumMod val="50000"/>
                  </a:schemeClr>
                </a:solidFill>
                <a:effectLst/>
                <a:latin typeface="Times New Roman" panose="02020603050405020304" pitchFamily="18" charset="0"/>
                <a:ea typeface="Times New Roman" panose="02020603050405020304" pitchFamily="18" charset="0"/>
              </a:rPr>
              <a:t>      </a:t>
            </a:r>
            <a:r>
              <a:rPr lang="en-US" sz="2000" dirty="0">
                <a:solidFill>
                  <a:schemeClr val="bg1">
                    <a:lumMod val="50000"/>
                  </a:schemeClr>
                </a:solidFill>
                <a:effectLst/>
                <a:ea typeface="Times New Roman" panose="02020603050405020304" pitchFamily="18" charset="0"/>
              </a:rPr>
              <a:t>Multi Head Attention:</a:t>
            </a:r>
          </a:p>
          <a:p>
            <a:pPr marL="457200" indent="-457200" algn="just">
              <a:buFont typeface="Wingdings" panose="05000000000000000000" pitchFamily="2" charset="2"/>
              <a:buChar char="q"/>
            </a:pPr>
            <a:endParaRPr lang="en-US" sz="2400" dirty="0">
              <a:solidFill>
                <a:schemeClr val="bg1">
                  <a:lumMod val="50000"/>
                </a:schemeClr>
              </a:solidFill>
            </a:endParaRPr>
          </a:p>
        </p:txBody>
      </p:sp>
      <p:pic>
        <p:nvPicPr>
          <p:cNvPr id="4" name="Picture 3">
            <a:extLst>
              <a:ext uri="{FF2B5EF4-FFF2-40B4-BE49-F238E27FC236}">
                <a16:creationId xmlns:a16="http://schemas.microsoft.com/office/drawing/2014/main" id="{D9C668EE-EFEB-C162-2CC5-FEDE4B098881}"/>
              </a:ext>
            </a:extLst>
          </p:cNvPr>
          <p:cNvPicPr>
            <a:picLocks noChangeAspect="1"/>
          </p:cNvPicPr>
          <p:nvPr/>
        </p:nvPicPr>
        <p:blipFill>
          <a:blip r:embed="rId2"/>
          <a:stretch>
            <a:fillRect/>
          </a:stretch>
        </p:blipFill>
        <p:spPr>
          <a:xfrm>
            <a:off x="6999665" y="1849122"/>
            <a:ext cx="4569855" cy="3781702"/>
          </a:xfrm>
          <a:prstGeom prst="rect">
            <a:avLst/>
          </a:prstGeom>
        </p:spPr>
      </p:pic>
      <p:sp>
        <p:nvSpPr>
          <p:cNvPr id="2" name="Slide Number Placeholder 1">
            <a:extLst>
              <a:ext uri="{FF2B5EF4-FFF2-40B4-BE49-F238E27FC236}">
                <a16:creationId xmlns:a16="http://schemas.microsoft.com/office/drawing/2014/main" id="{78531F59-1F1B-04EF-2725-266FBD02AA3C}"/>
              </a:ext>
            </a:extLst>
          </p:cNvPr>
          <p:cNvSpPr>
            <a:spLocks noGrp="1"/>
          </p:cNvSpPr>
          <p:nvPr>
            <p:ph type="sldNum" sz="quarter" idx="12"/>
          </p:nvPr>
        </p:nvSpPr>
        <p:spPr/>
        <p:txBody>
          <a:bodyPr/>
          <a:lstStyle/>
          <a:p>
            <a:fld id="{3A98EE3D-8CD1-4C3F-BD1C-C98C9596463C}" type="slidenum">
              <a:rPr lang="en-US" noProof="0" smtClean="0">
                <a:solidFill>
                  <a:schemeClr val="tx1"/>
                </a:solidFill>
              </a:rPr>
              <a:t>23</a:t>
            </a:fld>
            <a:endParaRPr lang="en-US" noProof="0" dirty="0">
              <a:solidFill>
                <a:schemeClr val="tx1"/>
              </a:solidFill>
            </a:endParaRPr>
          </a:p>
        </p:txBody>
      </p:sp>
      <p:sp>
        <p:nvSpPr>
          <p:cNvPr id="6" name="TextBox 5">
            <a:extLst>
              <a:ext uri="{FF2B5EF4-FFF2-40B4-BE49-F238E27FC236}">
                <a16:creationId xmlns:a16="http://schemas.microsoft.com/office/drawing/2014/main" id="{66470661-2229-6480-67A6-834D3A855CC6}"/>
              </a:ext>
            </a:extLst>
          </p:cNvPr>
          <p:cNvSpPr txBox="1"/>
          <p:nvPr/>
        </p:nvSpPr>
        <p:spPr>
          <a:xfrm>
            <a:off x="6423727" y="5784476"/>
            <a:ext cx="4569855" cy="307777"/>
          </a:xfrm>
          <a:prstGeom prst="rect">
            <a:avLst/>
          </a:prstGeom>
          <a:noFill/>
        </p:spPr>
        <p:txBody>
          <a:bodyPr wrap="square">
            <a:spAutoFit/>
          </a:bodyPr>
          <a:lstStyle/>
          <a:p>
            <a:r>
              <a:rPr lang="en-US" sz="1400" dirty="0">
                <a:solidFill>
                  <a:srgbClr val="000000"/>
                </a:solidFill>
                <a:effectLst/>
                <a:ea typeface="Times New Roman" panose="02020603050405020304" pitchFamily="18" charset="0"/>
              </a:rPr>
              <a:t>                              Fig</a:t>
            </a:r>
            <a:r>
              <a:rPr lang="en-US" sz="1400" dirty="0">
                <a:solidFill>
                  <a:srgbClr val="000000"/>
                </a:solidFill>
                <a:ea typeface="Times New Roman" panose="02020603050405020304" pitchFamily="18" charset="0"/>
              </a:rPr>
              <a:t>ure 13</a:t>
            </a:r>
            <a:r>
              <a:rPr lang="en-US" sz="1400" dirty="0">
                <a:solidFill>
                  <a:srgbClr val="000000"/>
                </a:solidFill>
                <a:effectLst/>
                <a:ea typeface="Times New Roman" panose="02020603050405020304" pitchFamily="18" charset="0"/>
              </a:rPr>
              <a:t> </a:t>
            </a:r>
            <a:r>
              <a:rPr lang="en-US" sz="1400" dirty="0">
                <a:solidFill>
                  <a:srgbClr val="000000"/>
                </a:solidFill>
                <a:ea typeface="Times New Roman" panose="02020603050405020304" pitchFamily="18" charset="0"/>
              </a:rPr>
              <a:t>: Multi He</a:t>
            </a:r>
            <a:r>
              <a:rPr lang="en-US" sz="1400" dirty="0"/>
              <a:t>ad attention[9]</a:t>
            </a:r>
          </a:p>
        </p:txBody>
      </p:sp>
    </p:spTree>
    <p:extLst>
      <p:ext uri="{BB962C8B-B14F-4D97-AF65-F5344CB8AC3E}">
        <p14:creationId xmlns:p14="http://schemas.microsoft.com/office/powerpoint/2010/main" val="2693436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22479" y="618186"/>
            <a:ext cx="10947042" cy="1094704"/>
          </a:xfrm>
          <a:solidFill>
            <a:schemeClr val="accent3">
              <a:lumMod val="40000"/>
              <a:lumOff val="60000"/>
            </a:schemeClr>
          </a:solidFill>
        </p:spPr>
        <p:txBody>
          <a:bodyPr/>
          <a:lstStyle/>
          <a:p>
            <a:r>
              <a:rPr lang="en-US" dirty="0"/>
              <a:t>Background study (</a:t>
            </a:r>
            <a:r>
              <a:rPr lang="en-US" dirty="0" err="1"/>
              <a:t>Cont</a:t>
            </a:r>
            <a:r>
              <a:rPr lang="en-US" dirty="0"/>
              <a:t>…)</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901520" y="2646682"/>
            <a:ext cx="10470525" cy="3593131"/>
          </a:xfrm>
        </p:spPr>
        <p:txBody>
          <a:bodyPr>
            <a:normAutofit/>
          </a:bodyPr>
          <a:lstStyle/>
          <a:p>
            <a:pPr algn="l" fontAlgn="base"/>
            <a:r>
              <a:rPr lang="en-US" dirty="0"/>
              <a:t>                                                     </a:t>
            </a:r>
          </a:p>
          <a:p>
            <a:pPr marL="285750" indent="-285750" algn="l" fontAlgn="base">
              <a:buFont typeface="Arial" panose="020B0604020202020204" pitchFamily="34" charset="0"/>
              <a:buChar char="•"/>
            </a:pPr>
            <a:endParaRPr lang="en-US" sz="1800" dirty="0">
              <a:solidFill>
                <a:srgbClr val="000000"/>
              </a:solidFill>
              <a:effectLst/>
              <a:latin typeface="Times New Roman" panose="02020603050405020304" pitchFamily="18" charset="0"/>
              <a:ea typeface="Times New Roman" panose="02020603050405020304" pitchFamily="18" charset="0"/>
            </a:endParaRPr>
          </a:p>
          <a:p>
            <a:pPr algn="l" fontAlgn="base"/>
            <a:r>
              <a:rPr lang="en-US" sz="1800" dirty="0">
                <a:solidFill>
                  <a:srgbClr val="000000"/>
                </a:solidFill>
                <a:effectLst/>
                <a:latin typeface="Times New Roman" panose="02020603050405020304" pitchFamily="18" charset="0"/>
                <a:ea typeface="Times New Roman" panose="02020603050405020304" pitchFamily="18" charset="0"/>
              </a:rPr>
              <a:t> </a:t>
            </a:r>
            <a:endParaRPr lang="en-US" dirty="0"/>
          </a:p>
        </p:txBody>
      </p:sp>
      <p:sp>
        <p:nvSpPr>
          <p:cNvPr id="3" name="TextBox 2">
            <a:extLst>
              <a:ext uri="{FF2B5EF4-FFF2-40B4-BE49-F238E27FC236}">
                <a16:creationId xmlns:a16="http://schemas.microsoft.com/office/drawing/2014/main" id="{892DDF49-6478-D33A-779E-C8F501407926}"/>
              </a:ext>
            </a:extLst>
          </p:cNvPr>
          <p:cNvSpPr txBox="1"/>
          <p:nvPr/>
        </p:nvSpPr>
        <p:spPr>
          <a:xfrm>
            <a:off x="700414" y="1290614"/>
            <a:ext cx="6217687" cy="2652393"/>
          </a:xfrm>
          <a:prstGeom prst="rect">
            <a:avLst/>
          </a:prstGeom>
          <a:noFill/>
        </p:spPr>
        <p:txBody>
          <a:bodyPr wrap="square">
            <a:spAutoFit/>
          </a:bodyPr>
          <a:lstStyle/>
          <a:p>
            <a:pPr marL="457200" indent="-457200" algn="just">
              <a:buFont typeface="Wingdings" panose="05000000000000000000" pitchFamily="2" charset="2"/>
              <a:buChar char="q"/>
            </a:pPr>
            <a:endParaRPr lang="en-US" sz="2400" dirty="0">
              <a:solidFill>
                <a:schemeClr val="bg1">
                  <a:lumMod val="50000"/>
                </a:schemeClr>
              </a:solidFill>
            </a:endParaRPr>
          </a:p>
          <a:p>
            <a:pPr marL="457200" indent="-457200" algn="just">
              <a:buFont typeface="Wingdings" panose="05000000000000000000" pitchFamily="2" charset="2"/>
              <a:buChar char="q"/>
            </a:pPr>
            <a:r>
              <a:rPr lang="en-US" sz="2400" dirty="0">
                <a:solidFill>
                  <a:schemeClr val="bg1">
                    <a:lumMod val="50000"/>
                  </a:schemeClr>
                </a:solidFill>
              </a:rPr>
              <a:t>Tr</a:t>
            </a:r>
            <a:r>
              <a:rPr lang="en-US" sz="2400" dirty="0">
                <a:solidFill>
                  <a:schemeClr val="bg1">
                    <a:lumMod val="50000"/>
                  </a:schemeClr>
                </a:solidFill>
                <a:effectLst/>
                <a:ea typeface="Times New Roman" panose="02020603050405020304" pitchFamily="18" charset="0"/>
              </a:rPr>
              <a:t>ansformer Blocks</a:t>
            </a:r>
          </a:p>
          <a:p>
            <a:pPr algn="just"/>
            <a:r>
              <a:rPr lang="en-US" sz="1800" b="1" dirty="0">
                <a:solidFill>
                  <a:srgbClr val="000000"/>
                </a:solidFill>
                <a:effectLst/>
                <a:latin typeface="Times New Roman" panose="02020603050405020304" pitchFamily="18" charset="0"/>
                <a:ea typeface="Times New Roman" panose="02020603050405020304" pitchFamily="18" charset="0"/>
              </a:rPr>
              <a:t>    </a:t>
            </a:r>
          </a:p>
          <a:p>
            <a:pPr marL="342900" indent="-342900" algn="just">
              <a:buFont typeface="Wingdings" panose="05000000000000000000" pitchFamily="2" charset="2"/>
              <a:buChar char="Ø"/>
            </a:pPr>
            <a:r>
              <a:rPr lang="en-US" sz="2000" dirty="0">
                <a:solidFill>
                  <a:schemeClr val="bg1">
                    <a:lumMod val="50000"/>
                  </a:schemeClr>
                </a:solidFill>
                <a:effectLst/>
                <a:ea typeface="Times New Roman" panose="02020603050405020304" pitchFamily="18" charset="0"/>
              </a:rPr>
              <a:t>The Residual Connections, Layer Normalization,   and  Feed Forward Network:</a:t>
            </a:r>
          </a:p>
          <a:p>
            <a:pPr marR="151765" lvl="0" algn="just">
              <a:lnSpc>
                <a:spcPct val="202000"/>
              </a:lnSpc>
              <a:spcBef>
                <a:spcPts val="0"/>
              </a:spcBef>
              <a:spcAft>
                <a:spcPts val="15"/>
              </a:spcAft>
            </a:pPr>
            <a:endParaRPr lang="en-US" sz="1800" dirty="0">
              <a:solidFill>
                <a:srgbClr val="000000"/>
              </a:solidFill>
              <a:effectLst/>
              <a:latin typeface="Times New Roman" panose="02020603050405020304" pitchFamily="18" charset="0"/>
              <a:ea typeface="Times New Roman" panose="02020603050405020304" pitchFamily="18" charset="0"/>
            </a:endParaRPr>
          </a:p>
          <a:p>
            <a:pPr marL="457200" indent="-457200" algn="just">
              <a:buFont typeface="Wingdings" panose="05000000000000000000" pitchFamily="2" charset="2"/>
              <a:buChar char="q"/>
            </a:pPr>
            <a:endParaRPr lang="en-US" sz="2400" dirty="0">
              <a:solidFill>
                <a:schemeClr val="bg1">
                  <a:lumMod val="50000"/>
                </a:schemeClr>
              </a:solidFill>
            </a:endParaRPr>
          </a:p>
        </p:txBody>
      </p:sp>
      <p:pic>
        <p:nvPicPr>
          <p:cNvPr id="2" name="Picture 1">
            <a:extLst>
              <a:ext uri="{FF2B5EF4-FFF2-40B4-BE49-F238E27FC236}">
                <a16:creationId xmlns:a16="http://schemas.microsoft.com/office/drawing/2014/main" id="{B9A5D842-DB29-E6D9-C290-C1C5653863D5}"/>
              </a:ext>
            </a:extLst>
          </p:cNvPr>
          <p:cNvPicPr>
            <a:picLocks noChangeAspect="1"/>
          </p:cNvPicPr>
          <p:nvPr/>
        </p:nvPicPr>
        <p:blipFill>
          <a:blip r:embed="rId2"/>
          <a:stretch>
            <a:fillRect/>
          </a:stretch>
        </p:blipFill>
        <p:spPr>
          <a:xfrm>
            <a:off x="1600457" y="3211207"/>
            <a:ext cx="3748475" cy="3001796"/>
          </a:xfrm>
          <a:prstGeom prst="rect">
            <a:avLst/>
          </a:prstGeom>
        </p:spPr>
      </p:pic>
      <p:pic>
        <p:nvPicPr>
          <p:cNvPr id="5" name="Picture 4">
            <a:extLst>
              <a:ext uri="{FF2B5EF4-FFF2-40B4-BE49-F238E27FC236}">
                <a16:creationId xmlns:a16="http://schemas.microsoft.com/office/drawing/2014/main" id="{24623980-4514-FDEA-165D-1C3414CC0261}"/>
              </a:ext>
            </a:extLst>
          </p:cNvPr>
          <p:cNvPicPr>
            <a:picLocks noChangeAspect="1"/>
          </p:cNvPicPr>
          <p:nvPr/>
        </p:nvPicPr>
        <p:blipFill>
          <a:blip r:embed="rId3"/>
          <a:stretch>
            <a:fillRect/>
          </a:stretch>
        </p:blipFill>
        <p:spPr>
          <a:xfrm>
            <a:off x="7454025" y="3134401"/>
            <a:ext cx="4115496" cy="3105412"/>
          </a:xfrm>
          <a:prstGeom prst="rect">
            <a:avLst/>
          </a:prstGeom>
        </p:spPr>
      </p:pic>
      <p:sp>
        <p:nvSpPr>
          <p:cNvPr id="4" name="Slide Number Placeholder 3">
            <a:extLst>
              <a:ext uri="{FF2B5EF4-FFF2-40B4-BE49-F238E27FC236}">
                <a16:creationId xmlns:a16="http://schemas.microsoft.com/office/drawing/2014/main" id="{A6DFB58A-2DC9-B62E-0232-C3B8AB35B064}"/>
              </a:ext>
            </a:extLst>
          </p:cNvPr>
          <p:cNvSpPr>
            <a:spLocks noGrp="1"/>
          </p:cNvSpPr>
          <p:nvPr>
            <p:ph type="sldNum" sz="quarter" idx="12"/>
          </p:nvPr>
        </p:nvSpPr>
        <p:spPr/>
        <p:txBody>
          <a:bodyPr/>
          <a:lstStyle/>
          <a:p>
            <a:fld id="{3A98EE3D-8CD1-4C3F-BD1C-C98C9596463C}" type="slidenum">
              <a:rPr lang="en-US" noProof="0" smtClean="0">
                <a:solidFill>
                  <a:schemeClr val="tx1"/>
                </a:solidFill>
              </a:rPr>
              <a:t>24</a:t>
            </a:fld>
            <a:endParaRPr lang="en-US" noProof="0" dirty="0">
              <a:solidFill>
                <a:schemeClr val="tx1"/>
              </a:solidFill>
            </a:endParaRPr>
          </a:p>
        </p:txBody>
      </p:sp>
      <p:sp>
        <p:nvSpPr>
          <p:cNvPr id="6" name="TextBox 5">
            <a:extLst>
              <a:ext uri="{FF2B5EF4-FFF2-40B4-BE49-F238E27FC236}">
                <a16:creationId xmlns:a16="http://schemas.microsoft.com/office/drawing/2014/main" id="{1ADD85CE-2A37-FD37-9F6B-C8FBC6777995}"/>
              </a:ext>
            </a:extLst>
          </p:cNvPr>
          <p:cNvSpPr txBox="1"/>
          <p:nvPr/>
        </p:nvSpPr>
        <p:spPr>
          <a:xfrm>
            <a:off x="622479" y="6257617"/>
            <a:ext cx="4726453" cy="307777"/>
          </a:xfrm>
          <a:prstGeom prst="rect">
            <a:avLst/>
          </a:prstGeom>
          <a:noFill/>
        </p:spPr>
        <p:txBody>
          <a:bodyPr wrap="square">
            <a:spAutoFit/>
          </a:bodyPr>
          <a:lstStyle/>
          <a:p>
            <a:r>
              <a:rPr lang="en-US" sz="1400" dirty="0">
                <a:solidFill>
                  <a:srgbClr val="000000"/>
                </a:solidFill>
                <a:effectLst/>
                <a:ea typeface="Times New Roman" panose="02020603050405020304" pitchFamily="18" charset="0"/>
              </a:rPr>
              <a:t>                              Fig</a:t>
            </a:r>
            <a:r>
              <a:rPr lang="en-US" sz="1400" dirty="0">
                <a:solidFill>
                  <a:srgbClr val="000000"/>
                </a:solidFill>
                <a:ea typeface="Times New Roman" panose="02020603050405020304" pitchFamily="18" charset="0"/>
              </a:rPr>
              <a:t>ure 14</a:t>
            </a:r>
            <a:r>
              <a:rPr lang="en-US" sz="1400" dirty="0">
                <a:solidFill>
                  <a:srgbClr val="000000"/>
                </a:solidFill>
                <a:effectLst/>
                <a:ea typeface="Times New Roman" panose="02020603050405020304" pitchFamily="18" charset="0"/>
              </a:rPr>
              <a:t> </a:t>
            </a:r>
            <a:r>
              <a:rPr lang="en-US" sz="1400" dirty="0">
                <a:solidFill>
                  <a:srgbClr val="000000"/>
                </a:solidFill>
                <a:ea typeface="Times New Roman" panose="02020603050405020304" pitchFamily="18" charset="0"/>
              </a:rPr>
              <a:t>: Residu</a:t>
            </a:r>
            <a:r>
              <a:rPr lang="en-US" sz="1400" dirty="0"/>
              <a:t>al Connection[9]</a:t>
            </a:r>
          </a:p>
        </p:txBody>
      </p:sp>
      <p:sp>
        <p:nvSpPr>
          <p:cNvPr id="7" name="TextBox 6">
            <a:extLst>
              <a:ext uri="{FF2B5EF4-FFF2-40B4-BE49-F238E27FC236}">
                <a16:creationId xmlns:a16="http://schemas.microsoft.com/office/drawing/2014/main" id="{1E66FAD1-66A3-66D5-7F5B-568BC0F13EC6}"/>
              </a:ext>
            </a:extLst>
          </p:cNvPr>
          <p:cNvSpPr txBox="1"/>
          <p:nvPr/>
        </p:nvSpPr>
        <p:spPr>
          <a:xfrm>
            <a:off x="6802190" y="6257617"/>
            <a:ext cx="4569855" cy="307777"/>
          </a:xfrm>
          <a:prstGeom prst="rect">
            <a:avLst/>
          </a:prstGeom>
          <a:noFill/>
        </p:spPr>
        <p:txBody>
          <a:bodyPr wrap="square">
            <a:spAutoFit/>
          </a:bodyPr>
          <a:lstStyle/>
          <a:p>
            <a:r>
              <a:rPr lang="en-US" sz="1400" dirty="0">
                <a:solidFill>
                  <a:srgbClr val="000000"/>
                </a:solidFill>
                <a:effectLst/>
                <a:ea typeface="Times New Roman" panose="02020603050405020304" pitchFamily="18" charset="0"/>
              </a:rPr>
              <a:t>                              Fig</a:t>
            </a:r>
            <a:r>
              <a:rPr lang="en-US" sz="1400" dirty="0">
                <a:solidFill>
                  <a:srgbClr val="000000"/>
                </a:solidFill>
                <a:ea typeface="Times New Roman" panose="02020603050405020304" pitchFamily="18" charset="0"/>
              </a:rPr>
              <a:t>ure 15: L</a:t>
            </a:r>
            <a:r>
              <a:rPr lang="en-US" sz="1400" dirty="0"/>
              <a:t>a</a:t>
            </a:r>
            <a:r>
              <a:rPr lang="en-US" sz="1400" dirty="0">
                <a:solidFill>
                  <a:srgbClr val="000000"/>
                </a:solidFill>
              </a:rPr>
              <a:t>yer Norm</a:t>
            </a:r>
            <a:r>
              <a:rPr lang="en-US" sz="1400" dirty="0"/>
              <a:t>a</a:t>
            </a:r>
            <a:r>
              <a:rPr lang="en-US" sz="1400" dirty="0">
                <a:solidFill>
                  <a:srgbClr val="000000"/>
                </a:solidFill>
              </a:rPr>
              <a:t>liz</a:t>
            </a:r>
            <a:r>
              <a:rPr lang="en-US" sz="1400" dirty="0"/>
              <a:t>a</a:t>
            </a:r>
            <a:r>
              <a:rPr lang="en-US" sz="1400" dirty="0">
                <a:solidFill>
                  <a:srgbClr val="000000"/>
                </a:solidFill>
              </a:rPr>
              <a:t>tion[9]</a:t>
            </a:r>
            <a:endParaRPr lang="en-US" sz="1400" dirty="0"/>
          </a:p>
        </p:txBody>
      </p:sp>
    </p:spTree>
    <p:extLst>
      <p:ext uri="{BB962C8B-B14F-4D97-AF65-F5344CB8AC3E}">
        <p14:creationId xmlns:p14="http://schemas.microsoft.com/office/powerpoint/2010/main" val="2677236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22479" y="618186"/>
            <a:ext cx="10947042" cy="1094704"/>
          </a:xfrm>
          <a:solidFill>
            <a:schemeClr val="accent3">
              <a:lumMod val="40000"/>
              <a:lumOff val="60000"/>
            </a:schemeClr>
          </a:solidFill>
        </p:spPr>
        <p:txBody>
          <a:bodyPr/>
          <a:lstStyle/>
          <a:p>
            <a:r>
              <a:rPr lang="en-US" dirty="0"/>
              <a:t>related work</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978794" y="1712890"/>
            <a:ext cx="10341735" cy="4526924"/>
          </a:xfrm>
        </p:spPr>
        <p:txBody>
          <a:bodyPr>
            <a:normAutofit/>
          </a:bodyPr>
          <a:lstStyle/>
          <a:p>
            <a:pPr algn="l" fontAlgn="base"/>
            <a:r>
              <a:rPr lang="en-US" dirty="0"/>
              <a:t>                                                     </a:t>
            </a:r>
          </a:p>
          <a:p>
            <a:pPr marL="457200" indent="-457200" algn="just">
              <a:buFont typeface="Arial" panose="020B0604020202020204" pitchFamily="34" charset="0"/>
              <a:buChar char="•"/>
            </a:pPr>
            <a:endParaRPr lang="en-US" sz="2800" dirty="0"/>
          </a:p>
        </p:txBody>
      </p:sp>
      <p:sp>
        <p:nvSpPr>
          <p:cNvPr id="3" name="Rectangle 1">
            <a:extLst>
              <a:ext uri="{FF2B5EF4-FFF2-40B4-BE49-F238E27FC236}">
                <a16:creationId xmlns:a16="http://schemas.microsoft.com/office/drawing/2014/main" id="{4E3AA728-2077-9E64-868B-91A7B926AB95}"/>
              </a:ext>
            </a:extLst>
          </p:cNvPr>
          <p:cNvSpPr>
            <a:spLocks noChangeArrowheads="1"/>
          </p:cNvSpPr>
          <p:nvPr/>
        </p:nvSpPr>
        <p:spPr bwMode="auto">
          <a:xfrm>
            <a:off x="496404" y="17940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Slide Number Placeholder 1">
            <a:extLst>
              <a:ext uri="{FF2B5EF4-FFF2-40B4-BE49-F238E27FC236}">
                <a16:creationId xmlns:a16="http://schemas.microsoft.com/office/drawing/2014/main" id="{CDDE7FCA-03AD-2D7E-321D-08073BDD73DD}"/>
              </a:ext>
            </a:extLst>
          </p:cNvPr>
          <p:cNvSpPr>
            <a:spLocks noGrp="1"/>
          </p:cNvSpPr>
          <p:nvPr>
            <p:ph type="sldNum" sz="quarter" idx="12"/>
          </p:nvPr>
        </p:nvSpPr>
        <p:spPr/>
        <p:txBody>
          <a:bodyPr/>
          <a:lstStyle/>
          <a:p>
            <a:fld id="{3A98EE3D-8CD1-4C3F-BD1C-C98C9596463C}" type="slidenum">
              <a:rPr lang="en-US" noProof="0" smtClean="0">
                <a:solidFill>
                  <a:schemeClr val="tx1"/>
                </a:solidFill>
              </a:rPr>
              <a:t>25</a:t>
            </a:fld>
            <a:endParaRPr lang="en-US" noProof="0" dirty="0">
              <a:solidFill>
                <a:schemeClr val="tx1"/>
              </a:solidFill>
            </a:endParaRPr>
          </a:p>
        </p:txBody>
      </p:sp>
      <p:pic>
        <p:nvPicPr>
          <p:cNvPr id="11" name="Picture 10">
            <a:extLst>
              <a:ext uri="{FF2B5EF4-FFF2-40B4-BE49-F238E27FC236}">
                <a16:creationId xmlns:a16="http://schemas.microsoft.com/office/drawing/2014/main" id="{39B57D43-EA55-D17A-B2A8-1EE044008CAC}"/>
              </a:ext>
            </a:extLst>
          </p:cNvPr>
          <p:cNvPicPr>
            <a:picLocks noChangeAspect="1"/>
          </p:cNvPicPr>
          <p:nvPr/>
        </p:nvPicPr>
        <p:blipFill>
          <a:blip r:embed="rId2"/>
          <a:stretch>
            <a:fillRect/>
          </a:stretch>
        </p:blipFill>
        <p:spPr>
          <a:xfrm>
            <a:off x="1890193" y="1712890"/>
            <a:ext cx="8400027" cy="4526924"/>
          </a:xfrm>
          <a:prstGeom prst="rect">
            <a:avLst/>
          </a:prstGeom>
        </p:spPr>
      </p:pic>
    </p:spTree>
    <p:extLst>
      <p:ext uri="{BB962C8B-B14F-4D97-AF65-F5344CB8AC3E}">
        <p14:creationId xmlns:p14="http://schemas.microsoft.com/office/powerpoint/2010/main" val="2355011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22479" y="618186"/>
            <a:ext cx="10947042" cy="1094704"/>
          </a:xfrm>
          <a:solidFill>
            <a:schemeClr val="accent3">
              <a:lumMod val="40000"/>
              <a:lumOff val="60000"/>
            </a:schemeClr>
          </a:solidFill>
        </p:spPr>
        <p:txBody>
          <a:bodyPr/>
          <a:lstStyle/>
          <a:p>
            <a:r>
              <a:rPr lang="en-US" dirty="0"/>
              <a:t> Research Methodology</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1004552" y="1558343"/>
            <a:ext cx="10431887" cy="4526924"/>
          </a:xfrm>
        </p:spPr>
        <p:txBody>
          <a:bodyPr>
            <a:normAutofit/>
          </a:bodyPr>
          <a:lstStyle/>
          <a:p>
            <a:pPr algn="l" fontAlgn="base"/>
            <a:r>
              <a:rPr lang="en-US" dirty="0"/>
              <a:t>                                                     </a:t>
            </a:r>
          </a:p>
        </p:txBody>
      </p:sp>
      <p:sp>
        <p:nvSpPr>
          <p:cNvPr id="4" name="TextBox 2">
            <a:extLst>
              <a:ext uri="{FF2B5EF4-FFF2-40B4-BE49-F238E27FC236}">
                <a16:creationId xmlns:a16="http://schemas.microsoft.com/office/drawing/2014/main" id="{9871CACF-920F-A1E4-D8D9-425A15D4DB35}"/>
              </a:ext>
            </a:extLst>
          </p:cNvPr>
          <p:cNvSpPr txBox="1"/>
          <p:nvPr/>
        </p:nvSpPr>
        <p:spPr>
          <a:xfrm>
            <a:off x="2911654" y="6366062"/>
            <a:ext cx="7190705" cy="30773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400" dirty="0"/>
              <a:t>                              Figure 16: Flowchart of the proposed model </a:t>
            </a:r>
          </a:p>
        </p:txBody>
      </p:sp>
      <p:pic>
        <p:nvPicPr>
          <p:cNvPr id="2" name="Picture 1">
            <a:extLst>
              <a:ext uri="{FF2B5EF4-FFF2-40B4-BE49-F238E27FC236}">
                <a16:creationId xmlns:a16="http://schemas.microsoft.com/office/drawing/2014/main" id="{C98DDD44-DD32-49B4-CA03-ECCCAE2AB6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810" y="1712890"/>
            <a:ext cx="7627949" cy="4480092"/>
          </a:xfrm>
          <a:prstGeom prst="rect">
            <a:avLst/>
          </a:prstGeom>
        </p:spPr>
      </p:pic>
      <p:sp>
        <p:nvSpPr>
          <p:cNvPr id="3" name="Slide Number Placeholder 2">
            <a:extLst>
              <a:ext uri="{FF2B5EF4-FFF2-40B4-BE49-F238E27FC236}">
                <a16:creationId xmlns:a16="http://schemas.microsoft.com/office/drawing/2014/main" id="{43B6C082-01A3-707C-BFAA-84C2A9C65A42}"/>
              </a:ext>
            </a:extLst>
          </p:cNvPr>
          <p:cNvSpPr>
            <a:spLocks noGrp="1"/>
          </p:cNvSpPr>
          <p:nvPr>
            <p:ph type="sldNum" sz="quarter" idx="12"/>
          </p:nvPr>
        </p:nvSpPr>
        <p:spPr>
          <a:xfrm>
            <a:off x="11046434" y="6411722"/>
            <a:ext cx="780010" cy="365125"/>
          </a:xfrm>
        </p:spPr>
        <p:txBody>
          <a:bodyPr/>
          <a:lstStyle/>
          <a:p>
            <a:fld id="{3A98EE3D-8CD1-4C3F-BD1C-C98C9596463C}" type="slidenum">
              <a:rPr lang="en-US" noProof="0" smtClean="0">
                <a:solidFill>
                  <a:schemeClr val="tx1"/>
                </a:solidFill>
              </a:rPr>
              <a:t>26</a:t>
            </a:fld>
            <a:endParaRPr lang="en-US" noProof="0" dirty="0">
              <a:solidFill>
                <a:schemeClr val="tx1"/>
              </a:solidFill>
            </a:endParaRPr>
          </a:p>
        </p:txBody>
      </p:sp>
    </p:spTree>
    <p:extLst>
      <p:ext uri="{BB962C8B-B14F-4D97-AF65-F5344CB8AC3E}">
        <p14:creationId xmlns:p14="http://schemas.microsoft.com/office/powerpoint/2010/main" val="1745183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22479" y="618186"/>
            <a:ext cx="10947042" cy="1094704"/>
          </a:xfrm>
          <a:solidFill>
            <a:schemeClr val="accent3">
              <a:lumMod val="40000"/>
              <a:lumOff val="60000"/>
            </a:schemeClr>
          </a:solidFill>
        </p:spPr>
        <p:txBody>
          <a:bodyPr/>
          <a:lstStyle/>
          <a:p>
            <a:r>
              <a:rPr lang="en-US" dirty="0"/>
              <a:t>Research Methodology (</a:t>
            </a:r>
            <a:r>
              <a:rPr lang="en-US" dirty="0" err="1"/>
              <a:t>Cont</a:t>
            </a:r>
            <a:r>
              <a:rPr lang="en-US" dirty="0"/>
              <a:t>…)</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1004552" y="1558343"/>
            <a:ext cx="10431887" cy="4526924"/>
          </a:xfrm>
        </p:spPr>
        <p:txBody>
          <a:bodyPr>
            <a:normAutofit/>
          </a:bodyPr>
          <a:lstStyle/>
          <a:p>
            <a:pPr algn="l" fontAlgn="base"/>
            <a:r>
              <a:rPr lang="en-US" dirty="0"/>
              <a:t>                                                     </a:t>
            </a:r>
          </a:p>
          <a:p>
            <a:pPr algn="just"/>
            <a:r>
              <a:rPr lang="en-US" b="1" dirty="0"/>
              <a:t>Algorithm of proposed method: </a:t>
            </a:r>
          </a:p>
          <a:p>
            <a:pPr algn="just"/>
            <a:r>
              <a:rPr lang="en-US" b="1" dirty="0"/>
              <a:t>Step 1: </a:t>
            </a:r>
            <a:r>
              <a:rPr lang="en-US" dirty="0"/>
              <a:t>Loading of Breast cancer dataset of 50 × 50 pixels </a:t>
            </a:r>
          </a:p>
          <a:p>
            <a:pPr algn="just"/>
            <a:r>
              <a:rPr lang="en-US" b="1" dirty="0"/>
              <a:t>Step 2: </a:t>
            </a:r>
            <a:r>
              <a:rPr lang="en-US" dirty="0"/>
              <a:t>Performing preprocessing: </a:t>
            </a:r>
          </a:p>
          <a:p>
            <a:pPr algn="just"/>
            <a:r>
              <a:rPr lang="en-US" dirty="0"/>
              <a:t>(a) Resize the image of 64 × 64 pixels &amp; 112x112 pixels</a:t>
            </a:r>
          </a:p>
          <a:p>
            <a:pPr algn="just"/>
            <a:r>
              <a:rPr lang="en-US" dirty="0"/>
              <a:t>(b) Performing  Data Augmentation -</a:t>
            </a:r>
            <a:r>
              <a:rPr lang="en-US" dirty="0">
                <a:solidFill>
                  <a:srgbClr val="000000"/>
                </a:solidFill>
                <a:effectLst/>
                <a:ea typeface="Times New Roman" panose="02020603050405020304" pitchFamily="18" charset="0"/>
              </a:rPr>
              <a:t>Random Rotation, Random Zoom, Random Flip</a:t>
            </a:r>
            <a:endParaRPr lang="en-US" dirty="0"/>
          </a:p>
          <a:p>
            <a:pPr algn="just"/>
            <a:r>
              <a:rPr lang="en-US" b="1" dirty="0"/>
              <a:t>Step 3:</a:t>
            </a:r>
            <a:r>
              <a:rPr lang="en-US" dirty="0"/>
              <a:t>Performing patch embedding &amp; patch extraction to convert the image into vector </a:t>
            </a:r>
          </a:p>
          <a:p>
            <a:pPr algn="just"/>
            <a:r>
              <a:rPr lang="en-US" b="1" dirty="0"/>
              <a:t>Step 4: </a:t>
            </a:r>
            <a:r>
              <a:rPr lang="en-US" dirty="0"/>
              <a:t>Split the augmented data for both training and validation ,test for two data</a:t>
            </a:r>
            <a:endParaRPr lang="en-US" b="1" dirty="0"/>
          </a:p>
          <a:p>
            <a:pPr algn="just"/>
            <a:r>
              <a:rPr lang="en-US" b="1" dirty="0"/>
              <a:t>Step 5:</a:t>
            </a:r>
            <a:r>
              <a:rPr lang="en-US" dirty="0"/>
              <a:t> Creating the EAMLP model for feature extraction and train data.</a:t>
            </a:r>
          </a:p>
          <a:p>
            <a:pPr algn="just"/>
            <a:r>
              <a:rPr lang="en-US" b="1" dirty="0"/>
              <a:t>Step 6:</a:t>
            </a:r>
            <a:r>
              <a:rPr lang="en-US" dirty="0"/>
              <a:t> Setting network parameters: optimizer = </a:t>
            </a:r>
            <a:r>
              <a:rPr lang="en-US" dirty="0" err="1"/>
              <a:t>adm</a:t>
            </a:r>
            <a:r>
              <a:rPr lang="en-US" dirty="0"/>
              <a:t>, epochs = 50, learning rate = 1e-2 for different number of MLP</a:t>
            </a:r>
          </a:p>
        </p:txBody>
      </p:sp>
      <p:sp>
        <p:nvSpPr>
          <p:cNvPr id="2" name="Slide Number Placeholder 1">
            <a:extLst>
              <a:ext uri="{FF2B5EF4-FFF2-40B4-BE49-F238E27FC236}">
                <a16:creationId xmlns:a16="http://schemas.microsoft.com/office/drawing/2014/main" id="{C5A4B564-7706-A23E-1FB0-3E5207FB68C4}"/>
              </a:ext>
            </a:extLst>
          </p:cNvPr>
          <p:cNvSpPr>
            <a:spLocks noGrp="1"/>
          </p:cNvSpPr>
          <p:nvPr>
            <p:ph type="sldNum" sz="quarter" idx="12"/>
          </p:nvPr>
        </p:nvSpPr>
        <p:spPr/>
        <p:txBody>
          <a:bodyPr/>
          <a:lstStyle/>
          <a:p>
            <a:fld id="{3A98EE3D-8CD1-4C3F-BD1C-C98C9596463C}" type="slidenum">
              <a:rPr lang="en-US" noProof="0" smtClean="0">
                <a:solidFill>
                  <a:schemeClr val="tx1"/>
                </a:solidFill>
              </a:rPr>
              <a:t>27</a:t>
            </a:fld>
            <a:endParaRPr lang="en-US" noProof="0" dirty="0">
              <a:solidFill>
                <a:schemeClr val="tx1"/>
              </a:solidFill>
            </a:endParaRPr>
          </a:p>
        </p:txBody>
      </p:sp>
    </p:spTree>
    <p:extLst>
      <p:ext uri="{BB962C8B-B14F-4D97-AF65-F5344CB8AC3E}">
        <p14:creationId xmlns:p14="http://schemas.microsoft.com/office/powerpoint/2010/main" val="20402967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22479" y="618186"/>
            <a:ext cx="10947042" cy="1094704"/>
          </a:xfrm>
          <a:solidFill>
            <a:schemeClr val="accent3">
              <a:lumMod val="40000"/>
              <a:lumOff val="60000"/>
            </a:schemeClr>
          </a:solidFill>
        </p:spPr>
        <p:txBody>
          <a:bodyPr/>
          <a:lstStyle/>
          <a:p>
            <a:r>
              <a:rPr lang="en-US" dirty="0"/>
              <a:t> Research Methodology (</a:t>
            </a:r>
            <a:r>
              <a:rPr lang="en-US" dirty="0" err="1"/>
              <a:t>Cont</a:t>
            </a:r>
            <a:r>
              <a:rPr lang="en-US" dirty="0"/>
              <a:t>…)</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1004552" y="1558343"/>
            <a:ext cx="10431887" cy="4526924"/>
          </a:xfrm>
        </p:spPr>
        <p:txBody>
          <a:bodyPr>
            <a:normAutofit/>
          </a:bodyPr>
          <a:lstStyle/>
          <a:p>
            <a:pPr algn="l" fontAlgn="base"/>
            <a:r>
              <a:rPr lang="en-US" dirty="0"/>
              <a:t>                                                     </a:t>
            </a:r>
          </a:p>
          <a:p>
            <a:pPr algn="just"/>
            <a:r>
              <a:rPr lang="en-US" b="1" dirty="0"/>
              <a:t>Algorithm of proposed method: </a:t>
            </a:r>
          </a:p>
          <a:p>
            <a:pPr algn="just"/>
            <a:r>
              <a:rPr lang="en-US" b="1" dirty="0"/>
              <a:t>Step 7:</a:t>
            </a:r>
            <a:r>
              <a:rPr lang="en-US" dirty="0"/>
              <a:t> Train the proposed deep EAMLP model </a:t>
            </a:r>
          </a:p>
          <a:p>
            <a:pPr algn="just"/>
            <a:r>
              <a:rPr lang="en-US" b="1" dirty="0"/>
              <a:t>Step 8: </a:t>
            </a:r>
            <a:r>
              <a:rPr lang="en-US" dirty="0"/>
              <a:t>Observation of accuracy, sensitivity &amp; specificity.</a:t>
            </a:r>
          </a:p>
          <a:p>
            <a:pPr algn="just"/>
            <a:endParaRPr lang="en-US" dirty="0"/>
          </a:p>
        </p:txBody>
      </p:sp>
      <p:sp>
        <p:nvSpPr>
          <p:cNvPr id="2" name="Slide Number Placeholder 1">
            <a:extLst>
              <a:ext uri="{FF2B5EF4-FFF2-40B4-BE49-F238E27FC236}">
                <a16:creationId xmlns:a16="http://schemas.microsoft.com/office/drawing/2014/main" id="{8F3CC0B2-91EF-3962-E318-14F9DFC06DB1}"/>
              </a:ext>
            </a:extLst>
          </p:cNvPr>
          <p:cNvSpPr>
            <a:spLocks noGrp="1"/>
          </p:cNvSpPr>
          <p:nvPr>
            <p:ph type="sldNum" sz="quarter" idx="12"/>
          </p:nvPr>
        </p:nvSpPr>
        <p:spPr/>
        <p:txBody>
          <a:bodyPr/>
          <a:lstStyle/>
          <a:p>
            <a:fld id="{3A98EE3D-8CD1-4C3F-BD1C-C98C9596463C}" type="slidenum">
              <a:rPr lang="en-US" noProof="0" smtClean="0">
                <a:solidFill>
                  <a:schemeClr val="tx1"/>
                </a:solidFill>
              </a:rPr>
              <a:t>28</a:t>
            </a:fld>
            <a:endParaRPr lang="en-US" noProof="0" dirty="0">
              <a:solidFill>
                <a:schemeClr val="tx1"/>
              </a:solidFill>
            </a:endParaRPr>
          </a:p>
        </p:txBody>
      </p:sp>
    </p:spTree>
    <p:extLst>
      <p:ext uri="{BB962C8B-B14F-4D97-AF65-F5344CB8AC3E}">
        <p14:creationId xmlns:p14="http://schemas.microsoft.com/office/powerpoint/2010/main" val="3017290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22479" y="618186"/>
            <a:ext cx="10947042" cy="1094704"/>
          </a:xfrm>
          <a:solidFill>
            <a:schemeClr val="accent3">
              <a:lumMod val="40000"/>
              <a:lumOff val="60000"/>
            </a:schemeClr>
          </a:solidFill>
        </p:spPr>
        <p:txBody>
          <a:bodyPr/>
          <a:lstStyle/>
          <a:p>
            <a:r>
              <a:rPr lang="en-US" dirty="0"/>
              <a:t>Step-1:Dataset collection</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991673" y="1558343"/>
            <a:ext cx="4710983" cy="4526924"/>
          </a:xfrm>
        </p:spPr>
        <p:txBody>
          <a:bodyPr>
            <a:normAutofit/>
          </a:bodyPr>
          <a:lstStyle/>
          <a:p>
            <a:pPr algn="l" fontAlgn="base"/>
            <a:r>
              <a:rPr lang="en-US" dirty="0"/>
              <a:t>                                                     </a:t>
            </a:r>
          </a:p>
          <a:p>
            <a:pPr marL="285750" indent="-285750" algn="just">
              <a:buFont typeface="Arial" panose="020B0604020202020204" pitchFamily="34" charset="0"/>
              <a:buChar char="•"/>
            </a:pPr>
            <a:r>
              <a:rPr lang="en-US" dirty="0">
                <a:solidFill>
                  <a:srgbClr val="000000"/>
                </a:solidFill>
                <a:effectLst/>
                <a:ea typeface="Times New Roman" panose="02020603050405020304" pitchFamily="18" charset="0"/>
              </a:rPr>
              <a:t>This Dataset is a subset of Kaggle Breast Cancer Histopathology Images [7].</a:t>
            </a:r>
          </a:p>
          <a:p>
            <a:pPr marL="285750" indent="-285750" algn="just">
              <a:buFont typeface="Arial" panose="020B0604020202020204" pitchFamily="34" charset="0"/>
              <a:buChar char="•"/>
            </a:pPr>
            <a:r>
              <a:rPr lang="en-US" dirty="0">
                <a:solidFill>
                  <a:srgbClr val="000000"/>
                </a:solidFill>
                <a:effectLst/>
                <a:ea typeface="Times New Roman" panose="02020603050405020304" pitchFamily="18" charset="0"/>
              </a:rPr>
              <a:t>The 7,500 photos used to create the suggested methodology included 3,000 IDC positive images and 4,500 IDC negative images[2].</a:t>
            </a:r>
          </a:p>
          <a:p>
            <a:pPr marL="285750" indent="-285750" algn="just">
              <a:buFont typeface="Arial" panose="020B0604020202020204" pitchFamily="34" charset="0"/>
              <a:buChar char="•"/>
            </a:pPr>
            <a:r>
              <a:rPr lang="en-US" dirty="0"/>
              <a:t> For this experiment, total 7500 </a:t>
            </a:r>
            <a:r>
              <a:rPr lang="en-US" dirty="0">
                <a:solidFill>
                  <a:srgbClr val="000000"/>
                </a:solidFill>
                <a:effectLst/>
                <a:ea typeface="Times New Roman" panose="02020603050405020304" pitchFamily="18" charset="0"/>
              </a:rPr>
              <a:t>Breast Cancer Histopathology Images</a:t>
            </a:r>
            <a:r>
              <a:rPr lang="en-US" dirty="0"/>
              <a:t> were used and all those were of 64 × 64 pixels &amp; 112 x 112 dimension.</a:t>
            </a:r>
          </a:p>
          <a:p>
            <a:pPr marL="285750" indent="-285750" algn="just">
              <a:buFont typeface="Arial" panose="020B0604020202020204" pitchFamily="34" charset="0"/>
              <a:buChar char="•"/>
            </a:pPr>
            <a:r>
              <a:rPr lang="en-US" dirty="0"/>
              <a:t> </a:t>
            </a:r>
            <a:r>
              <a:rPr lang="en-US" dirty="0">
                <a:solidFill>
                  <a:srgbClr val="000000"/>
                </a:solidFill>
                <a:effectLst/>
                <a:ea typeface="Times New Roman" panose="02020603050405020304" pitchFamily="18" charset="0"/>
              </a:rPr>
              <a:t>Among 7500 images 5250 images were used for training,1575 images were used  for validation &amp; 675   images were used testing</a:t>
            </a:r>
            <a:r>
              <a:rPr lang="en-US" dirty="0">
                <a:solidFill>
                  <a:srgbClr val="000000"/>
                </a:solidFill>
                <a:effectLst/>
                <a:ea typeface="Times New Roman" panose="02020603050405020304" pitchFamily="18" charset="0"/>
                <a:cs typeface="Calibri" panose="020F0502020204030204" pitchFamily="34" charset="0"/>
              </a:rPr>
              <a:t>.</a:t>
            </a:r>
            <a:endParaRPr lang="en-US" dirty="0"/>
          </a:p>
        </p:txBody>
      </p:sp>
      <p:pic>
        <p:nvPicPr>
          <p:cNvPr id="2" name="Picture 1">
            <a:extLst>
              <a:ext uri="{FF2B5EF4-FFF2-40B4-BE49-F238E27FC236}">
                <a16:creationId xmlns:a16="http://schemas.microsoft.com/office/drawing/2014/main" id="{D21F719F-4040-3ECB-AE5D-80696FD833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4359" y="1752131"/>
            <a:ext cx="2698928" cy="2362200"/>
          </a:xfrm>
          <a:prstGeom prst="rect">
            <a:avLst/>
          </a:prstGeom>
        </p:spPr>
      </p:pic>
      <p:pic>
        <p:nvPicPr>
          <p:cNvPr id="3" name="Picture 2">
            <a:extLst>
              <a:ext uri="{FF2B5EF4-FFF2-40B4-BE49-F238E27FC236}">
                <a16:creationId xmlns:a16="http://schemas.microsoft.com/office/drawing/2014/main" id="{CC6A7A9B-441B-DD01-703D-DDD6247897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0591" y="1761656"/>
            <a:ext cx="2698929" cy="2352675"/>
          </a:xfrm>
          <a:prstGeom prst="rect">
            <a:avLst/>
          </a:prstGeom>
        </p:spPr>
      </p:pic>
      <p:sp>
        <p:nvSpPr>
          <p:cNvPr id="4" name="Text Box 2">
            <a:extLst>
              <a:ext uri="{FF2B5EF4-FFF2-40B4-BE49-F238E27FC236}">
                <a16:creationId xmlns:a16="http://schemas.microsoft.com/office/drawing/2014/main" id="{14C017F6-35D0-2F16-0E75-798759D54485}"/>
              </a:ext>
            </a:extLst>
          </p:cNvPr>
          <p:cNvSpPr txBox="1">
            <a:spLocks noChangeArrowheads="1"/>
          </p:cNvSpPr>
          <p:nvPr/>
        </p:nvSpPr>
        <p:spPr bwMode="auto">
          <a:xfrm>
            <a:off x="6871098" y="3707613"/>
            <a:ext cx="1333500" cy="813435"/>
          </a:xfrm>
          <a:prstGeom prst="rect">
            <a:avLst/>
          </a:prstGeom>
          <a:noFill/>
          <a:ln w="9525">
            <a:noFill/>
            <a:miter lim="800000"/>
            <a:headEnd/>
            <a:tailEnd/>
          </a:ln>
        </p:spPr>
        <p:txBody>
          <a:bodyPr rot="0" vert="horz" wrap="square" lIns="91440" tIns="45720" rIns="91440" bIns="45720" anchor="t" anchorCtr="0">
            <a:spAutoFit/>
          </a:bodyPr>
          <a:lstStyle/>
          <a:p>
            <a:pPr marL="6350" marR="151765" indent="-6350" algn="just">
              <a:lnSpc>
                <a:spcPct val="202000"/>
              </a:lnSpc>
              <a:spcBef>
                <a:spcPts val="0"/>
              </a:spcBef>
              <a:spcAft>
                <a:spcPts val="15"/>
              </a:spcAft>
            </a:pPr>
            <a:r>
              <a:rPr lang="en-US" sz="1200" dirty="0">
                <a:solidFill>
                  <a:srgbClr val="000000"/>
                </a:solidFill>
                <a:effectLst/>
                <a:latin typeface="Times New Roman" panose="02020603050405020304" pitchFamily="18" charset="0"/>
                <a:ea typeface="Times New Roman" panose="02020603050405020304" pitchFamily="18" charset="0"/>
              </a:rPr>
              <a:t>                                                                                           IDC + s</a:t>
            </a:r>
            <a:r>
              <a:rPr lang="en-US" sz="1200" spc="-5" dirty="0">
                <a:solidFill>
                  <a:srgbClr val="292929"/>
                </a:solidFill>
                <a:effectLst/>
                <a:latin typeface="Times New Roman" panose="02020603050405020304" pitchFamily="18" charset="0"/>
                <a:ea typeface="Times New Roman" panose="02020603050405020304" pitchFamily="18" charset="0"/>
                <a:cs typeface="Calibri" panose="020F0502020204030204" pitchFamily="34" charset="0"/>
              </a:rPr>
              <a:t>amples</a:t>
            </a:r>
            <a:endParaRPr lang="en-US" sz="1200" dirty="0">
              <a:solidFill>
                <a:srgbClr val="000000"/>
              </a:solidFill>
              <a:effectLst/>
              <a:latin typeface="Times New Roman" panose="02020603050405020304" pitchFamily="18" charset="0"/>
              <a:ea typeface="Times New Roman" panose="02020603050405020304" pitchFamily="18" charset="0"/>
            </a:endParaRPr>
          </a:p>
        </p:txBody>
      </p:sp>
      <p:sp>
        <p:nvSpPr>
          <p:cNvPr id="6" name="Text Box 2">
            <a:extLst>
              <a:ext uri="{FF2B5EF4-FFF2-40B4-BE49-F238E27FC236}">
                <a16:creationId xmlns:a16="http://schemas.microsoft.com/office/drawing/2014/main" id="{4428C2B6-2875-243E-9BC1-6463A4B8C552}"/>
              </a:ext>
            </a:extLst>
          </p:cNvPr>
          <p:cNvSpPr txBox="1">
            <a:spLocks noChangeArrowheads="1"/>
          </p:cNvSpPr>
          <p:nvPr/>
        </p:nvSpPr>
        <p:spPr bwMode="auto">
          <a:xfrm>
            <a:off x="9679278" y="3707612"/>
            <a:ext cx="1333500" cy="781240"/>
          </a:xfrm>
          <a:prstGeom prst="rect">
            <a:avLst/>
          </a:prstGeom>
          <a:noFill/>
          <a:ln w="9525">
            <a:noFill/>
            <a:miter lim="800000"/>
            <a:headEnd/>
            <a:tailEnd/>
          </a:ln>
        </p:spPr>
        <p:txBody>
          <a:bodyPr rot="0" vert="horz" wrap="square" lIns="91440" tIns="45720" rIns="91440" bIns="45720" anchor="t" anchorCtr="0">
            <a:spAutoFit/>
          </a:bodyPr>
          <a:lstStyle/>
          <a:p>
            <a:pPr marL="6350" marR="151765" indent="-6350" algn="just">
              <a:lnSpc>
                <a:spcPct val="202000"/>
              </a:lnSpc>
              <a:spcBef>
                <a:spcPts val="0"/>
              </a:spcBef>
              <a:spcAft>
                <a:spcPts val="15"/>
              </a:spcAft>
            </a:pPr>
            <a:r>
              <a:rPr lang="en-US" sz="1200" dirty="0">
                <a:solidFill>
                  <a:srgbClr val="000000"/>
                </a:solidFill>
                <a:effectLst/>
                <a:latin typeface="Times New Roman" panose="02020603050405020304" pitchFamily="18" charset="0"/>
                <a:ea typeface="Times New Roman" panose="02020603050405020304" pitchFamily="18" charset="0"/>
              </a:rPr>
              <a:t>                                                                                           IDC </a:t>
            </a:r>
            <a:r>
              <a:rPr lang="en-US" sz="1200" dirty="0">
                <a:solidFill>
                  <a:srgbClr val="000000"/>
                </a:solidFill>
                <a:latin typeface="Times New Roman" panose="02020603050405020304" pitchFamily="18" charset="0"/>
                <a:ea typeface="Times New Roman" panose="02020603050405020304" pitchFamily="18" charset="0"/>
              </a:rPr>
              <a:t>- </a:t>
            </a:r>
            <a:r>
              <a:rPr lang="en-US" sz="1200" dirty="0">
                <a:solidFill>
                  <a:srgbClr val="000000"/>
                </a:solidFill>
                <a:effectLst/>
                <a:latin typeface="Times New Roman" panose="02020603050405020304" pitchFamily="18" charset="0"/>
                <a:ea typeface="Times New Roman" panose="02020603050405020304" pitchFamily="18" charset="0"/>
              </a:rPr>
              <a:t>s</a:t>
            </a:r>
            <a:r>
              <a:rPr lang="en-US" sz="1200" spc="-5" dirty="0">
                <a:solidFill>
                  <a:srgbClr val="292929"/>
                </a:solidFill>
                <a:effectLst/>
                <a:latin typeface="Times New Roman" panose="02020603050405020304" pitchFamily="18" charset="0"/>
                <a:ea typeface="Times New Roman" panose="02020603050405020304" pitchFamily="18" charset="0"/>
                <a:cs typeface="Calibri" panose="020F0502020204030204" pitchFamily="34" charset="0"/>
              </a:rPr>
              <a:t>amples</a:t>
            </a:r>
            <a:endParaRPr lang="en-US" sz="1200" dirty="0">
              <a:solidFill>
                <a:srgbClr val="000000"/>
              </a:solidFill>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0C02B53D-8702-0C43-1B8D-D17E1D70E9FF}"/>
              </a:ext>
            </a:extLst>
          </p:cNvPr>
          <p:cNvSpPr txBox="1"/>
          <p:nvPr/>
        </p:nvSpPr>
        <p:spPr>
          <a:xfrm>
            <a:off x="5944359" y="4521048"/>
            <a:ext cx="5485641" cy="523220"/>
          </a:xfrm>
          <a:prstGeom prst="rect">
            <a:avLst/>
          </a:prstGeom>
          <a:noFill/>
        </p:spPr>
        <p:txBody>
          <a:bodyPr wrap="square">
            <a:spAutoFit/>
          </a:bodyPr>
          <a:lstStyle/>
          <a:p>
            <a:r>
              <a:rPr lang="en-US" sz="1400" dirty="0">
                <a:solidFill>
                  <a:srgbClr val="000000"/>
                </a:solidFill>
                <a:effectLst/>
                <a:ea typeface="Times New Roman" panose="02020603050405020304" pitchFamily="18" charset="0"/>
              </a:rPr>
              <a:t>Figure 17: Example of image IDC positive and IDC negative of the training set</a:t>
            </a:r>
            <a:endParaRPr lang="en-US" sz="1400" dirty="0"/>
          </a:p>
        </p:txBody>
      </p:sp>
      <p:sp>
        <p:nvSpPr>
          <p:cNvPr id="5" name="Slide Number Placeholder 4">
            <a:extLst>
              <a:ext uri="{FF2B5EF4-FFF2-40B4-BE49-F238E27FC236}">
                <a16:creationId xmlns:a16="http://schemas.microsoft.com/office/drawing/2014/main" id="{B47CA4ED-E2A6-7DEA-93D5-DE4BBB5203B2}"/>
              </a:ext>
            </a:extLst>
          </p:cNvPr>
          <p:cNvSpPr>
            <a:spLocks noGrp="1"/>
          </p:cNvSpPr>
          <p:nvPr>
            <p:ph type="sldNum" sz="quarter" idx="12"/>
          </p:nvPr>
        </p:nvSpPr>
        <p:spPr/>
        <p:txBody>
          <a:bodyPr/>
          <a:lstStyle/>
          <a:p>
            <a:fld id="{3A98EE3D-8CD1-4C3F-BD1C-C98C9596463C}" type="slidenum">
              <a:rPr lang="en-US" noProof="0" smtClean="0">
                <a:solidFill>
                  <a:schemeClr val="tx1"/>
                </a:solidFill>
              </a:rPr>
              <a:t>29</a:t>
            </a:fld>
            <a:endParaRPr lang="en-US" noProof="0" dirty="0">
              <a:solidFill>
                <a:schemeClr val="tx1"/>
              </a:solidFill>
            </a:endParaRPr>
          </a:p>
        </p:txBody>
      </p:sp>
    </p:spTree>
    <p:extLst>
      <p:ext uri="{BB962C8B-B14F-4D97-AF65-F5344CB8AC3E}">
        <p14:creationId xmlns:p14="http://schemas.microsoft.com/office/powerpoint/2010/main" val="2966138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18186" y="618186"/>
            <a:ext cx="10947042" cy="1094704"/>
          </a:xfrm>
          <a:solidFill>
            <a:schemeClr val="accent3">
              <a:lumMod val="40000"/>
              <a:lumOff val="60000"/>
            </a:schemeClr>
          </a:solidFill>
        </p:spPr>
        <p:txBody>
          <a:bodyPr/>
          <a:lstStyle/>
          <a:p>
            <a:r>
              <a:rPr lang="en-US" dirty="0"/>
              <a:t>Introduction</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1013139" y="1712890"/>
            <a:ext cx="10560675" cy="4526924"/>
          </a:xfrm>
        </p:spPr>
        <p:txBody>
          <a:bodyPr>
            <a:normAutofit/>
          </a:bodyPr>
          <a:lstStyle/>
          <a:p>
            <a:r>
              <a:rPr lang="en-US" dirty="0"/>
              <a:t>                                                                    </a:t>
            </a:r>
            <a:r>
              <a:rPr lang="en-US" sz="2400" dirty="0"/>
              <a:t>What is Breast Cancer</a:t>
            </a:r>
            <a:r>
              <a:rPr lang="en-US" sz="2400" dirty="0">
                <a:latin typeface="Adobe Gothic Std B" panose="020B0800000000000000" pitchFamily="34" charset="-128"/>
                <a:ea typeface="Adobe Gothic Std B" panose="020B0800000000000000" pitchFamily="34" charset="-128"/>
              </a:rPr>
              <a:t>?</a:t>
            </a:r>
          </a:p>
          <a:p>
            <a:endParaRPr lang="en-US" dirty="0"/>
          </a:p>
          <a:p>
            <a:pPr marL="285750" indent="-285750">
              <a:buFont typeface="Arial" panose="020B0604020202020204" pitchFamily="34" charset="0"/>
              <a:buChar char="•"/>
            </a:pPr>
            <a:r>
              <a:rPr lang="en-US" sz="2000" dirty="0"/>
              <a:t>The breasts are made of fat glands and connective tissue</a:t>
            </a:r>
          </a:p>
          <a:p>
            <a:pPr marL="285750" indent="-285750">
              <a:buFont typeface="Arial" panose="020B0604020202020204" pitchFamily="34" charset="0"/>
              <a:buChar char="•"/>
            </a:pPr>
            <a:r>
              <a:rPr lang="en-US" sz="2000" dirty="0"/>
              <a:t>The breast has  several lobes, which are divided into lobules </a:t>
            </a:r>
          </a:p>
          <a:p>
            <a:r>
              <a:rPr lang="en-US" sz="2000" dirty="0"/>
              <a:t>     and end in the milk glands</a:t>
            </a:r>
          </a:p>
          <a:p>
            <a:pPr marL="342900" indent="-342900">
              <a:buFont typeface="Arial" panose="020B0604020202020204" pitchFamily="34" charset="0"/>
              <a:buChar char="•"/>
            </a:pPr>
            <a:r>
              <a:rPr lang="en-US" sz="2000" dirty="0"/>
              <a:t>Tiny ducts run from the many tiny glands. These ducts are </a:t>
            </a:r>
          </a:p>
          <a:p>
            <a:r>
              <a:rPr lang="en-US" sz="2000" dirty="0"/>
              <a:t>      where 78% of breast cancer occur[2].</a:t>
            </a:r>
          </a:p>
          <a:p>
            <a:pPr marL="342900" indent="-342900">
              <a:buFont typeface="Arial" panose="020B0604020202020204" pitchFamily="34" charset="0"/>
              <a:buChar char="•"/>
            </a:pPr>
            <a:r>
              <a:rPr lang="en-US" sz="2000" dirty="0"/>
              <a:t>Cancer developing in the lobules about 10-15%[3]</a:t>
            </a:r>
          </a:p>
          <a:p>
            <a:endParaRPr lang="en-US" sz="2000" dirty="0"/>
          </a:p>
          <a:p>
            <a:endParaRPr lang="en-US" sz="2000" dirty="0"/>
          </a:p>
        </p:txBody>
      </p:sp>
      <p:pic>
        <p:nvPicPr>
          <p:cNvPr id="3" name="Picture 2">
            <a:extLst>
              <a:ext uri="{FF2B5EF4-FFF2-40B4-BE49-F238E27FC236}">
                <a16:creationId xmlns:a16="http://schemas.microsoft.com/office/drawing/2014/main" id="{5F05C253-E2B2-8361-9AD7-90EBF25E582F}"/>
              </a:ext>
            </a:extLst>
          </p:cNvPr>
          <p:cNvPicPr>
            <a:picLocks noChangeAspect="1"/>
          </p:cNvPicPr>
          <p:nvPr/>
        </p:nvPicPr>
        <p:blipFill>
          <a:blip r:embed="rId2"/>
          <a:stretch>
            <a:fillRect/>
          </a:stretch>
        </p:blipFill>
        <p:spPr>
          <a:xfrm>
            <a:off x="8774062" y="2298188"/>
            <a:ext cx="2746087" cy="3356328"/>
          </a:xfrm>
          <a:prstGeom prst="rect">
            <a:avLst/>
          </a:prstGeom>
        </p:spPr>
      </p:pic>
      <p:sp>
        <p:nvSpPr>
          <p:cNvPr id="4" name="TextBox 3">
            <a:extLst>
              <a:ext uri="{FF2B5EF4-FFF2-40B4-BE49-F238E27FC236}">
                <a16:creationId xmlns:a16="http://schemas.microsoft.com/office/drawing/2014/main" id="{31B9E222-E764-9927-7908-2C1FB919A553}"/>
              </a:ext>
            </a:extLst>
          </p:cNvPr>
          <p:cNvSpPr txBox="1"/>
          <p:nvPr/>
        </p:nvSpPr>
        <p:spPr>
          <a:xfrm>
            <a:off x="8774062" y="5654516"/>
            <a:ext cx="3374265" cy="307777"/>
          </a:xfrm>
          <a:prstGeom prst="rect">
            <a:avLst/>
          </a:prstGeom>
          <a:noFill/>
        </p:spPr>
        <p:txBody>
          <a:bodyPr wrap="square" rtlCol="0">
            <a:spAutoFit/>
          </a:bodyPr>
          <a:lstStyle/>
          <a:p>
            <a:r>
              <a:rPr lang="en-US" sz="1400" dirty="0"/>
              <a:t>Figure1:Structure of breast[1]</a:t>
            </a:r>
          </a:p>
        </p:txBody>
      </p:sp>
      <p:sp>
        <p:nvSpPr>
          <p:cNvPr id="2" name="Slide Number Placeholder 1">
            <a:extLst>
              <a:ext uri="{FF2B5EF4-FFF2-40B4-BE49-F238E27FC236}">
                <a16:creationId xmlns:a16="http://schemas.microsoft.com/office/drawing/2014/main" id="{D9A7E3D7-57E9-3B5B-4ED6-807E80A9E864}"/>
              </a:ext>
            </a:extLst>
          </p:cNvPr>
          <p:cNvSpPr>
            <a:spLocks noGrp="1"/>
          </p:cNvSpPr>
          <p:nvPr>
            <p:ph type="sldNum" sz="quarter" idx="12"/>
          </p:nvPr>
        </p:nvSpPr>
        <p:spPr/>
        <p:txBody>
          <a:bodyPr/>
          <a:lstStyle/>
          <a:p>
            <a:fld id="{3A98EE3D-8CD1-4C3F-BD1C-C98C9596463C}" type="slidenum">
              <a:rPr lang="en-US" noProof="0" smtClean="0">
                <a:solidFill>
                  <a:schemeClr val="tx1"/>
                </a:solidFill>
              </a:rPr>
              <a:t>3</a:t>
            </a:fld>
            <a:endParaRPr lang="en-US" noProof="0" dirty="0">
              <a:solidFill>
                <a:schemeClr val="tx1"/>
              </a:solidFill>
            </a:endParaRPr>
          </a:p>
        </p:txBody>
      </p:sp>
    </p:spTree>
    <p:extLst>
      <p:ext uri="{BB962C8B-B14F-4D97-AF65-F5344CB8AC3E}">
        <p14:creationId xmlns:p14="http://schemas.microsoft.com/office/powerpoint/2010/main" val="3928319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22479" y="618186"/>
            <a:ext cx="10947042" cy="1094704"/>
          </a:xfrm>
          <a:solidFill>
            <a:schemeClr val="accent3">
              <a:lumMod val="40000"/>
              <a:lumOff val="60000"/>
            </a:schemeClr>
          </a:solidFill>
        </p:spPr>
        <p:txBody>
          <a:bodyPr/>
          <a:lstStyle/>
          <a:p>
            <a:r>
              <a:rPr lang="en-US" dirty="0"/>
              <a:t>Step-1:Dataset collection(</a:t>
            </a:r>
            <a:r>
              <a:rPr lang="en-US" dirty="0" err="1"/>
              <a:t>Cont</a:t>
            </a:r>
            <a:r>
              <a:rPr lang="en-US" dirty="0"/>
              <a:t>…)</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991674" y="2341417"/>
            <a:ext cx="4559120" cy="3743849"/>
          </a:xfrm>
        </p:spPr>
        <p:txBody>
          <a:bodyPr>
            <a:normAutofit/>
          </a:bodyPr>
          <a:lstStyle/>
          <a:p>
            <a:pPr algn="l" fontAlgn="base"/>
            <a:r>
              <a:rPr lang="en-US" dirty="0"/>
              <a:t>                                                     </a:t>
            </a:r>
          </a:p>
          <a:p>
            <a:pPr marL="285750" indent="-285750" algn="just">
              <a:buFont typeface="Arial" panose="020B0604020202020204" pitchFamily="34" charset="0"/>
              <a:buChar char="•"/>
            </a:pPr>
            <a:r>
              <a:rPr lang="en-US" dirty="0">
                <a:solidFill>
                  <a:srgbClr val="000000"/>
                </a:solidFill>
                <a:effectLst/>
                <a:ea typeface="Times New Roman" panose="02020603050405020304" pitchFamily="18" charset="0"/>
              </a:rPr>
              <a:t>There are 2,480 benign and 5,429 malignant specimens with a resolution of 700x460 pixels among 82 people.</a:t>
            </a:r>
          </a:p>
          <a:p>
            <a:pPr marL="285750" indent="-285750" algn="just">
              <a:buFont typeface="Arial" panose="020B0604020202020204" pitchFamily="34" charset="0"/>
              <a:buChar char="•"/>
            </a:pPr>
            <a:r>
              <a:rPr lang="en-US" dirty="0">
                <a:solidFill>
                  <a:srgbClr val="000000"/>
                </a:solidFill>
                <a:effectLst/>
                <a:ea typeface="Times New Roman" panose="02020603050405020304" pitchFamily="18" charset="0"/>
              </a:rPr>
              <a:t>1000 photos out of 7909 were utilized just for testing.</a:t>
            </a:r>
            <a:endParaRPr lang="en-US" dirty="0">
              <a:solidFill>
                <a:srgbClr val="000000"/>
              </a:solidFill>
            </a:endParaRPr>
          </a:p>
        </p:txBody>
      </p:sp>
      <p:sp>
        <p:nvSpPr>
          <p:cNvPr id="4" name="Text Box 2">
            <a:extLst>
              <a:ext uri="{FF2B5EF4-FFF2-40B4-BE49-F238E27FC236}">
                <a16:creationId xmlns:a16="http://schemas.microsoft.com/office/drawing/2014/main" id="{14C017F6-35D0-2F16-0E75-798759D54485}"/>
              </a:ext>
            </a:extLst>
          </p:cNvPr>
          <p:cNvSpPr txBox="1">
            <a:spLocks noChangeArrowheads="1"/>
          </p:cNvSpPr>
          <p:nvPr/>
        </p:nvSpPr>
        <p:spPr bwMode="auto">
          <a:xfrm>
            <a:off x="6873588" y="3643755"/>
            <a:ext cx="1333500" cy="781240"/>
          </a:xfrm>
          <a:prstGeom prst="rect">
            <a:avLst/>
          </a:prstGeom>
          <a:noFill/>
          <a:ln w="9525">
            <a:noFill/>
            <a:miter lim="800000"/>
            <a:headEnd/>
            <a:tailEnd/>
          </a:ln>
        </p:spPr>
        <p:txBody>
          <a:bodyPr rot="0" vert="horz" wrap="square" lIns="91440" tIns="45720" rIns="91440" bIns="45720" anchor="t" anchorCtr="0">
            <a:spAutoFit/>
          </a:bodyPr>
          <a:lstStyle/>
          <a:p>
            <a:pPr marL="6350" marR="151765" indent="-6350" algn="just">
              <a:lnSpc>
                <a:spcPct val="202000"/>
              </a:lnSpc>
              <a:spcBef>
                <a:spcPts val="0"/>
              </a:spcBef>
              <a:spcAft>
                <a:spcPts val="15"/>
              </a:spcAft>
            </a:pPr>
            <a:r>
              <a:rPr lang="en-US" sz="1200" dirty="0">
                <a:solidFill>
                  <a:srgbClr val="000000"/>
                </a:solidFill>
                <a:effectLst/>
                <a:latin typeface="Times New Roman" panose="02020603050405020304" pitchFamily="18" charset="0"/>
                <a:ea typeface="Times New Roman" panose="02020603050405020304" pitchFamily="18" charset="0"/>
              </a:rPr>
              <a:t>                                                                                           </a:t>
            </a:r>
            <a:r>
              <a:rPr lang="en-US" sz="1200" dirty="0">
                <a:solidFill>
                  <a:srgbClr val="000000"/>
                </a:solidFill>
                <a:latin typeface="Times New Roman" panose="02020603050405020304" pitchFamily="18" charset="0"/>
                <a:ea typeface="Times New Roman" panose="02020603050405020304" pitchFamily="18" charset="0"/>
              </a:rPr>
              <a:t>Benign</a:t>
            </a:r>
            <a:endParaRPr lang="en-US" sz="1200" dirty="0">
              <a:solidFill>
                <a:srgbClr val="000000"/>
              </a:solidFill>
              <a:effectLst/>
              <a:latin typeface="Times New Roman" panose="02020603050405020304" pitchFamily="18" charset="0"/>
              <a:ea typeface="Times New Roman" panose="02020603050405020304" pitchFamily="18" charset="0"/>
            </a:endParaRPr>
          </a:p>
        </p:txBody>
      </p:sp>
      <p:sp>
        <p:nvSpPr>
          <p:cNvPr id="6" name="Text Box 2">
            <a:extLst>
              <a:ext uri="{FF2B5EF4-FFF2-40B4-BE49-F238E27FC236}">
                <a16:creationId xmlns:a16="http://schemas.microsoft.com/office/drawing/2014/main" id="{4428C2B6-2875-243E-9BC1-6463A4B8C552}"/>
              </a:ext>
            </a:extLst>
          </p:cNvPr>
          <p:cNvSpPr txBox="1">
            <a:spLocks noChangeArrowheads="1"/>
          </p:cNvSpPr>
          <p:nvPr/>
        </p:nvSpPr>
        <p:spPr bwMode="auto">
          <a:xfrm>
            <a:off x="9679278" y="3707612"/>
            <a:ext cx="1333500" cy="781240"/>
          </a:xfrm>
          <a:prstGeom prst="rect">
            <a:avLst/>
          </a:prstGeom>
          <a:noFill/>
          <a:ln w="9525">
            <a:noFill/>
            <a:miter lim="800000"/>
            <a:headEnd/>
            <a:tailEnd/>
          </a:ln>
        </p:spPr>
        <p:txBody>
          <a:bodyPr rot="0" vert="horz" wrap="square" lIns="91440" tIns="45720" rIns="91440" bIns="45720" anchor="t" anchorCtr="0">
            <a:spAutoFit/>
          </a:bodyPr>
          <a:lstStyle/>
          <a:p>
            <a:pPr marL="6350" marR="151765" indent="-6350" algn="just">
              <a:lnSpc>
                <a:spcPct val="202000"/>
              </a:lnSpc>
              <a:spcBef>
                <a:spcPts val="0"/>
              </a:spcBef>
              <a:spcAft>
                <a:spcPts val="15"/>
              </a:spcAft>
            </a:pPr>
            <a:r>
              <a:rPr lang="en-US" sz="1200" dirty="0">
                <a:solidFill>
                  <a:srgbClr val="000000"/>
                </a:solidFill>
                <a:effectLst/>
                <a:latin typeface="Times New Roman" panose="02020603050405020304" pitchFamily="18" charset="0"/>
                <a:ea typeface="Times New Roman" panose="02020603050405020304" pitchFamily="18" charset="0"/>
              </a:rPr>
              <a:t>                                                                                           </a:t>
            </a:r>
            <a:r>
              <a:rPr lang="en-US" sz="1200" dirty="0">
                <a:solidFill>
                  <a:srgbClr val="000000"/>
                </a:solidFill>
                <a:latin typeface="Times New Roman" panose="02020603050405020304" pitchFamily="18" charset="0"/>
                <a:ea typeface="Times New Roman" panose="02020603050405020304" pitchFamily="18" charset="0"/>
              </a:rPr>
              <a:t>M</a:t>
            </a:r>
            <a:r>
              <a:rPr lang="en-US" sz="1200" spc="-5" dirty="0">
                <a:solidFill>
                  <a:srgbClr val="292929"/>
                </a:solidFill>
                <a:effectLst/>
                <a:latin typeface="Times New Roman" panose="02020603050405020304" pitchFamily="18" charset="0"/>
                <a:ea typeface="Times New Roman" panose="02020603050405020304" pitchFamily="18" charset="0"/>
                <a:cs typeface="Calibri" panose="020F0502020204030204" pitchFamily="34" charset="0"/>
              </a:rPr>
              <a:t>a</a:t>
            </a:r>
            <a:r>
              <a:rPr lang="en-US" sz="1200" spc="-5"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lign</a:t>
            </a:r>
            <a:r>
              <a:rPr lang="en-US" sz="1200" spc="-5" dirty="0">
                <a:solidFill>
                  <a:srgbClr val="292929"/>
                </a:solidFill>
                <a:effectLst/>
                <a:latin typeface="Times New Roman" panose="02020603050405020304" pitchFamily="18" charset="0"/>
                <a:ea typeface="Times New Roman" panose="02020603050405020304" pitchFamily="18" charset="0"/>
                <a:cs typeface="Calibri" panose="020F0502020204030204" pitchFamily="34" charset="0"/>
              </a:rPr>
              <a:t>a</a:t>
            </a:r>
            <a:r>
              <a:rPr lang="en-US" sz="1200" spc="-5"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nt</a:t>
            </a:r>
            <a:endParaRPr lang="en-US" sz="1200" dirty="0">
              <a:solidFill>
                <a:srgbClr val="000000"/>
              </a:solidFill>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0C02B53D-8702-0C43-1B8D-D17E1D70E9FF}"/>
              </a:ext>
            </a:extLst>
          </p:cNvPr>
          <p:cNvSpPr txBox="1"/>
          <p:nvPr/>
        </p:nvSpPr>
        <p:spPr>
          <a:xfrm>
            <a:off x="5919989" y="4521048"/>
            <a:ext cx="5441168" cy="523220"/>
          </a:xfrm>
          <a:prstGeom prst="rect">
            <a:avLst/>
          </a:prstGeom>
          <a:noFill/>
        </p:spPr>
        <p:txBody>
          <a:bodyPr wrap="square">
            <a:spAutoFit/>
          </a:bodyPr>
          <a:lstStyle/>
          <a:p>
            <a:r>
              <a:rPr lang="en-US" sz="1400" dirty="0">
                <a:solidFill>
                  <a:srgbClr val="000000"/>
                </a:solidFill>
                <a:effectLst/>
                <a:ea typeface="Times New Roman" panose="02020603050405020304" pitchFamily="18" charset="0"/>
              </a:rPr>
              <a:t>Figure 18: Example of image of benign and Malignant of </a:t>
            </a:r>
            <a:r>
              <a:rPr lang="en-US" sz="1400" dirty="0" err="1">
                <a:solidFill>
                  <a:srgbClr val="000000"/>
                </a:solidFill>
                <a:ea typeface="Times New Roman" panose="02020603050405020304" pitchFamily="18" charset="0"/>
              </a:rPr>
              <a:t>Bre</a:t>
            </a:r>
            <a:r>
              <a:rPr kumimoji="0" lang="en-US" sz="1400" b="0" i="0" u="none" strike="noStrike" kern="1200" cap="none" spc="0" normalizeH="0" baseline="0" noProof="0" dirty="0" err="1">
                <a:ln>
                  <a:noFill/>
                </a:ln>
                <a:solidFill>
                  <a:srgbClr val="000000"/>
                </a:solidFill>
                <a:effectLst/>
                <a:uLnTx/>
                <a:uFillTx/>
                <a:latin typeface="Century Gothic" panose="020F0302020204030204"/>
                <a:ea typeface="Times New Roman" panose="02020603050405020304" pitchFamily="18" charset="0"/>
                <a:cs typeface="+mn-cs"/>
              </a:rPr>
              <a:t>akHis</a:t>
            </a:r>
            <a:r>
              <a:rPr kumimoji="0" lang="en-US" sz="1400" b="0" i="0" u="none" strike="noStrike" kern="1200" cap="none" spc="0" normalizeH="0" baseline="0" noProof="0" dirty="0">
                <a:ln>
                  <a:noFill/>
                </a:ln>
                <a:solidFill>
                  <a:srgbClr val="000000"/>
                </a:solidFill>
                <a:effectLst/>
                <a:uLnTx/>
                <a:uFillTx/>
                <a:latin typeface="Century Gothic" panose="020F0302020204030204"/>
                <a:ea typeface="Times New Roman" panose="02020603050405020304" pitchFamily="18" charset="0"/>
                <a:cs typeface="+mn-cs"/>
              </a:rPr>
              <a:t> d</a:t>
            </a:r>
            <a:r>
              <a:rPr lang="en-US" sz="1400" dirty="0" err="1">
                <a:solidFill>
                  <a:srgbClr val="000000"/>
                </a:solidFill>
                <a:effectLst/>
                <a:ea typeface="Times New Roman" panose="02020603050405020304" pitchFamily="18" charset="0"/>
              </a:rPr>
              <a:t>atasets</a:t>
            </a:r>
            <a:endParaRPr lang="en-US" sz="1400" dirty="0"/>
          </a:p>
        </p:txBody>
      </p:sp>
      <p:pic>
        <p:nvPicPr>
          <p:cNvPr id="5" name="Picture 4">
            <a:extLst>
              <a:ext uri="{FF2B5EF4-FFF2-40B4-BE49-F238E27FC236}">
                <a16:creationId xmlns:a16="http://schemas.microsoft.com/office/drawing/2014/main" id="{A6D4273F-253C-E061-A661-19DD057A2A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9989" y="1780705"/>
            <a:ext cx="2436495" cy="2333625"/>
          </a:xfrm>
          <a:prstGeom prst="rect">
            <a:avLst/>
          </a:prstGeom>
        </p:spPr>
      </p:pic>
      <p:pic>
        <p:nvPicPr>
          <p:cNvPr id="7" name="Picture 6">
            <a:extLst>
              <a:ext uri="{FF2B5EF4-FFF2-40B4-BE49-F238E27FC236}">
                <a16:creationId xmlns:a16="http://schemas.microsoft.com/office/drawing/2014/main" id="{17891BD0-F1C9-4BD2-1525-E9946A01CA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5772" y="1798105"/>
            <a:ext cx="2445385" cy="2314575"/>
          </a:xfrm>
          <a:prstGeom prst="rect">
            <a:avLst/>
          </a:prstGeom>
        </p:spPr>
      </p:pic>
      <p:sp>
        <p:nvSpPr>
          <p:cNvPr id="2" name="Slide Number Placeholder 1">
            <a:extLst>
              <a:ext uri="{FF2B5EF4-FFF2-40B4-BE49-F238E27FC236}">
                <a16:creationId xmlns:a16="http://schemas.microsoft.com/office/drawing/2014/main" id="{8642F031-BB25-7F28-8F5A-D70CC6492563}"/>
              </a:ext>
            </a:extLst>
          </p:cNvPr>
          <p:cNvSpPr>
            <a:spLocks noGrp="1"/>
          </p:cNvSpPr>
          <p:nvPr>
            <p:ph type="sldNum" sz="quarter" idx="12"/>
          </p:nvPr>
        </p:nvSpPr>
        <p:spPr/>
        <p:txBody>
          <a:bodyPr/>
          <a:lstStyle/>
          <a:p>
            <a:fld id="{3A98EE3D-8CD1-4C3F-BD1C-C98C9596463C}" type="slidenum">
              <a:rPr lang="en-US" noProof="0" smtClean="0">
                <a:solidFill>
                  <a:schemeClr val="tx1"/>
                </a:solidFill>
              </a:rPr>
              <a:t>30</a:t>
            </a:fld>
            <a:endParaRPr lang="en-US" noProof="0" dirty="0">
              <a:solidFill>
                <a:schemeClr val="tx1"/>
              </a:solidFill>
            </a:endParaRPr>
          </a:p>
        </p:txBody>
      </p:sp>
    </p:spTree>
    <p:extLst>
      <p:ext uri="{BB962C8B-B14F-4D97-AF65-F5344CB8AC3E}">
        <p14:creationId xmlns:p14="http://schemas.microsoft.com/office/powerpoint/2010/main" val="3736145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22479" y="618186"/>
            <a:ext cx="10947042" cy="1094704"/>
          </a:xfrm>
          <a:solidFill>
            <a:schemeClr val="accent3">
              <a:lumMod val="40000"/>
              <a:lumOff val="60000"/>
            </a:schemeClr>
          </a:solidFill>
        </p:spPr>
        <p:txBody>
          <a:bodyPr/>
          <a:lstStyle/>
          <a:p>
            <a:r>
              <a:rPr lang="en-US" dirty="0"/>
              <a:t>Step-2:Image preprocessing</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880056" y="1712890"/>
            <a:ext cx="10431887" cy="4501166"/>
          </a:xfrm>
        </p:spPr>
        <p:txBody>
          <a:bodyPr>
            <a:normAutofit/>
          </a:bodyPr>
          <a:lstStyle/>
          <a:p>
            <a:pPr algn="l" fontAlgn="base"/>
            <a:r>
              <a:rPr lang="en-US" sz="1800" b="1" dirty="0"/>
              <a:t>❑ Image Resizing</a:t>
            </a:r>
          </a:p>
          <a:p>
            <a:pPr algn="l" fontAlgn="base"/>
            <a:r>
              <a:rPr lang="en-US" dirty="0"/>
              <a:t>✓ One dataset can be compressed with different size of images. </a:t>
            </a:r>
          </a:p>
          <a:p>
            <a:pPr algn="l" fontAlgn="base"/>
            <a:r>
              <a:rPr lang="en-US" dirty="0"/>
              <a:t>✓ </a:t>
            </a:r>
            <a:r>
              <a:rPr lang="en-US" dirty="0">
                <a:solidFill>
                  <a:srgbClr val="000000"/>
                </a:solidFill>
                <a:effectLst/>
                <a:ea typeface="Times New Roman" panose="02020603050405020304" pitchFamily="18" charset="0"/>
              </a:rPr>
              <a:t>The images were resized to 64x 64 dimensions in order to resolve the problem of the images' low resolution. </a:t>
            </a:r>
          </a:p>
          <a:p>
            <a:pPr fontAlgn="base"/>
            <a:r>
              <a:rPr lang="en-US" sz="1600" b="1" dirty="0"/>
              <a:t>❑ Data augmentation</a:t>
            </a:r>
          </a:p>
          <a:p>
            <a:pPr algn="l" fontAlgn="base"/>
            <a:r>
              <a:rPr lang="en-US" dirty="0"/>
              <a:t>✓ Data augmentation is capable of reducing the overfitting problem.</a:t>
            </a:r>
          </a:p>
          <a:p>
            <a:pPr algn="l" fontAlgn="base"/>
            <a:r>
              <a:rPr lang="en-US" dirty="0"/>
              <a:t>✓ Augmentation performs the task of generating new images from original one and increase the dataset.</a:t>
            </a:r>
          </a:p>
          <a:p>
            <a:pPr algn="l" fontAlgn="base"/>
            <a:r>
              <a:rPr lang="en-US" dirty="0"/>
              <a:t>✓ Data augmentation to enhance the network flexibility.</a:t>
            </a:r>
          </a:p>
          <a:p>
            <a:pPr algn="l" fontAlgn="base"/>
            <a:r>
              <a:rPr lang="en-US" dirty="0"/>
              <a:t>✓ </a:t>
            </a:r>
            <a:r>
              <a:rPr lang="en-US" dirty="0">
                <a:solidFill>
                  <a:srgbClr val="000000"/>
                </a:solidFill>
                <a:effectLst/>
                <a:ea typeface="Times New Roman" panose="02020603050405020304" pitchFamily="18" charset="0"/>
              </a:rPr>
              <a:t>The applied augmentation techniques include Random Rotation, </a:t>
            </a:r>
            <a:r>
              <a:rPr lang="en-US" dirty="0" err="1">
                <a:solidFill>
                  <a:srgbClr val="000000"/>
                </a:solidFill>
                <a:effectLst/>
                <a:ea typeface="Times New Roman" panose="02020603050405020304" pitchFamily="18" charset="0"/>
              </a:rPr>
              <a:t>RandomZoom</a:t>
            </a:r>
            <a:r>
              <a:rPr lang="en-US" dirty="0">
                <a:solidFill>
                  <a:srgbClr val="000000"/>
                </a:solidFill>
                <a:effectLst/>
                <a:ea typeface="Times New Roman" panose="02020603050405020304" pitchFamily="18" charset="0"/>
              </a:rPr>
              <a:t>, </a:t>
            </a:r>
            <a:r>
              <a:rPr lang="en-US" dirty="0" err="1">
                <a:solidFill>
                  <a:srgbClr val="000000"/>
                </a:solidFill>
                <a:effectLst/>
                <a:ea typeface="Times New Roman" panose="02020603050405020304" pitchFamily="18" charset="0"/>
              </a:rPr>
              <a:t>RandomFlip</a:t>
            </a:r>
            <a:r>
              <a:rPr lang="en-US" dirty="0">
                <a:solidFill>
                  <a:srgbClr val="000000"/>
                </a:solidFill>
                <a:effectLst/>
                <a:ea typeface="Times New Roman" panose="02020603050405020304" pitchFamily="18" charset="0"/>
              </a:rPr>
              <a:t>.</a:t>
            </a:r>
            <a:endParaRPr lang="en-US" dirty="0"/>
          </a:p>
        </p:txBody>
      </p:sp>
      <p:sp>
        <p:nvSpPr>
          <p:cNvPr id="2" name="Slide Number Placeholder 1">
            <a:extLst>
              <a:ext uri="{FF2B5EF4-FFF2-40B4-BE49-F238E27FC236}">
                <a16:creationId xmlns:a16="http://schemas.microsoft.com/office/drawing/2014/main" id="{AD4292E1-2813-0CDB-02B9-1BD3A1DFFBF8}"/>
              </a:ext>
            </a:extLst>
          </p:cNvPr>
          <p:cNvSpPr>
            <a:spLocks noGrp="1"/>
          </p:cNvSpPr>
          <p:nvPr>
            <p:ph type="sldNum" sz="quarter" idx="12"/>
          </p:nvPr>
        </p:nvSpPr>
        <p:spPr/>
        <p:txBody>
          <a:bodyPr/>
          <a:lstStyle/>
          <a:p>
            <a:fld id="{3A98EE3D-8CD1-4C3F-BD1C-C98C9596463C}" type="slidenum">
              <a:rPr lang="en-US" noProof="0" smtClean="0">
                <a:solidFill>
                  <a:schemeClr val="tx1"/>
                </a:solidFill>
              </a:rPr>
              <a:t>31</a:t>
            </a:fld>
            <a:endParaRPr lang="en-US" noProof="0" dirty="0">
              <a:solidFill>
                <a:schemeClr val="tx1"/>
              </a:solidFill>
            </a:endParaRPr>
          </a:p>
        </p:txBody>
      </p:sp>
    </p:spTree>
    <p:extLst>
      <p:ext uri="{BB962C8B-B14F-4D97-AF65-F5344CB8AC3E}">
        <p14:creationId xmlns:p14="http://schemas.microsoft.com/office/powerpoint/2010/main" val="14059456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22479" y="618186"/>
            <a:ext cx="10947042" cy="1094704"/>
          </a:xfrm>
          <a:solidFill>
            <a:schemeClr val="accent3">
              <a:lumMod val="40000"/>
              <a:lumOff val="60000"/>
            </a:schemeClr>
          </a:solidFill>
        </p:spPr>
        <p:txBody>
          <a:bodyPr/>
          <a:lstStyle/>
          <a:p>
            <a:r>
              <a:rPr lang="en-US" dirty="0"/>
              <a:t>Step-2:Image preprocessing(CONT…)</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880056" y="1712890"/>
            <a:ext cx="10431887" cy="4501166"/>
          </a:xfrm>
        </p:spPr>
        <p:txBody>
          <a:bodyPr>
            <a:normAutofit/>
          </a:bodyPr>
          <a:lstStyle/>
          <a:p>
            <a:pPr algn="l" fontAlgn="base"/>
            <a:r>
              <a:rPr lang="en-US" sz="1800" b="1" dirty="0"/>
              <a:t>❑ Patch Embedding</a:t>
            </a:r>
          </a:p>
          <a:p>
            <a:pPr algn="l" fontAlgn="base"/>
            <a:r>
              <a:rPr lang="en-US" dirty="0"/>
              <a:t>✓ </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ea typeface="Times New Roman" panose="02020603050405020304" pitchFamily="18" charset="0"/>
              </a:rPr>
              <a:t>In the transformer for image classification, the input image is divided into non-overlapping, </a:t>
            </a:r>
            <a:r>
              <a:rPr lang="en-US" sz="1800" b="1" dirty="0">
                <a:solidFill>
                  <a:srgbClr val="000000"/>
                </a:solidFill>
                <a:effectLst/>
                <a:ea typeface="Times New Roman" panose="02020603050405020304" pitchFamily="18" charset="0"/>
              </a:rPr>
              <a:t>fixed-size patches </a:t>
            </a:r>
            <a:r>
              <a:rPr lang="en-US" sz="1800" dirty="0">
                <a:solidFill>
                  <a:srgbClr val="000000"/>
                </a:solidFill>
                <a:effectLst/>
                <a:ea typeface="Times New Roman" panose="02020603050405020304" pitchFamily="18" charset="0"/>
              </a:rPr>
              <a:t>that are then flattened into a </a:t>
            </a:r>
            <a:r>
              <a:rPr lang="en-US" sz="1800" b="1" dirty="0">
                <a:solidFill>
                  <a:srgbClr val="000000"/>
                </a:solidFill>
                <a:effectLst/>
                <a:ea typeface="Times New Roman" panose="02020603050405020304" pitchFamily="18" charset="0"/>
              </a:rPr>
              <a:t>collection of vectors</a:t>
            </a:r>
            <a:r>
              <a:rPr lang="en-US" sz="1800" dirty="0">
                <a:solidFill>
                  <a:srgbClr val="000000"/>
                </a:solidFill>
                <a:effectLst/>
                <a:ea typeface="Times New Roman" panose="02020603050405020304" pitchFamily="18" charset="0"/>
              </a:rPr>
              <a:t>.</a:t>
            </a:r>
          </a:p>
          <a:p>
            <a:pPr marL="285750" indent="-285750" algn="l" fontAlgn="base">
              <a:buFont typeface="Wingdings" panose="05000000000000000000" pitchFamily="2" charset="2"/>
              <a:buChar char="ü"/>
            </a:pPr>
            <a:r>
              <a:rPr lang="en-US" sz="1800" dirty="0">
                <a:solidFill>
                  <a:srgbClr val="000000"/>
                </a:solidFill>
                <a:effectLst/>
                <a:ea typeface="Times New Roman" panose="02020603050405020304" pitchFamily="18" charset="0"/>
              </a:rPr>
              <a:t>With the use of this patch embedding technique, the Transformer is able to process the picture as a </a:t>
            </a:r>
            <a:r>
              <a:rPr lang="en-US" sz="1800" b="1" dirty="0">
                <a:solidFill>
                  <a:srgbClr val="000000"/>
                </a:solidFill>
                <a:effectLst/>
                <a:ea typeface="Times New Roman" panose="02020603050405020304" pitchFamily="18" charset="0"/>
              </a:rPr>
              <a:t>series of embeddings </a:t>
            </a:r>
            <a:r>
              <a:rPr lang="en-US" sz="1800" dirty="0">
                <a:solidFill>
                  <a:srgbClr val="000000"/>
                </a:solidFill>
                <a:effectLst/>
                <a:ea typeface="Times New Roman" panose="02020603050405020304" pitchFamily="18" charset="0"/>
              </a:rPr>
              <a:t>that can be processed by its self-attention mechanism. </a:t>
            </a:r>
          </a:p>
          <a:p>
            <a:pPr marL="285750" indent="-285750" fontAlgn="base">
              <a:buFont typeface="Wingdings" panose="05000000000000000000" pitchFamily="2" charset="2"/>
              <a:buChar char="ü"/>
            </a:pPr>
            <a:r>
              <a:rPr lang="en-US" sz="1800" dirty="0">
                <a:solidFill>
                  <a:srgbClr val="000000"/>
                </a:solidFill>
                <a:effectLst/>
                <a:ea typeface="Times New Roman" panose="02020603050405020304" pitchFamily="18" charset="0"/>
              </a:rPr>
              <a:t>In this work,  patch size 2×2 has been used for patch embedding.</a:t>
            </a:r>
          </a:p>
          <a:p>
            <a:pPr marL="285750" indent="-285750" algn="l" fontAlgn="base">
              <a:buFont typeface="Wingdings" panose="05000000000000000000" pitchFamily="2" charset="2"/>
              <a:buChar char="ü"/>
            </a:pPr>
            <a:endParaRPr lang="en-US" sz="1800" dirty="0">
              <a:solidFill>
                <a:srgbClr val="000000"/>
              </a:solidFill>
              <a:latin typeface="Times New Roman" panose="02020603050405020304" pitchFamily="18" charset="0"/>
              <a:ea typeface="Times New Roman" panose="02020603050405020304" pitchFamily="18" charset="0"/>
            </a:endParaRPr>
          </a:p>
          <a:p>
            <a:pPr algn="l" fontAlgn="base"/>
            <a:endParaRPr lang="en-US" dirty="0"/>
          </a:p>
        </p:txBody>
      </p:sp>
      <p:sp>
        <p:nvSpPr>
          <p:cNvPr id="2" name="Slide Number Placeholder 1">
            <a:extLst>
              <a:ext uri="{FF2B5EF4-FFF2-40B4-BE49-F238E27FC236}">
                <a16:creationId xmlns:a16="http://schemas.microsoft.com/office/drawing/2014/main" id="{AD4292E1-2813-0CDB-02B9-1BD3A1DFFBF8}"/>
              </a:ext>
            </a:extLst>
          </p:cNvPr>
          <p:cNvSpPr>
            <a:spLocks noGrp="1"/>
          </p:cNvSpPr>
          <p:nvPr>
            <p:ph type="sldNum" sz="quarter" idx="12"/>
          </p:nvPr>
        </p:nvSpPr>
        <p:spPr/>
        <p:txBody>
          <a:bodyPr/>
          <a:lstStyle/>
          <a:p>
            <a:fld id="{3A98EE3D-8CD1-4C3F-BD1C-C98C9596463C}" type="slidenum">
              <a:rPr lang="en-US" noProof="0" smtClean="0">
                <a:solidFill>
                  <a:schemeClr val="tx1"/>
                </a:solidFill>
              </a:rPr>
              <a:t>32</a:t>
            </a:fld>
            <a:endParaRPr lang="en-US" noProof="0" dirty="0">
              <a:solidFill>
                <a:schemeClr val="tx1"/>
              </a:solidFill>
            </a:endParaRPr>
          </a:p>
        </p:txBody>
      </p:sp>
    </p:spTree>
    <p:extLst>
      <p:ext uri="{BB962C8B-B14F-4D97-AF65-F5344CB8AC3E}">
        <p14:creationId xmlns:p14="http://schemas.microsoft.com/office/powerpoint/2010/main" val="35283095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22479" y="618186"/>
            <a:ext cx="10947042" cy="1094704"/>
          </a:xfrm>
          <a:solidFill>
            <a:schemeClr val="accent3">
              <a:lumMod val="40000"/>
              <a:lumOff val="60000"/>
            </a:schemeClr>
          </a:solidFill>
        </p:spPr>
        <p:txBody>
          <a:bodyPr/>
          <a:lstStyle/>
          <a:p>
            <a:r>
              <a:rPr lang="en-US" dirty="0"/>
              <a:t>Proposed EAMLP model</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1004552" y="1558343"/>
            <a:ext cx="10431887" cy="4526924"/>
          </a:xfrm>
        </p:spPr>
        <p:txBody>
          <a:bodyPr>
            <a:normAutofit/>
          </a:bodyPr>
          <a:lstStyle/>
          <a:p>
            <a:pPr algn="l" fontAlgn="base"/>
            <a:r>
              <a:rPr lang="en-US" dirty="0"/>
              <a:t>                                                     </a:t>
            </a:r>
          </a:p>
        </p:txBody>
      </p:sp>
      <p:pic>
        <p:nvPicPr>
          <p:cNvPr id="6" name="Picture 5">
            <a:extLst>
              <a:ext uri="{FF2B5EF4-FFF2-40B4-BE49-F238E27FC236}">
                <a16:creationId xmlns:a16="http://schemas.microsoft.com/office/drawing/2014/main" id="{59AEA4F2-FAEC-03D4-CC02-2F2BEDD9737C}"/>
              </a:ext>
            </a:extLst>
          </p:cNvPr>
          <p:cNvPicPr>
            <a:picLocks noChangeAspect="1"/>
          </p:cNvPicPr>
          <p:nvPr/>
        </p:nvPicPr>
        <p:blipFill>
          <a:blip r:embed="rId2"/>
          <a:stretch>
            <a:fillRect/>
          </a:stretch>
        </p:blipFill>
        <p:spPr>
          <a:xfrm>
            <a:off x="652527" y="1712890"/>
            <a:ext cx="5373025" cy="4526922"/>
          </a:xfrm>
          <a:prstGeom prst="rect">
            <a:avLst/>
          </a:prstGeom>
        </p:spPr>
      </p:pic>
      <p:sp>
        <p:nvSpPr>
          <p:cNvPr id="2" name="Slide Number Placeholder 1">
            <a:extLst>
              <a:ext uri="{FF2B5EF4-FFF2-40B4-BE49-F238E27FC236}">
                <a16:creationId xmlns:a16="http://schemas.microsoft.com/office/drawing/2014/main" id="{4DC1ED9B-8041-D76A-FAB6-74B622CDB34D}"/>
              </a:ext>
            </a:extLst>
          </p:cNvPr>
          <p:cNvSpPr>
            <a:spLocks noGrp="1"/>
          </p:cNvSpPr>
          <p:nvPr>
            <p:ph type="sldNum" sz="quarter" idx="12"/>
          </p:nvPr>
        </p:nvSpPr>
        <p:spPr/>
        <p:txBody>
          <a:bodyPr/>
          <a:lstStyle/>
          <a:p>
            <a:fld id="{3A98EE3D-8CD1-4C3F-BD1C-C98C9596463C}" type="slidenum">
              <a:rPr lang="en-US" noProof="0" smtClean="0">
                <a:solidFill>
                  <a:schemeClr val="tx1"/>
                </a:solidFill>
              </a:rPr>
              <a:t>33</a:t>
            </a:fld>
            <a:endParaRPr lang="en-US" noProof="0" dirty="0">
              <a:solidFill>
                <a:schemeClr val="tx1"/>
              </a:solidFill>
            </a:endParaRPr>
          </a:p>
        </p:txBody>
      </p:sp>
      <p:pic>
        <p:nvPicPr>
          <p:cNvPr id="4" name="Picture 3">
            <a:extLst>
              <a:ext uri="{FF2B5EF4-FFF2-40B4-BE49-F238E27FC236}">
                <a16:creationId xmlns:a16="http://schemas.microsoft.com/office/drawing/2014/main" id="{6B27CBFF-D3EC-1E39-CC70-6FCDC95F2F1A}"/>
              </a:ext>
            </a:extLst>
          </p:cNvPr>
          <p:cNvPicPr>
            <a:picLocks noChangeAspect="1"/>
          </p:cNvPicPr>
          <p:nvPr/>
        </p:nvPicPr>
        <p:blipFill>
          <a:blip r:embed="rId3"/>
          <a:stretch>
            <a:fillRect/>
          </a:stretch>
        </p:blipFill>
        <p:spPr>
          <a:xfrm>
            <a:off x="6407624" y="1712890"/>
            <a:ext cx="5131849" cy="4526923"/>
          </a:xfrm>
          <a:prstGeom prst="rect">
            <a:avLst/>
          </a:prstGeom>
        </p:spPr>
      </p:pic>
    </p:spTree>
    <p:extLst>
      <p:ext uri="{BB962C8B-B14F-4D97-AF65-F5344CB8AC3E}">
        <p14:creationId xmlns:p14="http://schemas.microsoft.com/office/powerpoint/2010/main" val="7667822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22479" y="618186"/>
            <a:ext cx="10947042" cy="1094704"/>
          </a:xfrm>
          <a:solidFill>
            <a:schemeClr val="accent3">
              <a:lumMod val="40000"/>
              <a:lumOff val="60000"/>
            </a:schemeClr>
          </a:solidFill>
        </p:spPr>
        <p:txBody>
          <a:bodyPr/>
          <a:lstStyle/>
          <a:p>
            <a:r>
              <a:rPr lang="en-US" dirty="0"/>
              <a:t>Proposed EAMLP model</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1004552" y="1558343"/>
            <a:ext cx="10431887" cy="4526924"/>
          </a:xfrm>
        </p:spPr>
        <p:txBody>
          <a:bodyPr>
            <a:normAutofit/>
          </a:bodyPr>
          <a:lstStyle/>
          <a:p>
            <a:pPr algn="l" fontAlgn="base"/>
            <a:r>
              <a:rPr lang="en-US" dirty="0"/>
              <a:t>                                                     </a:t>
            </a:r>
          </a:p>
        </p:txBody>
      </p:sp>
      <p:sp>
        <p:nvSpPr>
          <p:cNvPr id="2" name="Slide Number Placeholder 1">
            <a:extLst>
              <a:ext uri="{FF2B5EF4-FFF2-40B4-BE49-F238E27FC236}">
                <a16:creationId xmlns:a16="http://schemas.microsoft.com/office/drawing/2014/main" id="{4DC1ED9B-8041-D76A-FAB6-74B622CDB34D}"/>
              </a:ext>
            </a:extLst>
          </p:cNvPr>
          <p:cNvSpPr>
            <a:spLocks noGrp="1"/>
          </p:cNvSpPr>
          <p:nvPr>
            <p:ph type="sldNum" sz="quarter" idx="12"/>
          </p:nvPr>
        </p:nvSpPr>
        <p:spPr/>
        <p:txBody>
          <a:bodyPr/>
          <a:lstStyle/>
          <a:p>
            <a:fld id="{3A98EE3D-8CD1-4C3F-BD1C-C98C9596463C}" type="slidenum">
              <a:rPr lang="en-US" noProof="0" smtClean="0">
                <a:solidFill>
                  <a:schemeClr val="tx1"/>
                </a:solidFill>
              </a:rPr>
              <a:t>34</a:t>
            </a:fld>
            <a:endParaRPr lang="en-US" noProof="0" dirty="0">
              <a:solidFill>
                <a:schemeClr val="tx1"/>
              </a:solidFill>
            </a:endParaRPr>
          </a:p>
        </p:txBody>
      </p:sp>
      <p:pic>
        <p:nvPicPr>
          <p:cNvPr id="4" name="Picture 3">
            <a:extLst>
              <a:ext uri="{FF2B5EF4-FFF2-40B4-BE49-F238E27FC236}">
                <a16:creationId xmlns:a16="http://schemas.microsoft.com/office/drawing/2014/main" id="{6B27CBFF-D3EC-1E39-CC70-6FCDC95F2F1A}"/>
              </a:ext>
            </a:extLst>
          </p:cNvPr>
          <p:cNvPicPr>
            <a:picLocks noChangeAspect="1"/>
          </p:cNvPicPr>
          <p:nvPr/>
        </p:nvPicPr>
        <p:blipFill>
          <a:blip r:embed="rId2"/>
          <a:stretch>
            <a:fillRect/>
          </a:stretch>
        </p:blipFill>
        <p:spPr>
          <a:xfrm>
            <a:off x="622479" y="1712888"/>
            <a:ext cx="5473520" cy="4526923"/>
          </a:xfrm>
          <a:prstGeom prst="rect">
            <a:avLst/>
          </a:prstGeom>
        </p:spPr>
      </p:pic>
      <p:pic>
        <p:nvPicPr>
          <p:cNvPr id="3" name="Picture 2">
            <a:extLst>
              <a:ext uri="{FF2B5EF4-FFF2-40B4-BE49-F238E27FC236}">
                <a16:creationId xmlns:a16="http://schemas.microsoft.com/office/drawing/2014/main" id="{F7D2C782-D8A9-6190-64FB-F882AE575C95}"/>
              </a:ext>
            </a:extLst>
          </p:cNvPr>
          <p:cNvPicPr>
            <a:picLocks noChangeAspect="1"/>
          </p:cNvPicPr>
          <p:nvPr/>
        </p:nvPicPr>
        <p:blipFill>
          <a:blip r:embed="rId3"/>
          <a:stretch>
            <a:fillRect/>
          </a:stretch>
        </p:blipFill>
        <p:spPr>
          <a:xfrm>
            <a:off x="6095999" y="1712888"/>
            <a:ext cx="5473520" cy="4526925"/>
          </a:xfrm>
          <a:prstGeom prst="rect">
            <a:avLst/>
          </a:prstGeom>
        </p:spPr>
      </p:pic>
    </p:spTree>
    <p:extLst>
      <p:ext uri="{BB962C8B-B14F-4D97-AF65-F5344CB8AC3E}">
        <p14:creationId xmlns:p14="http://schemas.microsoft.com/office/powerpoint/2010/main" val="31536961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22479" y="618186"/>
            <a:ext cx="10947042" cy="1094704"/>
          </a:xfrm>
          <a:solidFill>
            <a:schemeClr val="accent3">
              <a:lumMod val="40000"/>
              <a:lumOff val="60000"/>
            </a:schemeClr>
          </a:solidFill>
        </p:spPr>
        <p:txBody>
          <a:bodyPr/>
          <a:lstStyle/>
          <a:p>
            <a:r>
              <a:rPr lang="en-US" dirty="0"/>
              <a:t>Proposed EAMLP model</a:t>
            </a:r>
          </a:p>
        </p:txBody>
      </p:sp>
      <p:sp>
        <p:nvSpPr>
          <p:cNvPr id="2" name="TextBox 1">
            <a:extLst>
              <a:ext uri="{FF2B5EF4-FFF2-40B4-BE49-F238E27FC236}">
                <a16:creationId xmlns:a16="http://schemas.microsoft.com/office/drawing/2014/main" id="{DC7A386A-7A1A-D240-11AB-D65DDE77770B}"/>
              </a:ext>
            </a:extLst>
          </p:cNvPr>
          <p:cNvSpPr txBox="1"/>
          <p:nvPr/>
        </p:nvSpPr>
        <p:spPr>
          <a:xfrm>
            <a:off x="622479" y="1712890"/>
            <a:ext cx="10659414" cy="3785652"/>
          </a:xfrm>
          <a:prstGeom prst="rect">
            <a:avLst/>
          </a:prstGeom>
          <a:noFill/>
        </p:spPr>
        <p:txBody>
          <a:bodyPr wrap="square">
            <a:spAutoFit/>
          </a:bodyPr>
          <a:lstStyle/>
          <a:p>
            <a:pPr marL="285750" indent="-285750">
              <a:buFont typeface="Arial" panose="020B0604020202020204" pitchFamily="34" charset="0"/>
              <a:buChar char="•"/>
            </a:pPr>
            <a:endParaRPr lang="en-US" dirty="0"/>
          </a:p>
          <a:p>
            <a:pPr marL="342900" indent="-342900">
              <a:buFont typeface="Wingdings" panose="05000000000000000000" pitchFamily="2" charset="2"/>
              <a:buChar char="q"/>
            </a:pPr>
            <a:r>
              <a:rPr lang="en-US" sz="2400" dirty="0">
                <a:solidFill>
                  <a:schemeClr val="bg1">
                    <a:lumMod val="50000"/>
                  </a:schemeClr>
                </a:solidFill>
                <a:effectLst/>
                <a:ea typeface="Times New Roman" panose="02020603050405020304" pitchFamily="18" charset="0"/>
              </a:rPr>
              <a:t>Advantages of External attention</a:t>
            </a: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Reduces complexity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Double norm</a:t>
            </a:r>
            <a:r>
              <a:rPr lang="en-US" sz="2400" dirty="0">
                <a:effectLst/>
                <a:ea typeface="Calibri" panose="020F0502020204030204" pitchFamily="34" charset="0"/>
                <a:cs typeface="Arial" panose="020B0604020202020204" pitchFamily="34" charset="0"/>
              </a:rPr>
              <a:t>alization</a:t>
            </a:r>
          </a:p>
          <a:p>
            <a:pPr marL="285750" indent="-285750">
              <a:buFont typeface="Arial" panose="020B0604020202020204" pitchFamily="34" charset="0"/>
              <a:buChar char="•"/>
            </a:pPr>
            <a:endParaRPr lang="en-US" sz="2400" dirty="0">
              <a:cs typeface="Arial" panose="020B0604020202020204" pitchFamily="34" charset="0"/>
            </a:endParaRPr>
          </a:p>
          <a:p>
            <a:pPr marL="285750" indent="-285750">
              <a:buFont typeface="Arial" panose="020B0604020202020204" pitchFamily="34" charset="0"/>
              <a:buChar char="•"/>
            </a:pPr>
            <a:r>
              <a:rPr lang="en-US" sz="2400" dirty="0">
                <a:cs typeface="Arial" panose="020B0604020202020204" pitchFamily="34" charset="0"/>
              </a:rPr>
              <a:t>Incre</a:t>
            </a:r>
            <a:r>
              <a:rPr lang="en-US" sz="2400" dirty="0">
                <a:effectLst/>
                <a:ea typeface="Calibri" panose="020F0502020204030204" pitchFamily="34" charset="0"/>
                <a:cs typeface="Arial" panose="020B0604020202020204" pitchFamily="34" charset="0"/>
              </a:rPr>
              <a:t>asing </a:t>
            </a:r>
            <a:r>
              <a:rPr lang="en-US" sz="2400" dirty="0">
                <a:cs typeface="Arial" panose="020B0604020202020204" pitchFamily="34" charset="0"/>
              </a:rPr>
              <a:t>Multi l</a:t>
            </a:r>
            <a:r>
              <a:rPr lang="en-US" sz="2400" dirty="0">
                <a:effectLst/>
                <a:ea typeface="Calibri" panose="020F0502020204030204" pitchFamily="34" charset="0"/>
                <a:cs typeface="Arial" panose="020B0604020202020204" pitchFamily="34" charset="0"/>
              </a:rPr>
              <a:t>ayer perceptron </a:t>
            </a:r>
            <a:endParaRPr lang="en-US" sz="2400" dirty="0"/>
          </a:p>
          <a:p>
            <a:endParaRPr lang="en-US" dirty="0"/>
          </a:p>
          <a:p>
            <a:endParaRPr lang="en-US" dirty="0"/>
          </a:p>
          <a:p>
            <a:endParaRPr lang="en-US" dirty="0"/>
          </a:p>
        </p:txBody>
      </p:sp>
      <p:sp>
        <p:nvSpPr>
          <p:cNvPr id="3" name="Slide Number Placeholder 2">
            <a:extLst>
              <a:ext uri="{FF2B5EF4-FFF2-40B4-BE49-F238E27FC236}">
                <a16:creationId xmlns:a16="http://schemas.microsoft.com/office/drawing/2014/main" id="{8320BD14-5C68-0397-B2FB-5638AF59F654}"/>
              </a:ext>
            </a:extLst>
          </p:cNvPr>
          <p:cNvSpPr>
            <a:spLocks noGrp="1"/>
          </p:cNvSpPr>
          <p:nvPr>
            <p:ph type="sldNum" sz="quarter" idx="12"/>
          </p:nvPr>
        </p:nvSpPr>
        <p:spPr/>
        <p:txBody>
          <a:bodyPr/>
          <a:lstStyle/>
          <a:p>
            <a:fld id="{3A98EE3D-8CD1-4C3F-BD1C-C98C9596463C}" type="slidenum">
              <a:rPr lang="en-US" noProof="0" smtClean="0">
                <a:solidFill>
                  <a:schemeClr val="tx1"/>
                </a:solidFill>
              </a:rPr>
              <a:t>35</a:t>
            </a:fld>
            <a:endParaRPr lang="en-US" noProof="0" dirty="0">
              <a:solidFill>
                <a:schemeClr val="tx1"/>
              </a:solidFill>
            </a:endParaRPr>
          </a:p>
        </p:txBody>
      </p:sp>
    </p:spTree>
    <p:extLst>
      <p:ext uri="{BB962C8B-B14F-4D97-AF65-F5344CB8AC3E}">
        <p14:creationId xmlns:p14="http://schemas.microsoft.com/office/powerpoint/2010/main" val="9298207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22479" y="618186"/>
            <a:ext cx="10947042" cy="1094704"/>
          </a:xfrm>
          <a:solidFill>
            <a:schemeClr val="accent3">
              <a:lumMod val="40000"/>
              <a:lumOff val="60000"/>
            </a:schemeClr>
          </a:solidFill>
        </p:spPr>
        <p:txBody>
          <a:bodyPr/>
          <a:lstStyle/>
          <a:p>
            <a:r>
              <a:rPr lang="en-US" dirty="0"/>
              <a:t>Proposed EAMLP model</a:t>
            </a:r>
          </a:p>
        </p:txBody>
      </p:sp>
      <p:sp>
        <p:nvSpPr>
          <p:cNvPr id="3" name="TextBox 2">
            <a:extLst>
              <a:ext uri="{FF2B5EF4-FFF2-40B4-BE49-F238E27FC236}">
                <a16:creationId xmlns:a16="http://schemas.microsoft.com/office/drawing/2014/main" id="{7E0377E9-14B0-C903-3063-BEC1B8643CA8}"/>
              </a:ext>
            </a:extLst>
          </p:cNvPr>
          <p:cNvSpPr txBox="1"/>
          <p:nvPr/>
        </p:nvSpPr>
        <p:spPr>
          <a:xfrm>
            <a:off x="885715" y="1708107"/>
            <a:ext cx="6098146" cy="369332"/>
          </a:xfrm>
          <a:prstGeom prst="rect">
            <a:avLst/>
          </a:prstGeom>
          <a:noFill/>
        </p:spPr>
        <p:txBody>
          <a:bodyPr wrap="square">
            <a:spAutoFit/>
          </a:bodyPr>
          <a:lstStyle/>
          <a:p>
            <a:r>
              <a:rPr lang="en-US" sz="1800" b="1" dirty="0"/>
              <a:t>Reduces complexity:</a:t>
            </a:r>
          </a:p>
        </p:txBody>
      </p:sp>
      <p:pic>
        <p:nvPicPr>
          <p:cNvPr id="4" name="Picture 3">
            <a:extLst>
              <a:ext uri="{FF2B5EF4-FFF2-40B4-BE49-F238E27FC236}">
                <a16:creationId xmlns:a16="http://schemas.microsoft.com/office/drawing/2014/main" id="{61638E07-2410-5FB0-E64D-D022CFB97B30}"/>
              </a:ext>
            </a:extLst>
          </p:cNvPr>
          <p:cNvPicPr>
            <a:picLocks noChangeAspect="1"/>
          </p:cNvPicPr>
          <p:nvPr/>
        </p:nvPicPr>
        <p:blipFill>
          <a:blip r:embed="rId2"/>
          <a:stretch>
            <a:fillRect/>
          </a:stretch>
        </p:blipFill>
        <p:spPr>
          <a:xfrm>
            <a:off x="2053295" y="2223889"/>
            <a:ext cx="2105319" cy="828791"/>
          </a:xfrm>
          <a:prstGeom prst="rect">
            <a:avLst/>
          </a:prstGeom>
        </p:spPr>
      </p:pic>
      <p:sp>
        <p:nvSpPr>
          <p:cNvPr id="5" name="TextBox 4">
            <a:extLst>
              <a:ext uri="{FF2B5EF4-FFF2-40B4-BE49-F238E27FC236}">
                <a16:creationId xmlns:a16="http://schemas.microsoft.com/office/drawing/2014/main" id="{82201069-3E6C-11B2-4081-F0BC74A61FE7}"/>
              </a:ext>
            </a:extLst>
          </p:cNvPr>
          <p:cNvSpPr txBox="1"/>
          <p:nvPr/>
        </p:nvSpPr>
        <p:spPr>
          <a:xfrm>
            <a:off x="885715" y="2582939"/>
            <a:ext cx="4966952" cy="4801314"/>
          </a:xfrm>
          <a:prstGeom prst="rect">
            <a:avLst/>
          </a:prstGeom>
          <a:noFill/>
        </p:spPr>
        <p:txBody>
          <a:bodyPr wrap="square">
            <a:spAutoFit/>
          </a:bodyPr>
          <a:lstStyle/>
          <a:p>
            <a:endParaRPr lang="en-US" dirty="0"/>
          </a:p>
          <a:p>
            <a:endParaRPr lang="en-US" dirty="0"/>
          </a:p>
          <a:p>
            <a:endParaRPr lang="en-US" dirty="0"/>
          </a:p>
          <a:p>
            <a:pPr marL="285750" indent="-285750">
              <a:buFont typeface="Arial" panose="020B0604020202020204" pitchFamily="34" charset="0"/>
              <a:buChar char="•"/>
            </a:pPr>
            <a:r>
              <a:rPr lang="en-US" dirty="0"/>
              <a:t>The computational complexity of external attention is </a:t>
            </a:r>
            <a:r>
              <a:rPr lang="en-US" b="1" dirty="0"/>
              <a:t>O(NSd);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where d and S are hyper-parameters;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Thus it can replace self-attention in existing architectures, where d is the number of feature dimensions.</a:t>
            </a:r>
          </a:p>
          <a:p>
            <a:endParaRPr lang="en-US" dirty="0"/>
          </a:p>
          <a:p>
            <a:endParaRPr lang="en-US" dirty="0"/>
          </a:p>
          <a:p>
            <a:endParaRPr lang="en-US" dirty="0"/>
          </a:p>
          <a:p>
            <a:endParaRPr lang="en-US" dirty="0"/>
          </a:p>
          <a:p>
            <a:endParaRPr lang="en-US" dirty="0"/>
          </a:p>
          <a:p>
            <a:endParaRPr lang="en-US" dirty="0"/>
          </a:p>
        </p:txBody>
      </p:sp>
      <p:sp>
        <p:nvSpPr>
          <p:cNvPr id="6" name="Slide Number Placeholder 5">
            <a:extLst>
              <a:ext uri="{FF2B5EF4-FFF2-40B4-BE49-F238E27FC236}">
                <a16:creationId xmlns:a16="http://schemas.microsoft.com/office/drawing/2014/main" id="{CD4BF005-4D26-A502-6DC7-112B660725D8}"/>
              </a:ext>
            </a:extLst>
          </p:cNvPr>
          <p:cNvSpPr>
            <a:spLocks noGrp="1"/>
          </p:cNvSpPr>
          <p:nvPr>
            <p:ph type="sldNum" sz="quarter" idx="12"/>
          </p:nvPr>
        </p:nvSpPr>
        <p:spPr/>
        <p:txBody>
          <a:bodyPr/>
          <a:lstStyle/>
          <a:p>
            <a:fld id="{3A98EE3D-8CD1-4C3F-BD1C-C98C9596463C}" type="slidenum">
              <a:rPr lang="en-US" noProof="0" smtClean="0">
                <a:solidFill>
                  <a:schemeClr val="tx1"/>
                </a:solidFill>
              </a:rPr>
              <a:t>36</a:t>
            </a:fld>
            <a:endParaRPr lang="en-US" noProof="0" dirty="0">
              <a:solidFill>
                <a:schemeClr val="tx1"/>
              </a:solidFill>
            </a:endParaRPr>
          </a:p>
        </p:txBody>
      </p:sp>
      <p:pic>
        <p:nvPicPr>
          <p:cNvPr id="7" name="Picture 6">
            <a:extLst>
              <a:ext uri="{FF2B5EF4-FFF2-40B4-BE49-F238E27FC236}">
                <a16:creationId xmlns:a16="http://schemas.microsoft.com/office/drawing/2014/main" id="{58176185-B9F0-860B-499A-B205406A3B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2569" y="1712890"/>
            <a:ext cx="4966952" cy="3432220"/>
          </a:xfrm>
          <a:prstGeom prst="rect">
            <a:avLst/>
          </a:prstGeom>
        </p:spPr>
      </p:pic>
      <p:sp>
        <p:nvSpPr>
          <p:cNvPr id="9" name="TextBox 8">
            <a:extLst>
              <a:ext uri="{FF2B5EF4-FFF2-40B4-BE49-F238E27FC236}">
                <a16:creationId xmlns:a16="http://schemas.microsoft.com/office/drawing/2014/main" id="{E4B111C7-F6D9-5881-8D08-DDF165F4D14F}"/>
              </a:ext>
            </a:extLst>
          </p:cNvPr>
          <p:cNvSpPr txBox="1"/>
          <p:nvPr/>
        </p:nvSpPr>
        <p:spPr>
          <a:xfrm>
            <a:off x="6438296" y="5440659"/>
            <a:ext cx="4966952" cy="677108"/>
          </a:xfrm>
          <a:prstGeom prst="rect">
            <a:avLst/>
          </a:prstGeom>
          <a:noFill/>
        </p:spPr>
        <p:txBody>
          <a:bodyPr wrap="square">
            <a:spAutoFit/>
          </a:bodyPr>
          <a:lstStyle/>
          <a:p>
            <a:r>
              <a:rPr lang="en-US" sz="2400" dirty="0">
                <a:solidFill>
                  <a:srgbClr val="000000"/>
                </a:solidFill>
                <a:effectLst/>
                <a:latin typeface="Times New Roman" panose="02020603050405020304" pitchFamily="18" charset="0"/>
                <a:ea typeface="Times New Roman" panose="02020603050405020304" pitchFamily="18" charset="0"/>
              </a:rPr>
              <a:t> </a:t>
            </a:r>
            <a:r>
              <a:rPr lang="en-US" sz="1400" dirty="0">
                <a:solidFill>
                  <a:srgbClr val="000000"/>
                </a:solidFill>
                <a:effectLst/>
                <a:ea typeface="Times New Roman" panose="02020603050405020304" pitchFamily="18" charset="0"/>
              </a:rPr>
              <a:t>Fig</a:t>
            </a:r>
            <a:r>
              <a:rPr lang="en-US" sz="1400" dirty="0">
                <a:solidFill>
                  <a:srgbClr val="000000"/>
                </a:solidFill>
                <a:ea typeface="Times New Roman" panose="02020603050405020304" pitchFamily="18" charset="0"/>
              </a:rPr>
              <a:t>ure 19</a:t>
            </a:r>
            <a:r>
              <a:rPr lang="en-US" sz="1400" dirty="0">
                <a:solidFill>
                  <a:srgbClr val="000000"/>
                </a:solidFill>
                <a:effectLst/>
                <a:ea typeface="Times New Roman" panose="02020603050405020304" pitchFamily="18" charset="0"/>
              </a:rPr>
              <a:t> : </a:t>
            </a:r>
            <a:r>
              <a:rPr lang="en-US" sz="1400" dirty="0">
                <a:solidFill>
                  <a:srgbClr val="000000"/>
                </a:solidFill>
                <a:ea typeface="Times New Roman" panose="02020603050405020304" pitchFamily="18" charset="0"/>
              </a:rPr>
              <a:t>Comput</a:t>
            </a:r>
            <a:r>
              <a:rPr lang="en-US" sz="1400" dirty="0">
                <a:solidFill>
                  <a:srgbClr val="000000"/>
                </a:solidFill>
                <a:effectLst/>
                <a:ea typeface="Times New Roman" panose="02020603050405020304" pitchFamily="18" charset="0"/>
              </a:rPr>
              <a:t>a</a:t>
            </a:r>
            <a:r>
              <a:rPr lang="en-US" sz="1400" dirty="0">
                <a:solidFill>
                  <a:srgbClr val="000000"/>
                </a:solidFill>
                <a:ea typeface="Times New Roman" panose="02020603050405020304" pitchFamily="18" charset="0"/>
              </a:rPr>
              <a:t>tion</a:t>
            </a:r>
            <a:r>
              <a:rPr lang="en-US" sz="1400" dirty="0">
                <a:solidFill>
                  <a:srgbClr val="000000"/>
                </a:solidFill>
                <a:effectLst/>
                <a:ea typeface="Times New Roman" panose="02020603050405020304" pitchFamily="18" charset="0"/>
              </a:rPr>
              <a:t>a</a:t>
            </a:r>
            <a:r>
              <a:rPr lang="en-US" sz="1400" dirty="0">
                <a:solidFill>
                  <a:srgbClr val="000000"/>
                </a:solidFill>
                <a:ea typeface="Times New Roman" panose="02020603050405020304" pitchFamily="18" charset="0"/>
              </a:rPr>
              <a:t>l Complexity of extern</a:t>
            </a:r>
            <a:r>
              <a:rPr lang="en-US" sz="1400" dirty="0">
                <a:solidFill>
                  <a:srgbClr val="000000"/>
                </a:solidFill>
                <a:effectLst/>
                <a:ea typeface="Times New Roman" panose="02020603050405020304" pitchFamily="18" charset="0"/>
              </a:rPr>
              <a:t>al</a:t>
            </a:r>
            <a:r>
              <a:rPr lang="en-US" sz="1400" dirty="0">
                <a:solidFill>
                  <a:srgbClr val="000000"/>
                </a:solidFill>
                <a:ea typeface="Times New Roman" panose="02020603050405020304" pitchFamily="18" charset="0"/>
              </a:rPr>
              <a:t> </a:t>
            </a:r>
            <a:r>
              <a:rPr lang="en-US" sz="1400" dirty="0">
                <a:solidFill>
                  <a:srgbClr val="000000"/>
                </a:solidFill>
                <a:effectLst/>
                <a:ea typeface="Times New Roman" panose="02020603050405020304" pitchFamily="18" charset="0"/>
              </a:rPr>
              <a:t>a</a:t>
            </a:r>
            <a:r>
              <a:rPr lang="en-US" sz="1400" dirty="0">
                <a:solidFill>
                  <a:srgbClr val="000000"/>
                </a:solidFill>
                <a:ea typeface="Times New Roman" panose="02020603050405020304" pitchFamily="18" charset="0"/>
              </a:rPr>
              <a:t>ttention</a:t>
            </a:r>
            <a:r>
              <a:rPr lang="en-US" sz="1400" dirty="0">
                <a:solidFill>
                  <a:srgbClr val="000000"/>
                </a:solidFill>
                <a:effectLst/>
                <a:ea typeface="Times New Roman" panose="02020603050405020304" pitchFamily="18" charset="0"/>
              </a:rPr>
              <a:t> </a:t>
            </a:r>
            <a:endParaRPr lang="en-US" sz="1400" dirty="0"/>
          </a:p>
        </p:txBody>
      </p:sp>
    </p:spTree>
    <p:extLst>
      <p:ext uri="{BB962C8B-B14F-4D97-AF65-F5344CB8AC3E}">
        <p14:creationId xmlns:p14="http://schemas.microsoft.com/office/powerpoint/2010/main" val="112872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22479" y="618186"/>
            <a:ext cx="10947042" cy="1094704"/>
          </a:xfrm>
          <a:solidFill>
            <a:schemeClr val="accent3">
              <a:lumMod val="40000"/>
              <a:lumOff val="60000"/>
            </a:schemeClr>
          </a:solidFill>
        </p:spPr>
        <p:txBody>
          <a:bodyPr/>
          <a:lstStyle/>
          <a:p>
            <a:r>
              <a:rPr lang="en-US" dirty="0"/>
              <a:t>Proposed EAMLP model</a:t>
            </a:r>
          </a:p>
        </p:txBody>
      </p:sp>
      <p:sp>
        <p:nvSpPr>
          <p:cNvPr id="2" name="TextBox 1">
            <a:extLst>
              <a:ext uri="{FF2B5EF4-FFF2-40B4-BE49-F238E27FC236}">
                <a16:creationId xmlns:a16="http://schemas.microsoft.com/office/drawing/2014/main" id="{58687CF9-62C6-E231-9FCF-6F55105EADD3}"/>
              </a:ext>
            </a:extLst>
          </p:cNvPr>
          <p:cNvSpPr txBox="1"/>
          <p:nvPr/>
        </p:nvSpPr>
        <p:spPr>
          <a:xfrm>
            <a:off x="1057266" y="1712890"/>
            <a:ext cx="5759169" cy="4247317"/>
          </a:xfrm>
          <a:prstGeom prst="rect">
            <a:avLst/>
          </a:prstGeom>
          <a:noFill/>
        </p:spPr>
        <p:txBody>
          <a:bodyPr wrap="square">
            <a:spAutoFit/>
          </a:bodyPr>
          <a:lstStyle/>
          <a:p>
            <a:r>
              <a:rPr lang="en-US" b="1" i="0" dirty="0">
                <a:solidFill>
                  <a:srgbClr val="292929"/>
                </a:solidFill>
                <a:effectLst/>
              </a:rPr>
              <a:t>A</a:t>
            </a:r>
            <a:r>
              <a:rPr lang="en-US" b="1" dirty="0">
                <a:solidFill>
                  <a:srgbClr val="292929"/>
                </a:solidFill>
              </a:rPr>
              <a:t>dv</a:t>
            </a:r>
            <a:r>
              <a:rPr lang="en-US" b="1" i="0" dirty="0">
                <a:solidFill>
                  <a:srgbClr val="292929"/>
                </a:solidFill>
                <a:effectLst/>
              </a:rPr>
              <a:t>a</a:t>
            </a:r>
            <a:r>
              <a:rPr lang="en-US" b="1" dirty="0">
                <a:solidFill>
                  <a:srgbClr val="292929"/>
                </a:solidFill>
              </a:rPr>
              <a:t>nt</a:t>
            </a:r>
            <a:r>
              <a:rPr lang="en-US" b="1" i="0" dirty="0">
                <a:solidFill>
                  <a:srgbClr val="292929"/>
                </a:solidFill>
                <a:effectLst/>
              </a:rPr>
              <a:t>a</a:t>
            </a:r>
            <a:r>
              <a:rPr lang="en-US" b="1" dirty="0">
                <a:solidFill>
                  <a:srgbClr val="292929"/>
                </a:solidFill>
              </a:rPr>
              <a:t>ge of double norm</a:t>
            </a:r>
            <a:r>
              <a:rPr lang="en-US" b="1" i="0" dirty="0">
                <a:solidFill>
                  <a:srgbClr val="292929"/>
                </a:solidFill>
                <a:effectLst/>
              </a:rPr>
              <a:t>a</a:t>
            </a:r>
            <a:r>
              <a:rPr lang="en-US" b="1" dirty="0">
                <a:solidFill>
                  <a:srgbClr val="292929"/>
                </a:solidFill>
              </a:rPr>
              <a:t>liz</a:t>
            </a:r>
            <a:r>
              <a:rPr lang="en-US" b="1" i="0" dirty="0">
                <a:solidFill>
                  <a:srgbClr val="292929"/>
                </a:solidFill>
                <a:effectLst/>
              </a:rPr>
              <a:t>a</a:t>
            </a:r>
            <a:r>
              <a:rPr lang="en-US" b="1" dirty="0">
                <a:solidFill>
                  <a:srgbClr val="292929"/>
                </a:solidFill>
              </a:rPr>
              <a:t>tion:</a:t>
            </a:r>
          </a:p>
          <a:p>
            <a:endParaRPr lang="en-US" b="1" dirty="0">
              <a:solidFill>
                <a:srgbClr val="292929"/>
              </a:solidFill>
            </a:endParaRPr>
          </a:p>
          <a:p>
            <a:pPr marL="285750" indent="-285750" algn="just">
              <a:buFont typeface="Arial" panose="020B0604020202020204" pitchFamily="34" charset="0"/>
              <a:buChar char="•"/>
            </a:pPr>
            <a:r>
              <a:rPr lang="en-US" dirty="0"/>
              <a:t>The normalized feature map and retention(</a:t>
            </a:r>
            <a:r>
              <a:rPr lang="en-US" dirty="0" err="1"/>
              <a:t>Rk</a:t>
            </a:r>
            <a:r>
              <a:rPr lang="en-US" dirty="0"/>
              <a:t>) vectors' scaled dot-product is the first term in the double normalization equation, which is then used to compute the attention map through the </a:t>
            </a:r>
            <a:r>
              <a:rPr lang="en-US" dirty="0" err="1"/>
              <a:t>softmax</a:t>
            </a:r>
            <a:r>
              <a:rPr lang="en-US" dirty="0"/>
              <a:t> function.</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a:t>
            </a:r>
            <a:r>
              <a:rPr lang="en-US" b="1" dirty="0"/>
              <a:t>attention map is dependent </a:t>
            </a:r>
            <a:r>
              <a:rPr lang="en-US" dirty="0"/>
              <a:t>on the </a:t>
            </a:r>
            <a:r>
              <a:rPr lang="en-US" b="1" dirty="0"/>
              <a:t>scale of the input features</a:t>
            </a:r>
            <a:r>
              <a:rPr lang="en-US" dirty="0"/>
              <a:t>, in contrast to cosine similarity. For avoiding this problem, double normalization has been applied[80] on the attention map. </a:t>
            </a:r>
          </a:p>
          <a:p>
            <a:endParaRPr lang="en-US" dirty="0"/>
          </a:p>
          <a:p>
            <a:endParaRPr lang="en-US" dirty="0"/>
          </a:p>
        </p:txBody>
      </p:sp>
      <p:pic>
        <p:nvPicPr>
          <p:cNvPr id="3" name="Picture 2">
            <a:extLst>
              <a:ext uri="{FF2B5EF4-FFF2-40B4-BE49-F238E27FC236}">
                <a16:creationId xmlns:a16="http://schemas.microsoft.com/office/drawing/2014/main" id="{EEA012AB-DA62-1D1A-FBD8-64BEC0F67EC2}"/>
              </a:ext>
            </a:extLst>
          </p:cNvPr>
          <p:cNvPicPr>
            <a:picLocks noChangeAspect="1"/>
          </p:cNvPicPr>
          <p:nvPr/>
        </p:nvPicPr>
        <p:blipFill>
          <a:blip r:embed="rId2"/>
          <a:stretch>
            <a:fillRect/>
          </a:stretch>
        </p:blipFill>
        <p:spPr>
          <a:xfrm>
            <a:off x="7024255" y="3419341"/>
            <a:ext cx="4433418" cy="1094704"/>
          </a:xfrm>
          <a:prstGeom prst="rect">
            <a:avLst/>
          </a:prstGeom>
        </p:spPr>
      </p:pic>
      <p:pic>
        <p:nvPicPr>
          <p:cNvPr id="4" name="Picture 3">
            <a:extLst>
              <a:ext uri="{FF2B5EF4-FFF2-40B4-BE49-F238E27FC236}">
                <a16:creationId xmlns:a16="http://schemas.microsoft.com/office/drawing/2014/main" id="{94761807-8B93-2427-367E-9F102258546D}"/>
              </a:ext>
            </a:extLst>
          </p:cNvPr>
          <p:cNvPicPr>
            <a:picLocks noChangeAspect="1"/>
          </p:cNvPicPr>
          <p:nvPr/>
        </p:nvPicPr>
        <p:blipFill>
          <a:blip r:embed="rId3"/>
          <a:stretch>
            <a:fillRect/>
          </a:stretch>
        </p:blipFill>
        <p:spPr>
          <a:xfrm>
            <a:off x="8114888" y="2156971"/>
            <a:ext cx="3019846" cy="821755"/>
          </a:xfrm>
          <a:prstGeom prst="rect">
            <a:avLst/>
          </a:prstGeom>
        </p:spPr>
      </p:pic>
      <p:sp>
        <p:nvSpPr>
          <p:cNvPr id="5" name="Slide Number Placeholder 4">
            <a:extLst>
              <a:ext uri="{FF2B5EF4-FFF2-40B4-BE49-F238E27FC236}">
                <a16:creationId xmlns:a16="http://schemas.microsoft.com/office/drawing/2014/main" id="{20D82BB2-7A88-C842-EB39-FA5804E9C080}"/>
              </a:ext>
            </a:extLst>
          </p:cNvPr>
          <p:cNvSpPr>
            <a:spLocks noGrp="1"/>
          </p:cNvSpPr>
          <p:nvPr>
            <p:ph type="sldNum" sz="quarter" idx="12"/>
          </p:nvPr>
        </p:nvSpPr>
        <p:spPr/>
        <p:txBody>
          <a:bodyPr/>
          <a:lstStyle/>
          <a:p>
            <a:fld id="{3A98EE3D-8CD1-4C3F-BD1C-C98C9596463C}" type="slidenum">
              <a:rPr lang="en-US" noProof="0" smtClean="0">
                <a:solidFill>
                  <a:schemeClr val="tx1"/>
                </a:solidFill>
              </a:rPr>
              <a:t>37</a:t>
            </a:fld>
            <a:endParaRPr lang="en-US" noProof="0" dirty="0">
              <a:solidFill>
                <a:schemeClr val="tx1"/>
              </a:solidFill>
            </a:endParaRPr>
          </a:p>
        </p:txBody>
      </p:sp>
    </p:spTree>
    <p:extLst>
      <p:ext uri="{BB962C8B-B14F-4D97-AF65-F5344CB8AC3E}">
        <p14:creationId xmlns:p14="http://schemas.microsoft.com/office/powerpoint/2010/main" val="7257071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22479" y="618186"/>
            <a:ext cx="10947042" cy="1094704"/>
          </a:xfrm>
          <a:solidFill>
            <a:schemeClr val="accent3">
              <a:lumMod val="40000"/>
              <a:lumOff val="60000"/>
            </a:schemeClr>
          </a:solidFill>
        </p:spPr>
        <p:txBody>
          <a:bodyPr/>
          <a:lstStyle/>
          <a:p>
            <a:r>
              <a:rPr lang="en-US" dirty="0"/>
              <a:t>Proposed EAMLP model</a:t>
            </a:r>
          </a:p>
        </p:txBody>
      </p:sp>
      <p:sp>
        <p:nvSpPr>
          <p:cNvPr id="2" name="TextBox 1">
            <a:extLst>
              <a:ext uri="{FF2B5EF4-FFF2-40B4-BE49-F238E27FC236}">
                <a16:creationId xmlns:a16="http://schemas.microsoft.com/office/drawing/2014/main" id="{84ABA333-3F9D-7C9A-35F0-7053D507D747}"/>
              </a:ext>
            </a:extLst>
          </p:cNvPr>
          <p:cNvSpPr txBox="1"/>
          <p:nvPr/>
        </p:nvSpPr>
        <p:spPr>
          <a:xfrm>
            <a:off x="782392" y="2770253"/>
            <a:ext cx="6098146" cy="2308324"/>
          </a:xfrm>
          <a:prstGeom prst="rect">
            <a:avLst/>
          </a:prstGeom>
          <a:noFill/>
        </p:spPr>
        <p:txBody>
          <a:bodyPr wrap="square">
            <a:spAutoFit/>
          </a:bodyPr>
          <a:lstStyle/>
          <a:p>
            <a:pPr marL="285750" indent="-285750">
              <a:buFont typeface="Arial" panose="020B0604020202020204" pitchFamily="34" charset="0"/>
              <a:buChar char="•"/>
            </a:pPr>
            <a:r>
              <a:rPr lang="en-US" i="0" dirty="0">
                <a:effectLst/>
              </a:rPr>
              <a:t>One advantage of double normalization over normalization in the </a:t>
            </a:r>
            <a:r>
              <a:rPr lang="en-US" i="0" dirty="0" err="1">
                <a:effectLst/>
              </a:rPr>
              <a:t>softmax</a:t>
            </a:r>
            <a:r>
              <a:rPr lang="en-US" i="0" dirty="0">
                <a:effectLst/>
              </a:rPr>
              <a:t> function is that it can </a:t>
            </a:r>
            <a:r>
              <a:rPr lang="en-US" b="1" i="0" dirty="0">
                <a:effectLst/>
              </a:rPr>
              <a:t>help mitigate the problem of vanishing gradients. </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0" i="0" dirty="0">
                <a:effectLst/>
              </a:rPr>
              <a:t>Another advantage is that double normalization can </a:t>
            </a:r>
            <a:r>
              <a:rPr lang="en-US" b="1" i="0" dirty="0">
                <a:effectLst/>
              </a:rPr>
              <a:t>make the model more interpretable</a:t>
            </a:r>
            <a:r>
              <a:rPr lang="en-US" b="0" i="0" dirty="0">
                <a:effectLst/>
              </a:rPr>
              <a:t>.</a:t>
            </a:r>
          </a:p>
          <a:p>
            <a:pPr marL="285750" indent="-285750">
              <a:buFont typeface="Arial" panose="020B0604020202020204" pitchFamily="34" charset="0"/>
              <a:buChar char="•"/>
            </a:pPr>
            <a:endParaRPr lang="en-US" dirty="0"/>
          </a:p>
          <a:p>
            <a:endParaRPr lang="en-US" dirty="0"/>
          </a:p>
        </p:txBody>
      </p:sp>
      <p:sp>
        <p:nvSpPr>
          <p:cNvPr id="3" name="TextBox 2">
            <a:extLst>
              <a:ext uri="{FF2B5EF4-FFF2-40B4-BE49-F238E27FC236}">
                <a16:creationId xmlns:a16="http://schemas.microsoft.com/office/drawing/2014/main" id="{3ACD465C-A302-5137-8F3F-6FBD4417D47D}"/>
              </a:ext>
            </a:extLst>
          </p:cNvPr>
          <p:cNvSpPr txBox="1"/>
          <p:nvPr/>
        </p:nvSpPr>
        <p:spPr>
          <a:xfrm>
            <a:off x="1130121" y="1709176"/>
            <a:ext cx="6098146" cy="369332"/>
          </a:xfrm>
          <a:prstGeom prst="rect">
            <a:avLst/>
          </a:prstGeom>
          <a:noFill/>
        </p:spPr>
        <p:txBody>
          <a:bodyPr wrap="square">
            <a:spAutoFit/>
          </a:bodyPr>
          <a:lstStyle/>
          <a:p>
            <a:r>
              <a:rPr lang="en-US" b="1" i="0" dirty="0">
                <a:solidFill>
                  <a:srgbClr val="292929"/>
                </a:solidFill>
                <a:effectLst/>
              </a:rPr>
              <a:t>A</a:t>
            </a:r>
            <a:r>
              <a:rPr lang="en-US" b="1" dirty="0">
                <a:solidFill>
                  <a:srgbClr val="292929"/>
                </a:solidFill>
              </a:rPr>
              <a:t>dv</a:t>
            </a:r>
            <a:r>
              <a:rPr lang="en-US" b="1" i="0" dirty="0">
                <a:solidFill>
                  <a:srgbClr val="292929"/>
                </a:solidFill>
                <a:effectLst/>
              </a:rPr>
              <a:t>a</a:t>
            </a:r>
            <a:r>
              <a:rPr lang="en-US" b="1" dirty="0">
                <a:solidFill>
                  <a:srgbClr val="292929"/>
                </a:solidFill>
              </a:rPr>
              <a:t>nt</a:t>
            </a:r>
            <a:r>
              <a:rPr lang="en-US" b="1" i="0" dirty="0">
                <a:solidFill>
                  <a:srgbClr val="292929"/>
                </a:solidFill>
                <a:effectLst/>
              </a:rPr>
              <a:t>a</a:t>
            </a:r>
            <a:r>
              <a:rPr lang="en-US" b="1" dirty="0">
                <a:solidFill>
                  <a:srgbClr val="292929"/>
                </a:solidFill>
              </a:rPr>
              <a:t>ge of double norm</a:t>
            </a:r>
            <a:r>
              <a:rPr lang="en-US" b="1" i="0" dirty="0">
                <a:solidFill>
                  <a:srgbClr val="292929"/>
                </a:solidFill>
                <a:effectLst/>
              </a:rPr>
              <a:t>a</a:t>
            </a:r>
            <a:r>
              <a:rPr lang="en-US" b="1" dirty="0">
                <a:solidFill>
                  <a:srgbClr val="292929"/>
                </a:solidFill>
              </a:rPr>
              <a:t>liz</a:t>
            </a:r>
            <a:r>
              <a:rPr lang="en-US" b="1" i="0" dirty="0">
                <a:solidFill>
                  <a:srgbClr val="292929"/>
                </a:solidFill>
                <a:effectLst/>
              </a:rPr>
              <a:t>a</a:t>
            </a:r>
            <a:r>
              <a:rPr lang="en-US" b="1" dirty="0">
                <a:solidFill>
                  <a:srgbClr val="292929"/>
                </a:solidFill>
              </a:rPr>
              <a:t>tion:</a:t>
            </a:r>
            <a:endParaRPr lang="en-US" dirty="0"/>
          </a:p>
        </p:txBody>
      </p:sp>
      <p:pic>
        <p:nvPicPr>
          <p:cNvPr id="4" name="Picture 3">
            <a:extLst>
              <a:ext uri="{FF2B5EF4-FFF2-40B4-BE49-F238E27FC236}">
                <a16:creationId xmlns:a16="http://schemas.microsoft.com/office/drawing/2014/main" id="{3CC692C8-29A1-3156-7263-77CCE05178AE}"/>
              </a:ext>
            </a:extLst>
          </p:cNvPr>
          <p:cNvPicPr>
            <a:picLocks noChangeAspect="1"/>
          </p:cNvPicPr>
          <p:nvPr/>
        </p:nvPicPr>
        <p:blipFill>
          <a:blip r:embed="rId2"/>
          <a:stretch>
            <a:fillRect/>
          </a:stretch>
        </p:blipFill>
        <p:spPr>
          <a:xfrm>
            <a:off x="7724104" y="3570658"/>
            <a:ext cx="3065173" cy="1094704"/>
          </a:xfrm>
          <a:prstGeom prst="rect">
            <a:avLst/>
          </a:prstGeom>
        </p:spPr>
      </p:pic>
      <p:sp>
        <p:nvSpPr>
          <p:cNvPr id="5" name="TextBox 4">
            <a:extLst>
              <a:ext uri="{FF2B5EF4-FFF2-40B4-BE49-F238E27FC236}">
                <a16:creationId xmlns:a16="http://schemas.microsoft.com/office/drawing/2014/main" id="{D187B13D-9C6B-C986-6D14-F473C03F6361}"/>
              </a:ext>
            </a:extLst>
          </p:cNvPr>
          <p:cNvSpPr txBox="1"/>
          <p:nvPr/>
        </p:nvSpPr>
        <p:spPr>
          <a:xfrm>
            <a:off x="7724104" y="2911790"/>
            <a:ext cx="1677473" cy="375552"/>
          </a:xfrm>
          <a:prstGeom prst="rect">
            <a:avLst/>
          </a:prstGeom>
          <a:solidFill>
            <a:srgbClr val="F7F9FF"/>
          </a:solidFill>
          <a:ln>
            <a:noFill/>
          </a:ln>
        </p:spPr>
        <p:style>
          <a:lnRef idx="3">
            <a:schemeClr val="lt1"/>
          </a:lnRef>
          <a:fillRef idx="1">
            <a:schemeClr val="accent2"/>
          </a:fillRef>
          <a:effectRef idx="1">
            <a:schemeClr val="accent2"/>
          </a:effectRef>
          <a:fontRef idx="minor">
            <a:schemeClr val="lt1"/>
          </a:fontRef>
        </p:style>
        <p:txBody>
          <a:bodyPr wrap="square">
            <a:spAutoFit/>
          </a:bodyPr>
          <a:lstStyle/>
          <a:p>
            <a:pPr marL="0" marR="0">
              <a:lnSpc>
                <a:spcPct val="107000"/>
              </a:lnSpc>
              <a:spcBef>
                <a:spcPts val="0"/>
              </a:spcBef>
              <a:spcAft>
                <a:spcPts val="800"/>
              </a:spcAft>
            </a:pPr>
            <a:r>
              <a:rPr lang="en-US" dirty="0">
                <a:solidFill>
                  <a:schemeClr val="tx1"/>
                </a:solidFill>
                <a:effectLst/>
                <a:latin typeface="Calibri" panose="020F0502020204030204" pitchFamily="34" charset="0"/>
                <a:ea typeface="Calibri" panose="020F0502020204030204" pitchFamily="34" charset="0"/>
                <a:cs typeface="Arial" panose="020B0604020202020204" pitchFamily="34" charset="0"/>
              </a:rPr>
              <a:t>( α’)i,j = XR</a:t>
            </a:r>
            <a:r>
              <a:rPr lang="en-US" baseline="-25000" dirty="0">
                <a:solidFill>
                  <a:schemeClr val="tx1"/>
                </a:solidFill>
                <a:effectLst/>
                <a:latin typeface="Calibri" panose="020F0502020204030204" pitchFamily="34" charset="0"/>
                <a:ea typeface="Calibri" panose="020F0502020204030204" pitchFamily="34" charset="0"/>
                <a:cs typeface="Arial" panose="020B0604020202020204" pitchFamily="34" charset="0"/>
              </a:rPr>
              <a:t>k</a:t>
            </a:r>
            <a:r>
              <a:rPr lang="en-US" baseline="30000" dirty="0">
                <a:solidFill>
                  <a:schemeClr val="tx1"/>
                </a:solidFill>
                <a:effectLst/>
                <a:latin typeface="Calibri" panose="020F0502020204030204" pitchFamily="34" charset="0"/>
                <a:ea typeface="Calibri" panose="020F0502020204030204" pitchFamily="34" charset="0"/>
                <a:cs typeface="Arial" panose="020B0604020202020204" pitchFamily="34" charset="0"/>
              </a:rPr>
              <a:t>T</a:t>
            </a:r>
            <a:r>
              <a:rPr lang="en-US" dirty="0">
                <a:solidFill>
                  <a:schemeClr val="tx1"/>
                </a:solidFill>
                <a:effectLst/>
                <a:latin typeface="Calibri" panose="020F0502020204030204" pitchFamily="34" charset="0"/>
                <a:ea typeface="Calibri" panose="020F0502020204030204" pitchFamily="34" charset="0"/>
                <a:cs typeface="Arial" panose="020B0604020202020204" pitchFamily="34" charset="0"/>
              </a:rPr>
              <a:t> </a:t>
            </a:r>
          </a:p>
        </p:txBody>
      </p:sp>
      <p:sp>
        <p:nvSpPr>
          <p:cNvPr id="6" name="Slide Number Placeholder 5">
            <a:extLst>
              <a:ext uri="{FF2B5EF4-FFF2-40B4-BE49-F238E27FC236}">
                <a16:creationId xmlns:a16="http://schemas.microsoft.com/office/drawing/2014/main" id="{201730B0-6A8B-48CE-BA80-5A2C5CBAE125}"/>
              </a:ext>
            </a:extLst>
          </p:cNvPr>
          <p:cNvSpPr>
            <a:spLocks noGrp="1"/>
          </p:cNvSpPr>
          <p:nvPr>
            <p:ph type="sldNum" sz="quarter" idx="12"/>
          </p:nvPr>
        </p:nvSpPr>
        <p:spPr/>
        <p:txBody>
          <a:bodyPr/>
          <a:lstStyle/>
          <a:p>
            <a:fld id="{3A98EE3D-8CD1-4C3F-BD1C-C98C9596463C}" type="slidenum">
              <a:rPr lang="en-US" noProof="0" smtClean="0">
                <a:solidFill>
                  <a:schemeClr val="tx1"/>
                </a:solidFill>
              </a:rPr>
              <a:t>38</a:t>
            </a:fld>
            <a:endParaRPr lang="en-US" noProof="0" dirty="0">
              <a:solidFill>
                <a:schemeClr val="tx1"/>
              </a:solidFill>
            </a:endParaRPr>
          </a:p>
        </p:txBody>
      </p:sp>
    </p:spTree>
    <p:extLst>
      <p:ext uri="{BB962C8B-B14F-4D97-AF65-F5344CB8AC3E}">
        <p14:creationId xmlns:p14="http://schemas.microsoft.com/office/powerpoint/2010/main" val="24423076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22479" y="618186"/>
            <a:ext cx="10947042" cy="1094704"/>
          </a:xfrm>
          <a:solidFill>
            <a:schemeClr val="accent3">
              <a:lumMod val="40000"/>
              <a:lumOff val="60000"/>
            </a:schemeClr>
          </a:solidFill>
        </p:spPr>
        <p:txBody>
          <a:bodyPr/>
          <a:lstStyle/>
          <a:p>
            <a:r>
              <a:rPr lang="en-US" dirty="0"/>
              <a:t>Proposed EAMLP model</a:t>
            </a:r>
          </a:p>
        </p:txBody>
      </p:sp>
      <p:sp>
        <p:nvSpPr>
          <p:cNvPr id="2" name="Content Placeholder 11">
            <a:extLst>
              <a:ext uri="{FF2B5EF4-FFF2-40B4-BE49-F238E27FC236}">
                <a16:creationId xmlns:a16="http://schemas.microsoft.com/office/drawing/2014/main" id="{82E317A3-9BD4-0051-D50E-3A7E4E10D1F5}"/>
              </a:ext>
            </a:extLst>
          </p:cNvPr>
          <p:cNvSpPr>
            <a:spLocks noGrp="1"/>
          </p:cNvSpPr>
          <p:nvPr>
            <p:ph sz="half" idx="2"/>
          </p:nvPr>
        </p:nvSpPr>
        <p:spPr>
          <a:xfrm>
            <a:off x="854299" y="1493949"/>
            <a:ext cx="10483402" cy="4526924"/>
          </a:xfrm>
        </p:spPr>
        <p:txBody>
          <a:bodyPr>
            <a:normAutofit fontScale="92500" lnSpcReduction="20000"/>
          </a:bodyPr>
          <a:lstStyle/>
          <a:p>
            <a:pPr algn="l" fontAlgn="base"/>
            <a:r>
              <a:rPr lang="en-US" dirty="0"/>
              <a:t>                                                     </a:t>
            </a:r>
          </a:p>
          <a:p>
            <a:pPr marL="342900" indent="-342900" algn="just">
              <a:buFont typeface="Arial" panose="020B0604020202020204" pitchFamily="34" charset="0"/>
              <a:buChar char="•"/>
            </a:pPr>
            <a:r>
              <a:rPr lang="en-US" sz="1800" dirty="0"/>
              <a:t>External-attention can be formulated as:</a:t>
            </a:r>
          </a:p>
          <a:p>
            <a:pPr algn="just"/>
            <a:endParaRPr lang="en-US" dirty="0"/>
          </a:p>
          <a:p>
            <a:pPr algn="just"/>
            <a:endParaRPr lang="en-US" dirty="0"/>
          </a:p>
          <a:p>
            <a:pPr marL="285750" indent="-285750" algn="just">
              <a:buFont typeface="Arial" panose="020B0604020202020204" pitchFamily="34" charset="0"/>
              <a:buChar char="•"/>
            </a:pPr>
            <a:r>
              <a:rPr lang="en-US" dirty="0"/>
              <a:t>Here an input feature map </a:t>
            </a:r>
            <a:r>
              <a:rPr lang="en-US" dirty="0">
                <a:cs typeface="Arial" panose="020B0604020202020204" pitchFamily="34" charset="0"/>
              </a:rPr>
              <a:t>x</a:t>
            </a:r>
            <a:r>
              <a:rPr lang="en-US" dirty="0">
                <a:effectLst/>
                <a:ea typeface="Calibri" panose="020F0502020204030204" pitchFamily="34" charset="0"/>
                <a:cs typeface="Arial" panose="020B0604020202020204" pitchFamily="34" charset="0"/>
              </a:rPr>
              <a:t> </a:t>
            </a:r>
            <a:r>
              <a:rPr lang="en-US" dirty="0">
                <a:effectLst/>
                <a:ea typeface="Calibri" panose="020F0502020204030204" pitchFamily="34" charset="0"/>
                <a:cs typeface="Cambria Math" panose="02040503050406030204" pitchFamily="18" charset="0"/>
              </a:rPr>
              <a:t>∈</a:t>
            </a:r>
            <a:r>
              <a:rPr lang="en-US" dirty="0">
                <a:effectLst/>
                <a:ea typeface="Calibri" panose="020F0502020204030204" pitchFamily="34" charset="0"/>
                <a:cs typeface="Arial" panose="020B0604020202020204" pitchFamily="34" charset="0"/>
              </a:rPr>
              <a:t> R</a:t>
            </a:r>
            <a:r>
              <a:rPr lang="en-US" baseline="30000" dirty="0">
                <a:effectLst/>
                <a:ea typeface="Calibri" panose="020F0502020204030204" pitchFamily="34" charset="0"/>
                <a:cs typeface="Arial" panose="020B0604020202020204" pitchFamily="34" charset="0"/>
              </a:rPr>
              <a:t>N*d</a:t>
            </a:r>
            <a:r>
              <a:rPr lang="en-US" dirty="0"/>
              <a:t>, an external memory unit </a:t>
            </a:r>
            <a:r>
              <a:rPr lang="en-US" dirty="0">
                <a:cs typeface="Arial" panose="020B0604020202020204" pitchFamily="34" charset="0"/>
              </a:rPr>
              <a:t>M</a:t>
            </a:r>
            <a:r>
              <a:rPr lang="en-US" dirty="0">
                <a:effectLst/>
                <a:ea typeface="Calibri" panose="020F0502020204030204" pitchFamily="34" charset="0"/>
                <a:cs typeface="Arial" panose="020B0604020202020204" pitchFamily="34" charset="0"/>
              </a:rPr>
              <a:t> </a:t>
            </a:r>
            <a:r>
              <a:rPr lang="en-US" dirty="0">
                <a:effectLst/>
                <a:ea typeface="Calibri" panose="020F0502020204030204" pitchFamily="34" charset="0"/>
                <a:cs typeface="Cambria Math" panose="02040503050406030204" pitchFamily="18" charset="0"/>
              </a:rPr>
              <a:t>∈</a:t>
            </a:r>
            <a:r>
              <a:rPr lang="en-US" dirty="0">
                <a:effectLst/>
                <a:ea typeface="Calibri" panose="020F0502020204030204" pitchFamily="34" charset="0"/>
                <a:cs typeface="Arial" panose="020B0604020202020204" pitchFamily="34" charset="0"/>
              </a:rPr>
              <a:t> R</a:t>
            </a:r>
            <a:r>
              <a:rPr lang="en-US" baseline="30000" dirty="0">
                <a:ea typeface="Calibri" panose="020F0502020204030204" pitchFamily="34" charset="0"/>
                <a:cs typeface="Arial" panose="020B0604020202020204" pitchFamily="34" charset="0"/>
              </a:rPr>
              <a:t>S</a:t>
            </a:r>
            <a:r>
              <a:rPr lang="en-US" baseline="30000" dirty="0">
                <a:effectLst/>
                <a:ea typeface="Calibri" panose="020F0502020204030204" pitchFamily="34" charset="0"/>
                <a:cs typeface="Arial" panose="020B0604020202020204" pitchFamily="34" charset="0"/>
              </a:rPr>
              <a:t>*d</a:t>
            </a:r>
            <a:endParaRPr lang="en-US" dirty="0"/>
          </a:p>
          <a:p>
            <a:pPr algn="l">
              <a:buClr>
                <a:schemeClr val="tx2"/>
              </a:buClr>
            </a:pPr>
            <a:r>
              <a:rPr lang="en-US" sz="1600" dirty="0"/>
              <a:t>   use two different memory units </a:t>
            </a:r>
            <a:r>
              <a:rPr lang="en-US" sz="1800" dirty="0">
                <a:latin typeface="Calibri" panose="020F0502020204030204" pitchFamily="34" charset="0"/>
                <a:cs typeface="Arial" panose="020B0604020202020204" pitchFamily="34" charset="0"/>
              </a:rPr>
              <a:t>R</a:t>
            </a:r>
            <a:r>
              <a:rPr lang="en-US" sz="1800" baseline="-25000" dirty="0">
                <a:effectLst/>
                <a:latin typeface="Calibri" panose="020F0502020204030204" pitchFamily="34" charset="0"/>
                <a:ea typeface="Calibri" panose="020F0502020204030204" pitchFamily="34" charset="0"/>
                <a:cs typeface="Arial" panose="020B0604020202020204" pitchFamily="34" charset="0"/>
              </a:rPr>
              <a:t>k</a:t>
            </a:r>
            <a:r>
              <a:rPr lang="en-US" sz="1600" dirty="0"/>
              <a:t> and </a:t>
            </a:r>
            <a:r>
              <a:rPr lang="en-US" sz="1800" dirty="0">
                <a:latin typeface="Calibri" panose="020F0502020204030204" pitchFamily="34" charset="0"/>
                <a:cs typeface="Arial" panose="020B0604020202020204" pitchFamily="34" charset="0"/>
              </a:rPr>
              <a:t>R</a:t>
            </a:r>
            <a:r>
              <a:rPr lang="en-US" sz="1800" baseline="-25000" dirty="0">
                <a:latin typeface="Calibri" panose="020F0502020204030204" pitchFamily="34" charset="0"/>
                <a:ea typeface="Calibri" panose="020F0502020204030204" pitchFamily="34" charset="0"/>
                <a:cs typeface="Arial" panose="020B0604020202020204" pitchFamily="34" charset="0"/>
              </a:rPr>
              <a:t>v</a:t>
            </a:r>
            <a:r>
              <a:rPr lang="en-US" sz="1800" baseline="-25000" dirty="0">
                <a:effectLst/>
                <a:latin typeface="Calibri" panose="020F0502020204030204" pitchFamily="34" charset="0"/>
                <a:ea typeface="Calibri" panose="020F0502020204030204" pitchFamily="34" charset="0"/>
                <a:cs typeface="Arial" panose="020B0604020202020204" pitchFamily="34" charset="0"/>
              </a:rPr>
              <a:t> </a:t>
            </a:r>
            <a:r>
              <a:rPr lang="en-US" sz="1600" dirty="0"/>
              <a:t>as the key and value, to increase the capability of the network.</a:t>
            </a:r>
            <a:endParaRPr lang="en-US" sz="1400" b="0" i="0" dirty="0">
              <a:effectLst/>
            </a:endParaRPr>
          </a:p>
          <a:p>
            <a:pPr algn="l">
              <a:buFont typeface="+mj-lt"/>
              <a:buAutoNum type="arabicPeriod"/>
            </a:pPr>
            <a:r>
              <a:rPr lang="en-US" sz="1700" b="1" i="0" dirty="0">
                <a:effectLst/>
              </a:rPr>
              <a:t>Compute </a:t>
            </a:r>
            <a:r>
              <a:rPr lang="en-US" sz="1800" b="1" dirty="0">
                <a:effectLst/>
                <a:latin typeface="Calibri" panose="020F0502020204030204" pitchFamily="34" charset="0"/>
                <a:ea typeface="Calibri" panose="020F0502020204030204" pitchFamily="34" charset="0"/>
                <a:cs typeface="Arial" panose="020B0604020202020204" pitchFamily="34" charset="0"/>
              </a:rPr>
              <a:t>XR</a:t>
            </a:r>
            <a:r>
              <a:rPr lang="en-US" sz="1800" b="1" baseline="-25000" dirty="0">
                <a:effectLst/>
                <a:latin typeface="Calibri" panose="020F0502020204030204" pitchFamily="34" charset="0"/>
                <a:ea typeface="Calibri" panose="020F0502020204030204" pitchFamily="34" charset="0"/>
                <a:cs typeface="Arial" panose="020B0604020202020204" pitchFamily="34" charset="0"/>
              </a:rPr>
              <a:t>k</a:t>
            </a:r>
            <a:r>
              <a:rPr lang="en-US" sz="1800" b="1" baseline="30000" dirty="0">
                <a:effectLst/>
                <a:latin typeface="Calibri" panose="020F0502020204030204" pitchFamily="34" charset="0"/>
                <a:ea typeface="Calibri" panose="020F0502020204030204" pitchFamily="34" charset="0"/>
                <a:cs typeface="Arial" panose="020B0604020202020204" pitchFamily="34" charset="0"/>
              </a:rPr>
              <a:t>T</a:t>
            </a:r>
            <a:r>
              <a:rPr lang="en-US" sz="1700" b="0" i="0" dirty="0">
                <a:effectLst/>
              </a:rPr>
              <a:t>: This involves multiplying the input feature map x of size N*</a:t>
            </a:r>
            <a:r>
              <a:rPr lang="en-US" sz="1700" b="0" i="1" dirty="0">
                <a:effectLst/>
              </a:rPr>
              <a:t>d with the transpose of external retentio</a:t>
            </a:r>
            <a:r>
              <a:rPr lang="en-US" sz="1700" i="1" dirty="0"/>
              <a:t>n</a:t>
            </a:r>
            <a:r>
              <a:rPr lang="en-US" sz="1700" b="0" i="1" dirty="0">
                <a:effectLst/>
              </a:rPr>
              <a:t> unit R of size   S*</a:t>
            </a:r>
            <a:r>
              <a:rPr lang="en-US" sz="1700" b="0" i="0" dirty="0">
                <a:effectLst/>
              </a:rPr>
              <a:t>d. The computational complexity of this step is O(N</a:t>
            </a:r>
            <a:r>
              <a:rPr lang="en-US" sz="1700" b="0" i="1" dirty="0">
                <a:effectLst/>
              </a:rPr>
              <a:t>S</a:t>
            </a:r>
            <a:r>
              <a:rPr lang="en-US" sz="1700" b="0" i="0" dirty="0">
                <a:effectLst/>
              </a:rPr>
              <a:t>d).</a:t>
            </a:r>
          </a:p>
          <a:p>
            <a:pPr algn="l">
              <a:buFont typeface="+mj-lt"/>
              <a:buAutoNum type="arabicPeriod"/>
            </a:pPr>
            <a:r>
              <a:rPr lang="en-US" sz="1700" b="1" i="0" dirty="0">
                <a:effectLst/>
              </a:rPr>
              <a:t>Compute the norms of each row of </a:t>
            </a:r>
            <a:r>
              <a:rPr lang="en-US" sz="1800" b="1" dirty="0">
                <a:effectLst/>
                <a:latin typeface="Calibri" panose="020F0502020204030204" pitchFamily="34" charset="0"/>
                <a:ea typeface="Calibri" panose="020F0502020204030204" pitchFamily="34" charset="0"/>
                <a:cs typeface="Arial" panose="020B0604020202020204" pitchFamily="34" charset="0"/>
              </a:rPr>
              <a:t>XR</a:t>
            </a:r>
            <a:r>
              <a:rPr lang="en-US" sz="1800" b="1" baseline="-25000" dirty="0">
                <a:effectLst/>
                <a:latin typeface="Calibri" panose="020F0502020204030204" pitchFamily="34" charset="0"/>
                <a:ea typeface="Calibri" panose="020F0502020204030204" pitchFamily="34" charset="0"/>
                <a:cs typeface="Arial" panose="020B0604020202020204" pitchFamily="34" charset="0"/>
              </a:rPr>
              <a:t>k</a:t>
            </a:r>
            <a:r>
              <a:rPr lang="en-US" sz="1800" b="1" baseline="30000" dirty="0">
                <a:effectLst/>
                <a:latin typeface="Calibri" panose="020F0502020204030204" pitchFamily="34" charset="0"/>
                <a:ea typeface="Calibri" panose="020F0502020204030204" pitchFamily="34" charset="0"/>
                <a:cs typeface="Arial" panose="020B0604020202020204" pitchFamily="34" charset="0"/>
              </a:rPr>
              <a:t>T</a:t>
            </a:r>
            <a:r>
              <a:rPr lang="en-US" sz="1700" b="0" i="0" dirty="0">
                <a:effectLst/>
              </a:rPr>
              <a:t>: This involves computing the Euclidean norm of each row of </a:t>
            </a:r>
            <a:r>
              <a:rPr lang="en-US" sz="1600" b="1" dirty="0">
                <a:effectLst/>
                <a:latin typeface="Calibri" panose="020F0502020204030204" pitchFamily="34" charset="0"/>
                <a:ea typeface="Calibri" panose="020F0502020204030204" pitchFamily="34" charset="0"/>
                <a:cs typeface="Arial" panose="020B0604020202020204" pitchFamily="34" charset="0"/>
              </a:rPr>
              <a:t>XR</a:t>
            </a:r>
            <a:r>
              <a:rPr lang="en-US" sz="1600" b="1" baseline="-25000" dirty="0">
                <a:effectLst/>
                <a:latin typeface="Calibri" panose="020F0502020204030204" pitchFamily="34" charset="0"/>
                <a:ea typeface="Calibri" panose="020F0502020204030204" pitchFamily="34" charset="0"/>
                <a:cs typeface="Arial" panose="020B0604020202020204" pitchFamily="34" charset="0"/>
              </a:rPr>
              <a:t>k</a:t>
            </a:r>
            <a:r>
              <a:rPr lang="en-US" sz="1600" b="1" baseline="30000" dirty="0">
                <a:effectLst/>
                <a:latin typeface="Calibri" panose="020F0502020204030204" pitchFamily="34" charset="0"/>
                <a:ea typeface="Calibri" panose="020F0502020204030204" pitchFamily="34" charset="0"/>
                <a:cs typeface="Arial" panose="020B0604020202020204" pitchFamily="34" charset="0"/>
              </a:rPr>
              <a:t>T</a:t>
            </a:r>
            <a:r>
              <a:rPr lang="en-US" sz="1700" b="0" i="0" dirty="0">
                <a:effectLst/>
              </a:rPr>
              <a:t>. The computational complexity of this step is O(N*S).</a:t>
            </a:r>
          </a:p>
          <a:p>
            <a:pPr algn="l">
              <a:buFont typeface="+mj-lt"/>
              <a:buAutoNum type="arabicPeriod"/>
            </a:pPr>
            <a:r>
              <a:rPr lang="en-US" sz="1700" b="1" i="0" dirty="0">
                <a:effectLst/>
              </a:rPr>
              <a:t>Normalize </a:t>
            </a:r>
            <a:r>
              <a:rPr lang="en-US" sz="1800" b="1" dirty="0">
                <a:effectLst/>
                <a:latin typeface="Calibri" panose="020F0502020204030204" pitchFamily="34" charset="0"/>
                <a:ea typeface="Calibri" panose="020F0502020204030204" pitchFamily="34" charset="0"/>
                <a:cs typeface="Arial" panose="020B0604020202020204" pitchFamily="34" charset="0"/>
              </a:rPr>
              <a:t>XR</a:t>
            </a:r>
            <a:r>
              <a:rPr lang="en-US" sz="1800" b="1" baseline="-25000" dirty="0">
                <a:effectLst/>
                <a:latin typeface="Calibri" panose="020F0502020204030204" pitchFamily="34" charset="0"/>
                <a:ea typeface="Calibri" panose="020F0502020204030204" pitchFamily="34" charset="0"/>
                <a:cs typeface="Arial" panose="020B0604020202020204" pitchFamily="34" charset="0"/>
              </a:rPr>
              <a:t>k</a:t>
            </a:r>
            <a:r>
              <a:rPr lang="en-US" sz="1800" b="1" baseline="30000" dirty="0">
                <a:effectLst/>
                <a:latin typeface="Calibri" panose="020F0502020204030204" pitchFamily="34" charset="0"/>
                <a:ea typeface="Calibri" panose="020F0502020204030204" pitchFamily="34" charset="0"/>
                <a:cs typeface="Arial" panose="020B0604020202020204" pitchFamily="34" charset="0"/>
              </a:rPr>
              <a:t>T</a:t>
            </a:r>
            <a:r>
              <a:rPr lang="en-US" sz="1700" b="0" i="0" dirty="0">
                <a:effectLst/>
              </a:rPr>
              <a:t>: This involves dividing each row of </a:t>
            </a:r>
            <a:r>
              <a:rPr lang="en-US" sz="1600" b="1" dirty="0">
                <a:effectLst/>
                <a:latin typeface="Calibri" panose="020F0502020204030204" pitchFamily="34" charset="0"/>
                <a:ea typeface="Calibri" panose="020F0502020204030204" pitchFamily="34" charset="0"/>
                <a:cs typeface="Arial" panose="020B0604020202020204" pitchFamily="34" charset="0"/>
              </a:rPr>
              <a:t>XR</a:t>
            </a:r>
            <a:r>
              <a:rPr lang="en-US" sz="1600" b="1" baseline="-25000" dirty="0">
                <a:effectLst/>
                <a:latin typeface="Calibri" panose="020F0502020204030204" pitchFamily="34" charset="0"/>
                <a:ea typeface="Calibri" panose="020F0502020204030204" pitchFamily="34" charset="0"/>
                <a:cs typeface="Arial" panose="020B0604020202020204" pitchFamily="34" charset="0"/>
              </a:rPr>
              <a:t>k</a:t>
            </a:r>
            <a:r>
              <a:rPr lang="en-US" sz="1600" b="1" baseline="30000" dirty="0">
                <a:effectLst/>
                <a:latin typeface="Calibri" panose="020F0502020204030204" pitchFamily="34" charset="0"/>
                <a:ea typeface="Calibri" panose="020F0502020204030204" pitchFamily="34" charset="0"/>
                <a:cs typeface="Arial" panose="020B0604020202020204" pitchFamily="34" charset="0"/>
              </a:rPr>
              <a:t>T</a:t>
            </a:r>
            <a:r>
              <a:rPr lang="en-US" sz="1700" b="0" i="0" dirty="0">
                <a:effectLst/>
              </a:rPr>
              <a:t> by its norm computed in the previous step. The computational complexity of this step is O(N*S).</a:t>
            </a:r>
          </a:p>
          <a:p>
            <a:pPr algn="l"/>
            <a:r>
              <a:rPr lang="en-US" sz="1700" b="0" i="0" dirty="0">
                <a:effectLst/>
              </a:rPr>
              <a:t>Therefore, the total computational complexity of computing A = Norm(FMT) is O(N</a:t>
            </a:r>
            <a:r>
              <a:rPr lang="en-US" sz="1700" b="0" i="1" dirty="0">
                <a:effectLst/>
              </a:rPr>
              <a:t>S</a:t>
            </a:r>
            <a:r>
              <a:rPr lang="en-US" sz="1700" b="0" i="0" dirty="0">
                <a:effectLst/>
              </a:rPr>
              <a:t>d + N</a:t>
            </a:r>
            <a:r>
              <a:rPr lang="en-US" sz="1700" b="0" i="1" dirty="0">
                <a:effectLst/>
              </a:rPr>
              <a:t>S + N</a:t>
            </a:r>
            <a:r>
              <a:rPr lang="en-US" sz="1700" b="0" i="0" dirty="0">
                <a:effectLst/>
              </a:rPr>
              <a:t>S) = O(N</a:t>
            </a:r>
            <a:r>
              <a:rPr lang="en-US" sz="1700" b="0" i="1" dirty="0">
                <a:effectLst/>
              </a:rPr>
              <a:t>S</a:t>
            </a:r>
            <a:r>
              <a:rPr lang="en-US" sz="1700" b="0" i="0" dirty="0">
                <a:effectLst/>
              </a:rPr>
              <a:t>d).</a:t>
            </a:r>
          </a:p>
          <a:p>
            <a:pPr marL="285750" indent="-285750" algn="just">
              <a:buFont typeface="Arial" panose="020B0604020202020204" pitchFamily="34" charset="0"/>
              <a:buChar char="•"/>
            </a:pPr>
            <a:endParaRPr lang="en-US" sz="1400" dirty="0"/>
          </a:p>
          <a:p>
            <a:pPr marL="285750" indent="-285750" algn="just">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78E5B729-35FC-5340-F0F4-1D5AE12624DB}"/>
              </a:ext>
            </a:extLst>
          </p:cNvPr>
          <p:cNvPicPr>
            <a:picLocks noChangeAspect="1"/>
          </p:cNvPicPr>
          <p:nvPr/>
        </p:nvPicPr>
        <p:blipFill>
          <a:blip r:embed="rId2"/>
          <a:stretch>
            <a:fillRect/>
          </a:stretch>
        </p:blipFill>
        <p:spPr>
          <a:xfrm>
            <a:off x="4760005" y="2135620"/>
            <a:ext cx="2105319" cy="828791"/>
          </a:xfrm>
          <a:prstGeom prst="rect">
            <a:avLst/>
          </a:prstGeom>
        </p:spPr>
      </p:pic>
      <p:sp>
        <p:nvSpPr>
          <p:cNvPr id="4" name="Slide Number Placeholder 3">
            <a:extLst>
              <a:ext uri="{FF2B5EF4-FFF2-40B4-BE49-F238E27FC236}">
                <a16:creationId xmlns:a16="http://schemas.microsoft.com/office/drawing/2014/main" id="{D60E6B50-4B04-1547-0FD6-5D0834FD7369}"/>
              </a:ext>
            </a:extLst>
          </p:cNvPr>
          <p:cNvSpPr>
            <a:spLocks noGrp="1"/>
          </p:cNvSpPr>
          <p:nvPr>
            <p:ph type="sldNum" sz="quarter" idx="12"/>
          </p:nvPr>
        </p:nvSpPr>
        <p:spPr/>
        <p:txBody>
          <a:bodyPr/>
          <a:lstStyle/>
          <a:p>
            <a:fld id="{3A98EE3D-8CD1-4C3F-BD1C-C98C9596463C}" type="slidenum">
              <a:rPr lang="en-US" noProof="0" smtClean="0">
                <a:solidFill>
                  <a:schemeClr val="tx1"/>
                </a:solidFill>
              </a:rPr>
              <a:t>39</a:t>
            </a:fld>
            <a:endParaRPr lang="en-US" noProof="0" dirty="0">
              <a:solidFill>
                <a:schemeClr val="tx1"/>
              </a:solidFill>
            </a:endParaRPr>
          </a:p>
        </p:txBody>
      </p:sp>
    </p:spTree>
    <p:extLst>
      <p:ext uri="{BB962C8B-B14F-4D97-AF65-F5344CB8AC3E}">
        <p14:creationId xmlns:p14="http://schemas.microsoft.com/office/powerpoint/2010/main" val="1045076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18186" y="618186"/>
            <a:ext cx="10947042" cy="1094704"/>
          </a:xfrm>
          <a:solidFill>
            <a:schemeClr val="accent3">
              <a:lumMod val="40000"/>
              <a:lumOff val="60000"/>
            </a:schemeClr>
          </a:solidFill>
        </p:spPr>
        <p:txBody>
          <a:bodyPr/>
          <a:lstStyle/>
          <a:p>
            <a:r>
              <a:rPr lang="en-US" dirty="0"/>
              <a:t>Introduction(</a:t>
            </a:r>
            <a:r>
              <a:rPr lang="en-US" dirty="0" err="1"/>
              <a:t>Cont</a:t>
            </a:r>
            <a:r>
              <a:rPr lang="en-US" dirty="0"/>
              <a:t>…)</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1120462" y="1712890"/>
            <a:ext cx="10560675" cy="4069724"/>
          </a:xfrm>
        </p:spPr>
        <p:txBody>
          <a:bodyPr>
            <a:normAutofit/>
          </a:bodyPr>
          <a:lstStyle/>
          <a:p>
            <a:r>
              <a:rPr lang="en-US" dirty="0"/>
              <a:t>                                                              </a:t>
            </a:r>
            <a:r>
              <a:rPr lang="en-US" sz="2400" dirty="0"/>
              <a:t>What is Breast Cancer</a:t>
            </a:r>
            <a:r>
              <a:rPr lang="en-US" sz="2400" dirty="0">
                <a:latin typeface="Adobe Gothic Std B" panose="020B0800000000000000" pitchFamily="34" charset="-128"/>
                <a:ea typeface="Adobe Gothic Std B" panose="020B0800000000000000" pitchFamily="34" charset="-128"/>
              </a:rPr>
              <a:t>?</a:t>
            </a:r>
          </a:p>
          <a:p>
            <a:endParaRPr lang="en-US" dirty="0"/>
          </a:p>
          <a:p>
            <a:pPr marL="285750" indent="-285750">
              <a:buFont typeface="Arial" panose="020B0604020202020204" pitchFamily="34" charset="0"/>
              <a:buChar char="•"/>
            </a:pPr>
            <a:r>
              <a:rPr lang="en-US" sz="2000" dirty="0"/>
              <a:t>An abnormal, uncontrolled cell growth arising in breast tissue</a:t>
            </a:r>
          </a:p>
          <a:p>
            <a:pPr marL="285750" indent="-285750">
              <a:buFont typeface="Arial" panose="020B0604020202020204" pitchFamily="34" charset="0"/>
              <a:buChar char="•"/>
            </a:pPr>
            <a:r>
              <a:rPr lang="en-US" sz="2000" dirty="0"/>
              <a:t>Breast cancer is the </a:t>
            </a:r>
            <a:r>
              <a:rPr lang="en-US" sz="2000" b="1" dirty="0"/>
              <a:t>second leading </a:t>
            </a:r>
            <a:r>
              <a:rPr lang="en-US" sz="2000" dirty="0"/>
              <a:t>cause of death in women[4].</a:t>
            </a:r>
          </a:p>
          <a:p>
            <a:pPr marL="285750" indent="-285750">
              <a:buFont typeface="Arial" panose="020B0604020202020204" pitchFamily="34" charset="0"/>
              <a:buChar char="•"/>
            </a:pPr>
            <a:r>
              <a:rPr lang="en-US" sz="2000" dirty="0"/>
              <a:t>Breast cancer primarily effects women but 1 percent of all cases effect men</a:t>
            </a:r>
          </a:p>
          <a:p>
            <a:pPr marL="285750" indent="-285750">
              <a:buFont typeface="Arial" panose="020B0604020202020204" pitchFamily="34" charset="0"/>
              <a:buChar char="•"/>
            </a:pPr>
            <a:r>
              <a:rPr lang="en-US" sz="2000" dirty="0"/>
              <a:t>One third of women with breast cancer die from breast cancer.</a:t>
            </a:r>
          </a:p>
          <a:p>
            <a:pPr marL="285750" indent="-285750">
              <a:buFont typeface="Arial" panose="020B0604020202020204" pitchFamily="34" charset="0"/>
              <a:buChar char="•"/>
            </a:pPr>
            <a:endParaRPr lang="en-US" sz="2000" dirty="0"/>
          </a:p>
        </p:txBody>
      </p:sp>
      <p:sp>
        <p:nvSpPr>
          <p:cNvPr id="2" name="Slide Number Placeholder 1">
            <a:extLst>
              <a:ext uri="{FF2B5EF4-FFF2-40B4-BE49-F238E27FC236}">
                <a16:creationId xmlns:a16="http://schemas.microsoft.com/office/drawing/2014/main" id="{398FAE9A-C9FC-8746-5AFB-1358ADD0F209}"/>
              </a:ext>
            </a:extLst>
          </p:cNvPr>
          <p:cNvSpPr>
            <a:spLocks noGrp="1"/>
          </p:cNvSpPr>
          <p:nvPr>
            <p:ph type="sldNum" sz="quarter" idx="12"/>
          </p:nvPr>
        </p:nvSpPr>
        <p:spPr/>
        <p:txBody>
          <a:bodyPr/>
          <a:lstStyle/>
          <a:p>
            <a:fld id="{3A98EE3D-8CD1-4C3F-BD1C-C98C9596463C}" type="slidenum">
              <a:rPr lang="en-US" noProof="0" smtClean="0">
                <a:solidFill>
                  <a:schemeClr val="tx1"/>
                </a:solidFill>
              </a:rPr>
              <a:t>4</a:t>
            </a:fld>
            <a:endParaRPr lang="en-US" noProof="0" dirty="0">
              <a:solidFill>
                <a:schemeClr val="tx1"/>
              </a:solidFill>
            </a:endParaRPr>
          </a:p>
        </p:txBody>
      </p:sp>
    </p:spTree>
    <p:extLst>
      <p:ext uri="{BB962C8B-B14F-4D97-AF65-F5344CB8AC3E}">
        <p14:creationId xmlns:p14="http://schemas.microsoft.com/office/powerpoint/2010/main" val="6760642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22479" y="618186"/>
            <a:ext cx="10947042" cy="1094704"/>
          </a:xfrm>
          <a:solidFill>
            <a:schemeClr val="accent3">
              <a:lumMod val="40000"/>
              <a:lumOff val="60000"/>
            </a:schemeClr>
          </a:solidFill>
        </p:spPr>
        <p:txBody>
          <a:bodyPr/>
          <a:lstStyle/>
          <a:p>
            <a:r>
              <a:rPr lang="en-US" dirty="0"/>
              <a:t>Proposed EAMLP model</a:t>
            </a:r>
          </a:p>
        </p:txBody>
      </p:sp>
      <p:sp>
        <p:nvSpPr>
          <p:cNvPr id="2" name="TextBox 1">
            <a:extLst>
              <a:ext uri="{FF2B5EF4-FFF2-40B4-BE49-F238E27FC236}">
                <a16:creationId xmlns:a16="http://schemas.microsoft.com/office/drawing/2014/main" id="{20E1099E-5E22-B8D2-4B52-E132F61A0874}"/>
              </a:ext>
            </a:extLst>
          </p:cNvPr>
          <p:cNvSpPr txBox="1"/>
          <p:nvPr/>
        </p:nvSpPr>
        <p:spPr>
          <a:xfrm>
            <a:off x="940548" y="1840097"/>
            <a:ext cx="10053034" cy="4247317"/>
          </a:xfrm>
          <a:prstGeom prst="rect">
            <a:avLst/>
          </a:prstGeom>
          <a:noFill/>
        </p:spPr>
        <p:txBody>
          <a:bodyPr wrap="square">
            <a:spAutoFit/>
          </a:bodyPr>
          <a:lstStyle/>
          <a:p>
            <a:pPr algn="just"/>
            <a:r>
              <a:rPr lang="en-US" sz="1800" b="1" dirty="0">
                <a:cs typeface="Arial" panose="020B0604020202020204" pitchFamily="34" charset="0"/>
              </a:rPr>
              <a:t>Incre</a:t>
            </a:r>
            <a:r>
              <a:rPr lang="en-US" sz="1800" b="1" dirty="0">
                <a:effectLst/>
                <a:ea typeface="Calibri" panose="020F0502020204030204" pitchFamily="34" charset="0"/>
                <a:cs typeface="Arial" panose="020B0604020202020204" pitchFamily="34" charset="0"/>
              </a:rPr>
              <a:t>asing </a:t>
            </a:r>
            <a:r>
              <a:rPr lang="en-US" sz="1800" b="1" dirty="0">
                <a:cs typeface="Arial" panose="020B0604020202020204" pitchFamily="34" charset="0"/>
              </a:rPr>
              <a:t>Multi l</a:t>
            </a:r>
            <a:r>
              <a:rPr lang="en-US" sz="1800" b="1" dirty="0">
                <a:effectLst/>
                <a:ea typeface="Calibri" panose="020F0502020204030204" pitchFamily="34" charset="0"/>
                <a:cs typeface="Arial" panose="020B0604020202020204" pitchFamily="34" charset="0"/>
              </a:rPr>
              <a:t>ayer perceptron </a:t>
            </a:r>
            <a:endParaRPr lang="en-US" sz="1800" b="1" dirty="0"/>
          </a:p>
          <a:p>
            <a:pPr algn="just"/>
            <a:endParaRPr lang="en-US" b="0" i="0" dirty="0">
              <a:effectLst/>
            </a:endParaRPr>
          </a:p>
          <a:p>
            <a:pPr algn="just">
              <a:buFont typeface="+mj-lt"/>
              <a:buAutoNum type="arabicPeriod"/>
            </a:pPr>
            <a:r>
              <a:rPr lang="en-US" b="1" i="0" dirty="0">
                <a:effectLst/>
              </a:rPr>
              <a:t>Increased capacity</a:t>
            </a:r>
            <a:r>
              <a:rPr lang="en-US" b="0" i="0" dirty="0">
                <a:effectLst/>
              </a:rPr>
              <a:t>: Adding more dense layers increases the capacity of the model, allowing it to learn more complex representations and relationships between input features. This can lead to better performance on a wide range of tasks, such as language translation and image classification.[9]</a:t>
            </a:r>
          </a:p>
          <a:p>
            <a:pPr algn="just">
              <a:buFont typeface="+mj-lt"/>
              <a:buAutoNum type="arabicPeriod"/>
            </a:pPr>
            <a:endParaRPr lang="en-US" b="0" i="0" dirty="0">
              <a:effectLst/>
            </a:endParaRPr>
          </a:p>
          <a:p>
            <a:pPr algn="just">
              <a:buFont typeface="+mj-lt"/>
              <a:buAutoNum type="arabicPeriod"/>
            </a:pPr>
            <a:r>
              <a:rPr lang="en-US" b="1" i="0" dirty="0">
                <a:effectLst/>
              </a:rPr>
              <a:t>Improved generalization</a:t>
            </a:r>
            <a:r>
              <a:rPr lang="en-US" b="0" i="0" dirty="0">
                <a:effectLst/>
              </a:rPr>
              <a:t>: By adding more dense layers, the model can learn higher-level abstractions of the input data, which can improve its ability to generalize to new examples. This can also lead to better performance on tasks such as sentiment analysis and text classification.[8]</a:t>
            </a:r>
          </a:p>
          <a:p>
            <a:pPr algn="just">
              <a:buFont typeface="+mj-lt"/>
              <a:buAutoNum type="arabicPeriod"/>
            </a:pPr>
            <a:endParaRPr lang="en-US" b="0" i="0" dirty="0">
              <a:effectLst/>
            </a:endParaRPr>
          </a:p>
          <a:p>
            <a:pPr algn="just">
              <a:buFont typeface="+mj-lt"/>
              <a:buAutoNum type="arabicPeriod"/>
            </a:pPr>
            <a:r>
              <a:rPr lang="en-US" b="1" i="0" dirty="0">
                <a:effectLst/>
              </a:rPr>
              <a:t>Fine-tuning for specific tasks</a:t>
            </a:r>
            <a:r>
              <a:rPr lang="en-US" b="0" i="0" dirty="0">
                <a:effectLst/>
              </a:rPr>
              <a:t>: Adding more dense layers allows for more customization of the model for specific tasks, enabling it to learn task-specific representations that are more relevant to the target task[10]</a:t>
            </a:r>
          </a:p>
        </p:txBody>
      </p:sp>
      <p:sp>
        <p:nvSpPr>
          <p:cNvPr id="3" name="Slide Number Placeholder 2">
            <a:extLst>
              <a:ext uri="{FF2B5EF4-FFF2-40B4-BE49-F238E27FC236}">
                <a16:creationId xmlns:a16="http://schemas.microsoft.com/office/drawing/2014/main" id="{B5BAD442-2045-CCB6-70D4-2162E8674E96}"/>
              </a:ext>
            </a:extLst>
          </p:cNvPr>
          <p:cNvSpPr>
            <a:spLocks noGrp="1"/>
          </p:cNvSpPr>
          <p:nvPr>
            <p:ph type="sldNum" sz="quarter" idx="12"/>
          </p:nvPr>
        </p:nvSpPr>
        <p:spPr/>
        <p:txBody>
          <a:bodyPr/>
          <a:lstStyle/>
          <a:p>
            <a:fld id="{3A98EE3D-8CD1-4C3F-BD1C-C98C9596463C}" type="slidenum">
              <a:rPr lang="en-US" noProof="0" smtClean="0">
                <a:solidFill>
                  <a:schemeClr val="tx1"/>
                </a:solidFill>
              </a:rPr>
              <a:t>40</a:t>
            </a:fld>
            <a:endParaRPr lang="en-US" noProof="0" dirty="0">
              <a:solidFill>
                <a:schemeClr val="tx1"/>
              </a:solidFill>
            </a:endParaRPr>
          </a:p>
        </p:txBody>
      </p:sp>
    </p:spTree>
    <p:extLst>
      <p:ext uri="{BB962C8B-B14F-4D97-AF65-F5344CB8AC3E}">
        <p14:creationId xmlns:p14="http://schemas.microsoft.com/office/powerpoint/2010/main" val="14019859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22479" y="618186"/>
            <a:ext cx="10947042" cy="1094704"/>
          </a:xfrm>
          <a:solidFill>
            <a:schemeClr val="accent3">
              <a:lumMod val="40000"/>
              <a:lumOff val="60000"/>
            </a:schemeClr>
          </a:solidFill>
        </p:spPr>
        <p:txBody>
          <a:bodyPr/>
          <a:lstStyle/>
          <a:p>
            <a:r>
              <a:rPr lang="en-US" dirty="0"/>
              <a:t>Result and discussion</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1004552" y="1558343"/>
            <a:ext cx="10431887" cy="4526924"/>
          </a:xfrm>
        </p:spPr>
        <p:txBody>
          <a:bodyPr>
            <a:normAutofit/>
          </a:bodyPr>
          <a:lstStyle/>
          <a:p>
            <a:pPr algn="l" fontAlgn="base"/>
            <a:r>
              <a:rPr lang="en-US" dirty="0"/>
              <a:t>                                                     </a:t>
            </a:r>
          </a:p>
        </p:txBody>
      </p:sp>
      <mc:AlternateContent xmlns:mc="http://schemas.openxmlformats.org/markup-compatibility/2006" xmlns:a14="http://schemas.microsoft.com/office/drawing/2010/main">
        <mc:Choice Requires="a14">
          <p:sp>
            <p:nvSpPr>
              <p:cNvPr id="5" name="Content Placeholder 11">
                <a:extLst>
                  <a:ext uri="{FF2B5EF4-FFF2-40B4-BE49-F238E27FC236}">
                    <a16:creationId xmlns:a16="http://schemas.microsoft.com/office/drawing/2014/main" id="{91B92D38-071C-8B3E-840A-58714E7BC611}"/>
                  </a:ext>
                </a:extLst>
              </p:cNvPr>
              <p:cNvSpPr txBox="1">
                <a:spLocks/>
              </p:cNvSpPr>
              <p:nvPr/>
            </p:nvSpPr>
            <p:spPr>
              <a:xfrm>
                <a:off x="1156952" y="1710743"/>
                <a:ext cx="10431887" cy="4526924"/>
              </a:xfrm>
              <a:prstGeom prst="rect">
                <a:avLst/>
              </a:prstGeom>
            </p:spPr>
            <p:txBody>
              <a:bodyPr vert="horz" lIns="0" tIns="45720" rIns="0" bIns="45720" rtlCol="0">
                <a:normAutofit/>
              </a:bodyPr>
              <a:lstStyle>
                <a:lvl1pPr marL="0" indent="0" algn="l" defTabSz="914400" rtl="0" eaLnBrk="1" latinLnBrk="0" hangingPunct="1">
                  <a:lnSpc>
                    <a:spcPct val="100000"/>
                  </a:lnSpc>
                  <a:spcBef>
                    <a:spcPts val="1200"/>
                  </a:spcBef>
                  <a:spcAft>
                    <a:spcPts val="200"/>
                  </a:spcAft>
                  <a:buClr>
                    <a:schemeClr val="tx1"/>
                  </a:buClr>
                  <a:buSzPct val="100000"/>
                  <a:buFont typeface="Calibri" panose="020F0502020204030204" pitchFamily="34" charset="0"/>
                  <a:buNone/>
                  <a:defRPr sz="1600" kern="1200">
                    <a:solidFill>
                      <a:schemeClr val="tx1"/>
                    </a:solidFill>
                    <a:latin typeface="+mn-lt"/>
                    <a:ea typeface="+mn-ea"/>
                    <a:cs typeface="+mn-cs"/>
                  </a:defRPr>
                </a:lvl1pPr>
                <a:lvl2pPr marL="201168" indent="0" algn="l" defTabSz="914400" rtl="0" eaLnBrk="1" latinLnBrk="0" hangingPunct="1">
                  <a:lnSpc>
                    <a:spcPct val="100000"/>
                  </a:lnSpc>
                  <a:spcBef>
                    <a:spcPts val="200"/>
                  </a:spcBef>
                  <a:spcAft>
                    <a:spcPts val="400"/>
                  </a:spcAft>
                  <a:buClr>
                    <a:schemeClr val="tx1"/>
                  </a:buClr>
                  <a:buFont typeface="Arial" panose="020B0604020202020204" pitchFamily="34" charset="0"/>
                  <a:buNone/>
                  <a:defRPr sz="1400" kern="1200">
                    <a:solidFill>
                      <a:schemeClr val="tx1"/>
                    </a:solidFill>
                    <a:latin typeface="+mn-lt"/>
                    <a:ea typeface="+mn-ea"/>
                    <a:cs typeface="+mn-cs"/>
                  </a:defRPr>
                </a:lvl2pPr>
                <a:lvl3pPr marL="384048" indent="0" algn="l" defTabSz="914400" rtl="0" eaLnBrk="1" latinLnBrk="0" hangingPunct="1">
                  <a:lnSpc>
                    <a:spcPct val="100000"/>
                  </a:lnSpc>
                  <a:spcBef>
                    <a:spcPts val="200"/>
                  </a:spcBef>
                  <a:spcAft>
                    <a:spcPts val="400"/>
                  </a:spcAft>
                  <a:buClr>
                    <a:schemeClr val="tx1"/>
                  </a:buClr>
                  <a:buFont typeface="Arial" panose="020B0604020202020204" pitchFamily="34" charset="0"/>
                  <a:buNone/>
                  <a:defRPr sz="1100" kern="1200">
                    <a:solidFill>
                      <a:schemeClr val="tx1"/>
                    </a:solidFill>
                    <a:latin typeface="+mn-lt"/>
                    <a:ea typeface="+mn-ea"/>
                    <a:cs typeface="+mn-cs"/>
                  </a:defRPr>
                </a:lvl3pPr>
                <a:lvl4pPr marL="566928" indent="0" algn="l" defTabSz="914400" rtl="0" eaLnBrk="1" latinLnBrk="0" hangingPunct="1">
                  <a:lnSpc>
                    <a:spcPct val="100000"/>
                  </a:lnSpc>
                  <a:spcBef>
                    <a:spcPts val="200"/>
                  </a:spcBef>
                  <a:spcAft>
                    <a:spcPts val="400"/>
                  </a:spcAft>
                  <a:buClr>
                    <a:schemeClr val="tx1"/>
                  </a:buClr>
                  <a:buFont typeface="Arial" panose="020B0604020202020204" pitchFamily="34" charset="0"/>
                  <a:buNone/>
                  <a:defRPr sz="1100" kern="1200">
                    <a:solidFill>
                      <a:schemeClr val="tx1"/>
                    </a:solidFill>
                    <a:latin typeface="+mn-lt"/>
                    <a:ea typeface="+mn-ea"/>
                    <a:cs typeface="+mn-cs"/>
                  </a:defRPr>
                </a:lvl4pPr>
                <a:lvl5pPr marL="749808" indent="0" algn="l" defTabSz="914400" rtl="0" eaLnBrk="1" latinLnBrk="0" hangingPunct="1">
                  <a:lnSpc>
                    <a:spcPct val="100000"/>
                  </a:lnSpc>
                  <a:spcBef>
                    <a:spcPts val="200"/>
                  </a:spcBef>
                  <a:spcAft>
                    <a:spcPts val="400"/>
                  </a:spcAft>
                  <a:buClr>
                    <a:schemeClr val="tx1"/>
                  </a:buClr>
                  <a:buFont typeface="Arial" panose="020B0604020202020204" pitchFamily="34" charset="0"/>
                  <a:buNone/>
                  <a:defRPr sz="11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350" marR="151765" indent="0" algn="just">
                  <a:lnSpc>
                    <a:spcPct val="202000"/>
                  </a:lnSpc>
                  <a:spcBef>
                    <a:spcPts val="0"/>
                  </a:spcBef>
                  <a:spcAft>
                    <a:spcPts val="15"/>
                  </a:spcAft>
                </a:pPr>
                <a:r>
                  <a:rPr lang="en-US" sz="1800" dirty="0">
                    <a:solidFill>
                      <a:srgbClr val="000000"/>
                    </a:solidFill>
                    <a:effectLst/>
                    <a:ea typeface="Times New Roman" panose="02020603050405020304" pitchFamily="18" charset="0"/>
                  </a:rPr>
                  <a:t>Accuracy=</a:t>
                </a:r>
                <a14:m>
                  <m:oMath xmlns:m="http://schemas.openxmlformats.org/officeDocument/2006/math">
                    <m:f>
                      <m:fPr>
                        <m:ctrlPr>
                          <a:rPr lang="en-US" sz="1800" i="1">
                            <a:solidFill>
                              <a:srgbClr val="000000"/>
                            </a:solidFill>
                            <a:effectLst/>
                            <a:latin typeface="Cambria Math" panose="02040503050406030204" pitchFamily="18" charset="0"/>
                            <a:ea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rPr>
                          <m:t>𝑇𝑃</m:t>
                        </m:r>
                        <m:r>
                          <a:rPr lang="en-US" sz="1800" i="1">
                            <a:solidFill>
                              <a:srgbClr val="000000"/>
                            </a:solidFill>
                            <a:effectLst/>
                            <a:latin typeface="Cambria Math" panose="02040503050406030204" pitchFamily="18" charset="0"/>
                            <a:ea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rPr>
                          <m:t>𝑇𝑁</m:t>
                        </m:r>
                      </m:num>
                      <m:den>
                        <m:r>
                          <a:rPr lang="en-US" sz="1800" i="1">
                            <a:solidFill>
                              <a:srgbClr val="000000"/>
                            </a:solidFill>
                            <a:effectLst/>
                            <a:latin typeface="Cambria Math" panose="02040503050406030204" pitchFamily="18" charset="0"/>
                            <a:ea typeface="Times New Roman" panose="02020603050405020304" pitchFamily="18" charset="0"/>
                          </a:rPr>
                          <m:t>𝑇𝑃</m:t>
                        </m:r>
                        <m:r>
                          <a:rPr lang="en-US" sz="1800" i="1">
                            <a:solidFill>
                              <a:srgbClr val="000000"/>
                            </a:solidFill>
                            <a:effectLst/>
                            <a:latin typeface="Cambria Math" panose="02040503050406030204" pitchFamily="18" charset="0"/>
                            <a:ea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rPr>
                          <m:t>𝑇𝑁</m:t>
                        </m:r>
                        <m:r>
                          <a:rPr lang="en-US" sz="1800" i="1">
                            <a:solidFill>
                              <a:srgbClr val="000000"/>
                            </a:solidFill>
                            <a:effectLst/>
                            <a:latin typeface="Cambria Math" panose="02040503050406030204" pitchFamily="18" charset="0"/>
                            <a:ea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rPr>
                          <m:t>𝐹𝑃</m:t>
                        </m:r>
                        <m:r>
                          <a:rPr lang="en-US" sz="1800" i="1">
                            <a:solidFill>
                              <a:srgbClr val="000000"/>
                            </a:solidFill>
                            <a:effectLst/>
                            <a:latin typeface="Cambria Math" panose="02040503050406030204" pitchFamily="18" charset="0"/>
                            <a:ea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rPr>
                          <m:t>𝐹𝑁</m:t>
                        </m:r>
                      </m:den>
                    </m:f>
                  </m:oMath>
                </a14:m>
                <a:r>
                  <a:rPr lang="en-US" sz="1800" dirty="0">
                    <a:solidFill>
                      <a:srgbClr val="000000"/>
                    </a:solidFill>
                    <a:effectLst/>
                    <a:ea typeface="Times New Roman" panose="02020603050405020304" pitchFamily="18" charset="0"/>
                  </a:rPr>
                  <a:t>                                                                                                                (1)	</a:t>
                </a:r>
              </a:p>
              <a:p>
                <a:pPr marL="52070" marR="151765" indent="-6350" algn="just">
                  <a:lnSpc>
                    <a:spcPct val="202000"/>
                  </a:lnSpc>
                  <a:spcBef>
                    <a:spcPts val="0"/>
                  </a:spcBef>
                  <a:spcAft>
                    <a:spcPts val="15"/>
                  </a:spcAft>
                </a:pPr>
                <a:r>
                  <a:rPr lang="en-US" sz="1800" dirty="0">
                    <a:solidFill>
                      <a:srgbClr val="000000"/>
                    </a:solidFill>
                    <a:effectLst/>
                    <a:ea typeface="Times New Roman" panose="02020603050405020304" pitchFamily="18" charset="0"/>
                  </a:rPr>
                  <a:t>Sensitivity=</a:t>
                </a:r>
                <a14:m>
                  <m:oMath xmlns:m="http://schemas.openxmlformats.org/officeDocument/2006/math">
                    <m:f>
                      <m:fPr>
                        <m:ctrlPr>
                          <a:rPr lang="en-US" sz="1800" i="1">
                            <a:solidFill>
                              <a:srgbClr val="000000"/>
                            </a:solidFill>
                            <a:effectLst/>
                            <a:latin typeface="Cambria Math" panose="02040503050406030204" pitchFamily="18" charset="0"/>
                            <a:ea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rPr>
                          <m:t>𝑇𝑃</m:t>
                        </m:r>
                      </m:num>
                      <m:den>
                        <m:r>
                          <a:rPr lang="en-US" sz="1800" i="1">
                            <a:solidFill>
                              <a:srgbClr val="000000"/>
                            </a:solidFill>
                            <a:effectLst/>
                            <a:latin typeface="Cambria Math" panose="02040503050406030204" pitchFamily="18" charset="0"/>
                            <a:ea typeface="Times New Roman" panose="02020603050405020304" pitchFamily="18" charset="0"/>
                          </a:rPr>
                          <m:t>𝑇𝑃</m:t>
                        </m:r>
                        <m:r>
                          <a:rPr lang="en-US" sz="1800" i="1">
                            <a:solidFill>
                              <a:srgbClr val="000000"/>
                            </a:solidFill>
                            <a:effectLst/>
                            <a:latin typeface="Cambria Math" panose="02040503050406030204" pitchFamily="18" charset="0"/>
                            <a:ea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rPr>
                          <m:t>𝐹𝑁</m:t>
                        </m:r>
                      </m:den>
                    </m:f>
                  </m:oMath>
                </a14:m>
                <a:r>
                  <a:rPr lang="en-US" sz="1800" dirty="0">
                    <a:solidFill>
                      <a:srgbClr val="000000"/>
                    </a:solidFill>
                    <a:effectLst/>
                    <a:ea typeface="Times New Roman" panose="02020603050405020304" pitchFamily="18" charset="0"/>
                  </a:rPr>
                  <a:t>                                                                                                                           (2)</a:t>
                </a:r>
              </a:p>
              <a:p>
                <a:pPr marL="52070" marR="151765" indent="-6350" algn="just">
                  <a:lnSpc>
                    <a:spcPct val="202000"/>
                  </a:lnSpc>
                  <a:spcBef>
                    <a:spcPts val="0"/>
                  </a:spcBef>
                  <a:spcAft>
                    <a:spcPts val="15"/>
                  </a:spcAft>
                </a:pPr>
                <a:r>
                  <a:rPr lang="en-US" sz="1800" dirty="0">
                    <a:solidFill>
                      <a:srgbClr val="000000"/>
                    </a:solidFill>
                    <a:effectLst/>
                    <a:ea typeface="Times New Roman" panose="02020603050405020304" pitchFamily="18" charset="0"/>
                  </a:rPr>
                  <a:t>Specificity=</a:t>
                </a:r>
                <a14:m>
                  <m:oMath xmlns:m="http://schemas.openxmlformats.org/officeDocument/2006/math">
                    <m:f>
                      <m:fPr>
                        <m:ctrlPr>
                          <a:rPr lang="en-US" sz="1800" i="1">
                            <a:solidFill>
                              <a:srgbClr val="000000"/>
                            </a:solidFill>
                            <a:effectLst/>
                            <a:latin typeface="Cambria Math" panose="02040503050406030204" pitchFamily="18" charset="0"/>
                            <a:ea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rPr>
                          <m:t>𝑇𝑁</m:t>
                        </m:r>
                      </m:num>
                      <m:den>
                        <m:r>
                          <a:rPr lang="en-US" sz="1800" i="1">
                            <a:solidFill>
                              <a:srgbClr val="000000"/>
                            </a:solidFill>
                            <a:effectLst/>
                            <a:latin typeface="Cambria Math" panose="02040503050406030204" pitchFamily="18" charset="0"/>
                            <a:ea typeface="Times New Roman" panose="02020603050405020304" pitchFamily="18" charset="0"/>
                          </a:rPr>
                          <m:t>𝑇𝑁</m:t>
                        </m:r>
                        <m:r>
                          <a:rPr lang="en-US" sz="1800" i="1">
                            <a:solidFill>
                              <a:srgbClr val="000000"/>
                            </a:solidFill>
                            <a:effectLst/>
                            <a:latin typeface="Cambria Math" panose="02040503050406030204" pitchFamily="18" charset="0"/>
                            <a:ea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rPr>
                          <m:t>𝐹𝑃</m:t>
                        </m:r>
                      </m:den>
                    </m:f>
                  </m:oMath>
                </a14:m>
                <a:r>
                  <a:rPr lang="en-US" dirty="0"/>
                  <a:t>                                                                                                                                           (3)</a:t>
                </a:r>
              </a:p>
              <a:p>
                <a:pPr marL="52070" marR="151765" indent="-6350" algn="just">
                  <a:lnSpc>
                    <a:spcPct val="202000"/>
                  </a:lnSpc>
                  <a:spcBef>
                    <a:spcPts val="0"/>
                  </a:spcBef>
                  <a:spcAft>
                    <a:spcPts val="15"/>
                  </a:spcAft>
                </a:pPr>
                <a:r>
                  <a:rPr lang="en-US" dirty="0"/>
                  <a:t>Here, TN= True Negative, TP= True Positive, FN= False Negative, FP= False Positive.</a:t>
                </a:r>
              </a:p>
            </p:txBody>
          </p:sp>
        </mc:Choice>
        <mc:Fallback xmlns="">
          <p:sp>
            <p:nvSpPr>
              <p:cNvPr id="5" name="Content Placeholder 11">
                <a:extLst>
                  <a:ext uri="{FF2B5EF4-FFF2-40B4-BE49-F238E27FC236}">
                    <a16:creationId xmlns:a16="http://schemas.microsoft.com/office/drawing/2014/main" id="{91B92D38-071C-8B3E-840A-58714E7BC611}"/>
                  </a:ext>
                </a:extLst>
              </p:cNvPr>
              <p:cNvSpPr txBox="1">
                <a:spLocks noRot="1" noChangeAspect="1" noMove="1" noResize="1" noEditPoints="1" noAdjustHandles="1" noChangeArrowheads="1" noChangeShapeType="1" noTextEdit="1"/>
              </p:cNvSpPr>
              <p:nvPr/>
            </p:nvSpPr>
            <p:spPr>
              <a:xfrm>
                <a:off x="1156952" y="1710743"/>
                <a:ext cx="10431887" cy="4526924"/>
              </a:xfrm>
              <a:prstGeom prst="rect">
                <a:avLst/>
              </a:prstGeom>
              <a:blipFill>
                <a:blip r:embed="rId2"/>
                <a:stretch>
                  <a:fillRect l="-1344"/>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1AF6389D-52A1-A089-4F17-3F086CADEE3F}"/>
              </a:ext>
            </a:extLst>
          </p:cNvPr>
          <p:cNvSpPr>
            <a:spLocks noGrp="1"/>
          </p:cNvSpPr>
          <p:nvPr>
            <p:ph type="sldNum" sz="quarter" idx="12"/>
          </p:nvPr>
        </p:nvSpPr>
        <p:spPr/>
        <p:txBody>
          <a:bodyPr/>
          <a:lstStyle/>
          <a:p>
            <a:fld id="{3A98EE3D-8CD1-4C3F-BD1C-C98C9596463C}" type="slidenum">
              <a:rPr lang="en-US" noProof="0" smtClean="0">
                <a:solidFill>
                  <a:schemeClr val="tx1"/>
                </a:solidFill>
              </a:rPr>
              <a:t>41</a:t>
            </a:fld>
            <a:endParaRPr lang="en-US" noProof="0" dirty="0">
              <a:solidFill>
                <a:schemeClr val="tx1"/>
              </a:solidFill>
            </a:endParaRPr>
          </a:p>
        </p:txBody>
      </p:sp>
    </p:spTree>
    <p:extLst>
      <p:ext uri="{BB962C8B-B14F-4D97-AF65-F5344CB8AC3E}">
        <p14:creationId xmlns:p14="http://schemas.microsoft.com/office/powerpoint/2010/main" val="24048637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22479" y="618186"/>
            <a:ext cx="10947042" cy="1094704"/>
          </a:xfrm>
          <a:solidFill>
            <a:schemeClr val="accent3">
              <a:lumMod val="40000"/>
              <a:lumOff val="60000"/>
            </a:schemeClr>
          </a:solidFill>
        </p:spPr>
        <p:txBody>
          <a:bodyPr/>
          <a:lstStyle/>
          <a:p>
            <a:r>
              <a:rPr lang="en-US" dirty="0"/>
              <a:t>Result and discussion (</a:t>
            </a:r>
            <a:r>
              <a:rPr lang="en-US" dirty="0" err="1"/>
              <a:t>Cont</a:t>
            </a:r>
            <a:r>
              <a:rPr lang="en-US" dirty="0"/>
              <a:t>…)</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1004552" y="1558343"/>
            <a:ext cx="10431887" cy="4526924"/>
          </a:xfrm>
        </p:spPr>
        <p:txBody>
          <a:bodyPr>
            <a:normAutofit/>
          </a:bodyPr>
          <a:lstStyle/>
          <a:p>
            <a:pPr algn="l" fontAlgn="base"/>
            <a:r>
              <a:rPr lang="en-US" dirty="0"/>
              <a:t>                                                     </a:t>
            </a:r>
          </a:p>
        </p:txBody>
      </p:sp>
      <p:pic>
        <p:nvPicPr>
          <p:cNvPr id="3" name="Picture 2">
            <a:extLst>
              <a:ext uri="{FF2B5EF4-FFF2-40B4-BE49-F238E27FC236}">
                <a16:creationId xmlns:a16="http://schemas.microsoft.com/office/drawing/2014/main" id="{502292E6-07B8-9CAE-4EBE-58209BD87E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479" y="2616642"/>
            <a:ext cx="5528102" cy="3063722"/>
          </a:xfrm>
          <a:prstGeom prst="rect">
            <a:avLst/>
          </a:prstGeom>
        </p:spPr>
      </p:pic>
      <p:pic>
        <p:nvPicPr>
          <p:cNvPr id="4" name="Picture 3">
            <a:extLst>
              <a:ext uri="{FF2B5EF4-FFF2-40B4-BE49-F238E27FC236}">
                <a16:creationId xmlns:a16="http://schemas.microsoft.com/office/drawing/2014/main" id="{C942F72B-B19E-2589-C737-AF769D0C3F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0118" y="2388481"/>
            <a:ext cx="4810125" cy="3321781"/>
          </a:xfrm>
          <a:prstGeom prst="rect">
            <a:avLst/>
          </a:prstGeom>
        </p:spPr>
      </p:pic>
      <p:sp>
        <p:nvSpPr>
          <p:cNvPr id="2" name="Slide Number Placeholder 1">
            <a:extLst>
              <a:ext uri="{FF2B5EF4-FFF2-40B4-BE49-F238E27FC236}">
                <a16:creationId xmlns:a16="http://schemas.microsoft.com/office/drawing/2014/main" id="{7A5BD942-5865-BB41-E035-B40B81D8E37F}"/>
              </a:ext>
            </a:extLst>
          </p:cNvPr>
          <p:cNvSpPr>
            <a:spLocks noGrp="1"/>
          </p:cNvSpPr>
          <p:nvPr>
            <p:ph type="sldNum" sz="quarter" idx="12"/>
          </p:nvPr>
        </p:nvSpPr>
        <p:spPr/>
        <p:txBody>
          <a:bodyPr/>
          <a:lstStyle/>
          <a:p>
            <a:fld id="{3A98EE3D-8CD1-4C3F-BD1C-C98C9596463C}" type="slidenum">
              <a:rPr lang="en-US" noProof="0" smtClean="0">
                <a:solidFill>
                  <a:schemeClr val="tx1"/>
                </a:solidFill>
              </a:rPr>
              <a:t>42</a:t>
            </a:fld>
            <a:endParaRPr lang="en-US" noProof="0" dirty="0">
              <a:solidFill>
                <a:schemeClr val="tx1"/>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EEA0D66-4481-76B1-EF5A-E686EFD9E679}"/>
                  </a:ext>
                </a:extLst>
              </p:cNvPr>
              <p:cNvSpPr txBox="1"/>
              <p:nvPr/>
            </p:nvSpPr>
            <p:spPr>
              <a:xfrm>
                <a:off x="464118" y="1757988"/>
                <a:ext cx="6096000" cy="813556"/>
              </a:xfrm>
              <a:prstGeom prst="rect">
                <a:avLst/>
              </a:prstGeom>
              <a:noFill/>
            </p:spPr>
            <p:txBody>
              <a:bodyPr wrap="square">
                <a:spAutoFit/>
              </a:bodyPr>
              <a:lstStyle/>
              <a:p>
                <a:pPr marL="6350" marR="151765" indent="-6350" algn="ctr">
                  <a:lnSpc>
                    <a:spcPct val="115000"/>
                  </a:lnSpc>
                  <a:spcBef>
                    <a:spcPts val="0"/>
                  </a:spcBef>
                  <a:spcAft>
                    <a:spcPts val="15"/>
                  </a:spcAft>
                </a:pPr>
                <a:r>
                  <a:rPr lang="en-US" sz="1400" dirty="0">
                    <a:solidFill>
                      <a:srgbClr val="000000"/>
                    </a:solidFill>
                    <a:effectLst/>
                    <a:ea typeface="Times New Roman" panose="02020603050405020304" pitchFamily="18" charset="0"/>
                  </a:rPr>
                  <a:t>TABLE I.</a:t>
                </a:r>
              </a:p>
              <a:p>
                <a:pPr marL="6350" marR="151765" indent="-6350" algn="ctr">
                  <a:lnSpc>
                    <a:spcPct val="115000"/>
                  </a:lnSpc>
                  <a:spcBef>
                    <a:spcPts val="0"/>
                  </a:spcBef>
                  <a:spcAft>
                    <a:spcPts val="15"/>
                  </a:spcAft>
                </a:pPr>
                <a:r>
                  <a:rPr lang="en-US" sz="1400" dirty="0">
                    <a:solidFill>
                      <a:srgbClr val="000000"/>
                    </a:solidFill>
                    <a:effectLst/>
                    <a:ea typeface="Times New Roman" panose="02020603050405020304" pitchFamily="18" charset="0"/>
                  </a:rPr>
                  <a:t>PERFORMANCE MEASURES OF PROPOSED MODEL USING</a:t>
                </a:r>
              </a:p>
              <a:p>
                <a:pPr marL="6350" marR="151765" indent="-6350" algn="ctr">
                  <a:lnSpc>
                    <a:spcPct val="115000"/>
                  </a:lnSpc>
                  <a:spcBef>
                    <a:spcPts val="0"/>
                  </a:spcBef>
                  <a:spcAft>
                    <a:spcPts val="15"/>
                  </a:spcAft>
                </a:pPr>
                <a:r>
                  <a:rPr lang="en-US" sz="1400" dirty="0">
                    <a:solidFill>
                      <a:srgbClr val="000000"/>
                    </a:solidFill>
                    <a:effectLst/>
                    <a:ea typeface="Times New Roman" panose="02020603050405020304" pitchFamily="18" charset="0"/>
                  </a:rPr>
                  <a:t>BREAST HISTOLOGY IMAGES FOR 64</a:t>
                </a:r>
                <a14:m>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rPr>
                      <m:t>×</m:t>
                    </m:r>
                  </m:oMath>
                </a14:m>
                <a:r>
                  <a:rPr lang="en-US" sz="1400" dirty="0">
                    <a:solidFill>
                      <a:srgbClr val="000000"/>
                    </a:solidFill>
                    <a:effectLst/>
                    <a:ea typeface="Times New Roman" panose="02020603050405020304" pitchFamily="18" charset="0"/>
                  </a:rPr>
                  <a:t>64 PIXEL SIZE</a:t>
                </a:r>
              </a:p>
            </p:txBody>
          </p:sp>
        </mc:Choice>
        <mc:Fallback xmlns="">
          <p:sp>
            <p:nvSpPr>
              <p:cNvPr id="6" name="TextBox 5">
                <a:extLst>
                  <a:ext uri="{FF2B5EF4-FFF2-40B4-BE49-F238E27FC236}">
                    <a16:creationId xmlns:a16="http://schemas.microsoft.com/office/drawing/2014/main" id="{BEEA0D66-4481-76B1-EF5A-E686EFD9E679}"/>
                  </a:ext>
                </a:extLst>
              </p:cNvPr>
              <p:cNvSpPr txBox="1">
                <a:spLocks noRot="1" noChangeAspect="1" noMove="1" noResize="1" noEditPoints="1" noAdjustHandles="1" noChangeArrowheads="1" noChangeShapeType="1" noTextEdit="1"/>
              </p:cNvSpPr>
              <p:nvPr/>
            </p:nvSpPr>
            <p:spPr>
              <a:xfrm>
                <a:off x="464118" y="1757988"/>
                <a:ext cx="6096000" cy="813556"/>
              </a:xfrm>
              <a:prstGeom prst="rect">
                <a:avLst/>
              </a:prstGeom>
              <a:blipFill>
                <a:blip r:embed="rId4"/>
                <a:stretch>
                  <a:fillRect b="-6716"/>
                </a:stretch>
              </a:blipFill>
            </p:spPr>
            <p:txBody>
              <a:bodyPr/>
              <a:lstStyle/>
              <a:p>
                <a:r>
                  <a:rPr lang="en-US">
                    <a:noFill/>
                  </a:rPr>
                  <a:t> </a:t>
                </a:r>
              </a:p>
            </p:txBody>
          </p:sp>
        </mc:Fallback>
      </mc:AlternateContent>
      <p:sp>
        <p:nvSpPr>
          <p:cNvPr id="7" name="Text Box 2">
            <a:extLst>
              <a:ext uri="{FF2B5EF4-FFF2-40B4-BE49-F238E27FC236}">
                <a16:creationId xmlns:a16="http://schemas.microsoft.com/office/drawing/2014/main" id="{F301588F-C782-060C-5EAD-0B8198D522D5}"/>
              </a:ext>
            </a:extLst>
          </p:cNvPr>
          <p:cNvSpPr txBox="1">
            <a:spLocks noChangeArrowheads="1"/>
          </p:cNvSpPr>
          <p:nvPr/>
        </p:nvSpPr>
        <p:spPr bwMode="auto">
          <a:xfrm>
            <a:off x="5779423" y="5651967"/>
            <a:ext cx="5994169" cy="461698"/>
          </a:xfrm>
          <a:prstGeom prst="rect">
            <a:avLst/>
          </a:prstGeom>
          <a:noFill/>
          <a:ln w="9525">
            <a:noFill/>
            <a:miter lim="800000"/>
            <a:headEnd/>
            <a:tailEnd/>
          </a:ln>
        </p:spPr>
        <p:txBody>
          <a:bodyPr rot="0" vert="horz" wrap="square" lIns="91440" tIns="45720" rIns="91440" bIns="45720" anchor="t" anchorCtr="0">
            <a:noAutofit/>
          </a:bodyPr>
          <a:lstStyle/>
          <a:p>
            <a:pPr marL="6350" marR="151765" indent="-6350" algn="ctr">
              <a:lnSpc>
                <a:spcPct val="115000"/>
              </a:lnSpc>
              <a:spcBef>
                <a:spcPts val="0"/>
              </a:spcBef>
              <a:spcAft>
                <a:spcPts val="15"/>
              </a:spcAft>
            </a:pPr>
            <a:r>
              <a:rPr lang="en-US" sz="1200" dirty="0">
                <a:solidFill>
                  <a:srgbClr val="000000"/>
                </a:solidFill>
                <a:effectLst/>
                <a:latin typeface="Times New Roman" panose="02020603050405020304" pitchFamily="18" charset="0"/>
                <a:ea typeface="Times New Roman" panose="02020603050405020304" pitchFamily="18" charset="0"/>
              </a:rPr>
              <a:t>        </a:t>
            </a:r>
            <a:r>
              <a:rPr lang="en-US" sz="1400" dirty="0">
                <a:solidFill>
                  <a:srgbClr val="000000"/>
                </a:solidFill>
                <a:effectLst/>
                <a:ea typeface="Times New Roman" panose="02020603050405020304" pitchFamily="18" charset="0"/>
              </a:rPr>
              <a:t>Fig</a:t>
            </a:r>
            <a:r>
              <a:rPr lang="en-US" sz="1400" dirty="0">
                <a:solidFill>
                  <a:srgbClr val="000000"/>
                </a:solidFill>
                <a:ea typeface="Times New Roman" panose="02020603050405020304" pitchFamily="18" charset="0"/>
              </a:rPr>
              <a:t>ure 20</a:t>
            </a:r>
            <a:r>
              <a:rPr lang="en-US" sz="1400" dirty="0">
                <a:solidFill>
                  <a:srgbClr val="000000"/>
                </a:solidFill>
                <a:effectLst/>
                <a:ea typeface="Times New Roman" panose="02020603050405020304" pitchFamily="18" charset="0"/>
              </a:rPr>
              <a:t> : Performance of EAMLP trained on 64x64 image size Breast Histology Images for different number of MLP</a:t>
            </a:r>
          </a:p>
        </p:txBody>
      </p:sp>
    </p:spTree>
    <p:extLst>
      <p:ext uri="{BB962C8B-B14F-4D97-AF65-F5344CB8AC3E}">
        <p14:creationId xmlns:p14="http://schemas.microsoft.com/office/powerpoint/2010/main" val="3235119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22479" y="618186"/>
            <a:ext cx="10947042" cy="1094704"/>
          </a:xfrm>
          <a:solidFill>
            <a:schemeClr val="accent3">
              <a:lumMod val="40000"/>
              <a:lumOff val="60000"/>
            </a:schemeClr>
          </a:solidFill>
        </p:spPr>
        <p:txBody>
          <a:bodyPr/>
          <a:lstStyle/>
          <a:p>
            <a:r>
              <a:rPr lang="en-US" dirty="0"/>
              <a:t>Result and discussion (</a:t>
            </a:r>
            <a:r>
              <a:rPr lang="en-US" dirty="0" err="1"/>
              <a:t>Cont</a:t>
            </a:r>
            <a:r>
              <a:rPr lang="en-US" dirty="0"/>
              <a:t>…)</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1004552" y="1558343"/>
            <a:ext cx="10431887" cy="4526924"/>
          </a:xfrm>
        </p:spPr>
        <p:txBody>
          <a:bodyPr>
            <a:normAutofit/>
          </a:bodyPr>
          <a:lstStyle/>
          <a:p>
            <a:pPr algn="l" fontAlgn="base"/>
            <a:r>
              <a:rPr lang="en-US" dirty="0"/>
              <a:t>                                                     </a:t>
            </a:r>
          </a:p>
        </p:txBody>
      </p:sp>
      <p:pic>
        <p:nvPicPr>
          <p:cNvPr id="2" name="Picture 1">
            <a:extLst>
              <a:ext uri="{FF2B5EF4-FFF2-40B4-BE49-F238E27FC236}">
                <a16:creationId xmlns:a16="http://schemas.microsoft.com/office/drawing/2014/main" id="{B27568AC-F422-0D10-0D09-3F854D18ED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478" y="2415194"/>
            <a:ext cx="5958081" cy="3477250"/>
          </a:xfrm>
          <a:prstGeom prst="rect">
            <a:avLst/>
          </a:prstGeom>
        </p:spPr>
      </p:pic>
      <p:pic>
        <p:nvPicPr>
          <p:cNvPr id="3" name="Picture 2">
            <a:extLst>
              <a:ext uri="{FF2B5EF4-FFF2-40B4-BE49-F238E27FC236}">
                <a16:creationId xmlns:a16="http://schemas.microsoft.com/office/drawing/2014/main" id="{CFB2266B-E8A5-E366-E549-B43DE54194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7732" y="2463987"/>
            <a:ext cx="4855879" cy="3238553"/>
          </a:xfrm>
          <a:prstGeom prst="rect">
            <a:avLst/>
          </a:prstGeom>
        </p:spPr>
      </p:pic>
      <p:sp>
        <p:nvSpPr>
          <p:cNvPr id="4" name="Slide Number Placeholder 3">
            <a:extLst>
              <a:ext uri="{FF2B5EF4-FFF2-40B4-BE49-F238E27FC236}">
                <a16:creationId xmlns:a16="http://schemas.microsoft.com/office/drawing/2014/main" id="{A5E2029D-56B6-BF6A-0EF5-B282EB91B2CB}"/>
              </a:ext>
            </a:extLst>
          </p:cNvPr>
          <p:cNvSpPr>
            <a:spLocks noGrp="1"/>
          </p:cNvSpPr>
          <p:nvPr>
            <p:ph type="sldNum" sz="quarter" idx="12"/>
          </p:nvPr>
        </p:nvSpPr>
        <p:spPr/>
        <p:txBody>
          <a:bodyPr/>
          <a:lstStyle/>
          <a:p>
            <a:fld id="{3A98EE3D-8CD1-4C3F-BD1C-C98C9596463C}" type="slidenum">
              <a:rPr lang="en-US" noProof="0" smtClean="0">
                <a:solidFill>
                  <a:schemeClr val="tx1"/>
                </a:solidFill>
              </a:rPr>
              <a:t>43</a:t>
            </a:fld>
            <a:endParaRPr lang="en-US" noProof="0" dirty="0">
              <a:solidFill>
                <a:schemeClr val="tx1"/>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9E4F93B-CEBD-CA01-269F-A027CE69567B}"/>
                  </a:ext>
                </a:extLst>
              </p:cNvPr>
              <p:cNvSpPr txBox="1"/>
              <p:nvPr/>
            </p:nvSpPr>
            <p:spPr>
              <a:xfrm>
                <a:off x="622478" y="1678141"/>
                <a:ext cx="6096000" cy="813556"/>
              </a:xfrm>
              <a:prstGeom prst="rect">
                <a:avLst/>
              </a:prstGeom>
              <a:noFill/>
            </p:spPr>
            <p:txBody>
              <a:bodyPr wrap="square">
                <a:spAutoFit/>
              </a:bodyPr>
              <a:lstStyle/>
              <a:p>
                <a:pPr marL="6350" marR="151765" indent="-6350" algn="ctr">
                  <a:lnSpc>
                    <a:spcPct val="115000"/>
                  </a:lnSpc>
                  <a:spcBef>
                    <a:spcPts val="0"/>
                  </a:spcBef>
                  <a:spcAft>
                    <a:spcPts val="15"/>
                  </a:spcAft>
                </a:pPr>
                <a:r>
                  <a:rPr lang="en-US" sz="1400" dirty="0">
                    <a:solidFill>
                      <a:srgbClr val="000000"/>
                    </a:solidFill>
                    <a:effectLst/>
                    <a:ea typeface="Times New Roman" panose="02020603050405020304" pitchFamily="18" charset="0"/>
                  </a:rPr>
                  <a:t>TABLE II.</a:t>
                </a:r>
              </a:p>
              <a:p>
                <a:pPr marL="6350" marR="151765" indent="-6350" algn="ctr">
                  <a:lnSpc>
                    <a:spcPct val="115000"/>
                  </a:lnSpc>
                  <a:spcBef>
                    <a:spcPts val="0"/>
                  </a:spcBef>
                  <a:spcAft>
                    <a:spcPts val="15"/>
                  </a:spcAft>
                </a:pPr>
                <a:r>
                  <a:rPr lang="en-US" sz="1400" dirty="0">
                    <a:solidFill>
                      <a:srgbClr val="000000"/>
                    </a:solidFill>
                    <a:effectLst/>
                    <a:ea typeface="Times New Roman" panose="02020603050405020304" pitchFamily="18" charset="0"/>
                  </a:rPr>
                  <a:t>PERFORMANCE MEASURES OF PROPOSED MODEL USING</a:t>
                </a:r>
              </a:p>
              <a:p>
                <a:pPr marL="6350" marR="151765" indent="-6350" algn="ctr">
                  <a:lnSpc>
                    <a:spcPct val="115000"/>
                  </a:lnSpc>
                  <a:spcBef>
                    <a:spcPts val="0"/>
                  </a:spcBef>
                  <a:spcAft>
                    <a:spcPts val="15"/>
                  </a:spcAft>
                </a:pPr>
                <a:r>
                  <a:rPr lang="en-US" sz="1400" dirty="0">
                    <a:solidFill>
                      <a:srgbClr val="000000"/>
                    </a:solidFill>
                    <a:effectLst/>
                    <a:ea typeface="Times New Roman" panose="02020603050405020304" pitchFamily="18" charset="0"/>
                  </a:rPr>
                  <a:t>BREAKHIS DATASET FOR 64</a:t>
                </a:r>
                <a14:m>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rPr>
                      <m:t>×</m:t>
                    </m:r>
                  </m:oMath>
                </a14:m>
                <a:r>
                  <a:rPr lang="en-US" sz="1400" dirty="0">
                    <a:solidFill>
                      <a:srgbClr val="000000"/>
                    </a:solidFill>
                    <a:effectLst/>
                    <a:ea typeface="Times New Roman" panose="02020603050405020304" pitchFamily="18" charset="0"/>
                  </a:rPr>
                  <a:t>64 PIXEL SIZE</a:t>
                </a:r>
              </a:p>
            </p:txBody>
          </p:sp>
        </mc:Choice>
        <mc:Fallback xmlns="">
          <p:sp>
            <p:nvSpPr>
              <p:cNvPr id="6" name="TextBox 5">
                <a:extLst>
                  <a:ext uri="{FF2B5EF4-FFF2-40B4-BE49-F238E27FC236}">
                    <a16:creationId xmlns:a16="http://schemas.microsoft.com/office/drawing/2014/main" id="{99E4F93B-CEBD-CA01-269F-A027CE69567B}"/>
                  </a:ext>
                </a:extLst>
              </p:cNvPr>
              <p:cNvSpPr txBox="1">
                <a:spLocks noRot="1" noChangeAspect="1" noMove="1" noResize="1" noEditPoints="1" noAdjustHandles="1" noChangeArrowheads="1" noChangeShapeType="1" noTextEdit="1"/>
              </p:cNvSpPr>
              <p:nvPr/>
            </p:nvSpPr>
            <p:spPr>
              <a:xfrm>
                <a:off x="622478" y="1678141"/>
                <a:ext cx="6096000" cy="813556"/>
              </a:xfrm>
              <a:prstGeom prst="rect">
                <a:avLst/>
              </a:prstGeom>
              <a:blipFill>
                <a:blip r:embed="rId4"/>
                <a:stretch>
                  <a:fillRect b="-6716"/>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6B2D76B2-C598-7BDF-C11F-C396429EA75D}"/>
              </a:ext>
            </a:extLst>
          </p:cNvPr>
          <p:cNvSpPr txBox="1"/>
          <p:nvPr/>
        </p:nvSpPr>
        <p:spPr>
          <a:xfrm>
            <a:off x="6359236" y="5665690"/>
            <a:ext cx="5154126" cy="584775"/>
          </a:xfrm>
          <a:prstGeom prst="rect">
            <a:avLst/>
          </a:prstGeom>
          <a:noFill/>
        </p:spPr>
        <p:txBody>
          <a:bodyPr wrap="square">
            <a:spAutoFit/>
          </a:bodyPr>
          <a:lstStyle/>
          <a:p>
            <a:pPr algn="ctr"/>
            <a:r>
              <a:rPr lang="en-US" sz="1800" dirty="0">
                <a:solidFill>
                  <a:srgbClr val="000000"/>
                </a:solidFill>
                <a:effectLst/>
                <a:latin typeface="Times New Roman" panose="02020603050405020304" pitchFamily="18" charset="0"/>
                <a:ea typeface="Times New Roman" panose="02020603050405020304" pitchFamily="18" charset="0"/>
              </a:rPr>
              <a:t> </a:t>
            </a:r>
            <a:r>
              <a:rPr lang="en-US" sz="1400" dirty="0">
                <a:solidFill>
                  <a:srgbClr val="000000"/>
                </a:solidFill>
                <a:effectLst/>
                <a:ea typeface="Times New Roman" panose="02020603050405020304" pitchFamily="18" charset="0"/>
              </a:rPr>
              <a:t>Fig</a:t>
            </a:r>
            <a:r>
              <a:rPr lang="en-US" sz="1400" dirty="0">
                <a:solidFill>
                  <a:srgbClr val="000000"/>
                </a:solidFill>
                <a:ea typeface="Times New Roman" panose="02020603050405020304" pitchFamily="18" charset="0"/>
              </a:rPr>
              <a:t>ure 21</a:t>
            </a:r>
            <a:r>
              <a:rPr lang="en-US" sz="1400" dirty="0">
                <a:solidFill>
                  <a:srgbClr val="000000"/>
                </a:solidFill>
                <a:effectLst/>
                <a:ea typeface="Times New Roman" panose="02020603050405020304" pitchFamily="18" charset="0"/>
              </a:rPr>
              <a:t> : Performance of EAMLP trained on 64x64 image size </a:t>
            </a:r>
            <a:r>
              <a:rPr lang="en-US" sz="1400" dirty="0" err="1">
                <a:solidFill>
                  <a:srgbClr val="000000"/>
                </a:solidFill>
                <a:effectLst/>
                <a:ea typeface="Times New Roman" panose="02020603050405020304" pitchFamily="18" charset="0"/>
              </a:rPr>
              <a:t>BreakHis</a:t>
            </a:r>
            <a:r>
              <a:rPr lang="en-US" sz="1400" dirty="0">
                <a:solidFill>
                  <a:srgbClr val="000000"/>
                </a:solidFill>
                <a:effectLst/>
                <a:ea typeface="Times New Roman" panose="02020603050405020304" pitchFamily="18" charset="0"/>
              </a:rPr>
              <a:t> datasets for different number of MLP</a:t>
            </a:r>
            <a:endParaRPr lang="en-US" sz="1400" dirty="0"/>
          </a:p>
        </p:txBody>
      </p:sp>
    </p:spTree>
    <p:extLst>
      <p:ext uri="{BB962C8B-B14F-4D97-AF65-F5344CB8AC3E}">
        <p14:creationId xmlns:p14="http://schemas.microsoft.com/office/powerpoint/2010/main" val="13223343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22479" y="523973"/>
            <a:ext cx="10947042" cy="1094704"/>
          </a:xfrm>
          <a:solidFill>
            <a:schemeClr val="accent3">
              <a:lumMod val="40000"/>
              <a:lumOff val="60000"/>
            </a:schemeClr>
          </a:solidFill>
        </p:spPr>
        <p:txBody>
          <a:bodyPr/>
          <a:lstStyle/>
          <a:p>
            <a:r>
              <a:rPr lang="en-US" dirty="0"/>
              <a:t>Result and discussion (</a:t>
            </a:r>
            <a:r>
              <a:rPr lang="en-US" dirty="0" err="1"/>
              <a:t>Cont</a:t>
            </a:r>
            <a:r>
              <a:rPr lang="en-US" dirty="0"/>
              <a:t>…)</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1004552" y="1558343"/>
            <a:ext cx="10431887" cy="4526924"/>
          </a:xfrm>
        </p:spPr>
        <p:txBody>
          <a:bodyPr>
            <a:normAutofit/>
          </a:bodyPr>
          <a:lstStyle/>
          <a:p>
            <a:pPr algn="l" fontAlgn="base"/>
            <a:r>
              <a:rPr lang="en-US" dirty="0"/>
              <a:t>                                                     </a:t>
            </a:r>
          </a:p>
        </p:txBody>
      </p:sp>
      <p:pic>
        <p:nvPicPr>
          <p:cNvPr id="2" name="Picture 1">
            <a:extLst>
              <a:ext uri="{FF2B5EF4-FFF2-40B4-BE49-F238E27FC236}">
                <a16:creationId xmlns:a16="http://schemas.microsoft.com/office/drawing/2014/main" id="{52711EAF-562C-EAA9-B235-693C778337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479" y="2252403"/>
            <a:ext cx="5803812" cy="3506562"/>
          </a:xfrm>
          <a:prstGeom prst="rect">
            <a:avLst/>
          </a:prstGeom>
        </p:spPr>
      </p:pic>
      <p:pic>
        <p:nvPicPr>
          <p:cNvPr id="3" name="Picture 2">
            <a:extLst>
              <a:ext uri="{FF2B5EF4-FFF2-40B4-BE49-F238E27FC236}">
                <a16:creationId xmlns:a16="http://schemas.microsoft.com/office/drawing/2014/main" id="{455DE3E7-D4C4-68E8-6D85-9BC9928E63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728" y="2113862"/>
            <a:ext cx="4914711" cy="3718016"/>
          </a:xfrm>
          <a:prstGeom prst="rect">
            <a:avLst/>
          </a:prstGeom>
        </p:spPr>
      </p:pic>
      <p:sp>
        <p:nvSpPr>
          <p:cNvPr id="4" name="Slide Number Placeholder 3">
            <a:extLst>
              <a:ext uri="{FF2B5EF4-FFF2-40B4-BE49-F238E27FC236}">
                <a16:creationId xmlns:a16="http://schemas.microsoft.com/office/drawing/2014/main" id="{F0E1F76C-725A-8005-B055-5AA463DE6AA8}"/>
              </a:ext>
            </a:extLst>
          </p:cNvPr>
          <p:cNvSpPr>
            <a:spLocks noGrp="1"/>
          </p:cNvSpPr>
          <p:nvPr>
            <p:ph type="sldNum" sz="quarter" idx="12"/>
          </p:nvPr>
        </p:nvSpPr>
        <p:spPr/>
        <p:txBody>
          <a:bodyPr/>
          <a:lstStyle/>
          <a:p>
            <a:fld id="{3A98EE3D-8CD1-4C3F-BD1C-C98C9596463C}" type="slidenum">
              <a:rPr lang="en-US" noProof="0" smtClean="0">
                <a:solidFill>
                  <a:schemeClr val="tx1"/>
                </a:solidFill>
              </a:rPr>
              <a:t>44</a:t>
            </a:fld>
            <a:endParaRPr lang="en-US" noProof="0" dirty="0">
              <a:solidFill>
                <a:schemeClr val="tx1"/>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4EE096D-1714-F1A4-CF6E-5766DCB56CC0}"/>
                  </a:ext>
                </a:extLst>
              </p:cNvPr>
              <p:cNvSpPr txBox="1"/>
              <p:nvPr/>
            </p:nvSpPr>
            <p:spPr>
              <a:xfrm>
                <a:off x="685213" y="1618677"/>
                <a:ext cx="6096000" cy="813556"/>
              </a:xfrm>
              <a:prstGeom prst="rect">
                <a:avLst/>
              </a:prstGeom>
              <a:noFill/>
            </p:spPr>
            <p:txBody>
              <a:bodyPr wrap="square">
                <a:spAutoFit/>
              </a:bodyPr>
              <a:lstStyle/>
              <a:p>
                <a:pPr marL="6350" marR="151765" indent="-6350" algn="ctr">
                  <a:lnSpc>
                    <a:spcPct val="115000"/>
                  </a:lnSpc>
                  <a:spcBef>
                    <a:spcPts val="0"/>
                  </a:spcBef>
                  <a:spcAft>
                    <a:spcPts val="15"/>
                  </a:spcAft>
                </a:pPr>
                <a:r>
                  <a:rPr lang="en-US" sz="1400" dirty="0">
                    <a:solidFill>
                      <a:srgbClr val="000000"/>
                    </a:solidFill>
                    <a:effectLst/>
                    <a:ea typeface="Times New Roman" panose="02020603050405020304" pitchFamily="18" charset="0"/>
                  </a:rPr>
                  <a:t>TABLE III.</a:t>
                </a:r>
              </a:p>
              <a:p>
                <a:pPr marL="6350" marR="151765" indent="-6350" algn="ctr">
                  <a:lnSpc>
                    <a:spcPct val="115000"/>
                  </a:lnSpc>
                  <a:spcBef>
                    <a:spcPts val="0"/>
                  </a:spcBef>
                  <a:spcAft>
                    <a:spcPts val="15"/>
                  </a:spcAft>
                </a:pPr>
                <a:r>
                  <a:rPr lang="en-US" sz="1400" dirty="0">
                    <a:solidFill>
                      <a:srgbClr val="000000"/>
                    </a:solidFill>
                    <a:effectLst/>
                    <a:ea typeface="Times New Roman" panose="02020603050405020304" pitchFamily="18" charset="0"/>
                  </a:rPr>
                  <a:t>PERFORMANCE MEASURES OF PROPOSED MODEL USING</a:t>
                </a:r>
              </a:p>
              <a:p>
                <a:pPr marL="6350" marR="151765" indent="-6350" algn="ctr">
                  <a:lnSpc>
                    <a:spcPct val="115000"/>
                  </a:lnSpc>
                  <a:spcBef>
                    <a:spcPts val="0"/>
                  </a:spcBef>
                  <a:spcAft>
                    <a:spcPts val="15"/>
                  </a:spcAft>
                </a:pPr>
                <a:r>
                  <a:rPr lang="en-US" sz="1400" dirty="0">
                    <a:solidFill>
                      <a:srgbClr val="000000"/>
                    </a:solidFill>
                    <a:effectLst/>
                    <a:ea typeface="Times New Roman" panose="02020603050405020304" pitchFamily="18" charset="0"/>
                  </a:rPr>
                  <a:t>BREAST HISTOLOGY IMAGES FOR 112</a:t>
                </a:r>
                <a14:m>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rPr>
                      <m:t>×</m:t>
                    </m:r>
                  </m:oMath>
                </a14:m>
                <a:r>
                  <a:rPr lang="en-US" sz="1400" dirty="0">
                    <a:solidFill>
                      <a:srgbClr val="000000"/>
                    </a:solidFill>
                    <a:effectLst/>
                    <a:ea typeface="Times New Roman" panose="02020603050405020304" pitchFamily="18" charset="0"/>
                  </a:rPr>
                  <a:t>112 PIXEL SIZE</a:t>
                </a:r>
              </a:p>
            </p:txBody>
          </p:sp>
        </mc:Choice>
        <mc:Fallback xmlns="">
          <p:sp>
            <p:nvSpPr>
              <p:cNvPr id="6" name="TextBox 5">
                <a:extLst>
                  <a:ext uri="{FF2B5EF4-FFF2-40B4-BE49-F238E27FC236}">
                    <a16:creationId xmlns:a16="http://schemas.microsoft.com/office/drawing/2014/main" id="{54EE096D-1714-F1A4-CF6E-5766DCB56CC0}"/>
                  </a:ext>
                </a:extLst>
              </p:cNvPr>
              <p:cNvSpPr txBox="1">
                <a:spLocks noRot="1" noChangeAspect="1" noMove="1" noResize="1" noEditPoints="1" noAdjustHandles="1" noChangeArrowheads="1" noChangeShapeType="1" noTextEdit="1"/>
              </p:cNvSpPr>
              <p:nvPr/>
            </p:nvSpPr>
            <p:spPr>
              <a:xfrm>
                <a:off x="685213" y="1618677"/>
                <a:ext cx="6096000" cy="813556"/>
              </a:xfrm>
              <a:prstGeom prst="rect">
                <a:avLst/>
              </a:prstGeom>
              <a:blipFill>
                <a:blip r:embed="rId4"/>
                <a:stretch>
                  <a:fillRect t="-752" b="-6767"/>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1012A85E-5306-46FB-C01E-3A3A78E64298}"/>
              </a:ext>
            </a:extLst>
          </p:cNvPr>
          <p:cNvSpPr txBox="1"/>
          <p:nvPr/>
        </p:nvSpPr>
        <p:spPr>
          <a:xfrm>
            <a:off x="5931083" y="5701650"/>
            <a:ext cx="6096000" cy="565732"/>
          </a:xfrm>
          <a:prstGeom prst="rect">
            <a:avLst/>
          </a:prstGeom>
          <a:noFill/>
        </p:spPr>
        <p:txBody>
          <a:bodyPr wrap="square">
            <a:spAutoFit/>
          </a:bodyPr>
          <a:lstStyle/>
          <a:p>
            <a:pPr marL="6350" marR="151765" indent="-6350" algn="ctr">
              <a:lnSpc>
                <a:spcPct val="115000"/>
              </a:lnSpc>
              <a:spcBef>
                <a:spcPts val="0"/>
              </a:spcBef>
              <a:spcAft>
                <a:spcPts val="15"/>
              </a:spcAft>
            </a:pPr>
            <a:r>
              <a:rPr lang="en-US" sz="1400" dirty="0">
                <a:solidFill>
                  <a:srgbClr val="000000"/>
                </a:solidFill>
                <a:effectLst/>
                <a:ea typeface="Times New Roman" panose="02020603050405020304" pitchFamily="18" charset="0"/>
              </a:rPr>
              <a:t>Fig</a:t>
            </a:r>
            <a:r>
              <a:rPr lang="en-US" sz="1400" dirty="0">
                <a:solidFill>
                  <a:srgbClr val="000000"/>
                </a:solidFill>
                <a:ea typeface="Times New Roman" panose="02020603050405020304" pitchFamily="18" charset="0"/>
              </a:rPr>
              <a:t>ure 22</a:t>
            </a:r>
            <a:r>
              <a:rPr lang="en-US" sz="1400" dirty="0">
                <a:solidFill>
                  <a:srgbClr val="000000"/>
                </a:solidFill>
                <a:effectLst/>
                <a:ea typeface="Times New Roman" panose="02020603050405020304" pitchFamily="18" charset="0"/>
              </a:rPr>
              <a:t> : Performance of EAMLP trained on 112x112 image size Breast Histology Images for different number of MLP</a:t>
            </a:r>
          </a:p>
        </p:txBody>
      </p:sp>
    </p:spTree>
    <p:extLst>
      <p:ext uri="{BB962C8B-B14F-4D97-AF65-F5344CB8AC3E}">
        <p14:creationId xmlns:p14="http://schemas.microsoft.com/office/powerpoint/2010/main" val="36031896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22479" y="618186"/>
            <a:ext cx="10947042" cy="1094704"/>
          </a:xfrm>
          <a:solidFill>
            <a:schemeClr val="accent3">
              <a:lumMod val="40000"/>
              <a:lumOff val="60000"/>
            </a:schemeClr>
          </a:solidFill>
        </p:spPr>
        <p:txBody>
          <a:bodyPr/>
          <a:lstStyle/>
          <a:p>
            <a:r>
              <a:rPr lang="en-US" dirty="0"/>
              <a:t>Result and discussion (</a:t>
            </a:r>
            <a:r>
              <a:rPr lang="en-US" dirty="0" err="1"/>
              <a:t>Cont</a:t>
            </a:r>
            <a:r>
              <a:rPr lang="en-US" dirty="0"/>
              <a:t>…)</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1004552" y="1558343"/>
            <a:ext cx="10431887" cy="4526924"/>
          </a:xfrm>
        </p:spPr>
        <p:txBody>
          <a:bodyPr>
            <a:normAutofit/>
          </a:bodyPr>
          <a:lstStyle/>
          <a:p>
            <a:pPr algn="l" fontAlgn="base"/>
            <a:r>
              <a:rPr lang="en-US" dirty="0"/>
              <a:t>                                                     </a:t>
            </a:r>
          </a:p>
        </p:txBody>
      </p:sp>
      <p:pic>
        <p:nvPicPr>
          <p:cNvPr id="2" name="Picture 1">
            <a:extLst>
              <a:ext uri="{FF2B5EF4-FFF2-40B4-BE49-F238E27FC236}">
                <a16:creationId xmlns:a16="http://schemas.microsoft.com/office/drawing/2014/main" id="{3F0D74D3-5ECF-DB17-2128-978E52E19B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588" y="2418431"/>
            <a:ext cx="5871905" cy="3352800"/>
          </a:xfrm>
          <a:prstGeom prst="rect">
            <a:avLst/>
          </a:prstGeom>
        </p:spPr>
      </p:pic>
      <p:pic>
        <p:nvPicPr>
          <p:cNvPr id="3" name="Picture 2">
            <a:extLst>
              <a:ext uri="{FF2B5EF4-FFF2-40B4-BE49-F238E27FC236}">
                <a16:creationId xmlns:a16="http://schemas.microsoft.com/office/drawing/2014/main" id="{999C9E41-CE6E-E3E8-6FD4-655D1D78C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8034" y="2307593"/>
            <a:ext cx="5133975" cy="3352800"/>
          </a:xfrm>
          <a:prstGeom prst="rect">
            <a:avLst/>
          </a:prstGeom>
        </p:spPr>
      </p:pic>
      <p:sp>
        <p:nvSpPr>
          <p:cNvPr id="4" name="Slide Number Placeholder 3">
            <a:extLst>
              <a:ext uri="{FF2B5EF4-FFF2-40B4-BE49-F238E27FC236}">
                <a16:creationId xmlns:a16="http://schemas.microsoft.com/office/drawing/2014/main" id="{E41B90BC-985B-0066-15E4-A212266BE436}"/>
              </a:ext>
            </a:extLst>
          </p:cNvPr>
          <p:cNvSpPr>
            <a:spLocks noGrp="1"/>
          </p:cNvSpPr>
          <p:nvPr>
            <p:ph type="sldNum" sz="quarter" idx="12"/>
          </p:nvPr>
        </p:nvSpPr>
        <p:spPr/>
        <p:txBody>
          <a:bodyPr/>
          <a:lstStyle/>
          <a:p>
            <a:fld id="{3A98EE3D-8CD1-4C3F-BD1C-C98C9596463C}" type="slidenum">
              <a:rPr lang="en-US" noProof="0" smtClean="0">
                <a:solidFill>
                  <a:schemeClr val="tx1"/>
                </a:solidFill>
              </a:rPr>
              <a:t>45</a:t>
            </a:fld>
            <a:endParaRPr lang="en-US" noProof="0" dirty="0">
              <a:solidFill>
                <a:schemeClr val="tx1"/>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FEAE235-4DFD-E1FE-1E5B-9EA8B0B615D8}"/>
                  </a:ext>
                </a:extLst>
              </p:cNvPr>
              <p:cNvSpPr txBox="1"/>
              <p:nvPr/>
            </p:nvSpPr>
            <p:spPr>
              <a:xfrm>
                <a:off x="669991" y="1715933"/>
                <a:ext cx="6096000" cy="813556"/>
              </a:xfrm>
              <a:prstGeom prst="rect">
                <a:avLst/>
              </a:prstGeom>
              <a:noFill/>
            </p:spPr>
            <p:txBody>
              <a:bodyPr wrap="square">
                <a:spAutoFit/>
              </a:bodyPr>
              <a:lstStyle/>
              <a:p>
                <a:pPr marL="6350" marR="151765" indent="-6350" algn="ctr">
                  <a:lnSpc>
                    <a:spcPct val="115000"/>
                  </a:lnSpc>
                  <a:spcBef>
                    <a:spcPts val="0"/>
                  </a:spcBef>
                  <a:spcAft>
                    <a:spcPts val="15"/>
                  </a:spcAft>
                </a:pPr>
                <a:r>
                  <a:rPr lang="en-US" sz="1400" dirty="0">
                    <a:solidFill>
                      <a:srgbClr val="000000"/>
                    </a:solidFill>
                    <a:effectLst/>
                    <a:ea typeface="Times New Roman" panose="02020603050405020304" pitchFamily="18" charset="0"/>
                  </a:rPr>
                  <a:t>TABLE IV.</a:t>
                </a:r>
              </a:p>
              <a:p>
                <a:pPr marL="6350" marR="151765" indent="-6350" algn="ctr">
                  <a:lnSpc>
                    <a:spcPct val="115000"/>
                  </a:lnSpc>
                  <a:spcBef>
                    <a:spcPts val="0"/>
                  </a:spcBef>
                  <a:spcAft>
                    <a:spcPts val="15"/>
                  </a:spcAft>
                </a:pPr>
                <a:r>
                  <a:rPr lang="en-US" sz="1400" dirty="0">
                    <a:solidFill>
                      <a:srgbClr val="000000"/>
                    </a:solidFill>
                    <a:effectLst/>
                    <a:ea typeface="Times New Roman" panose="02020603050405020304" pitchFamily="18" charset="0"/>
                  </a:rPr>
                  <a:t>PERFORMANCE MEASURES OF PROPOSED MODEL USING</a:t>
                </a:r>
              </a:p>
              <a:p>
                <a:pPr marL="6350" marR="151765" indent="-6350" algn="ctr">
                  <a:lnSpc>
                    <a:spcPct val="115000"/>
                  </a:lnSpc>
                  <a:spcBef>
                    <a:spcPts val="0"/>
                  </a:spcBef>
                  <a:spcAft>
                    <a:spcPts val="15"/>
                  </a:spcAft>
                </a:pPr>
                <a:r>
                  <a:rPr lang="en-US" sz="1400" dirty="0">
                    <a:solidFill>
                      <a:srgbClr val="000000"/>
                    </a:solidFill>
                    <a:effectLst/>
                    <a:ea typeface="Times New Roman" panose="02020603050405020304" pitchFamily="18" charset="0"/>
                  </a:rPr>
                  <a:t>BREAKHIS DATASET FOR 112</a:t>
                </a:r>
                <a14:m>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rPr>
                      <m:t>×</m:t>
                    </m:r>
                  </m:oMath>
                </a14:m>
                <a:r>
                  <a:rPr lang="en-US" sz="1400" dirty="0">
                    <a:solidFill>
                      <a:srgbClr val="000000"/>
                    </a:solidFill>
                    <a:effectLst/>
                    <a:ea typeface="Times New Roman" panose="02020603050405020304" pitchFamily="18" charset="0"/>
                  </a:rPr>
                  <a:t>112 PIXEL SIZE</a:t>
                </a:r>
              </a:p>
            </p:txBody>
          </p:sp>
        </mc:Choice>
        <mc:Fallback xmlns="">
          <p:sp>
            <p:nvSpPr>
              <p:cNvPr id="6" name="TextBox 5">
                <a:extLst>
                  <a:ext uri="{FF2B5EF4-FFF2-40B4-BE49-F238E27FC236}">
                    <a16:creationId xmlns:a16="http://schemas.microsoft.com/office/drawing/2014/main" id="{AFEAE235-4DFD-E1FE-1E5B-9EA8B0B615D8}"/>
                  </a:ext>
                </a:extLst>
              </p:cNvPr>
              <p:cNvSpPr txBox="1">
                <a:spLocks noRot="1" noChangeAspect="1" noMove="1" noResize="1" noEditPoints="1" noAdjustHandles="1" noChangeArrowheads="1" noChangeShapeType="1" noTextEdit="1"/>
              </p:cNvSpPr>
              <p:nvPr/>
            </p:nvSpPr>
            <p:spPr>
              <a:xfrm>
                <a:off x="669991" y="1715933"/>
                <a:ext cx="6096000" cy="813556"/>
              </a:xfrm>
              <a:prstGeom prst="rect">
                <a:avLst/>
              </a:prstGeom>
              <a:blipFill>
                <a:blip r:embed="rId4"/>
                <a:stretch>
                  <a:fillRect b="-6716"/>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9AB845F0-AED9-5EE2-47CC-B595926DDE7D}"/>
              </a:ext>
            </a:extLst>
          </p:cNvPr>
          <p:cNvSpPr txBox="1"/>
          <p:nvPr/>
        </p:nvSpPr>
        <p:spPr>
          <a:xfrm>
            <a:off x="5803967" y="5719065"/>
            <a:ext cx="6199054" cy="523220"/>
          </a:xfrm>
          <a:prstGeom prst="rect">
            <a:avLst/>
          </a:prstGeom>
          <a:noFill/>
        </p:spPr>
        <p:txBody>
          <a:bodyPr wrap="square">
            <a:spAutoFit/>
          </a:bodyPr>
          <a:lstStyle/>
          <a:p>
            <a:pPr algn="ctr"/>
            <a:r>
              <a:rPr lang="en-US" sz="1400" dirty="0">
                <a:solidFill>
                  <a:srgbClr val="000000"/>
                </a:solidFill>
                <a:effectLst/>
                <a:ea typeface="Times New Roman" panose="02020603050405020304" pitchFamily="18" charset="0"/>
              </a:rPr>
              <a:t> Fig</a:t>
            </a:r>
            <a:r>
              <a:rPr lang="en-US" sz="1400" dirty="0">
                <a:solidFill>
                  <a:srgbClr val="000000"/>
                </a:solidFill>
                <a:ea typeface="Times New Roman" panose="02020603050405020304" pitchFamily="18" charset="0"/>
              </a:rPr>
              <a:t>ure 23</a:t>
            </a:r>
            <a:r>
              <a:rPr lang="en-US" sz="1400" dirty="0">
                <a:solidFill>
                  <a:srgbClr val="000000"/>
                </a:solidFill>
                <a:effectLst/>
                <a:ea typeface="Times New Roman" panose="02020603050405020304" pitchFamily="18" charset="0"/>
              </a:rPr>
              <a:t> : Performance of EAMLP trained on 112x112 image size </a:t>
            </a:r>
            <a:r>
              <a:rPr lang="en-US" sz="1400" dirty="0" err="1">
                <a:solidFill>
                  <a:srgbClr val="000000"/>
                </a:solidFill>
                <a:effectLst/>
                <a:ea typeface="Times New Roman" panose="02020603050405020304" pitchFamily="18" charset="0"/>
              </a:rPr>
              <a:t>BreakHist</a:t>
            </a:r>
            <a:r>
              <a:rPr lang="en-US" sz="1400" dirty="0">
                <a:solidFill>
                  <a:srgbClr val="000000"/>
                </a:solidFill>
                <a:effectLst/>
                <a:ea typeface="Times New Roman" panose="02020603050405020304" pitchFamily="18" charset="0"/>
              </a:rPr>
              <a:t> datasets for different number of MLP</a:t>
            </a:r>
            <a:endParaRPr lang="en-US" sz="1400" dirty="0"/>
          </a:p>
        </p:txBody>
      </p:sp>
    </p:spTree>
    <p:extLst>
      <p:ext uri="{BB962C8B-B14F-4D97-AF65-F5344CB8AC3E}">
        <p14:creationId xmlns:p14="http://schemas.microsoft.com/office/powerpoint/2010/main" val="15048619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22479" y="618186"/>
            <a:ext cx="10947042" cy="1094704"/>
          </a:xfrm>
          <a:solidFill>
            <a:schemeClr val="accent3">
              <a:lumMod val="40000"/>
              <a:lumOff val="60000"/>
            </a:schemeClr>
          </a:solidFill>
        </p:spPr>
        <p:txBody>
          <a:bodyPr/>
          <a:lstStyle/>
          <a:p>
            <a:r>
              <a:rPr lang="en-US" dirty="0"/>
              <a:t>Result and discussion (</a:t>
            </a:r>
            <a:r>
              <a:rPr lang="en-US" dirty="0" err="1"/>
              <a:t>Cont</a:t>
            </a:r>
            <a:r>
              <a:rPr lang="en-US" dirty="0"/>
              <a:t>…)</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1004552" y="1558343"/>
            <a:ext cx="10431887" cy="4526924"/>
          </a:xfrm>
        </p:spPr>
        <p:txBody>
          <a:bodyPr>
            <a:normAutofit/>
          </a:bodyPr>
          <a:lstStyle/>
          <a:p>
            <a:pPr algn="l" fontAlgn="base"/>
            <a:r>
              <a:rPr lang="en-US" dirty="0"/>
              <a:t>                                                     </a:t>
            </a:r>
          </a:p>
        </p:txBody>
      </p:sp>
      <p:pic>
        <p:nvPicPr>
          <p:cNvPr id="2" name="Picture 1">
            <a:extLst>
              <a:ext uri="{FF2B5EF4-FFF2-40B4-BE49-F238E27FC236}">
                <a16:creationId xmlns:a16="http://schemas.microsoft.com/office/drawing/2014/main" id="{DE620424-A6D1-CD1A-88D3-565DB73573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044" y="2817851"/>
            <a:ext cx="6344389" cy="3132135"/>
          </a:xfrm>
          <a:prstGeom prst="rect">
            <a:avLst/>
          </a:prstGeom>
        </p:spPr>
      </p:pic>
      <p:pic>
        <p:nvPicPr>
          <p:cNvPr id="4" name="Picture 3">
            <a:extLst>
              <a:ext uri="{FF2B5EF4-FFF2-40B4-BE49-F238E27FC236}">
                <a16:creationId xmlns:a16="http://schemas.microsoft.com/office/drawing/2014/main" id="{C8E3E1CF-423C-BFEA-3BB3-6F615B023706}"/>
              </a:ext>
            </a:extLst>
          </p:cNvPr>
          <p:cNvPicPr>
            <a:picLocks noChangeAspect="1"/>
          </p:cNvPicPr>
          <p:nvPr/>
        </p:nvPicPr>
        <p:blipFill>
          <a:blip r:embed="rId3"/>
          <a:stretch>
            <a:fillRect/>
          </a:stretch>
        </p:blipFill>
        <p:spPr>
          <a:xfrm>
            <a:off x="7295491" y="2653047"/>
            <a:ext cx="4207489" cy="3461744"/>
          </a:xfrm>
          <a:prstGeom prst="rect">
            <a:avLst/>
          </a:prstGeom>
        </p:spPr>
      </p:pic>
      <p:sp>
        <p:nvSpPr>
          <p:cNvPr id="3" name="Slide Number Placeholder 2">
            <a:extLst>
              <a:ext uri="{FF2B5EF4-FFF2-40B4-BE49-F238E27FC236}">
                <a16:creationId xmlns:a16="http://schemas.microsoft.com/office/drawing/2014/main" id="{FC8D4BFA-2ACA-F426-1820-5A95C8A081C9}"/>
              </a:ext>
            </a:extLst>
          </p:cNvPr>
          <p:cNvSpPr>
            <a:spLocks noGrp="1"/>
          </p:cNvSpPr>
          <p:nvPr>
            <p:ph type="sldNum" sz="quarter" idx="12"/>
          </p:nvPr>
        </p:nvSpPr>
        <p:spPr/>
        <p:txBody>
          <a:bodyPr/>
          <a:lstStyle/>
          <a:p>
            <a:fld id="{3A98EE3D-8CD1-4C3F-BD1C-C98C9596463C}" type="slidenum">
              <a:rPr lang="en-US" noProof="0" smtClean="0">
                <a:solidFill>
                  <a:schemeClr val="tx1"/>
                </a:solidFill>
              </a:rPr>
              <a:t>46</a:t>
            </a:fld>
            <a:endParaRPr lang="en-US" noProof="0" dirty="0">
              <a:solidFill>
                <a:schemeClr val="tx1"/>
              </a:solidFill>
            </a:endParaRPr>
          </a:p>
        </p:txBody>
      </p:sp>
      <p:sp>
        <p:nvSpPr>
          <p:cNvPr id="6" name="TextBox 5">
            <a:extLst>
              <a:ext uri="{FF2B5EF4-FFF2-40B4-BE49-F238E27FC236}">
                <a16:creationId xmlns:a16="http://schemas.microsoft.com/office/drawing/2014/main" id="{C79B1164-B207-8438-B275-686D818FA484}"/>
              </a:ext>
            </a:extLst>
          </p:cNvPr>
          <p:cNvSpPr txBox="1"/>
          <p:nvPr/>
        </p:nvSpPr>
        <p:spPr>
          <a:xfrm>
            <a:off x="717494" y="1883231"/>
            <a:ext cx="6096000" cy="813492"/>
          </a:xfrm>
          <a:prstGeom prst="rect">
            <a:avLst/>
          </a:prstGeom>
          <a:noFill/>
        </p:spPr>
        <p:txBody>
          <a:bodyPr wrap="square">
            <a:spAutoFit/>
          </a:bodyPr>
          <a:lstStyle/>
          <a:p>
            <a:pPr marL="6350" marR="151765" indent="-6350" algn="ctr">
              <a:lnSpc>
                <a:spcPct val="115000"/>
              </a:lnSpc>
              <a:spcBef>
                <a:spcPts val="0"/>
              </a:spcBef>
              <a:spcAft>
                <a:spcPts val="15"/>
              </a:spcAft>
            </a:pPr>
            <a:r>
              <a:rPr lang="en-US" sz="1400" dirty="0">
                <a:solidFill>
                  <a:srgbClr val="000000"/>
                </a:solidFill>
                <a:effectLst/>
                <a:ea typeface="Times New Roman" panose="02020603050405020304" pitchFamily="18" charset="0"/>
              </a:rPr>
              <a:t>TABLE V.</a:t>
            </a:r>
          </a:p>
          <a:p>
            <a:pPr marL="6350" marR="151765" indent="-6350" algn="ctr">
              <a:lnSpc>
                <a:spcPct val="115000"/>
              </a:lnSpc>
              <a:spcBef>
                <a:spcPts val="0"/>
              </a:spcBef>
              <a:spcAft>
                <a:spcPts val="15"/>
              </a:spcAft>
            </a:pPr>
            <a:r>
              <a:rPr lang="en-US" sz="1400" dirty="0">
                <a:solidFill>
                  <a:srgbClr val="000000"/>
                </a:solidFill>
                <a:effectLst/>
                <a:ea typeface="Times New Roman" panose="02020603050405020304" pitchFamily="18" charset="0"/>
              </a:rPr>
              <a:t>PERFORMANCE MEASURES OF PROPOSED MODELWITH TRADITIONAL APPROACH</a:t>
            </a:r>
          </a:p>
        </p:txBody>
      </p:sp>
      <p:sp>
        <p:nvSpPr>
          <p:cNvPr id="9" name="TextBox 8">
            <a:extLst>
              <a:ext uri="{FF2B5EF4-FFF2-40B4-BE49-F238E27FC236}">
                <a16:creationId xmlns:a16="http://schemas.microsoft.com/office/drawing/2014/main" id="{9A65891D-6D65-0641-409A-53F4E8468E65}"/>
              </a:ext>
            </a:extLst>
          </p:cNvPr>
          <p:cNvSpPr txBox="1"/>
          <p:nvPr/>
        </p:nvSpPr>
        <p:spPr>
          <a:xfrm>
            <a:off x="7198239" y="1664132"/>
            <a:ext cx="4525258" cy="958404"/>
          </a:xfrm>
          <a:prstGeom prst="rect">
            <a:avLst/>
          </a:prstGeom>
          <a:noFill/>
        </p:spPr>
        <p:txBody>
          <a:bodyPr wrap="square">
            <a:spAutoFit/>
          </a:bodyPr>
          <a:lstStyle/>
          <a:p>
            <a:pPr marL="6350" marR="151765" indent="-6350" algn="ctr">
              <a:lnSpc>
                <a:spcPct val="202000"/>
              </a:lnSpc>
              <a:spcBef>
                <a:spcPts val="0"/>
              </a:spcBef>
              <a:spcAft>
                <a:spcPts val="15"/>
              </a:spcAft>
            </a:pPr>
            <a:r>
              <a:rPr lang="en-US" sz="1400" dirty="0">
                <a:solidFill>
                  <a:srgbClr val="000000"/>
                </a:solidFill>
                <a:effectLst/>
                <a:ea typeface="Times New Roman" panose="02020603050405020304" pitchFamily="18" charset="0"/>
              </a:rPr>
              <a:t>TABLE VI.</a:t>
            </a:r>
          </a:p>
          <a:p>
            <a:pPr algn="ctr"/>
            <a:r>
              <a:rPr lang="en-US" sz="1400" dirty="0">
                <a:solidFill>
                  <a:srgbClr val="000000"/>
                </a:solidFill>
                <a:effectLst/>
                <a:ea typeface="Times New Roman" panose="02020603050405020304" pitchFamily="18" charset="0"/>
              </a:rPr>
              <a:t>COMPARISON OF THE PROPOSED METHOD WITH EXISTING WORK</a:t>
            </a:r>
            <a:endParaRPr lang="en-US" sz="1400" dirty="0"/>
          </a:p>
        </p:txBody>
      </p:sp>
    </p:spTree>
    <p:extLst>
      <p:ext uri="{BB962C8B-B14F-4D97-AF65-F5344CB8AC3E}">
        <p14:creationId xmlns:p14="http://schemas.microsoft.com/office/powerpoint/2010/main" val="4417179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22479" y="618186"/>
            <a:ext cx="10947042" cy="1094704"/>
          </a:xfrm>
          <a:solidFill>
            <a:schemeClr val="accent3">
              <a:lumMod val="40000"/>
              <a:lumOff val="60000"/>
            </a:schemeClr>
          </a:solidFill>
        </p:spPr>
        <p:txBody>
          <a:bodyPr/>
          <a:lstStyle/>
          <a:p>
            <a:r>
              <a:rPr lang="en-US" dirty="0"/>
              <a:t>Conclusion</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951700" y="1912693"/>
            <a:ext cx="10431887" cy="4526924"/>
          </a:xfrm>
        </p:spPr>
        <p:txBody>
          <a:bodyPr>
            <a:normAutofit/>
          </a:bodyPr>
          <a:lstStyle/>
          <a:p>
            <a:pPr marL="285750" indent="-285750" algn="l" fontAlgn="base">
              <a:buFont typeface="Arial" panose="020B0604020202020204" pitchFamily="34" charset="0"/>
              <a:buChar char="•"/>
            </a:pPr>
            <a:r>
              <a:rPr lang="en-US" sz="1800" dirty="0"/>
              <a:t> </a:t>
            </a:r>
            <a:r>
              <a:rPr lang="en-US" sz="1800" dirty="0">
                <a:solidFill>
                  <a:srgbClr val="000000"/>
                </a:solidFill>
              </a:rPr>
              <a:t>B</a:t>
            </a:r>
            <a:r>
              <a:rPr lang="en-US" sz="1800" dirty="0">
                <a:solidFill>
                  <a:srgbClr val="000000"/>
                </a:solidFill>
                <a:effectLst/>
                <a:ea typeface="Times New Roman" panose="02020603050405020304" pitchFamily="18" charset="0"/>
              </a:rPr>
              <a:t>reast cancer is a hazard to women all over the world and is to blame for the rise in the death rate of women.</a:t>
            </a:r>
            <a:r>
              <a:rPr lang="en-US" sz="1800" dirty="0"/>
              <a:t>     </a:t>
            </a:r>
          </a:p>
          <a:p>
            <a:pPr marL="285750" indent="-285750" algn="l" fontAlgn="base">
              <a:buFont typeface="Arial" panose="020B0604020202020204" pitchFamily="34" charset="0"/>
              <a:buChar char="•"/>
            </a:pPr>
            <a:r>
              <a:rPr lang="en-US" sz="1800" dirty="0">
                <a:solidFill>
                  <a:srgbClr val="000000"/>
                </a:solidFill>
                <a:effectLst/>
                <a:ea typeface="Times New Roman" panose="02020603050405020304" pitchFamily="18" charset="0"/>
              </a:rPr>
              <a:t>Convolutional Neural Networks (CNNs) in particular and Deep Learning models &amp; v</a:t>
            </a:r>
            <a:r>
              <a:rPr lang="en-US" sz="1800" dirty="0">
                <a:solidFill>
                  <a:srgbClr val="000000"/>
                </a:solidFill>
                <a:effectLst/>
                <a:ea typeface="Times New Roman" panose="02020603050405020304" pitchFamily="18" charset="0"/>
                <a:cs typeface="Calibri" panose="020F0502020204030204" pitchFamily="34" charset="0"/>
              </a:rPr>
              <a:t>arious attention based transformer models</a:t>
            </a:r>
            <a:r>
              <a:rPr lang="en-US" sz="1800" dirty="0">
                <a:solidFill>
                  <a:srgbClr val="000000"/>
                </a:solidFill>
                <a:effectLst/>
                <a:ea typeface="Times New Roman" panose="02020603050405020304" pitchFamily="18" charset="0"/>
              </a:rPr>
              <a:t> in general have achieved significant success.</a:t>
            </a:r>
            <a:r>
              <a:rPr lang="en-US" sz="1800" dirty="0"/>
              <a:t>           </a:t>
            </a:r>
          </a:p>
          <a:p>
            <a:pPr marL="285750" indent="-285750" algn="l" fontAlgn="base">
              <a:buFont typeface="Arial" panose="020B0604020202020204" pitchFamily="34" charset="0"/>
              <a:buChar char="•"/>
            </a:pPr>
            <a:r>
              <a:rPr lang="en-US" sz="1800" dirty="0">
                <a:solidFill>
                  <a:srgbClr val="000000"/>
                </a:solidFill>
                <a:effectLst/>
                <a:ea typeface="Times New Roman" panose="02020603050405020304" pitchFamily="18" charset="0"/>
              </a:rPr>
              <a:t>Although this improves performance, deep networks and v</a:t>
            </a:r>
            <a:r>
              <a:rPr lang="en-US" sz="1800" dirty="0">
                <a:solidFill>
                  <a:srgbClr val="000000"/>
                </a:solidFill>
                <a:effectLst/>
                <a:ea typeface="Times New Roman" panose="02020603050405020304" pitchFamily="18" charset="0"/>
                <a:cs typeface="Calibri" panose="020F0502020204030204" pitchFamily="34" charset="0"/>
              </a:rPr>
              <a:t>arious self attention mechanisms </a:t>
            </a:r>
            <a:r>
              <a:rPr lang="en-US" sz="1800" dirty="0">
                <a:solidFill>
                  <a:srgbClr val="000000"/>
                </a:solidFill>
                <a:effectLst/>
                <a:ea typeface="Times New Roman" panose="02020603050405020304" pitchFamily="18" charset="0"/>
              </a:rPr>
              <a:t>have high computational complexity and requirements, which extend the time needed for network training and tuning.</a:t>
            </a:r>
          </a:p>
          <a:p>
            <a:pPr marL="285750" indent="-285750" algn="l" fontAlgn="base">
              <a:buFont typeface="Arial" panose="020B0604020202020204" pitchFamily="34" charset="0"/>
              <a:buChar char="•"/>
            </a:pPr>
            <a:r>
              <a:rPr lang="en-US" sz="1800" dirty="0">
                <a:solidFill>
                  <a:srgbClr val="000000"/>
                </a:solidFill>
                <a:effectLst/>
                <a:ea typeface="Times New Roman" panose="02020603050405020304" pitchFamily="18" charset="0"/>
              </a:rPr>
              <a:t>A</a:t>
            </a:r>
            <a:r>
              <a:rPr lang="en-US" sz="1800" dirty="0">
                <a:solidFill>
                  <a:srgbClr val="000000"/>
                </a:solidFill>
                <a:effectLst/>
                <a:ea typeface="Times New Roman" panose="02020603050405020304" pitchFamily="18" charset="0"/>
                <a:cs typeface="Calibri" panose="020F0502020204030204" pitchFamily="34" charset="0"/>
              </a:rPr>
              <a:t>  lightweight neural network model n</a:t>
            </a:r>
            <a:r>
              <a:rPr lang="en-US" sz="1800" dirty="0">
                <a:solidFill>
                  <a:srgbClr val="000000"/>
                </a:solidFill>
                <a:effectLst/>
                <a:ea typeface="Times New Roman" panose="02020603050405020304" pitchFamily="18" charset="0"/>
              </a:rPr>
              <a:t>amed</a:t>
            </a:r>
            <a:r>
              <a:rPr lang="en-US" sz="1800" dirty="0">
                <a:solidFill>
                  <a:srgbClr val="000000"/>
                </a:solidFill>
                <a:effectLst/>
                <a:ea typeface="Times New Roman" panose="02020603050405020304" pitchFamily="18" charset="0"/>
                <a:cs typeface="Calibri" panose="020F0502020204030204" pitchFamily="34" charset="0"/>
              </a:rPr>
              <a:t> External </a:t>
            </a:r>
            <a:r>
              <a:rPr lang="en-US" sz="1800" dirty="0">
                <a:solidFill>
                  <a:srgbClr val="000000"/>
                </a:solidFill>
                <a:effectLst/>
                <a:ea typeface="Times New Roman" panose="02020603050405020304" pitchFamily="18" charset="0"/>
              </a:rPr>
              <a:t>A</a:t>
            </a:r>
            <a:r>
              <a:rPr lang="en-US" sz="1800" dirty="0">
                <a:solidFill>
                  <a:srgbClr val="000000"/>
                </a:solidFill>
                <a:effectLst/>
                <a:ea typeface="Times New Roman" panose="02020603050405020304" pitchFamily="18" charset="0"/>
                <a:cs typeface="Calibri" panose="020F0502020204030204" pitchFamily="34" charset="0"/>
              </a:rPr>
              <a:t>ttention based Multi </a:t>
            </a:r>
            <a:r>
              <a:rPr lang="en-US" sz="1800" dirty="0">
                <a:solidFill>
                  <a:srgbClr val="000000"/>
                </a:solidFill>
                <a:ea typeface="Times New Roman" panose="02020603050405020304" pitchFamily="18" charset="0"/>
                <a:cs typeface="Calibri" panose="020F0502020204030204" pitchFamily="34" charset="0"/>
              </a:rPr>
              <a:t>L</a:t>
            </a:r>
            <a:r>
              <a:rPr lang="en-US" sz="1800" dirty="0">
                <a:solidFill>
                  <a:srgbClr val="000000"/>
                </a:solidFill>
                <a:effectLst/>
                <a:ea typeface="Times New Roman" panose="02020603050405020304" pitchFamily="18" charset="0"/>
                <a:cs typeface="Calibri" panose="020F0502020204030204" pitchFamily="34" charset="0"/>
              </a:rPr>
              <a:t>ayer Perceptron(E</a:t>
            </a:r>
            <a:r>
              <a:rPr lang="en-US" sz="1800" dirty="0">
                <a:solidFill>
                  <a:srgbClr val="000000"/>
                </a:solidFill>
                <a:effectLst/>
                <a:ea typeface="Times New Roman" panose="02020603050405020304" pitchFamily="18" charset="0"/>
              </a:rPr>
              <a:t>AMLP</a:t>
            </a:r>
            <a:r>
              <a:rPr lang="en-US" sz="1800" dirty="0">
                <a:solidFill>
                  <a:srgbClr val="000000"/>
                </a:solidFill>
                <a:effectLst/>
                <a:ea typeface="Times New Roman" panose="02020603050405020304" pitchFamily="18" charset="0"/>
                <a:cs typeface="Calibri" panose="020F0502020204030204" pitchFamily="34" charset="0"/>
              </a:rPr>
              <a:t>) is proposed</a:t>
            </a:r>
            <a:r>
              <a:rPr lang="en-US" sz="1800" dirty="0">
                <a:solidFill>
                  <a:srgbClr val="000000"/>
                </a:solidFill>
                <a:effectLst/>
                <a:ea typeface="Times New Roman" panose="02020603050405020304" pitchFamily="18" charset="0"/>
              </a:rPr>
              <a:t> using the Breast Cancer datasets.</a:t>
            </a:r>
            <a:endParaRPr lang="en-US" sz="1800" dirty="0">
              <a:solidFill>
                <a:srgbClr val="000000"/>
              </a:solidFill>
              <a:ea typeface="Times New Roman" panose="02020603050405020304" pitchFamily="18" charset="0"/>
            </a:endParaRPr>
          </a:p>
          <a:p>
            <a:pPr marL="285750" indent="-285750" algn="l" fontAlgn="base">
              <a:buFont typeface="Arial" panose="020B0604020202020204" pitchFamily="34" charset="0"/>
              <a:buChar char="•"/>
            </a:pPr>
            <a:r>
              <a:rPr lang="en-US" sz="1800" dirty="0">
                <a:solidFill>
                  <a:srgbClr val="000000"/>
                </a:solidFill>
                <a:effectLst/>
                <a:ea typeface="Times New Roman" panose="02020603050405020304" pitchFamily="18" charset="0"/>
              </a:rPr>
              <a:t>that external attention with MLP having 5 layer of 112x112 pixel size has given the better accuracy 95.73% compare with the other model and state of the art. </a:t>
            </a:r>
            <a:endParaRPr lang="en-US" sz="1800" dirty="0"/>
          </a:p>
        </p:txBody>
      </p:sp>
      <p:sp>
        <p:nvSpPr>
          <p:cNvPr id="2" name="Content Placeholder 11">
            <a:extLst>
              <a:ext uri="{FF2B5EF4-FFF2-40B4-BE49-F238E27FC236}">
                <a16:creationId xmlns:a16="http://schemas.microsoft.com/office/drawing/2014/main" id="{D205D10F-5C9C-FE5A-9173-61DF67D0C162}"/>
              </a:ext>
            </a:extLst>
          </p:cNvPr>
          <p:cNvSpPr txBox="1">
            <a:spLocks/>
          </p:cNvSpPr>
          <p:nvPr/>
        </p:nvSpPr>
        <p:spPr>
          <a:xfrm>
            <a:off x="1156952" y="1710743"/>
            <a:ext cx="10431887" cy="4526924"/>
          </a:xfrm>
          <a:prstGeom prst="rect">
            <a:avLst/>
          </a:prstGeom>
        </p:spPr>
        <p:txBody>
          <a:bodyPr vert="horz" lIns="0" tIns="45720" rIns="0" bIns="45720" rtlCol="0">
            <a:normAutofit/>
          </a:bodyPr>
          <a:lstStyle>
            <a:lvl1pPr marL="0" indent="0" algn="l" defTabSz="914400" rtl="0" eaLnBrk="1" latinLnBrk="0" hangingPunct="1">
              <a:lnSpc>
                <a:spcPct val="100000"/>
              </a:lnSpc>
              <a:spcBef>
                <a:spcPts val="1200"/>
              </a:spcBef>
              <a:spcAft>
                <a:spcPts val="200"/>
              </a:spcAft>
              <a:buClr>
                <a:schemeClr val="tx1"/>
              </a:buClr>
              <a:buSzPct val="100000"/>
              <a:buFont typeface="Calibri" panose="020F0502020204030204" pitchFamily="34" charset="0"/>
              <a:buNone/>
              <a:defRPr sz="1600" kern="1200">
                <a:solidFill>
                  <a:schemeClr val="tx1"/>
                </a:solidFill>
                <a:latin typeface="+mn-lt"/>
                <a:ea typeface="+mn-ea"/>
                <a:cs typeface="+mn-cs"/>
              </a:defRPr>
            </a:lvl1pPr>
            <a:lvl2pPr marL="201168" indent="0" algn="l" defTabSz="914400" rtl="0" eaLnBrk="1" latinLnBrk="0" hangingPunct="1">
              <a:lnSpc>
                <a:spcPct val="100000"/>
              </a:lnSpc>
              <a:spcBef>
                <a:spcPts val="200"/>
              </a:spcBef>
              <a:spcAft>
                <a:spcPts val="400"/>
              </a:spcAft>
              <a:buClr>
                <a:schemeClr val="tx1"/>
              </a:buClr>
              <a:buFont typeface="Arial" panose="020B0604020202020204" pitchFamily="34" charset="0"/>
              <a:buNone/>
              <a:defRPr sz="1400" kern="1200">
                <a:solidFill>
                  <a:schemeClr val="tx1"/>
                </a:solidFill>
                <a:latin typeface="+mn-lt"/>
                <a:ea typeface="+mn-ea"/>
                <a:cs typeface="+mn-cs"/>
              </a:defRPr>
            </a:lvl2pPr>
            <a:lvl3pPr marL="384048" indent="0" algn="l" defTabSz="914400" rtl="0" eaLnBrk="1" latinLnBrk="0" hangingPunct="1">
              <a:lnSpc>
                <a:spcPct val="100000"/>
              </a:lnSpc>
              <a:spcBef>
                <a:spcPts val="200"/>
              </a:spcBef>
              <a:spcAft>
                <a:spcPts val="400"/>
              </a:spcAft>
              <a:buClr>
                <a:schemeClr val="tx1"/>
              </a:buClr>
              <a:buFont typeface="Arial" panose="020B0604020202020204" pitchFamily="34" charset="0"/>
              <a:buNone/>
              <a:defRPr sz="1100" kern="1200">
                <a:solidFill>
                  <a:schemeClr val="tx1"/>
                </a:solidFill>
                <a:latin typeface="+mn-lt"/>
                <a:ea typeface="+mn-ea"/>
                <a:cs typeface="+mn-cs"/>
              </a:defRPr>
            </a:lvl3pPr>
            <a:lvl4pPr marL="566928" indent="0" algn="l" defTabSz="914400" rtl="0" eaLnBrk="1" latinLnBrk="0" hangingPunct="1">
              <a:lnSpc>
                <a:spcPct val="100000"/>
              </a:lnSpc>
              <a:spcBef>
                <a:spcPts val="200"/>
              </a:spcBef>
              <a:spcAft>
                <a:spcPts val="400"/>
              </a:spcAft>
              <a:buClr>
                <a:schemeClr val="tx1"/>
              </a:buClr>
              <a:buFont typeface="Arial" panose="020B0604020202020204" pitchFamily="34" charset="0"/>
              <a:buNone/>
              <a:defRPr sz="1100" kern="1200">
                <a:solidFill>
                  <a:schemeClr val="tx1"/>
                </a:solidFill>
                <a:latin typeface="+mn-lt"/>
                <a:ea typeface="+mn-ea"/>
                <a:cs typeface="+mn-cs"/>
              </a:defRPr>
            </a:lvl4pPr>
            <a:lvl5pPr marL="749808" indent="0" algn="l" defTabSz="914400" rtl="0" eaLnBrk="1" latinLnBrk="0" hangingPunct="1">
              <a:lnSpc>
                <a:spcPct val="100000"/>
              </a:lnSpc>
              <a:spcBef>
                <a:spcPts val="200"/>
              </a:spcBef>
              <a:spcAft>
                <a:spcPts val="400"/>
              </a:spcAft>
              <a:buClr>
                <a:schemeClr val="tx1"/>
              </a:buClr>
              <a:buFont typeface="Arial" panose="020B0604020202020204" pitchFamily="34" charset="0"/>
              <a:buNone/>
              <a:defRPr sz="11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350" marR="151765" indent="0" algn="just">
              <a:lnSpc>
                <a:spcPct val="202000"/>
              </a:lnSpc>
              <a:spcBef>
                <a:spcPts val="0"/>
              </a:spcBef>
              <a:spcAft>
                <a:spcPts val="15"/>
              </a:spcAft>
            </a:pPr>
            <a:endParaRPr lang="en-US" dirty="0"/>
          </a:p>
        </p:txBody>
      </p:sp>
      <p:sp>
        <p:nvSpPr>
          <p:cNvPr id="3" name="Slide Number Placeholder 2">
            <a:extLst>
              <a:ext uri="{FF2B5EF4-FFF2-40B4-BE49-F238E27FC236}">
                <a16:creationId xmlns:a16="http://schemas.microsoft.com/office/drawing/2014/main" id="{B0A7C61F-1618-4F2A-58D5-07CB5C9F061A}"/>
              </a:ext>
            </a:extLst>
          </p:cNvPr>
          <p:cNvSpPr>
            <a:spLocks noGrp="1"/>
          </p:cNvSpPr>
          <p:nvPr>
            <p:ph type="sldNum" sz="quarter" idx="12"/>
          </p:nvPr>
        </p:nvSpPr>
        <p:spPr/>
        <p:txBody>
          <a:bodyPr/>
          <a:lstStyle/>
          <a:p>
            <a:fld id="{3A98EE3D-8CD1-4C3F-BD1C-C98C9596463C}" type="slidenum">
              <a:rPr lang="en-US" noProof="0" smtClean="0">
                <a:solidFill>
                  <a:schemeClr val="tx1"/>
                </a:solidFill>
              </a:rPr>
              <a:t>47</a:t>
            </a:fld>
            <a:endParaRPr lang="en-US" noProof="0" dirty="0">
              <a:solidFill>
                <a:schemeClr val="tx1"/>
              </a:solidFill>
            </a:endParaRPr>
          </a:p>
        </p:txBody>
      </p:sp>
    </p:spTree>
    <p:extLst>
      <p:ext uri="{BB962C8B-B14F-4D97-AF65-F5344CB8AC3E}">
        <p14:creationId xmlns:p14="http://schemas.microsoft.com/office/powerpoint/2010/main" val="30965709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962778" y="1764405"/>
            <a:ext cx="10266443" cy="4150897"/>
          </a:xfrm>
        </p:spPr>
        <p:txBody>
          <a:bodyPr>
            <a:normAutofit/>
          </a:bodyPr>
          <a:lstStyle/>
          <a:p>
            <a:pPr marL="0" marR="0">
              <a:lnSpc>
                <a:spcPct val="170000"/>
              </a:lnSpc>
              <a:spcBef>
                <a:spcPts val="0"/>
              </a:spcBef>
              <a:spcAft>
                <a:spcPts val="800"/>
              </a:spcAft>
            </a:pPr>
            <a:r>
              <a:rPr lang="en-US" sz="1500" dirty="0">
                <a:effectLst/>
                <a:ea typeface="Calibri" panose="020F0502020204030204" pitchFamily="34" charset="0"/>
                <a:cs typeface="Arial" panose="020B0604020202020204" pitchFamily="34" charset="0"/>
              </a:rPr>
              <a:t>[1] </a:t>
            </a:r>
            <a:r>
              <a:rPr lang="en-US" sz="1500" u="sng" dirty="0">
                <a:solidFill>
                  <a:srgbClr val="0000FF"/>
                </a:solidFill>
                <a:effectLst/>
                <a:ea typeface="Calibri" panose="020F0502020204030204" pitchFamily="34" charset="0"/>
                <a:cs typeface="Arial" panose="020B0604020202020204" pitchFamily="34" charset="0"/>
                <a:hlinkClick r:id="rId2"/>
              </a:rPr>
              <a:t>https://www.stanfordchildrens.org/en/topic/default?id=anatomy-of-the-breasts-85-P00132</a:t>
            </a:r>
            <a:endParaRPr lang="en-US" sz="1500" dirty="0">
              <a:effectLst/>
              <a:ea typeface="Calibri" panose="020F0502020204030204" pitchFamily="34" charset="0"/>
              <a:cs typeface="Arial" panose="020B0604020202020204" pitchFamily="34" charset="0"/>
            </a:endParaRPr>
          </a:p>
          <a:p>
            <a:pPr marL="0" marR="0">
              <a:lnSpc>
                <a:spcPct val="170000"/>
              </a:lnSpc>
              <a:spcBef>
                <a:spcPts val="0"/>
              </a:spcBef>
              <a:spcAft>
                <a:spcPts val="800"/>
              </a:spcAft>
            </a:pPr>
            <a:r>
              <a:rPr lang="en-US" sz="1500" dirty="0">
                <a:effectLst/>
                <a:ea typeface="Calibri" panose="020F0502020204030204" pitchFamily="34" charset="0"/>
                <a:cs typeface="Arial" panose="020B0604020202020204" pitchFamily="34" charset="0"/>
              </a:rPr>
              <a:t>[2] Feng, </a:t>
            </a:r>
            <a:r>
              <a:rPr lang="en-US" sz="1500" dirty="0" err="1">
                <a:effectLst/>
                <a:ea typeface="Calibri" panose="020F0502020204030204" pitchFamily="34" charset="0"/>
                <a:cs typeface="Arial" panose="020B0604020202020204" pitchFamily="34" charset="0"/>
              </a:rPr>
              <a:t>Yixiao</a:t>
            </a:r>
            <a:r>
              <a:rPr lang="en-US" sz="1500" dirty="0">
                <a:effectLst/>
                <a:ea typeface="Calibri" panose="020F0502020204030204" pitchFamily="34" charset="0"/>
                <a:cs typeface="Arial" panose="020B0604020202020204" pitchFamily="34" charset="0"/>
              </a:rPr>
              <a:t>, et al. "Breast cancer development and progression: Risk factors, cancer stem cells, signaling pathways, genomics, and molecular pathogenesis." </a:t>
            </a:r>
            <a:r>
              <a:rPr lang="en-US" sz="1500" i="1" dirty="0">
                <a:effectLst/>
                <a:ea typeface="Calibri" panose="020F0502020204030204" pitchFamily="34" charset="0"/>
                <a:cs typeface="Arial" panose="020B0604020202020204" pitchFamily="34" charset="0"/>
              </a:rPr>
              <a:t>Genes &amp; diseases</a:t>
            </a:r>
            <a:r>
              <a:rPr lang="en-US" sz="1500" dirty="0">
                <a:effectLst/>
                <a:ea typeface="Calibri" panose="020F0502020204030204" pitchFamily="34" charset="0"/>
                <a:cs typeface="Arial" panose="020B0604020202020204" pitchFamily="34" charset="0"/>
              </a:rPr>
              <a:t> 5.2 (2018): 77-106.</a:t>
            </a:r>
          </a:p>
          <a:p>
            <a:pPr marL="0" marR="0">
              <a:lnSpc>
                <a:spcPct val="170000"/>
              </a:lnSpc>
              <a:spcBef>
                <a:spcPts val="0"/>
              </a:spcBef>
              <a:spcAft>
                <a:spcPts val="800"/>
              </a:spcAft>
            </a:pPr>
            <a:r>
              <a:rPr lang="en-US" sz="1500" dirty="0">
                <a:effectLst/>
                <a:ea typeface="Calibri" panose="020F0502020204030204" pitchFamily="34" charset="0"/>
                <a:cs typeface="Arial" panose="020B0604020202020204" pitchFamily="34" charset="0"/>
              </a:rPr>
              <a:t>[3] </a:t>
            </a:r>
            <a:r>
              <a:rPr lang="en-US" sz="1500" u="sng" dirty="0">
                <a:solidFill>
                  <a:srgbClr val="0000FF"/>
                </a:solidFill>
                <a:effectLst/>
                <a:ea typeface="Calibri" panose="020F0502020204030204" pitchFamily="34" charset="0"/>
                <a:cs typeface="Arial" panose="020B0604020202020204" pitchFamily="34" charset="0"/>
                <a:hlinkClick r:id="rId3"/>
              </a:rPr>
              <a:t>https://www.bcrf.org/blog/invasive-lobular-carcinoma-lobular-breast-cancer/</a:t>
            </a:r>
            <a:r>
              <a:rPr lang="en-US" sz="1500" dirty="0">
                <a:effectLst/>
                <a:ea typeface="Calibri" panose="020F0502020204030204" pitchFamily="34" charset="0"/>
                <a:cs typeface="Arial" panose="020B0604020202020204" pitchFamily="34" charset="0"/>
              </a:rPr>
              <a:t>.</a:t>
            </a:r>
          </a:p>
          <a:p>
            <a:pPr marL="0" marR="0">
              <a:lnSpc>
                <a:spcPct val="170000"/>
              </a:lnSpc>
              <a:spcBef>
                <a:spcPts val="0"/>
              </a:spcBef>
              <a:spcAft>
                <a:spcPts val="800"/>
              </a:spcAft>
            </a:pPr>
            <a:r>
              <a:rPr lang="en-US" sz="1500" dirty="0">
                <a:effectLst/>
                <a:ea typeface="Calibri" panose="020F0502020204030204" pitchFamily="34" charset="0"/>
                <a:cs typeface="Arial" panose="020B0604020202020204" pitchFamily="34" charset="0"/>
              </a:rPr>
              <a:t>[4] </a:t>
            </a:r>
            <a:r>
              <a:rPr lang="en-US" sz="1500" u="sng" dirty="0">
                <a:solidFill>
                  <a:srgbClr val="0000FF"/>
                </a:solidFill>
                <a:effectLst/>
                <a:ea typeface="Calibri" panose="020F0502020204030204" pitchFamily="34" charset="0"/>
                <a:cs typeface="Arial" panose="020B0604020202020204" pitchFamily="34" charset="0"/>
                <a:hlinkClick r:id="rId4"/>
              </a:rPr>
              <a:t>https://www.cancer.org/cancer/breast-cancer/about/how-common-is-breast-cancer.html</a:t>
            </a:r>
            <a:endParaRPr lang="en-US" sz="1500" dirty="0">
              <a:effectLst/>
              <a:ea typeface="Calibri" panose="020F0502020204030204" pitchFamily="34" charset="0"/>
              <a:cs typeface="Arial" panose="020B0604020202020204" pitchFamily="34" charset="0"/>
            </a:endParaRPr>
          </a:p>
          <a:p>
            <a:pPr marL="0" marR="151765" algn="just">
              <a:lnSpc>
                <a:spcPct val="170000"/>
              </a:lnSpc>
              <a:spcBef>
                <a:spcPts val="0"/>
              </a:spcBef>
              <a:spcAft>
                <a:spcPts val="15"/>
              </a:spcAft>
            </a:pPr>
            <a:r>
              <a:rPr lang="en-US" sz="1500" dirty="0">
                <a:solidFill>
                  <a:srgbClr val="000000"/>
                </a:solidFill>
                <a:effectLst/>
                <a:ea typeface="Calibri" panose="020F0502020204030204" pitchFamily="34" charset="0"/>
                <a:cs typeface="Arial" panose="020B0604020202020204" pitchFamily="34" charset="0"/>
              </a:rPr>
              <a:t>[5] Chen, Dehua, and Orlando </a:t>
            </a:r>
            <a:r>
              <a:rPr lang="en-US" sz="1500" dirty="0" err="1">
                <a:solidFill>
                  <a:srgbClr val="000000"/>
                </a:solidFill>
                <a:effectLst/>
                <a:ea typeface="Calibri" panose="020F0502020204030204" pitchFamily="34" charset="0"/>
                <a:cs typeface="Arial" panose="020B0604020202020204" pitchFamily="34" charset="0"/>
              </a:rPr>
              <a:t>Mayugi</a:t>
            </a:r>
            <a:r>
              <a:rPr lang="en-US" sz="1500" dirty="0">
                <a:solidFill>
                  <a:srgbClr val="000000"/>
                </a:solidFill>
                <a:effectLst/>
                <a:ea typeface="Calibri" panose="020F0502020204030204" pitchFamily="34" charset="0"/>
                <a:cs typeface="Arial" panose="020B0604020202020204" pitchFamily="34" charset="0"/>
              </a:rPr>
              <a:t>. "Breast tumor diagnosis via phrase level self-attention mechanism." </a:t>
            </a:r>
            <a:r>
              <a:rPr lang="en-US" sz="1500" i="1" dirty="0">
                <a:solidFill>
                  <a:srgbClr val="000000"/>
                </a:solidFill>
                <a:effectLst/>
                <a:ea typeface="Calibri" panose="020F0502020204030204" pitchFamily="34" charset="0"/>
                <a:cs typeface="Arial" panose="020B0604020202020204" pitchFamily="34" charset="0"/>
              </a:rPr>
              <a:t>International Conference on Biomedical and Intelligent Systems (IC-BIS 2022)</a:t>
            </a:r>
            <a:r>
              <a:rPr lang="en-US" sz="1500" dirty="0">
                <a:solidFill>
                  <a:srgbClr val="000000"/>
                </a:solidFill>
                <a:effectLst/>
                <a:ea typeface="Calibri" panose="020F0502020204030204" pitchFamily="34" charset="0"/>
                <a:cs typeface="Arial" panose="020B0604020202020204" pitchFamily="34" charset="0"/>
              </a:rPr>
              <a:t>. Vol. 12458. SPIE, 2022.</a:t>
            </a:r>
            <a:endParaRPr lang="en-US" sz="1500" dirty="0">
              <a:effectLst/>
              <a:ea typeface="Calibri" panose="020F0502020204030204" pitchFamily="34" charset="0"/>
              <a:cs typeface="Arial" panose="020B0604020202020204" pitchFamily="34" charset="0"/>
            </a:endParaRPr>
          </a:p>
          <a:p>
            <a:pPr marL="6350" marR="151765" indent="-6350" algn="just">
              <a:lnSpc>
                <a:spcPct val="150000"/>
              </a:lnSpc>
              <a:spcBef>
                <a:spcPts val="0"/>
              </a:spcBef>
              <a:spcAft>
                <a:spcPts val="15"/>
              </a:spcAft>
            </a:pPr>
            <a:endParaRPr lang="en-US" sz="2300" dirty="0">
              <a:solidFill>
                <a:srgbClr val="000000"/>
              </a:solidFill>
              <a:effectLst/>
              <a:ea typeface="Times New Roman" panose="02020603050405020304" pitchFamily="18" charset="0"/>
            </a:endParaRPr>
          </a:p>
          <a:p>
            <a:pPr marL="6350" marR="151765" indent="-6350" algn="just">
              <a:lnSpc>
                <a:spcPct val="150000"/>
              </a:lnSpc>
              <a:spcBef>
                <a:spcPts val="0"/>
              </a:spcBef>
              <a:spcAft>
                <a:spcPts val="15"/>
              </a:spcAft>
            </a:pP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5" name="Title 7">
            <a:extLst>
              <a:ext uri="{FF2B5EF4-FFF2-40B4-BE49-F238E27FC236}">
                <a16:creationId xmlns:a16="http://schemas.microsoft.com/office/drawing/2014/main" id="{861B8D48-1A26-3866-7D93-74771D0103B1}"/>
              </a:ext>
            </a:extLst>
          </p:cNvPr>
          <p:cNvSpPr>
            <a:spLocks noGrp="1"/>
          </p:cNvSpPr>
          <p:nvPr>
            <p:ph type="title"/>
          </p:nvPr>
        </p:nvSpPr>
        <p:spPr>
          <a:xfrm>
            <a:off x="622479" y="618186"/>
            <a:ext cx="10947042" cy="1094704"/>
          </a:xfrm>
          <a:solidFill>
            <a:schemeClr val="accent3">
              <a:lumMod val="40000"/>
              <a:lumOff val="60000"/>
            </a:schemeClr>
          </a:solidFill>
        </p:spPr>
        <p:txBody>
          <a:bodyPr/>
          <a:lstStyle/>
          <a:p>
            <a:r>
              <a:rPr lang="en-US" dirty="0"/>
              <a:t>reference</a:t>
            </a:r>
          </a:p>
        </p:txBody>
      </p:sp>
      <p:sp>
        <p:nvSpPr>
          <p:cNvPr id="2" name="Slide Number Placeholder 1">
            <a:extLst>
              <a:ext uri="{FF2B5EF4-FFF2-40B4-BE49-F238E27FC236}">
                <a16:creationId xmlns:a16="http://schemas.microsoft.com/office/drawing/2014/main" id="{82C0B2EC-C3E9-0DB7-5AC6-DAC56E2893C3}"/>
              </a:ext>
            </a:extLst>
          </p:cNvPr>
          <p:cNvSpPr>
            <a:spLocks noGrp="1"/>
          </p:cNvSpPr>
          <p:nvPr>
            <p:ph type="sldNum" sz="quarter" idx="12"/>
          </p:nvPr>
        </p:nvSpPr>
        <p:spPr/>
        <p:txBody>
          <a:bodyPr/>
          <a:lstStyle/>
          <a:p>
            <a:fld id="{3A98EE3D-8CD1-4C3F-BD1C-C98C9596463C}" type="slidenum">
              <a:rPr lang="en-US" noProof="0" smtClean="0">
                <a:solidFill>
                  <a:schemeClr val="tx1"/>
                </a:solidFill>
              </a:rPr>
              <a:t>48</a:t>
            </a:fld>
            <a:endParaRPr lang="en-US" noProof="0" dirty="0">
              <a:solidFill>
                <a:schemeClr val="tx1"/>
              </a:solidFill>
            </a:endParaRPr>
          </a:p>
        </p:txBody>
      </p:sp>
    </p:spTree>
    <p:extLst>
      <p:ext uri="{BB962C8B-B14F-4D97-AF65-F5344CB8AC3E}">
        <p14:creationId xmlns:p14="http://schemas.microsoft.com/office/powerpoint/2010/main" val="35083406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962778" y="1828800"/>
            <a:ext cx="10266443" cy="4150897"/>
          </a:xfrm>
        </p:spPr>
        <p:txBody>
          <a:bodyPr>
            <a:normAutofit/>
          </a:bodyPr>
          <a:lstStyle/>
          <a:p>
            <a:pPr marL="6350" marR="151765" indent="-6350" algn="just">
              <a:lnSpc>
                <a:spcPct val="150000"/>
              </a:lnSpc>
              <a:spcBef>
                <a:spcPts val="0"/>
              </a:spcBef>
              <a:spcAft>
                <a:spcPts val="15"/>
              </a:spcAft>
            </a:pPr>
            <a:endParaRPr lang="en-US" sz="1800" dirty="0">
              <a:solidFill>
                <a:srgbClr val="000000"/>
              </a:solidFill>
              <a:effectLst/>
              <a:latin typeface="Times New Roman" panose="02020603050405020304" pitchFamily="18" charset="0"/>
              <a:ea typeface="Times New Roman" panose="02020603050405020304" pitchFamily="18" charset="0"/>
            </a:endParaRPr>
          </a:p>
          <a:p>
            <a:pPr marL="6350" marR="151765" indent="-6350" algn="just">
              <a:lnSpc>
                <a:spcPct val="150000"/>
              </a:lnSpc>
              <a:spcBef>
                <a:spcPts val="0"/>
              </a:spcBef>
              <a:spcAft>
                <a:spcPts val="15"/>
              </a:spcAft>
            </a:pP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4" name="Title 7">
            <a:extLst>
              <a:ext uri="{FF2B5EF4-FFF2-40B4-BE49-F238E27FC236}">
                <a16:creationId xmlns:a16="http://schemas.microsoft.com/office/drawing/2014/main" id="{1B8231DB-839A-289C-C73B-E67F2CED2A21}"/>
              </a:ext>
            </a:extLst>
          </p:cNvPr>
          <p:cNvSpPr>
            <a:spLocks noGrp="1"/>
          </p:cNvSpPr>
          <p:nvPr>
            <p:ph type="title"/>
          </p:nvPr>
        </p:nvSpPr>
        <p:spPr>
          <a:xfrm>
            <a:off x="622479" y="618186"/>
            <a:ext cx="10947042" cy="1094704"/>
          </a:xfrm>
          <a:solidFill>
            <a:schemeClr val="accent3">
              <a:lumMod val="40000"/>
              <a:lumOff val="60000"/>
            </a:schemeClr>
          </a:solidFill>
        </p:spPr>
        <p:txBody>
          <a:bodyPr/>
          <a:lstStyle/>
          <a:p>
            <a:r>
              <a:rPr lang="en-US" dirty="0"/>
              <a:t>reference</a:t>
            </a:r>
          </a:p>
        </p:txBody>
      </p:sp>
      <p:sp>
        <p:nvSpPr>
          <p:cNvPr id="2" name="Slide Number Placeholder 1">
            <a:extLst>
              <a:ext uri="{FF2B5EF4-FFF2-40B4-BE49-F238E27FC236}">
                <a16:creationId xmlns:a16="http://schemas.microsoft.com/office/drawing/2014/main" id="{08CCDA9E-7881-20B7-D31A-A6F1C213CD00}"/>
              </a:ext>
            </a:extLst>
          </p:cNvPr>
          <p:cNvSpPr>
            <a:spLocks noGrp="1"/>
          </p:cNvSpPr>
          <p:nvPr>
            <p:ph type="sldNum" sz="quarter" idx="12"/>
          </p:nvPr>
        </p:nvSpPr>
        <p:spPr/>
        <p:txBody>
          <a:bodyPr/>
          <a:lstStyle/>
          <a:p>
            <a:fld id="{3A98EE3D-8CD1-4C3F-BD1C-C98C9596463C}" type="slidenum">
              <a:rPr lang="en-US" noProof="0" smtClean="0">
                <a:solidFill>
                  <a:schemeClr val="tx1"/>
                </a:solidFill>
              </a:rPr>
              <a:t>49</a:t>
            </a:fld>
            <a:endParaRPr lang="en-US" noProof="0" dirty="0">
              <a:solidFill>
                <a:schemeClr val="tx1"/>
              </a:solidFill>
            </a:endParaRPr>
          </a:p>
        </p:txBody>
      </p:sp>
      <p:sp>
        <p:nvSpPr>
          <p:cNvPr id="5" name="TextBox 4">
            <a:extLst>
              <a:ext uri="{FF2B5EF4-FFF2-40B4-BE49-F238E27FC236}">
                <a16:creationId xmlns:a16="http://schemas.microsoft.com/office/drawing/2014/main" id="{666EF696-5AC6-1A27-54C9-D67888D36D4D}"/>
              </a:ext>
            </a:extLst>
          </p:cNvPr>
          <p:cNvSpPr txBox="1"/>
          <p:nvPr/>
        </p:nvSpPr>
        <p:spPr>
          <a:xfrm>
            <a:off x="962778" y="2003385"/>
            <a:ext cx="10606742" cy="3251275"/>
          </a:xfrm>
          <a:prstGeom prst="rect">
            <a:avLst/>
          </a:prstGeom>
          <a:noFill/>
        </p:spPr>
        <p:txBody>
          <a:bodyPr wrap="square">
            <a:spAutoFit/>
          </a:bodyPr>
          <a:lstStyle/>
          <a:p>
            <a:pPr marR="151765" algn="just">
              <a:lnSpc>
                <a:spcPct val="200000"/>
              </a:lnSpc>
              <a:spcAft>
                <a:spcPts val="15"/>
              </a:spcAft>
            </a:pPr>
            <a:r>
              <a:rPr lang="en-US" sz="1500" dirty="0">
                <a:effectLst/>
                <a:ea typeface="Calibri" panose="020F0502020204030204" pitchFamily="34" charset="0"/>
                <a:cs typeface="Arial" panose="020B0604020202020204" pitchFamily="34" charset="0"/>
              </a:rPr>
              <a:t>[6] </a:t>
            </a:r>
            <a:r>
              <a:rPr lang="en-US" sz="1500" dirty="0" err="1">
                <a:effectLst/>
                <a:ea typeface="Calibri" panose="020F0502020204030204" pitchFamily="34" charset="0"/>
                <a:cs typeface="Arial" panose="020B0604020202020204" pitchFamily="34" charset="0"/>
              </a:rPr>
              <a:t>Dzmitry</a:t>
            </a:r>
            <a:r>
              <a:rPr lang="en-US" sz="1500" dirty="0">
                <a:effectLst/>
                <a:ea typeface="Calibri" panose="020F0502020204030204" pitchFamily="34" charset="0"/>
                <a:cs typeface="Arial" panose="020B0604020202020204" pitchFamily="34" charset="0"/>
              </a:rPr>
              <a:t> </a:t>
            </a:r>
            <a:r>
              <a:rPr lang="en-US" sz="1500" dirty="0" err="1">
                <a:effectLst/>
                <a:ea typeface="Calibri" panose="020F0502020204030204" pitchFamily="34" charset="0"/>
                <a:cs typeface="Arial" panose="020B0604020202020204" pitchFamily="34" charset="0"/>
              </a:rPr>
              <a:t>Bahdanau</a:t>
            </a:r>
            <a:r>
              <a:rPr lang="en-US" sz="1500" dirty="0">
                <a:effectLst/>
                <a:ea typeface="Calibri" panose="020F0502020204030204" pitchFamily="34" charset="0"/>
                <a:cs typeface="Arial" panose="020B0604020202020204" pitchFamily="34" charset="0"/>
              </a:rPr>
              <a:t>, </a:t>
            </a:r>
            <a:r>
              <a:rPr lang="en-US" sz="1500" dirty="0" err="1">
                <a:effectLst/>
                <a:ea typeface="Calibri" panose="020F0502020204030204" pitchFamily="34" charset="0"/>
                <a:cs typeface="Arial" panose="020B0604020202020204" pitchFamily="34" charset="0"/>
              </a:rPr>
              <a:t>Kyunghyun</a:t>
            </a:r>
            <a:r>
              <a:rPr lang="en-US" sz="1500" dirty="0">
                <a:effectLst/>
                <a:ea typeface="Calibri" panose="020F0502020204030204" pitchFamily="34" charset="0"/>
                <a:cs typeface="Arial" panose="020B0604020202020204" pitchFamily="34" charset="0"/>
              </a:rPr>
              <a:t> Cho, and </a:t>
            </a:r>
            <a:r>
              <a:rPr lang="en-US" sz="1500" dirty="0" err="1">
                <a:effectLst/>
                <a:ea typeface="Calibri" panose="020F0502020204030204" pitchFamily="34" charset="0"/>
                <a:cs typeface="Arial" panose="020B0604020202020204" pitchFamily="34" charset="0"/>
              </a:rPr>
              <a:t>Yoshua</a:t>
            </a:r>
            <a:r>
              <a:rPr lang="en-US" sz="1500" dirty="0">
                <a:effectLst/>
                <a:ea typeface="Calibri" panose="020F0502020204030204" pitchFamily="34" charset="0"/>
                <a:cs typeface="Arial" panose="020B0604020202020204" pitchFamily="34" charset="0"/>
              </a:rPr>
              <a:t> </a:t>
            </a:r>
            <a:r>
              <a:rPr lang="en-US" sz="1500" dirty="0" err="1">
                <a:effectLst/>
                <a:ea typeface="Calibri" panose="020F0502020204030204" pitchFamily="34" charset="0"/>
                <a:cs typeface="Arial" panose="020B0604020202020204" pitchFamily="34" charset="0"/>
              </a:rPr>
              <a:t>Bengio</a:t>
            </a:r>
            <a:r>
              <a:rPr lang="en-US" sz="1500" dirty="0">
                <a:effectLst/>
                <a:ea typeface="Calibri" panose="020F0502020204030204" pitchFamily="34" charset="0"/>
                <a:cs typeface="Arial" panose="020B0604020202020204" pitchFamily="34" charset="0"/>
              </a:rPr>
              <a:t>. Neural machine translation by jointly learning to align and translate. In </a:t>
            </a:r>
            <a:r>
              <a:rPr lang="en-US" sz="1500" dirty="0" err="1">
                <a:effectLst/>
                <a:ea typeface="Calibri" panose="020F0502020204030204" pitchFamily="34" charset="0"/>
                <a:cs typeface="Arial" panose="020B0604020202020204" pitchFamily="34" charset="0"/>
              </a:rPr>
              <a:t>Yoshua</a:t>
            </a:r>
            <a:r>
              <a:rPr lang="en-US" sz="1500" dirty="0">
                <a:effectLst/>
                <a:ea typeface="Calibri" panose="020F0502020204030204" pitchFamily="34" charset="0"/>
                <a:cs typeface="Arial" panose="020B0604020202020204" pitchFamily="34" charset="0"/>
              </a:rPr>
              <a:t> </a:t>
            </a:r>
            <a:r>
              <a:rPr lang="en-US" sz="1500" dirty="0" err="1">
                <a:effectLst/>
                <a:ea typeface="Calibri" panose="020F0502020204030204" pitchFamily="34" charset="0"/>
                <a:cs typeface="Arial" panose="020B0604020202020204" pitchFamily="34" charset="0"/>
              </a:rPr>
              <a:t>Bengio</a:t>
            </a:r>
            <a:r>
              <a:rPr lang="en-US" sz="1500" dirty="0">
                <a:effectLst/>
                <a:ea typeface="Calibri" panose="020F0502020204030204" pitchFamily="34" charset="0"/>
                <a:cs typeface="Arial" panose="020B0604020202020204" pitchFamily="34" charset="0"/>
              </a:rPr>
              <a:t> and Yann </a:t>
            </a:r>
            <a:r>
              <a:rPr lang="en-US" sz="1500" dirty="0" err="1">
                <a:effectLst/>
                <a:ea typeface="Calibri" panose="020F0502020204030204" pitchFamily="34" charset="0"/>
                <a:cs typeface="Arial" panose="020B0604020202020204" pitchFamily="34" charset="0"/>
              </a:rPr>
              <a:t>LeCun</a:t>
            </a:r>
            <a:r>
              <a:rPr lang="en-US" sz="1500" dirty="0">
                <a:effectLst/>
                <a:ea typeface="Calibri" panose="020F0502020204030204" pitchFamily="34" charset="0"/>
                <a:cs typeface="Arial" panose="020B0604020202020204" pitchFamily="34" charset="0"/>
              </a:rPr>
              <a:t>, editors, 3rd International Conference on Learning Representations, ICLR 2015, San Diego, CA, USA, May 7-9, 2015, Conference Track Proceedings, 2015.</a:t>
            </a:r>
            <a:endParaRPr lang="en-US" sz="1500" b="1" dirty="0">
              <a:effectLst/>
              <a:ea typeface="Calibri" panose="020F0502020204030204" pitchFamily="34" charset="0"/>
              <a:cs typeface="Arial" panose="020B0604020202020204" pitchFamily="34" charset="0"/>
            </a:endParaRPr>
          </a:p>
          <a:p>
            <a:pPr marL="0" marR="151765" algn="just">
              <a:lnSpc>
                <a:spcPct val="200000"/>
              </a:lnSpc>
              <a:spcBef>
                <a:spcPts val="0"/>
              </a:spcBef>
              <a:spcAft>
                <a:spcPts val="15"/>
              </a:spcAft>
            </a:pPr>
            <a:r>
              <a:rPr lang="en-US" sz="1500" dirty="0">
                <a:effectLst/>
                <a:ea typeface="Calibri" panose="020F0502020204030204" pitchFamily="34" charset="0"/>
                <a:cs typeface="Arial" panose="020B0604020202020204" pitchFamily="34" charset="0"/>
              </a:rPr>
              <a:t>[7] </a:t>
            </a:r>
            <a:r>
              <a:rPr lang="en-US" sz="1500" u="sng" dirty="0">
                <a:solidFill>
                  <a:srgbClr val="0000FF"/>
                </a:solidFill>
                <a:effectLst/>
                <a:ea typeface="Calibri" panose="020F0502020204030204" pitchFamily="34" charset="0"/>
                <a:cs typeface="Arial" panose="020B0604020202020204" pitchFamily="34" charset="0"/>
                <a:hlinkClick r:id="rId2"/>
              </a:rPr>
              <a:t>http://jalammar.github.io/illustrated-transformer/</a:t>
            </a:r>
            <a:endParaRPr lang="en-US" sz="1500" dirty="0">
              <a:effectLst/>
              <a:ea typeface="Calibri" panose="020F0502020204030204" pitchFamily="34" charset="0"/>
              <a:cs typeface="Arial" panose="020B0604020202020204" pitchFamily="34" charset="0"/>
            </a:endParaRPr>
          </a:p>
          <a:p>
            <a:pPr marL="0" marR="151765" algn="just">
              <a:lnSpc>
                <a:spcPct val="200000"/>
              </a:lnSpc>
              <a:spcBef>
                <a:spcPts val="0"/>
              </a:spcBef>
              <a:spcAft>
                <a:spcPts val="15"/>
              </a:spcAft>
            </a:pPr>
            <a:r>
              <a:rPr lang="en-US" sz="1500" dirty="0">
                <a:effectLst/>
                <a:ea typeface="Calibri" panose="020F0502020204030204" pitchFamily="34" charset="0"/>
                <a:cs typeface="Arial" panose="020B0604020202020204" pitchFamily="34" charset="0"/>
              </a:rPr>
              <a:t>[8] Ashish Vaswani, Noam </a:t>
            </a:r>
            <a:r>
              <a:rPr lang="en-US" sz="1500" dirty="0" err="1">
                <a:effectLst/>
                <a:ea typeface="Calibri" panose="020F0502020204030204" pitchFamily="34" charset="0"/>
                <a:cs typeface="Arial" panose="020B0604020202020204" pitchFamily="34" charset="0"/>
              </a:rPr>
              <a:t>Shazeer</a:t>
            </a:r>
            <a:r>
              <a:rPr lang="en-US" sz="1500" dirty="0">
                <a:effectLst/>
                <a:ea typeface="Calibri" panose="020F0502020204030204" pitchFamily="34" charset="0"/>
                <a:cs typeface="Arial" panose="020B0604020202020204" pitchFamily="34" charset="0"/>
              </a:rPr>
              <a:t>, Niki Parmar, Jakob </a:t>
            </a:r>
            <a:r>
              <a:rPr lang="en-US" sz="1500" dirty="0" err="1">
                <a:effectLst/>
                <a:ea typeface="Calibri" panose="020F0502020204030204" pitchFamily="34" charset="0"/>
                <a:cs typeface="Arial" panose="020B0604020202020204" pitchFamily="34" charset="0"/>
              </a:rPr>
              <a:t>Uszkoreit</a:t>
            </a:r>
            <a:r>
              <a:rPr lang="en-US" sz="1500" dirty="0">
                <a:effectLst/>
                <a:ea typeface="Calibri" panose="020F0502020204030204" pitchFamily="34" charset="0"/>
                <a:cs typeface="Arial" panose="020B0604020202020204" pitchFamily="34" charset="0"/>
              </a:rPr>
              <a:t>, </a:t>
            </a:r>
            <a:r>
              <a:rPr lang="en-US" sz="1500" dirty="0" err="1">
                <a:effectLst/>
                <a:ea typeface="Calibri" panose="020F0502020204030204" pitchFamily="34" charset="0"/>
                <a:cs typeface="Arial" panose="020B0604020202020204" pitchFamily="34" charset="0"/>
              </a:rPr>
              <a:t>Llion</a:t>
            </a:r>
            <a:r>
              <a:rPr lang="en-US" sz="1500" dirty="0">
                <a:effectLst/>
                <a:ea typeface="Calibri" panose="020F0502020204030204" pitchFamily="34" charset="0"/>
                <a:cs typeface="Arial" panose="020B0604020202020204" pitchFamily="34" charset="0"/>
              </a:rPr>
              <a:t> Jones, Aidan N Gomez, </a:t>
            </a:r>
            <a:r>
              <a:rPr lang="en-US" sz="1500" dirty="0" err="1">
                <a:effectLst/>
                <a:ea typeface="Calibri" panose="020F0502020204030204" pitchFamily="34" charset="0"/>
                <a:cs typeface="Arial" panose="020B0604020202020204" pitchFamily="34" charset="0"/>
              </a:rPr>
              <a:t>Łukasz</a:t>
            </a:r>
            <a:r>
              <a:rPr lang="en-US" sz="1500" dirty="0">
                <a:effectLst/>
                <a:ea typeface="Calibri" panose="020F0502020204030204" pitchFamily="34" charset="0"/>
                <a:cs typeface="Arial" panose="020B0604020202020204" pitchFamily="34" charset="0"/>
              </a:rPr>
              <a:t> Kaiser, and </a:t>
            </a:r>
            <a:r>
              <a:rPr lang="en-US" sz="1500" dirty="0" err="1">
                <a:effectLst/>
                <a:ea typeface="Calibri" panose="020F0502020204030204" pitchFamily="34" charset="0"/>
                <a:cs typeface="Arial" panose="020B0604020202020204" pitchFamily="34" charset="0"/>
              </a:rPr>
              <a:t>Illia</a:t>
            </a:r>
            <a:r>
              <a:rPr lang="en-US" sz="1500" dirty="0">
                <a:effectLst/>
                <a:ea typeface="Calibri" panose="020F0502020204030204" pitchFamily="34" charset="0"/>
                <a:cs typeface="Arial" panose="020B0604020202020204" pitchFamily="34" charset="0"/>
              </a:rPr>
              <a:t> </a:t>
            </a:r>
            <a:r>
              <a:rPr lang="en-US" sz="1500" dirty="0" err="1">
                <a:effectLst/>
                <a:ea typeface="Calibri" panose="020F0502020204030204" pitchFamily="34" charset="0"/>
                <a:cs typeface="Arial" panose="020B0604020202020204" pitchFamily="34" charset="0"/>
              </a:rPr>
              <a:t>Polosukhin</a:t>
            </a:r>
            <a:r>
              <a:rPr lang="en-US" sz="1500" dirty="0">
                <a:effectLst/>
                <a:ea typeface="Calibri" panose="020F0502020204030204" pitchFamily="34" charset="0"/>
                <a:cs typeface="Arial" panose="020B0604020202020204" pitchFamily="34" charset="0"/>
              </a:rPr>
              <a:t>. Attention is all you need. Advances in neural information processing systems, 30, 2017 </a:t>
            </a:r>
          </a:p>
          <a:p>
            <a:pPr marL="0" marR="151765" algn="just">
              <a:lnSpc>
                <a:spcPct val="200000"/>
              </a:lnSpc>
              <a:spcBef>
                <a:spcPts val="0"/>
              </a:spcBef>
              <a:spcAft>
                <a:spcPts val="15"/>
              </a:spcAft>
            </a:pPr>
            <a:r>
              <a:rPr lang="en-US" sz="1500" dirty="0">
                <a:effectLst/>
                <a:ea typeface="Calibri" panose="020F0502020204030204" pitchFamily="34" charset="0"/>
                <a:cs typeface="Arial" panose="020B0604020202020204" pitchFamily="34" charset="0"/>
              </a:rPr>
              <a:t>[9]https://towardsdatascience.com/illustrated-guide-to-transformers-step-by-step-explanation-f74876522bc0</a:t>
            </a:r>
          </a:p>
        </p:txBody>
      </p:sp>
    </p:spTree>
    <p:extLst>
      <p:ext uri="{BB962C8B-B14F-4D97-AF65-F5344CB8AC3E}">
        <p14:creationId xmlns:p14="http://schemas.microsoft.com/office/powerpoint/2010/main" val="4142467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18186" y="618186"/>
            <a:ext cx="10947042" cy="1094704"/>
          </a:xfrm>
          <a:solidFill>
            <a:schemeClr val="accent3">
              <a:lumMod val="40000"/>
              <a:lumOff val="60000"/>
            </a:schemeClr>
          </a:solidFill>
        </p:spPr>
        <p:txBody>
          <a:bodyPr/>
          <a:lstStyle/>
          <a:p>
            <a:r>
              <a:rPr lang="en-US" dirty="0"/>
              <a:t>Problem Demonstration</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940158" y="1394137"/>
            <a:ext cx="10560675" cy="4671811"/>
          </a:xfrm>
        </p:spPr>
        <p:txBody>
          <a:bodyPr>
            <a:normAutofit/>
          </a:bodyPr>
          <a:lstStyle/>
          <a:p>
            <a:r>
              <a:rPr lang="en-US" dirty="0"/>
              <a:t>                                                                   </a:t>
            </a:r>
            <a:endParaRPr lang="en-US" sz="2400" dirty="0">
              <a:latin typeface="Adobe Gothic Std B" panose="020B0800000000000000" pitchFamily="34" charset="-128"/>
              <a:ea typeface="Adobe Gothic Std B" panose="020B0800000000000000" pitchFamily="34" charset="-128"/>
            </a:endParaRPr>
          </a:p>
          <a:p>
            <a:endParaRPr lang="en-US" dirty="0"/>
          </a:p>
          <a:p>
            <a:pPr marL="285750" indent="-285750">
              <a:buFont typeface="Arial" panose="020B0604020202020204" pitchFamily="34" charset="0"/>
              <a:buChar char="•"/>
            </a:pPr>
            <a:r>
              <a:rPr lang="en-US" sz="1800" b="1" dirty="0"/>
              <a:t>An abnormal, uncontrolled cell growth </a:t>
            </a:r>
            <a:r>
              <a:rPr lang="en-US" sz="1800" dirty="0"/>
              <a:t>arising in breast tissue is known as breast cancer</a:t>
            </a:r>
          </a:p>
          <a:p>
            <a:pPr marL="285750" indent="-285750">
              <a:buFont typeface="Arial" panose="020B0604020202020204" pitchFamily="34" charset="0"/>
              <a:buChar char="•"/>
            </a:pPr>
            <a:r>
              <a:rPr lang="en-US" sz="1800" dirty="0"/>
              <a:t>Breast cancer is the </a:t>
            </a:r>
            <a:r>
              <a:rPr lang="en-US" sz="1800" b="1" dirty="0"/>
              <a:t>second leading cause of death </a:t>
            </a:r>
            <a:r>
              <a:rPr lang="en-US" sz="1800" dirty="0"/>
              <a:t>[4] in women.</a:t>
            </a:r>
          </a:p>
          <a:p>
            <a:pPr marL="285750" indent="-285750">
              <a:buFont typeface="Arial" panose="020B0604020202020204" pitchFamily="34" charset="0"/>
              <a:buChar char="•"/>
            </a:pPr>
            <a:r>
              <a:rPr lang="en-US" sz="1800" dirty="0"/>
              <a:t>Detect the breast cancer is essential for early treatment and to save the patient’s life.</a:t>
            </a:r>
          </a:p>
          <a:p>
            <a:pPr marL="285750" marR="0" indent="-285750" algn="just">
              <a:lnSpc>
                <a:spcPct val="200000"/>
              </a:lnSpc>
              <a:spcBef>
                <a:spcPts val="0"/>
              </a:spcBef>
              <a:spcAft>
                <a:spcPts val="1365"/>
              </a:spcAft>
              <a:buFont typeface="Arial" panose="020B0604020202020204" pitchFamily="34" charset="0"/>
              <a:buChar char="•"/>
            </a:pPr>
            <a:r>
              <a:rPr lang="en-US" sz="1800" dirty="0">
                <a:effectLst/>
                <a:ea typeface="Cambria" panose="02040503050406030204" pitchFamily="18" charset="0"/>
                <a:cs typeface="Cambria" panose="02040503050406030204" pitchFamily="18" charset="0"/>
              </a:rPr>
              <a:t>Despite the fact that deep learning techniques  enhance performance, deep networks and massive inputs come with significant </a:t>
            </a:r>
            <a:r>
              <a:rPr lang="en-US" sz="1800" b="1" dirty="0">
                <a:effectLst/>
                <a:ea typeface="Cambria" panose="02040503050406030204" pitchFamily="18" charset="0"/>
                <a:cs typeface="Cambria" panose="02040503050406030204" pitchFamily="18" charset="0"/>
              </a:rPr>
              <a:t>computational costs </a:t>
            </a:r>
            <a:r>
              <a:rPr lang="en-US" sz="1800" dirty="0">
                <a:effectLst/>
                <a:ea typeface="Cambria" panose="02040503050406030204" pitchFamily="18" charset="0"/>
                <a:cs typeface="Cambria" panose="02040503050406030204" pitchFamily="18" charset="0"/>
              </a:rPr>
              <a:t>and </a:t>
            </a:r>
            <a:r>
              <a:rPr lang="en-US" sz="1800" b="1" dirty="0">
                <a:effectLst/>
                <a:ea typeface="Cambria" panose="02040503050406030204" pitchFamily="18" charset="0"/>
                <a:cs typeface="Cambria" panose="02040503050406030204" pitchFamily="18" charset="0"/>
              </a:rPr>
              <a:t>parameters,</a:t>
            </a:r>
            <a:r>
              <a:rPr lang="en-US" sz="1800" dirty="0">
                <a:effectLst/>
                <a:ea typeface="Cambria" panose="02040503050406030204" pitchFamily="18" charset="0"/>
                <a:cs typeface="Cambria" panose="02040503050406030204" pitchFamily="18" charset="0"/>
              </a:rPr>
              <a:t> which lengthen the time required for network training and tuning.</a:t>
            </a:r>
          </a:p>
        </p:txBody>
      </p:sp>
      <p:sp>
        <p:nvSpPr>
          <p:cNvPr id="2" name="Slide Number Placeholder 1">
            <a:extLst>
              <a:ext uri="{FF2B5EF4-FFF2-40B4-BE49-F238E27FC236}">
                <a16:creationId xmlns:a16="http://schemas.microsoft.com/office/drawing/2014/main" id="{B304C11E-8AA5-0744-2D1E-F1E1E8454F12}"/>
              </a:ext>
            </a:extLst>
          </p:cNvPr>
          <p:cNvSpPr>
            <a:spLocks noGrp="1"/>
          </p:cNvSpPr>
          <p:nvPr>
            <p:ph type="sldNum" sz="quarter" idx="12"/>
          </p:nvPr>
        </p:nvSpPr>
        <p:spPr/>
        <p:txBody>
          <a:bodyPr/>
          <a:lstStyle/>
          <a:p>
            <a:fld id="{3A98EE3D-8CD1-4C3F-BD1C-C98C9596463C}" type="slidenum">
              <a:rPr lang="en-US" noProof="0" smtClean="0">
                <a:solidFill>
                  <a:schemeClr val="tx1"/>
                </a:solidFill>
              </a:rPr>
              <a:t>5</a:t>
            </a:fld>
            <a:endParaRPr lang="en-US" noProof="0" dirty="0">
              <a:solidFill>
                <a:schemeClr val="tx1"/>
              </a:solidFill>
            </a:endParaRPr>
          </a:p>
        </p:txBody>
      </p:sp>
    </p:spTree>
    <p:extLst>
      <p:ext uri="{BB962C8B-B14F-4D97-AF65-F5344CB8AC3E}">
        <p14:creationId xmlns:p14="http://schemas.microsoft.com/office/powerpoint/2010/main" val="23321359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962778" y="1828800"/>
            <a:ext cx="10266443" cy="4150897"/>
          </a:xfrm>
        </p:spPr>
        <p:txBody>
          <a:bodyPr>
            <a:normAutofit/>
          </a:bodyPr>
          <a:lstStyle/>
          <a:p>
            <a:pPr marL="6350" marR="151765" indent="-6350" algn="just">
              <a:lnSpc>
                <a:spcPct val="150000"/>
              </a:lnSpc>
              <a:spcBef>
                <a:spcPts val="0"/>
              </a:spcBef>
              <a:spcAft>
                <a:spcPts val="15"/>
              </a:spcAft>
            </a:pPr>
            <a:endParaRPr lang="en-US" sz="1800" dirty="0">
              <a:solidFill>
                <a:srgbClr val="000000"/>
              </a:solidFill>
              <a:effectLst/>
              <a:latin typeface="Times New Roman" panose="02020603050405020304" pitchFamily="18" charset="0"/>
              <a:ea typeface="Times New Roman" panose="02020603050405020304" pitchFamily="18" charset="0"/>
            </a:endParaRPr>
          </a:p>
          <a:p>
            <a:pPr marL="6350" marR="151765" indent="-6350" algn="just">
              <a:lnSpc>
                <a:spcPct val="150000"/>
              </a:lnSpc>
              <a:spcBef>
                <a:spcPts val="0"/>
              </a:spcBef>
              <a:spcAft>
                <a:spcPts val="15"/>
              </a:spcAft>
            </a:pP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4" name="Title 7">
            <a:extLst>
              <a:ext uri="{FF2B5EF4-FFF2-40B4-BE49-F238E27FC236}">
                <a16:creationId xmlns:a16="http://schemas.microsoft.com/office/drawing/2014/main" id="{1B8231DB-839A-289C-C73B-E67F2CED2A21}"/>
              </a:ext>
            </a:extLst>
          </p:cNvPr>
          <p:cNvSpPr>
            <a:spLocks noGrp="1"/>
          </p:cNvSpPr>
          <p:nvPr>
            <p:ph type="title"/>
          </p:nvPr>
        </p:nvSpPr>
        <p:spPr>
          <a:xfrm>
            <a:off x="622479" y="618186"/>
            <a:ext cx="10947042" cy="1094704"/>
          </a:xfrm>
          <a:solidFill>
            <a:schemeClr val="accent3">
              <a:lumMod val="40000"/>
              <a:lumOff val="60000"/>
            </a:schemeClr>
          </a:solidFill>
        </p:spPr>
        <p:txBody>
          <a:bodyPr/>
          <a:lstStyle/>
          <a:p>
            <a:r>
              <a:rPr lang="en-US" dirty="0"/>
              <a:t>reference</a:t>
            </a:r>
          </a:p>
        </p:txBody>
      </p:sp>
      <p:sp>
        <p:nvSpPr>
          <p:cNvPr id="2" name="Slide Number Placeholder 1">
            <a:extLst>
              <a:ext uri="{FF2B5EF4-FFF2-40B4-BE49-F238E27FC236}">
                <a16:creationId xmlns:a16="http://schemas.microsoft.com/office/drawing/2014/main" id="{08CCDA9E-7881-20B7-D31A-A6F1C213CD00}"/>
              </a:ext>
            </a:extLst>
          </p:cNvPr>
          <p:cNvSpPr>
            <a:spLocks noGrp="1"/>
          </p:cNvSpPr>
          <p:nvPr>
            <p:ph type="sldNum" sz="quarter" idx="12"/>
          </p:nvPr>
        </p:nvSpPr>
        <p:spPr/>
        <p:txBody>
          <a:bodyPr/>
          <a:lstStyle/>
          <a:p>
            <a:fld id="{3A98EE3D-8CD1-4C3F-BD1C-C98C9596463C}" type="slidenum">
              <a:rPr lang="en-US" noProof="0" smtClean="0">
                <a:solidFill>
                  <a:schemeClr val="tx1"/>
                </a:solidFill>
              </a:rPr>
              <a:t>50</a:t>
            </a:fld>
            <a:endParaRPr lang="en-US" noProof="0" dirty="0">
              <a:solidFill>
                <a:schemeClr val="tx1"/>
              </a:solidFill>
            </a:endParaRPr>
          </a:p>
        </p:txBody>
      </p:sp>
      <p:sp>
        <p:nvSpPr>
          <p:cNvPr id="5" name="TextBox 4">
            <a:extLst>
              <a:ext uri="{FF2B5EF4-FFF2-40B4-BE49-F238E27FC236}">
                <a16:creationId xmlns:a16="http://schemas.microsoft.com/office/drawing/2014/main" id="{666EF696-5AC6-1A27-54C9-D67888D36D4D}"/>
              </a:ext>
            </a:extLst>
          </p:cNvPr>
          <p:cNvSpPr txBox="1"/>
          <p:nvPr/>
        </p:nvSpPr>
        <p:spPr>
          <a:xfrm>
            <a:off x="962778" y="1805093"/>
            <a:ext cx="10436592" cy="4174604"/>
          </a:xfrm>
          <a:prstGeom prst="rect">
            <a:avLst/>
          </a:prstGeom>
          <a:noFill/>
        </p:spPr>
        <p:txBody>
          <a:bodyPr wrap="square">
            <a:spAutoFit/>
          </a:bodyPr>
          <a:lstStyle/>
          <a:p>
            <a:pPr marR="151765" lvl="0" algn="just">
              <a:lnSpc>
                <a:spcPct val="200000"/>
              </a:lnSpc>
              <a:spcBef>
                <a:spcPts val="0"/>
              </a:spcBef>
              <a:spcAft>
                <a:spcPts val="0"/>
              </a:spcAft>
            </a:pPr>
            <a:r>
              <a:rPr lang="en-US" sz="1500" dirty="0">
                <a:solidFill>
                  <a:srgbClr val="000000"/>
                </a:solidFill>
                <a:effectLst/>
                <a:ea typeface="Times New Roman" panose="02020603050405020304" pitchFamily="18" charset="0"/>
              </a:rPr>
              <a:t>[10] Lu, Si-Yuan, Shui-Hua Wang, and Yu-Dong Zhang. "</a:t>
            </a:r>
            <a:r>
              <a:rPr lang="en-US" sz="1500" dirty="0" err="1">
                <a:solidFill>
                  <a:srgbClr val="000000"/>
                </a:solidFill>
                <a:effectLst/>
                <a:ea typeface="Times New Roman" panose="02020603050405020304" pitchFamily="18" charset="0"/>
              </a:rPr>
              <a:t>SAFNet</a:t>
            </a:r>
            <a:r>
              <a:rPr lang="en-US" sz="1500" dirty="0">
                <a:solidFill>
                  <a:srgbClr val="000000"/>
                </a:solidFill>
                <a:effectLst/>
                <a:ea typeface="Times New Roman" panose="02020603050405020304" pitchFamily="18" charset="0"/>
              </a:rPr>
              <a:t>: A deep spatial attention network with classifier fusion for breast cancer detection." </a:t>
            </a:r>
            <a:r>
              <a:rPr lang="en-US" sz="1500" i="1" dirty="0">
                <a:solidFill>
                  <a:srgbClr val="000000"/>
                </a:solidFill>
                <a:effectLst/>
                <a:ea typeface="Times New Roman" panose="02020603050405020304" pitchFamily="18" charset="0"/>
              </a:rPr>
              <a:t>Computers in Biology and Medicine</a:t>
            </a:r>
            <a:r>
              <a:rPr lang="en-US" sz="1500" dirty="0">
                <a:solidFill>
                  <a:srgbClr val="000000"/>
                </a:solidFill>
                <a:effectLst/>
                <a:ea typeface="Times New Roman" panose="02020603050405020304" pitchFamily="18" charset="0"/>
              </a:rPr>
              <a:t> 148 (2022): 105812.</a:t>
            </a:r>
          </a:p>
          <a:p>
            <a:pPr marR="151765" lvl="0" algn="just">
              <a:lnSpc>
                <a:spcPct val="200000"/>
              </a:lnSpc>
              <a:spcBef>
                <a:spcPts val="0"/>
              </a:spcBef>
              <a:spcAft>
                <a:spcPts val="0"/>
              </a:spcAft>
            </a:pPr>
            <a:r>
              <a:rPr lang="en-US" sz="1500" dirty="0">
                <a:solidFill>
                  <a:srgbClr val="000000"/>
                </a:solidFill>
                <a:effectLst/>
                <a:ea typeface="Times New Roman" panose="02020603050405020304" pitchFamily="18" charset="0"/>
              </a:rPr>
              <a:t>[11] Yang, </a:t>
            </a:r>
            <a:r>
              <a:rPr lang="en-US" sz="1500" dirty="0" err="1">
                <a:solidFill>
                  <a:srgbClr val="000000"/>
                </a:solidFill>
                <a:effectLst/>
                <a:ea typeface="Times New Roman" panose="02020603050405020304" pitchFamily="18" charset="0"/>
              </a:rPr>
              <a:t>Heechan</a:t>
            </a:r>
            <a:r>
              <a:rPr lang="en-US" sz="1500" dirty="0">
                <a:solidFill>
                  <a:srgbClr val="000000"/>
                </a:solidFill>
                <a:effectLst/>
                <a:ea typeface="Times New Roman" panose="02020603050405020304" pitchFamily="18" charset="0"/>
              </a:rPr>
              <a:t>, et al. "Guided soft attention network for classification of breast cancer histopathology images." </a:t>
            </a:r>
            <a:r>
              <a:rPr lang="en-US" sz="1500" i="1" dirty="0">
                <a:solidFill>
                  <a:srgbClr val="000000"/>
                </a:solidFill>
                <a:effectLst/>
                <a:ea typeface="Times New Roman" panose="02020603050405020304" pitchFamily="18" charset="0"/>
              </a:rPr>
              <a:t>IEEE transactions on medical imaging</a:t>
            </a:r>
            <a:r>
              <a:rPr lang="en-US" sz="1500" dirty="0">
                <a:solidFill>
                  <a:srgbClr val="000000"/>
                </a:solidFill>
                <a:effectLst/>
                <a:ea typeface="Times New Roman" panose="02020603050405020304" pitchFamily="18" charset="0"/>
              </a:rPr>
              <a:t> 39.5 (2019): 1306-1315.</a:t>
            </a:r>
          </a:p>
          <a:p>
            <a:pPr marR="151765" lvl="0" algn="just">
              <a:lnSpc>
                <a:spcPct val="200000"/>
              </a:lnSpc>
              <a:spcBef>
                <a:spcPts val="0"/>
              </a:spcBef>
              <a:spcAft>
                <a:spcPts val="0"/>
              </a:spcAft>
            </a:pPr>
            <a:r>
              <a:rPr lang="en-US" sz="1500" dirty="0">
                <a:solidFill>
                  <a:srgbClr val="000000"/>
                </a:solidFill>
                <a:effectLst/>
                <a:ea typeface="Times New Roman" panose="02020603050405020304" pitchFamily="18" charset="0"/>
              </a:rPr>
              <a:t>[12] Zhang, </a:t>
            </a:r>
            <a:r>
              <a:rPr lang="en-US" sz="1500" dirty="0" err="1">
                <a:solidFill>
                  <a:srgbClr val="000000"/>
                </a:solidFill>
                <a:effectLst/>
                <a:ea typeface="Times New Roman" panose="02020603050405020304" pitchFamily="18" charset="0"/>
              </a:rPr>
              <a:t>Guisheng</a:t>
            </a:r>
            <a:r>
              <a:rPr lang="en-US" sz="1500" dirty="0">
                <a:solidFill>
                  <a:srgbClr val="000000"/>
                </a:solidFill>
                <a:effectLst/>
                <a:ea typeface="Times New Roman" panose="02020603050405020304" pitchFamily="18" charset="0"/>
              </a:rPr>
              <a:t>, et al. "SHA-MTL: soft and hard attention multi-task learning for automated breast cancer ultrasound image segmentation and classification." </a:t>
            </a:r>
            <a:r>
              <a:rPr lang="en-US" sz="1500" i="1" dirty="0">
                <a:solidFill>
                  <a:srgbClr val="000000"/>
                </a:solidFill>
                <a:effectLst/>
                <a:ea typeface="Times New Roman" panose="02020603050405020304" pitchFamily="18" charset="0"/>
              </a:rPr>
              <a:t>International Journal of Computer Assisted Radiology and Surgery</a:t>
            </a:r>
            <a:r>
              <a:rPr lang="en-US" sz="1500" dirty="0">
                <a:solidFill>
                  <a:srgbClr val="000000"/>
                </a:solidFill>
                <a:effectLst/>
                <a:ea typeface="Times New Roman" panose="02020603050405020304" pitchFamily="18" charset="0"/>
              </a:rPr>
              <a:t> 16 (2021): 1719-1725.</a:t>
            </a:r>
          </a:p>
          <a:p>
            <a:pPr marR="151765" lvl="0" algn="just">
              <a:lnSpc>
                <a:spcPct val="200000"/>
              </a:lnSpc>
              <a:spcBef>
                <a:spcPts val="0"/>
              </a:spcBef>
              <a:spcAft>
                <a:spcPts val="15"/>
              </a:spcAft>
            </a:pPr>
            <a:r>
              <a:rPr lang="en-US" sz="1500" dirty="0">
                <a:solidFill>
                  <a:srgbClr val="000000"/>
                </a:solidFill>
                <a:effectLst/>
                <a:ea typeface="Times New Roman" panose="02020603050405020304" pitchFamily="18" charset="0"/>
              </a:rPr>
              <a:t>[13] </a:t>
            </a:r>
            <a:r>
              <a:rPr lang="en-US" sz="1500" dirty="0" err="1">
                <a:solidFill>
                  <a:srgbClr val="000000"/>
                </a:solidFill>
                <a:effectLst/>
                <a:ea typeface="Times New Roman" panose="02020603050405020304" pitchFamily="18" charset="0"/>
              </a:rPr>
              <a:t>Duanmu</a:t>
            </a:r>
            <a:r>
              <a:rPr lang="en-US" sz="1500" dirty="0">
                <a:solidFill>
                  <a:srgbClr val="000000"/>
                </a:solidFill>
                <a:effectLst/>
                <a:ea typeface="Times New Roman" panose="02020603050405020304" pitchFamily="18" charset="0"/>
              </a:rPr>
              <a:t>, </a:t>
            </a:r>
            <a:r>
              <a:rPr lang="en-US" sz="1500" dirty="0" err="1">
                <a:solidFill>
                  <a:srgbClr val="000000"/>
                </a:solidFill>
                <a:effectLst/>
                <a:ea typeface="Times New Roman" panose="02020603050405020304" pitchFamily="18" charset="0"/>
              </a:rPr>
              <a:t>Hongyi</a:t>
            </a:r>
            <a:r>
              <a:rPr lang="en-US" sz="1500" dirty="0">
                <a:solidFill>
                  <a:srgbClr val="000000"/>
                </a:solidFill>
                <a:effectLst/>
                <a:ea typeface="Times New Roman" panose="02020603050405020304" pitchFamily="18" charset="0"/>
              </a:rPr>
              <a:t>, et al. "A spatial attention guided deep learning system for prediction of pathological complete response using breast cancer histopathology images." </a:t>
            </a:r>
            <a:r>
              <a:rPr lang="en-US" sz="1500" i="1" dirty="0">
                <a:solidFill>
                  <a:srgbClr val="000000"/>
                </a:solidFill>
                <a:effectLst/>
                <a:ea typeface="Times New Roman" panose="02020603050405020304" pitchFamily="18" charset="0"/>
              </a:rPr>
              <a:t>Bioinformatics</a:t>
            </a:r>
            <a:r>
              <a:rPr lang="en-US" sz="1500" dirty="0">
                <a:solidFill>
                  <a:srgbClr val="000000"/>
                </a:solidFill>
                <a:effectLst/>
                <a:ea typeface="Times New Roman" panose="02020603050405020304" pitchFamily="18" charset="0"/>
              </a:rPr>
              <a:t> 38.19 (2022): 4605-4612.</a:t>
            </a:r>
          </a:p>
        </p:txBody>
      </p:sp>
    </p:spTree>
    <p:extLst>
      <p:ext uri="{BB962C8B-B14F-4D97-AF65-F5344CB8AC3E}">
        <p14:creationId xmlns:p14="http://schemas.microsoft.com/office/powerpoint/2010/main" val="3645108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18186" y="618186"/>
            <a:ext cx="10947042" cy="1094704"/>
          </a:xfrm>
          <a:solidFill>
            <a:schemeClr val="accent3">
              <a:lumMod val="40000"/>
              <a:lumOff val="60000"/>
            </a:schemeClr>
          </a:solidFill>
        </p:spPr>
        <p:txBody>
          <a:bodyPr/>
          <a:lstStyle/>
          <a:p>
            <a:r>
              <a:rPr lang="en-US" dirty="0"/>
              <a:t>Problem Demonstration (</a:t>
            </a:r>
            <a:r>
              <a:rPr lang="en-US" dirty="0" err="1"/>
              <a:t>Cont</a:t>
            </a:r>
            <a:r>
              <a:rPr lang="en-US" dirty="0"/>
              <a:t>…)</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914400" y="1294327"/>
            <a:ext cx="10457644" cy="4069724"/>
          </a:xfrm>
        </p:spPr>
        <p:txBody>
          <a:bodyPr>
            <a:normAutofit/>
          </a:bodyPr>
          <a:lstStyle/>
          <a:p>
            <a:r>
              <a:rPr lang="en-US" dirty="0"/>
              <a:t>                                                                   </a:t>
            </a:r>
            <a:endParaRPr lang="en-US" sz="2400" dirty="0">
              <a:latin typeface="Adobe Gothic Std B" panose="020B0800000000000000" pitchFamily="34" charset="-128"/>
              <a:ea typeface="Adobe Gothic Std B" panose="020B0800000000000000" pitchFamily="34" charset="-128"/>
            </a:endParaRPr>
          </a:p>
          <a:p>
            <a:endParaRPr lang="en-US" dirty="0"/>
          </a:p>
          <a:p>
            <a:r>
              <a:rPr lang="en-US" sz="1900" dirty="0">
                <a:ea typeface="Times New Roman" panose="02020603050405020304" pitchFamily="18" charset="0"/>
              </a:rPr>
              <a:t>   </a:t>
            </a:r>
            <a:r>
              <a:rPr lang="en-US" sz="1900" dirty="0">
                <a:effectLst/>
                <a:ea typeface="Times New Roman" panose="02020603050405020304" pitchFamily="18" charset="0"/>
              </a:rPr>
              <a:t> </a:t>
            </a:r>
            <a:endParaRPr lang="en-US" sz="1900" dirty="0">
              <a:effectLst/>
              <a:ea typeface="Cambria" panose="02040503050406030204" pitchFamily="18" charset="0"/>
              <a:cs typeface="Cambria" panose="02040503050406030204" pitchFamily="18" charset="0"/>
            </a:endParaRPr>
          </a:p>
        </p:txBody>
      </p:sp>
      <p:sp>
        <p:nvSpPr>
          <p:cNvPr id="2" name="Slide Number Placeholder 1">
            <a:extLst>
              <a:ext uri="{FF2B5EF4-FFF2-40B4-BE49-F238E27FC236}">
                <a16:creationId xmlns:a16="http://schemas.microsoft.com/office/drawing/2014/main" id="{5DEAD605-0EE0-CBE7-1EAE-7DFC767DCB52}"/>
              </a:ext>
            </a:extLst>
          </p:cNvPr>
          <p:cNvSpPr>
            <a:spLocks noGrp="1"/>
          </p:cNvSpPr>
          <p:nvPr>
            <p:ph type="sldNum" sz="quarter" idx="12"/>
          </p:nvPr>
        </p:nvSpPr>
        <p:spPr/>
        <p:txBody>
          <a:bodyPr/>
          <a:lstStyle/>
          <a:p>
            <a:fld id="{3A98EE3D-8CD1-4C3F-BD1C-C98C9596463C}" type="slidenum">
              <a:rPr lang="en-US" noProof="0" smtClean="0">
                <a:solidFill>
                  <a:schemeClr val="tx1"/>
                </a:solidFill>
              </a:rPr>
              <a:t>6</a:t>
            </a:fld>
            <a:endParaRPr lang="en-US" noProof="0" dirty="0">
              <a:solidFill>
                <a:schemeClr val="tx1"/>
              </a:solidFill>
            </a:endParaRPr>
          </a:p>
        </p:txBody>
      </p:sp>
      <p:sp>
        <p:nvSpPr>
          <p:cNvPr id="4" name="TextBox 3">
            <a:extLst>
              <a:ext uri="{FF2B5EF4-FFF2-40B4-BE49-F238E27FC236}">
                <a16:creationId xmlns:a16="http://schemas.microsoft.com/office/drawing/2014/main" id="{24E9BD9F-2D8D-4B81-A241-75666E1F86AE}"/>
              </a:ext>
            </a:extLst>
          </p:cNvPr>
          <p:cNvSpPr txBox="1"/>
          <p:nvPr/>
        </p:nvSpPr>
        <p:spPr>
          <a:xfrm>
            <a:off x="914400" y="1845642"/>
            <a:ext cx="10363200" cy="4185698"/>
          </a:xfrm>
          <a:prstGeom prst="rect">
            <a:avLst/>
          </a:prstGeom>
          <a:noFill/>
        </p:spPr>
        <p:txBody>
          <a:bodyPr wrap="square">
            <a:spAutoFit/>
          </a:bodyPr>
          <a:lstStyle/>
          <a:p>
            <a:pPr marL="285750" marR="0" indent="-285750" algn="just">
              <a:lnSpc>
                <a:spcPct val="150000"/>
              </a:lnSpc>
              <a:spcBef>
                <a:spcPts val="0"/>
              </a:spcBef>
              <a:spcAft>
                <a:spcPts val="1365"/>
              </a:spcAft>
              <a:buFont typeface="Arial" panose="020B0604020202020204" pitchFamily="34" charset="0"/>
              <a:buChar char="•"/>
            </a:pPr>
            <a:r>
              <a:rPr lang="en-US" dirty="0">
                <a:effectLst/>
                <a:ea typeface="Cambria" panose="02040503050406030204" pitchFamily="18" charset="0"/>
                <a:cs typeface="Cambria" panose="02040503050406030204" pitchFamily="18" charset="0"/>
              </a:rPr>
              <a:t>To solve this problem self attention based transformer  model has been introduced [5]</a:t>
            </a:r>
          </a:p>
          <a:p>
            <a:pPr marL="285750" marR="0" indent="-285750" algn="just">
              <a:lnSpc>
                <a:spcPct val="150000"/>
              </a:lnSpc>
              <a:spcBef>
                <a:spcPts val="0"/>
              </a:spcBef>
              <a:spcAft>
                <a:spcPts val="1365"/>
              </a:spcAft>
              <a:buFont typeface="Arial" panose="020B0604020202020204" pitchFamily="34" charset="0"/>
              <a:buChar char="•"/>
            </a:pPr>
            <a:r>
              <a:rPr lang="en-US" dirty="0">
                <a:ea typeface="Cambria" panose="02040503050406030204" pitchFamily="18" charset="0"/>
                <a:cs typeface="Cambria" panose="02040503050406030204" pitchFamily="18" charset="0"/>
              </a:rPr>
              <a:t>But </a:t>
            </a:r>
            <a:r>
              <a:rPr lang="en-US" dirty="0">
                <a:effectLst/>
                <a:ea typeface="Times New Roman" panose="02020603050405020304" pitchFamily="18" charset="0"/>
              </a:rPr>
              <a:t>employing self-attention has a significant disadvantage due to the tremendous </a:t>
            </a:r>
            <a:r>
              <a:rPr lang="en-US" b="1" dirty="0">
                <a:effectLst/>
                <a:ea typeface="Times New Roman" panose="02020603050405020304" pitchFamily="18" charset="0"/>
              </a:rPr>
              <a:t>computational complexity of O(N^2*d). </a:t>
            </a:r>
            <a:endParaRPr lang="en-US" b="1" dirty="0">
              <a:ea typeface="Cambria" panose="02040503050406030204" pitchFamily="18" charset="0"/>
            </a:endParaRPr>
          </a:p>
          <a:p>
            <a:pPr marL="285750" marR="0" indent="-285750" algn="just">
              <a:lnSpc>
                <a:spcPct val="150000"/>
              </a:lnSpc>
              <a:spcBef>
                <a:spcPts val="0"/>
              </a:spcBef>
              <a:spcAft>
                <a:spcPts val="1365"/>
              </a:spcAft>
              <a:buFont typeface="Arial" panose="020B0604020202020204" pitchFamily="34" charset="0"/>
              <a:buChar char="•"/>
            </a:pPr>
            <a:r>
              <a:rPr lang="en-US" dirty="0">
                <a:effectLst/>
                <a:ea typeface="Times New Roman" panose="02020603050405020304" pitchFamily="18" charset="0"/>
              </a:rPr>
              <a:t>The quadratic complexity of the input pixel count prevents the direct application of self-attention to visuals. </a:t>
            </a:r>
            <a:endParaRPr lang="en-US" dirty="0">
              <a:effectLst/>
              <a:ea typeface="Cambria" panose="02040503050406030204" pitchFamily="18" charset="0"/>
            </a:endParaRPr>
          </a:p>
          <a:p>
            <a:pPr marL="285750" indent="-285750" algn="just">
              <a:lnSpc>
                <a:spcPct val="150000"/>
              </a:lnSpc>
              <a:spcAft>
                <a:spcPts val="1365"/>
              </a:spcAft>
              <a:buFont typeface="Arial" panose="020B0604020202020204" pitchFamily="34" charset="0"/>
              <a:buChar char="•"/>
            </a:pPr>
            <a:r>
              <a:rPr lang="en-US" dirty="0">
                <a:solidFill>
                  <a:srgbClr val="000000"/>
                </a:solidFill>
                <a:effectLst/>
                <a:ea typeface="Times New Roman" panose="02020603050405020304" pitchFamily="18" charset="0"/>
              </a:rPr>
              <a:t>To solve this issue, a lightweight focus on simplifying the model and enhancing performance should be implemented.</a:t>
            </a:r>
          </a:p>
          <a:p>
            <a:pPr marL="285750" marR="0" indent="-285750" algn="just">
              <a:lnSpc>
                <a:spcPct val="200000"/>
              </a:lnSpc>
              <a:spcBef>
                <a:spcPts val="0"/>
              </a:spcBef>
              <a:spcAft>
                <a:spcPts val="1365"/>
              </a:spcAft>
              <a:buFont typeface="Arial" panose="020B0604020202020204" pitchFamily="34" charset="0"/>
              <a:buChar char="•"/>
            </a:pPr>
            <a:endParaRPr lang="en-US" sz="1800" dirty="0">
              <a:effectLst/>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3011088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22479" y="618186"/>
            <a:ext cx="10947042" cy="1094704"/>
          </a:xfrm>
          <a:solidFill>
            <a:schemeClr val="accent3">
              <a:lumMod val="40000"/>
              <a:lumOff val="60000"/>
            </a:schemeClr>
          </a:solidFill>
        </p:spPr>
        <p:txBody>
          <a:bodyPr/>
          <a:lstStyle/>
          <a:p>
            <a:r>
              <a:rPr lang="en-US" dirty="0"/>
              <a:t>Research Objective</a:t>
            </a:r>
          </a:p>
        </p:txBody>
      </p:sp>
      <p:sp>
        <p:nvSpPr>
          <p:cNvPr id="4" name="TextBox 3">
            <a:extLst>
              <a:ext uri="{FF2B5EF4-FFF2-40B4-BE49-F238E27FC236}">
                <a16:creationId xmlns:a16="http://schemas.microsoft.com/office/drawing/2014/main" id="{A3261E86-D5DC-6ECD-253A-DF7877C7B124}"/>
              </a:ext>
            </a:extLst>
          </p:cNvPr>
          <p:cNvSpPr txBox="1"/>
          <p:nvPr/>
        </p:nvSpPr>
        <p:spPr>
          <a:xfrm>
            <a:off x="1052945" y="2099256"/>
            <a:ext cx="10210800" cy="5232202"/>
          </a:xfrm>
          <a:prstGeom prst="rect">
            <a:avLst/>
          </a:prstGeom>
          <a:noFill/>
        </p:spPr>
        <p:txBody>
          <a:bodyPr wrap="square" rtlCol="0">
            <a:spAutoFit/>
          </a:bodyPr>
          <a:lstStyle/>
          <a:p>
            <a:pPr algn="l" fontAlgn="base">
              <a:lnSpc>
                <a:spcPct val="150000"/>
              </a:lnSpc>
            </a:pPr>
            <a:endParaRPr lang="en-US" dirty="0"/>
          </a:p>
          <a:p>
            <a:pPr marL="342900" indent="-342900" algn="just" fontAlgn="base">
              <a:lnSpc>
                <a:spcPct val="150000"/>
              </a:lnSpc>
              <a:buFont typeface="Arial" panose="020B0604020202020204" pitchFamily="34" charset="0"/>
              <a:buChar char="•"/>
            </a:pPr>
            <a:r>
              <a:rPr lang="en-US" dirty="0"/>
              <a:t>External attention, a cutting edge attention mechanism multi layer perceptron(EAMLP) based transformer is proposed to take the role of the self attention in existing design by </a:t>
            </a:r>
            <a:r>
              <a:rPr lang="en-US" b="1" dirty="0"/>
              <a:t>reducing the complexity to O(n) </a:t>
            </a:r>
            <a:r>
              <a:rPr lang="en-US" dirty="0"/>
              <a:t>for the breast images classification.</a:t>
            </a:r>
          </a:p>
          <a:p>
            <a:pPr algn="just" fontAlgn="base">
              <a:lnSpc>
                <a:spcPct val="150000"/>
              </a:lnSpc>
            </a:pPr>
            <a:endParaRPr lang="en-US" dirty="0"/>
          </a:p>
          <a:p>
            <a:pPr marL="342900" indent="-342900" algn="just" fontAlgn="base">
              <a:lnSpc>
                <a:spcPct val="150000"/>
              </a:lnSpc>
              <a:buFont typeface="Arial" panose="020B0604020202020204" pitchFamily="34" charset="0"/>
              <a:buChar char="•"/>
            </a:pPr>
            <a:r>
              <a:rPr lang="en-US" sz="1800" dirty="0"/>
              <a:t>To implement two linear, small retention units in this model through </a:t>
            </a:r>
            <a:r>
              <a:rPr lang="en-US" sz="1800" b="1" dirty="0"/>
              <a:t>two linear layers </a:t>
            </a:r>
            <a:r>
              <a:rPr lang="en-US" sz="1800" dirty="0"/>
              <a:t>and </a:t>
            </a:r>
            <a:r>
              <a:rPr lang="en-US" sz="1800" b="1" dirty="0"/>
              <a:t>normalization layers </a:t>
            </a:r>
            <a:r>
              <a:rPr lang="en-US" sz="1800" dirty="0"/>
              <a:t>for reducing the complexity.</a:t>
            </a:r>
          </a:p>
          <a:p>
            <a:pPr marL="342900" indent="-342900" algn="l" fontAlgn="base">
              <a:lnSpc>
                <a:spcPct val="150000"/>
              </a:lnSpc>
              <a:buFont typeface="Arial" panose="020B0604020202020204" pitchFamily="34" charset="0"/>
              <a:buChar char="•"/>
            </a:pPr>
            <a:endParaRPr lang="en-US" dirty="0"/>
          </a:p>
          <a:p>
            <a:pPr marL="342900" indent="-342900" algn="l" fontAlgn="base">
              <a:buFont typeface="Arial" panose="020B0604020202020204" pitchFamily="34" charset="0"/>
              <a:buChar char="•"/>
            </a:pPr>
            <a:endParaRPr lang="en-US" sz="1900" dirty="0"/>
          </a:p>
          <a:p>
            <a:pPr algn="l" fontAlgn="base"/>
            <a:endParaRPr lang="en-US" sz="1900" dirty="0"/>
          </a:p>
          <a:p>
            <a:pPr algn="l" fontAlgn="base"/>
            <a:endParaRPr lang="en-US" sz="2000" dirty="0"/>
          </a:p>
          <a:p>
            <a:pPr algn="l" fontAlgn="base"/>
            <a:endParaRPr lang="en-US" sz="2000" dirty="0"/>
          </a:p>
          <a:p>
            <a:pPr algn="l" fontAlgn="base"/>
            <a:endParaRPr lang="en-US" sz="2000" dirty="0"/>
          </a:p>
          <a:p>
            <a:pPr algn="l" fontAlgn="base"/>
            <a:endParaRPr lang="en-US" sz="2000" dirty="0"/>
          </a:p>
        </p:txBody>
      </p:sp>
      <p:sp>
        <p:nvSpPr>
          <p:cNvPr id="2" name="Slide Number Placeholder 1">
            <a:extLst>
              <a:ext uri="{FF2B5EF4-FFF2-40B4-BE49-F238E27FC236}">
                <a16:creationId xmlns:a16="http://schemas.microsoft.com/office/drawing/2014/main" id="{E5A97577-87ED-59B5-3BFE-CBBDF1AC40A9}"/>
              </a:ext>
            </a:extLst>
          </p:cNvPr>
          <p:cNvSpPr>
            <a:spLocks noGrp="1"/>
          </p:cNvSpPr>
          <p:nvPr>
            <p:ph type="sldNum" sz="quarter" idx="12"/>
          </p:nvPr>
        </p:nvSpPr>
        <p:spPr/>
        <p:txBody>
          <a:bodyPr/>
          <a:lstStyle/>
          <a:p>
            <a:fld id="{3A98EE3D-8CD1-4C3F-BD1C-C98C9596463C}" type="slidenum">
              <a:rPr lang="en-US" noProof="0" smtClean="0">
                <a:solidFill>
                  <a:schemeClr val="tx1"/>
                </a:solidFill>
              </a:rPr>
              <a:t>7</a:t>
            </a:fld>
            <a:endParaRPr lang="en-US" noProof="0" dirty="0">
              <a:solidFill>
                <a:schemeClr val="tx1"/>
              </a:solidFill>
            </a:endParaRPr>
          </a:p>
        </p:txBody>
      </p:sp>
    </p:spTree>
    <p:extLst>
      <p:ext uri="{BB962C8B-B14F-4D97-AF65-F5344CB8AC3E}">
        <p14:creationId xmlns:p14="http://schemas.microsoft.com/office/powerpoint/2010/main" val="3672989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22479" y="618186"/>
            <a:ext cx="10947042" cy="1094704"/>
          </a:xfrm>
          <a:solidFill>
            <a:schemeClr val="accent3">
              <a:lumMod val="40000"/>
              <a:lumOff val="60000"/>
            </a:schemeClr>
          </a:solidFill>
        </p:spPr>
        <p:txBody>
          <a:bodyPr/>
          <a:lstStyle/>
          <a:p>
            <a:r>
              <a:rPr lang="en-US" dirty="0"/>
              <a:t>Research Objective (</a:t>
            </a:r>
            <a:r>
              <a:rPr lang="en-US" dirty="0" err="1"/>
              <a:t>Cont</a:t>
            </a:r>
            <a:r>
              <a:rPr lang="en-US" dirty="0"/>
              <a:t>…)</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1094704" y="1712890"/>
            <a:ext cx="10328856" cy="4526924"/>
          </a:xfrm>
        </p:spPr>
        <p:txBody>
          <a:bodyPr>
            <a:normAutofit/>
          </a:bodyPr>
          <a:lstStyle/>
          <a:p>
            <a:pPr algn="l" fontAlgn="base"/>
            <a:r>
              <a:rPr lang="en-US" dirty="0"/>
              <a:t>           </a:t>
            </a:r>
          </a:p>
          <a:p>
            <a:pPr marL="342900" indent="-342900" algn="l" fontAlgn="base">
              <a:lnSpc>
                <a:spcPct val="150000"/>
              </a:lnSpc>
              <a:buFont typeface="Arial" panose="020B0604020202020204" pitchFamily="34" charset="0"/>
              <a:buChar char="•"/>
            </a:pPr>
            <a:r>
              <a:rPr lang="en-US" sz="1800" dirty="0"/>
              <a:t>To compare the model performance, specificity, sensitivity between the state of the art architechtures like original transformers.</a:t>
            </a:r>
          </a:p>
          <a:p>
            <a:pPr marL="285750" indent="-285750" algn="l" fontAlgn="base">
              <a:lnSpc>
                <a:spcPct val="150000"/>
              </a:lnSpc>
              <a:buFont typeface="Arial" panose="020B0604020202020204" pitchFamily="34" charset="0"/>
              <a:buChar char="•"/>
            </a:pPr>
            <a:r>
              <a:rPr lang="en-US" sz="1800" dirty="0"/>
              <a:t>To observe the performance of the proposed model for different number of multi layer perceptron on the proposed model and to determine the best model</a:t>
            </a:r>
          </a:p>
          <a:p>
            <a:pPr marL="342900" marR="0" lvl="0" indent="-342900" algn="just">
              <a:lnSpc>
                <a:spcPct val="200000"/>
              </a:lnSpc>
              <a:spcBef>
                <a:spcPts val="0"/>
              </a:spcBef>
              <a:spcAft>
                <a:spcPts val="7570"/>
              </a:spcAft>
              <a:buFont typeface="Symbol" panose="05050102010706020507" pitchFamily="18" charset="2"/>
              <a:buChar char=""/>
              <a:tabLst>
                <a:tab pos="1685925" algn="l"/>
                <a:tab pos="3540125" algn="ctr"/>
              </a:tabLst>
            </a:pPr>
            <a:endParaRPr lang="en-US" sz="1800" dirty="0">
              <a:solidFill>
                <a:srgbClr val="000000"/>
              </a:solidFill>
              <a:effectLst/>
              <a:ea typeface="Times New Roman" panose="02020603050405020304" pitchFamily="18" charset="0"/>
            </a:endParaRPr>
          </a:p>
          <a:p>
            <a:pPr marL="342900" marR="0" lvl="0" indent="-342900" algn="just">
              <a:lnSpc>
                <a:spcPct val="200000"/>
              </a:lnSpc>
              <a:spcBef>
                <a:spcPts val="0"/>
              </a:spcBef>
              <a:spcAft>
                <a:spcPts val="7570"/>
              </a:spcAft>
              <a:buFont typeface="Symbol" panose="05050102010706020507" pitchFamily="18" charset="2"/>
              <a:buChar char=""/>
              <a:tabLst>
                <a:tab pos="1685925" algn="l"/>
                <a:tab pos="3540125" algn="ctr"/>
              </a:tabLst>
            </a:pPr>
            <a:endParaRPr lang="en-US" sz="1900" dirty="0">
              <a:solidFill>
                <a:srgbClr val="000000"/>
              </a:solidFill>
              <a:effectLst/>
              <a:ea typeface="Times New Roman" panose="02020603050405020304" pitchFamily="18" charset="0"/>
            </a:endParaRPr>
          </a:p>
          <a:p>
            <a:pPr marL="285750" indent="-285750" algn="just">
              <a:buFont typeface="Arial" panose="020B0604020202020204" pitchFamily="34" charset="0"/>
              <a:buChar char="•"/>
            </a:pPr>
            <a:endParaRPr lang="en-US" sz="2000" dirty="0"/>
          </a:p>
        </p:txBody>
      </p:sp>
      <p:sp>
        <p:nvSpPr>
          <p:cNvPr id="2" name="Slide Number Placeholder 1">
            <a:extLst>
              <a:ext uri="{FF2B5EF4-FFF2-40B4-BE49-F238E27FC236}">
                <a16:creationId xmlns:a16="http://schemas.microsoft.com/office/drawing/2014/main" id="{28057831-DE7C-152F-3F29-76603DF6F6B3}"/>
              </a:ext>
            </a:extLst>
          </p:cNvPr>
          <p:cNvSpPr>
            <a:spLocks noGrp="1"/>
          </p:cNvSpPr>
          <p:nvPr>
            <p:ph type="sldNum" sz="quarter" idx="12"/>
          </p:nvPr>
        </p:nvSpPr>
        <p:spPr/>
        <p:txBody>
          <a:bodyPr/>
          <a:lstStyle/>
          <a:p>
            <a:fld id="{3A98EE3D-8CD1-4C3F-BD1C-C98C9596463C}" type="slidenum">
              <a:rPr lang="en-US" noProof="0" smtClean="0">
                <a:solidFill>
                  <a:schemeClr val="tx1"/>
                </a:solidFill>
              </a:rPr>
              <a:t>8</a:t>
            </a:fld>
            <a:endParaRPr lang="en-US" noProof="0" dirty="0">
              <a:solidFill>
                <a:schemeClr val="tx1"/>
              </a:solidFill>
            </a:endParaRPr>
          </a:p>
        </p:txBody>
      </p:sp>
    </p:spTree>
    <p:extLst>
      <p:ext uri="{BB962C8B-B14F-4D97-AF65-F5344CB8AC3E}">
        <p14:creationId xmlns:p14="http://schemas.microsoft.com/office/powerpoint/2010/main" val="4181600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622479" y="618186"/>
            <a:ext cx="10947042" cy="1094704"/>
          </a:xfrm>
          <a:solidFill>
            <a:schemeClr val="accent3">
              <a:lumMod val="40000"/>
              <a:lumOff val="60000"/>
            </a:schemeClr>
          </a:solidFill>
        </p:spPr>
        <p:txBody>
          <a:bodyPr/>
          <a:lstStyle/>
          <a:p>
            <a:r>
              <a:rPr lang="en-US" dirty="0"/>
              <a:t>Background study</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914400" y="1484290"/>
            <a:ext cx="10419007" cy="4504386"/>
          </a:xfrm>
        </p:spPr>
        <p:txBody>
          <a:bodyPr>
            <a:normAutofit/>
          </a:bodyPr>
          <a:lstStyle/>
          <a:p>
            <a:pPr algn="l" fontAlgn="base"/>
            <a:r>
              <a:rPr lang="en-US" dirty="0"/>
              <a:t>                  </a:t>
            </a:r>
          </a:p>
          <a:p>
            <a:pPr algn="l" fontAlgn="base"/>
            <a:endParaRPr lang="en-US" dirty="0"/>
          </a:p>
          <a:p>
            <a:pPr algn="l" fontAlgn="base"/>
            <a:r>
              <a:rPr lang="en-US" dirty="0"/>
              <a:t>                                         </a:t>
            </a:r>
          </a:p>
          <a:p>
            <a:pPr marL="285750" indent="-285750" algn="just">
              <a:buFont typeface="Arial" panose="020B0604020202020204" pitchFamily="34" charset="0"/>
              <a:buChar char="•"/>
            </a:pPr>
            <a:r>
              <a:rPr lang="en-US" sz="2400" dirty="0"/>
              <a:t>Attention </a:t>
            </a:r>
          </a:p>
          <a:p>
            <a:pPr marL="285750" indent="-285750" algn="just">
              <a:buFont typeface="Arial" panose="020B0604020202020204" pitchFamily="34" charset="0"/>
              <a:buChar char="•"/>
            </a:pPr>
            <a:r>
              <a:rPr lang="en-US" sz="2400" dirty="0"/>
              <a:t>Transformer</a:t>
            </a:r>
          </a:p>
          <a:p>
            <a:pPr marL="285750" indent="-285750" algn="just">
              <a:buFont typeface="Arial" panose="020B0604020202020204" pitchFamily="34" charset="0"/>
              <a:buChar char="•"/>
            </a:pPr>
            <a:r>
              <a:rPr lang="en-US" sz="2400" dirty="0"/>
              <a:t>Self attention </a:t>
            </a:r>
          </a:p>
          <a:p>
            <a:pPr marL="285750" indent="-285750" algn="just">
              <a:buFont typeface="Arial" panose="020B0604020202020204" pitchFamily="34" charset="0"/>
              <a:buChar char="•"/>
            </a:pPr>
            <a:r>
              <a:rPr lang="en-US" sz="2400" dirty="0"/>
              <a:t>External attention</a:t>
            </a:r>
          </a:p>
        </p:txBody>
      </p:sp>
      <p:sp>
        <p:nvSpPr>
          <p:cNvPr id="2" name="Slide Number Placeholder 1">
            <a:extLst>
              <a:ext uri="{FF2B5EF4-FFF2-40B4-BE49-F238E27FC236}">
                <a16:creationId xmlns:a16="http://schemas.microsoft.com/office/drawing/2014/main" id="{9F791B4C-761C-DB15-7E59-581469DC3D86}"/>
              </a:ext>
            </a:extLst>
          </p:cNvPr>
          <p:cNvSpPr>
            <a:spLocks noGrp="1"/>
          </p:cNvSpPr>
          <p:nvPr>
            <p:ph type="sldNum" sz="quarter" idx="12"/>
          </p:nvPr>
        </p:nvSpPr>
        <p:spPr/>
        <p:txBody>
          <a:bodyPr/>
          <a:lstStyle/>
          <a:p>
            <a:fld id="{3A98EE3D-8CD1-4C3F-BD1C-C98C9596463C}" type="slidenum">
              <a:rPr lang="en-US" noProof="0" smtClean="0">
                <a:solidFill>
                  <a:schemeClr val="tx1"/>
                </a:solidFill>
              </a:rPr>
              <a:t>9</a:t>
            </a:fld>
            <a:endParaRPr lang="en-US" noProof="0" dirty="0">
              <a:solidFill>
                <a:schemeClr val="tx1"/>
              </a:solidFill>
            </a:endParaRPr>
          </a:p>
        </p:txBody>
      </p:sp>
    </p:spTree>
    <p:extLst>
      <p:ext uri="{BB962C8B-B14F-4D97-AF65-F5344CB8AC3E}">
        <p14:creationId xmlns:p14="http://schemas.microsoft.com/office/powerpoint/2010/main" val="3320719751"/>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2_Win32_AS_v3" id="{A204E388-A84B-4CC6-98FC-54ED9900B3CD}" vid="{1AF041A9-EA2C-4539-9272-70AF2168FE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4FAF7B5-E40C-46BE-9C83-DA251FCAE61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E0A43D08-F4F9-4D95-9CB2-7DE374416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29FA76-0C86-4BF1-99F1-A3115FBFFA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Minimalist sales pitch</Template>
  <TotalTime>0</TotalTime>
  <Words>3059</Words>
  <Application>Microsoft Office PowerPoint</Application>
  <PresentationFormat>Widescreen</PresentationFormat>
  <Paragraphs>404</Paragraphs>
  <Slides>50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Adobe Gothic Std B</vt:lpstr>
      <vt:lpstr>Arial</vt:lpstr>
      <vt:lpstr>Calibri</vt:lpstr>
      <vt:lpstr>Cambria Math</vt:lpstr>
      <vt:lpstr>Century Gothic</vt:lpstr>
      <vt:lpstr>Symbol</vt:lpstr>
      <vt:lpstr>Times New Roman</vt:lpstr>
      <vt:lpstr>Wingdings</vt:lpstr>
      <vt:lpstr>RetrospectVTI</vt:lpstr>
      <vt:lpstr> </vt:lpstr>
      <vt:lpstr>Presentation Outline</vt:lpstr>
      <vt:lpstr>Introduction</vt:lpstr>
      <vt:lpstr>Introduction(Cont…)</vt:lpstr>
      <vt:lpstr>Problem Demonstration</vt:lpstr>
      <vt:lpstr>Problem Demonstration (Cont…)</vt:lpstr>
      <vt:lpstr>Research Objective</vt:lpstr>
      <vt:lpstr>Research Objective (Cont…)</vt:lpstr>
      <vt:lpstr>Background study</vt:lpstr>
      <vt:lpstr>Background study (Cont…)</vt:lpstr>
      <vt:lpstr> Background study (Cont…)</vt:lpstr>
      <vt:lpstr>Background study (Cont…)</vt:lpstr>
      <vt:lpstr>Background study (Cont…)</vt:lpstr>
      <vt:lpstr>Background study (Cont…)</vt:lpstr>
      <vt:lpstr>Background study (Cont…)</vt:lpstr>
      <vt:lpstr>Background study (Cont…)</vt:lpstr>
      <vt:lpstr>Background study (Cont…)</vt:lpstr>
      <vt:lpstr>Background study (Cont…)</vt:lpstr>
      <vt:lpstr>Background study (Cont…)</vt:lpstr>
      <vt:lpstr>Background study (Cont…)</vt:lpstr>
      <vt:lpstr>Background study (Cont…)</vt:lpstr>
      <vt:lpstr>Background study (Cont…)</vt:lpstr>
      <vt:lpstr>Background study (Cont…)</vt:lpstr>
      <vt:lpstr>Background study (Cont…)</vt:lpstr>
      <vt:lpstr>related work</vt:lpstr>
      <vt:lpstr> Research Methodology</vt:lpstr>
      <vt:lpstr>Research Methodology (Cont…)</vt:lpstr>
      <vt:lpstr> Research Methodology (Cont…)</vt:lpstr>
      <vt:lpstr>Step-1:Dataset collection</vt:lpstr>
      <vt:lpstr>Step-1:Dataset collection(Cont…)</vt:lpstr>
      <vt:lpstr>Step-2:Image preprocessing</vt:lpstr>
      <vt:lpstr>Step-2:Image preprocessing(CONT…)</vt:lpstr>
      <vt:lpstr>Proposed EAMLP model</vt:lpstr>
      <vt:lpstr>Proposed EAMLP model</vt:lpstr>
      <vt:lpstr>Proposed EAMLP model</vt:lpstr>
      <vt:lpstr>Proposed EAMLP model</vt:lpstr>
      <vt:lpstr>Proposed EAMLP model</vt:lpstr>
      <vt:lpstr>Proposed EAMLP model</vt:lpstr>
      <vt:lpstr>Proposed EAMLP model</vt:lpstr>
      <vt:lpstr>Proposed EAMLP model</vt:lpstr>
      <vt:lpstr>Result and discussion</vt:lpstr>
      <vt:lpstr>Result and discussion (Cont…)</vt:lpstr>
      <vt:lpstr>Result and discussion (Cont…)</vt:lpstr>
      <vt:lpstr>Result and discussion (Cont…)</vt:lpstr>
      <vt:lpstr>Result and discussion (Cont…)</vt:lpstr>
      <vt:lpstr>Result and discussion (Cont…)</vt:lpstr>
      <vt:lpstr>Conclusion</vt:lpstr>
      <vt:lpstr>reference</vt:lpstr>
      <vt:lpstr>reference</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2022-01-29T11:57:44Z</dcterms:created>
  <dcterms:modified xsi:type="dcterms:W3CDTF">2023-03-20T22:21:21Z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