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86" r:id="rId3"/>
    <p:sldId id="271" r:id="rId4"/>
    <p:sldId id="282" r:id="rId5"/>
    <p:sldId id="272" r:id="rId6"/>
    <p:sldId id="273" r:id="rId7"/>
    <p:sldId id="274" r:id="rId8"/>
    <p:sldId id="275" r:id="rId9"/>
    <p:sldId id="276" r:id="rId10"/>
    <p:sldId id="277" r:id="rId11"/>
    <p:sldId id="278" r:id="rId12"/>
    <p:sldId id="267" r:id="rId13"/>
    <p:sldId id="280" r:id="rId14"/>
    <p:sldId id="281" r:id="rId15"/>
    <p:sldId id="279" r:id="rId16"/>
    <p:sldId id="285" r:id="rId17"/>
    <p:sldId id="287" r:id="rId18"/>
    <p:sldId id="288" r:id="rId19"/>
    <p:sldId id="289" r:id="rId20"/>
    <p:sldId id="290" r:id="rId21"/>
    <p:sldId id="283" r:id="rId22"/>
    <p:sldId id="284" r:id="rId23"/>
    <p:sldId id="29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8E8528-FD6A-4BD4-8601-6808167CBC7C}"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25650829-F6AB-492E-860F-B16B9AC23F3F}">
      <dgm:prSet phldrT="[Text]" custT="1"/>
      <dgm:spPr/>
      <dgm:t>
        <a:bodyPr/>
        <a:lstStyle/>
        <a:p>
          <a:r>
            <a:rPr lang="en-US" sz="1800" dirty="0"/>
            <a:t>MAX30100</a:t>
          </a:r>
        </a:p>
      </dgm:t>
    </dgm:pt>
    <dgm:pt modelId="{38F1B786-8845-4832-BC65-26F9724CB6B2}" type="parTrans" cxnId="{AFA550C8-5FA4-4C97-9FB9-B997EEAFF117}">
      <dgm:prSet/>
      <dgm:spPr/>
      <dgm:t>
        <a:bodyPr/>
        <a:lstStyle/>
        <a:p>
          <a:endParaRPr lang="en-US"/>
        </a:p>
      </dgm:t>
    </dgm:pt>
    <dgm:pt modelId="{C0303ED9-6953-4AE7-A474-08D9AFEC909B}" type="sibTrans" cxnId="{AFA550C8-5FA4-4C97-9FB9-B997EEAFF117}">
      <dgm:prSet/>
      <dgm:spPr/>
      <dgm:t>
        <a:bodyPr/>
        <a:lstStyle/>
        <a:p>
          <a:endParaRPr lang="en-US"/>
        </a:p>
      </dgm:t>
    </dgm:pt>
    <dgm:pt modelId="{090D8DCB-C7C8-4FCF-8629-D10BC4BCD03E}">
      <dgm:prSet phldrT="[Text]" custT="1"/>
      <dgm:spPr/>
      <dgm:t>
        <a:bodyPr/>
        <a:lstStyle/>
        <a:p>
          <a:r>
            <a:rPr lang="en-US" sz="1800" b="1" u="none" dirty="0"/>
            <a:t>COMPONENT</a:t>
          </a:r>
        </a:p>
      </dgm:t>
    </dgm:pt>
    <dgm:pt modelId="{37F24CC5-CDF6-4DEC-A9B2-2F7CC014B558}" type="parTrans" cxnId="{45117E25-1451-4677-85C0-7A42FAACBDC7}">
      <dgm:prSet/>
      <dgm:spPr/>
      <dgm:t>
        <a:bodyPr/>
        <a:lstStyle/>
        <a:p>
          <a:endParaRPr lang="en-US"/>
        </a:p>
      </dgm:t>
    </dgm:pt>
    <dgm:pt modelId="{69D34365-AF0D-4EB6-A912-9630A944B84B}" type="sibTrans" cxnId="{45117E25-1451-4677-85C0-7A42FAACBDC7}">
      <dgm:prSet/>
      <dgm:spPr>
        <a:solidFill>
          <a:schemeClr val="bg1"/>
        </a:solidFill>
      </dgm:spPr>
      <dgm:t>
        <a:bodyPr/>
        <a:lstStyle/>
        <a:p>
          <a:endParaRPr lang="en-US"/>
        </a:p>
      </dgm:t>
    </dgm:pt>
    <dgm:pt modelId="{F595E891-F227-4B8F-9CAD-2AB18A0A58A9}">
      <dgm:prSet phldrT="[Text]" custT="1"/>
      <dgm:spPr/>
      <dgm:t>
        <a:bodyPr/>
        <a:lstStyle/>
        <a:p>
          <a:r>
            <a:rPr lang="en-US" sz="1800" dirty="0"/>
            <a:t>I2C LCD DISPLAY</a:t>
          </a:r>
        </a:p>
      </dgm:t>
    </dgm:pt>
    <dgm:pt modelId="{52207576-BB46-45C9-AE57-EFD0281960FF}" type="parTrans" cxnId="{5FB6AAC1-AE48-48F5-B43C-97E3781068B3}">
      <dgm:prSet/>
      <dgm:spPr/>
      <dgm:t>
        <a:bodyPr/>
        <a:lstStyle/>
        <a:p>
          <a:endParaRPr lang="en-US"/>
        </a:p>
      </dgm:t>
    </dgm:pt>
    <dgm:pt modelId="{1E381D63-0FAC-4448-BB29-E46915430751}" type="sibTrans" cxnId="{5FB6AAC1-AE48-48F5-B43C-97E3781068B3}">
      <dgm:prSet/>
      <dgm:spPr/>
      <dgm:t>
        <a:bodyPr/>
        <a:lstStyle/>
        <a:p>
          <a:endParaRPr lang="en-US"/>
        </a:p>
      </dgm:t>
    </dgm:pt>
    <dgm:pt modelId="{E75F6759-C777-41B3-A3AC-617AB2C459B9}" type="pres">
      <dgm:prSet presAssocID="{FF8E8528-FD6A-4BD4-8601-6808167CBC7C}" presName="Name0" presStyleCnt="0">
        <dgm:presLayoutVars>
          <dgm:chMax/>
          <dgm:chPref/>
          <dgm:dir/>
          <dgm:animLvl val="lvl"/>
        </dgm:presLayoutVars>
      </dgm:prSet>
      <dgm:spPr/>
    </dgm:pt>
    <dgm:pt modelId="{25880DFB-7D39-4C6B-BD32-4D4D3BCA93BB}" type="pres">
      <dgm:prSet presAssocID="{25650829-F6AB-492E-860F-B16B9AC23F3F}" presName="composite" presStyleCnt="0"/>
      <dgm:spPr/>
    </dgm:pt>
    <dgm:pt modelId="{CE8761F0-522B-44C0-B731-FA1A06E24369}" type="pres">
      <dgm:prSet presAssocID="{25650829-F6AB-492E-860F-B16B9AC23F3F}" presName="Parent1" presStyleLbl="node1" presStyleIdx="0" presStyleCnt="6" custLinFactNeighborY="2532">
        <dgm:presLayoutVars>
          <dgm:chMax val="1"/>
          <dgm:chPref val="1"/>
          <dgm:bulletEnabled val="1"/>
        </dgm:presLayoutVars>
      </dgm:prSet>
      <dgm:spPr/>
    </dgm:pt>
    <dgm:pt modelId="{236F9DA4-5C94-4F80-AD48-5831A3B8F3C6}" type="pres">
      <dgm:prSet presAssocID="{25650829-F6AB-492E-860F-B16B9AC23F3F}" presName="Childtext1" presStyleLbl="revTx" presStyleIdx="0" presStyleCnt="3">
        <dgm:presLayoutVars>
          <dgm:chMax val="0"/>
          <dgm:chPref val="0"/>
          <dgm:bulletEnabled val="1"/>
        </dgm:presLayoutVars>
      </dgm:prSet>
      <dgm:spPr/>
    </dgm:pt>
    <dgm:pt modelId="{4F42EBA2-C227-4DE4-8E5C-08C0FD73C699}" type="pres">
      <dgm:prSet presAssocID="{25650829-F6AB-492E-860F-B16B9AC23F3F}" presName="BalanceSpacing" presStyleCnt="0"/>
      <dgm:spPr/>
    </dgm:pt>
    <dgm:pt modelId="{01C3F68B-3A38-4C43-9817-BE347D1B17B4}" type="pres">
      <dgm:prSet presAssocID="{25650829-F6AB-492E-860F-B16B9AC23F3F}" presName="BalanceSpacing1" presStyleCnt="0"/>
      <dgm:spPr/>
    </dgm:pt>
    <dgm:pt modelId="{5F8996C9-B173-4DDB-B163-DBD4DB4228A6}" type="pres">
      <dgm:prSet presAssocID="{C0303ED9-6953-4AE7-A474-08D9AFEC909B}" presName="Accent1Text" presStyleLbl="node1" presStyleIdx="1" presStyleCnt="6"/>
      <dgm:spPr/>
    </dgm:pt>
    <dgm:pt modelId="{09AC270F-2C88-43D6-9418-3640582ACD5F}" type="pres">
      <dgm:prSet presAssocID="{C0303ED9-6953-4AE7-A474-08D9AFEC909B}" presName="spaceBetweenRectangles" presStyleCnt="0"/>
      <dgm:spPr/>
    </dgm:pt>
    <dgm:pt modelId="{4B34F23F-8A53-42D5-85DF-AD1D55F55283}" type="pres">
      <dgm:prSet presAssocID="{090D8DCB-C7C8-4FCF-8629-D10BC4BCD03E}" presName="composite" presStyleCnt="0"/>
      <dgm:spPr/>
    </dgm:pt>
    <dgm:pt modelId="{1851DAE5-EECC-41FC-ACFE-81DEDC9E87A6}" type="pres">
      <dgm:prSet presAssocID="{090D8DCB-C7C8-4FCF-8629-D10BC4BCD03E}" presName="Parent1" presStyleLbl="node1" presStyleIdx="2" presStyleCnt="6">
        <dgm:presLayoutVars>
          <dgm:chMax val="1"/>
          <dgm:chPref val="1"/>
          <dgm:bulletEnabled val="1"/>
        </dgm:presLayoutVars>
      </dgm:prSet>
      <dgm:spPr/>
    </dgm:pt>
    <dgm:pt modelId="{37DEF3F8-627C-4DC2-B1BD-5D7B04CF48FB}" type="pres">
      <dgm:prSet presAssocID="{090D8DCB-C7C8-4FCF-8629-D10BC4BCD03E}" presName="Childtext1" presStyleLbl="revTx" presStyleIdx="1" presStyleCnt="3">
        <dgm:presLayoutVars>
          <dgm:chMax val="0"/>
          <dgm:chPref val="0"/>
          <dgm:bulletEnabled val="1"/>
        </dgm:presLayoutVars>
      </dgm:prSet>
      <dgm:spPr/>
    </dgm:pt>
    <dgm:pt modelId="{754DD069-D14C-48DD-9DBA-B69E2D59CDD1}" type="pres">
      <dgm:prSet presAssocID="{090D8DCB-C7C8-4FCF-8629-D10BC4BCD03E}" presName="BalanceSpacing" presStyleCnt="0"/>
      <dgm:spPr/>
    </dgm:pt>
    <dgm:pt modelId="{5D78368F-03C2-4F65-B9DC-A11110AA3E42}" type="pres">
      <dgm:prSet presAssocID="{090D8DCB-C7C8-4FCF-8629-D10BC4BCD03E}" presName="BalanceSpacing1" presStyleCnt="0"/>
      <dgm:spPr/>
    </dgm:pt>
    <dgm:pt modelId="{425FEDD4-FA0B-42A5-81E4-D4BF42FD932B}" type="pres">
      <dgm:prSet presAssocID="{69D34365-AF0D-4EB6-A912-9630A944B84B}" presName="Accent1Text" presStyleLbl="node1" presStyleIdx="3" presStyleCnt="6"/>
      <dgm:spPr/>
    </dgm:pt>
    <dgm:pt modelId="{71E77015-16F7-4FBA-B6C9-588AA1A485A9}" type="pres">
      <dgm:prSet presAssocID="{69D34365-AF0D-4EB6-A912-9630A944B84B}" presName="spaceBetweenRectangles" presStyleCnt="0"/>
      <dgm:spPr/>
    </dgm:pt>
    <dgm:pt modelId="{669DBB58-018D-46AD-8BA2-891ADBDE4907}" type="pres">
      <dgm:prSet presAssocID="{F595E891-F227-4B8F-9CAD-2AB18A0A58A9}" presName="composite" presStyleCnt="0"/>
      <dgm:spPr/>
    </dgm:pt>
    <dgm:pt modelId="{7D099D91-E162-4883-91CB-E00F821283EA}" type="pres">
      <dgm:prSet presAssocID="{F595E891-F227-4B8F-9CAD-2AB18A0A58A9}" presName="Parent1" presStyleLbl="node1" presStyleIdx="4" presStyleCnt="6">
        <dgm:presLayoutVars>
          <dgm:chMax val="1"/>
          <dgm:chPref val="1"/>
          <dgm:bulletEnabled val="1"/>
        </dgm:presLayoutVars>
      </dgm:prSet>
      <dgm:spPr/>
    </dgm:pt>
    <dgm:pt modelId="{0C681329-3064-469B-B161-90761F6C8A8F}" type="pres">
      <dgm:prSet presAssocID="{F595E891-F227-4B8F-9CAD-2AB18A0A58A9}" presName="Childtext1" presStyleLbl="revTx" presStyleIdx="2" presStyleCnt="3">
        <dgm:presLayoutVars>
          <dgm:chMax val="0"/>
          <dgm:chPref val="0"/>
          <dgm:bulletEnabled val="1"/>
        </dgm:presLayoutVars>
      </dgm:prSet>
      <dgm:spPr/>
    </dgm:pt>
    <dgm:pt modelId="{6F1389FA-B2B9-47CE-BED3-F910E078BC00}" type="pres">
      <dgm:prSet presAssocID="{F595E891-F227-4B8F-9CAD-2AB18A0A58A9}" presName="BalanceSpacing" presStyleCnt="0"/>
      <dgm:spPr/>
    </dgm:pt>
    <dgm:pt modelId="{B5BD2F74-4301-4750-ACCB-B7F20C65467E}" type="pres">
      <dgm:prSet presAssocID="{F595E891-F227-4B8F-9CAD-2AB18A0A58A9}" presName="BalanceSpacing1" presStyleCnt="0"/>
      <dgm:spPr/>
    </dgm:pt>
    <dgm:pt modelId="{43553EC8-FBF7-4CA9-8810-79B32F8EA37C}" type="pres">
      <dgm:prSet presAssocID="{1E381D63-0FAC-4448-BB29-E46915430751}" presName="Accent1Text" presStyleLbl="node1" presStyleIdx="5" presStyleCnt="6" custLinFactNeighborX="2624" custLinFactNeighborY="23"/>
      <dgm:spPr/>
    </dgm:pt>
  </dgm:ptLst>
  <dgm:cxnLst>
    <dgm:cxn modelId="{45117E25-1451-4677-85C0-7A42FAACBDC7}" srcId="{FF8E8528-FD6A-4BD4-8601-6808167CBC7C}" destId="{090D8DCB-C7C8-4FCF-8629-D10BC4BCD03E}" srcOrd="1" destOrd="0" parTransId="{37F24CC5-CDF6-4DEC-A9B2-2F7CC014B558}" sibTransId="{69D34365-AF0D-4EB6-A912-9630A944B84B}"/>
    <dgm:cxn modelId="{F1ABCD3D-2B2A-4EA6-A5A4-614B01DE9B6F}" type="presOf" srcId="{FF8E8528-FD6A-4BD4-8601-6808167CBC7C}" destId="{E75F6759-C777-41B3-A3AC-617AB2C459B9}" srcOrd="0" destOrd="0" presId="urn:microsoft.com/office/officeart/2008/layout/AlternatingHexagons"/>
    <dgm:cxn modelId="{965ED147-EEAF-4E96-8479-7620B897F789}" type="presOf" srcId="{25650829-F6AB-492E-860F-B16B9AC23F3F}" destId="{CE8761F0-522B-44C0-B731-FA1A06E24369}" srcOrd="0" destOrd="0" presId="urn:microsoft.com/office/officeart/2008/layout/AlternatingHexagons"/>
    <dgm:cxn modelId="{5FF6754B-E640-4381-8B8E-A14D85AE4476}" type="presOf" srcId="{F595E891-F227-4B8F-9CAD-2AB18A0A58A9}" destId="{7D099D91-E162-4883-91CB-E00F821283EA}" srcOrd="0" destOrd="0" presId="urn:microsoft.com/office/officeart/2008/layout/AlternatingHexagons"/>
    <dgm:cxn modelId="{42DF6571-4D5D-496A-87D5-BAB112A7AF45}" type="presOf" srcId="{090D8DCB-C7C8-4FCF-8629-D10BC4BCD03E}" destId="{1851DAE5-EECC-41FC-ACFE-81DEDC9E87A6}" srcOrd="0" destOrd="0" presId="urn:microsoft.com/office/officeart/2008/layout/AlternatingHexagons"/>
    <dgm:cxn modelId="{5FB6AAC1-AE48-48F5-B43C-97E3781068B3}" srcId="{FF8E8528-FD6A-4BD4-8601-6808167CBC7C}" destId="{F595E891-F227-4B8F-9CAD-2AB18A0A58A9}" srcOrd="2" destOrd="0" parTransId="{52207576-BB46-45C9-AE57-EFD0281960FF}" sibTransId="{1E381D63-0FAC-4448-BB29-E46915430751}"/>
    <dgm:cxn modelId="{AFA550C8-5FA4-4C97-9FB9-B997EEAFF117}" srcId="{FF8E8528-FD6A-4BD4-8601-6808167CBC7C}" destId="{25650829-F6AB-492E-860F-B16B9AC23F3F}" srcOrd="0" destOrd="0" parTransId="{38F1B786-8845-4832-BC65-26F9724CB6B2}" sibTransId="{C0303ED9-6953-4AE7-A474-08D9AFEC909B}"/>
    <dgm:cxn modelId="{63269BD0-CCCA-4A88-9868-B16190F4D77D}" type="presOf" srcId="{69D34365-AF0D-4EB6-A912-9630A944B84B}" destId="{425FEDD4-FA0B-42A5-81E4-D4BF42FD932B}" srcOrd="0" destOrd="0" presId="urn:microsoft.com/office/officeart/2008/layout/AlternatingHexagons"/>
    <dgm:cxn modelId="{D9833FD2-7A07-4161-8A47-9A16BEB0B423}" type="presOf" srcId="{C0303ED9-6953-4AE7-A474-08D9AFEC909B}" destId="{5F8996C9-B173-4DDB-B163-DBD4DB4228A6}" srcOrd="0" destOrd="0" presId="urn:microsoft.com/office/officeart/2008/layout/AlternatingHexagons"/>
    <dgm:cxn modelId="{87B98BD2-99DB-47EE-A26B-D7BB1AEC2175}" type="presOf" srcId="{1E381D63-0FAC-4448-BB29-E46915430751}" destId="{43553EC8-FBF7-4CA9-8810-79B32F8EA37C}" srcOrd="0" destOrd="0" presId="urn:microsoft.com/office/officeart/2008/layout/AlternatingHexagons"/>
    <dgm:cxn modelId="{5DBAD919-A651-4097-83DD-D266C309B18D}" type="presParOf" srcId="{E75F6759-C777-41B3-A3AC-617AB2C459B9}" destId="{25880DFB-7D39-4C6B-BD32-4D4D3BCA93BB}" srcOrd="0" destOrd="0" presId="urn:microsoft.com/office/officeart/2008/layout/AlternatingHexagons"/>
    <dgm:cxn modelId="{177B0757-87F7-436A-A49D-9B196C9D3BB0}" type="presParOf" srcId="{25880DFB-7D39-4C6B-BD32-4D4D3BCA93BB}" destId="{CE8761F0-522B-44C0-B731-FA1A06E24369}" srcOrd="0" destOrd="0" presId="urn:microsoft.com/office/officeart/2008/layout/AlternatingHexagons"/>
    <dgm:cxn modelId="{72FF5313-1088-47FD-948A-F704FDF6F294}" type="presParOf" srcId="{25880DFB-7D39-4C6B-BD32-4D4D3BCA93BB}" destId="{236F9DA4-5C94-4F80-AD48-5831A3B8F3C6}" srcOrd="1" destOrd="0" presId="urn:microsoft.com/office/officeart/2008/layout/AlternatingHexagons"/>
    <dgm:cxn modelId="{722F4233-2A17-411D-9799-A185618D166F}" type="presParOf" srcId="{25880DFB-7D39-4C6B-BD32-4D4D3BCA93BB}" destId="{4F42EBA2-C227-4DE4-8E5C-08C0FD73C699}" srcOrd="2" destOrd="0" presId="urn:microsoft.com/office/officeart/2008/layout/AlternatingHexagons"/>
    <dgm:cxn modelId="{0E9E49E4-3CE5-4C71-A2EC-C1BA3C2C8E47}" type="presParOf" srcId="{25880DFB-7D39-4C6B-BD32-4D4D3BCA93BB}" destId="{01C3F68B-3A38-4C43-9817-BE347D1B17B4}" srcOrd="3" destOrd="0" presId="urn:microsoft.com/office/officeart/2008/layout/AlternatingHexagons"/>
    <dgm:cxn modelId="{20707FD9-EFA1-49A4-A9ED-ECB9372BA239}" type="presParOf" srcId="{25880DFB-7D39-4C6B-BD32-4D4D3BCA93BB}" destId="{5F8996C9-B173-4DDB-B163-DBD4DB4228A6}" srcOrd="4" destOrd="0" presId="urn:microsoft.com/office/officeart/2008/layout/AlternatingHexagons"/>
    <dgm:cxn modelId="{F0340E49-FCC1-4753-B370-BB48D77B35B7}" type="presParOf" srcId="{E75F6759-C777-41B3-A3AC-617AB2C459B9}" destId="{09AC270F-2C88-43D6-9418-3640582ACD5F}" srcOrd="1" destOrd="0" presId="urn:microsoft.com/office/officeart/2008/layout/AlternatingHexagons"/>
    <dgm:cxn modelId="{F95669D2-6173-40E7-A7D8-D2F176ADEF42}" type="presParOf" srcId="{E75F6759-C777-41B3-A3AC-617AB2C459B9}" destId="{4B34F23F-8A53-42D5-85DF-AD1D55F55283}" srcOrd="2" destOrd="0" presId="urn:microsoft.com/office/officeart/2008/layout/AlternatingHexagons"/>
    <dgm:cxn modelId="{996CF174-9405-4989-B903-506427286C04}" type="presParOf" srcId="{4B34F23F-8A53-42D5-85DF-AD1D55F55283}" destId="{1851DAE5-EECC-41FC-ACFE-81DEDC9E87A6}" srcOrd="0" destOrd="0" presId="urn:microsoft.com/office/officeart/2008/layout/AlternatingHexagons"/>
    <dgm:cxn modelId="{4237EEF7-1575-4D22-9FB6-8F435142639B}" type="presParOf" srcId="{4B34F23F-8A53-42D5-85DF-AD1D55F55283}" destId="{37DEF3F8-627C-4DC2-B1BD-5D7B04CF48FB}" srcOrd="1" destOrd="0" presId="urn:microsoft.com/office/officeart/2008/layout/AlternatingHexagons"/>
    <dgm:cxn modelId="{8C7B711C-2B0C-4C1A-8153-696315D87A28}" type="presParOf" srcId="{4B34F23F-8A53-42D5-85DF-AD1D55F55283}" destId="{754DD069-D14C-48DD-9DBA-B69E2D59CDD1}" srcOrd="2" destOrd="0" presId="urn:microsoft.com/office/officeart/2008/layout/AlternatingHexagons"/>
    <dgm:cxn modelId="{B9D3DB92-20E7-420F-9753-4669F69E4C53}" type="presParOf" srcId="{4B34F23F-8A53-42D5-85DF-AD1D55F55283}" destId="{5D78368F-03C2-4F65-B9DC-A11110AA3E42}" srcOrd="3" destOrd="0" presId="urn:microsoft.com/office/officeart/2008/layout/AlternatingHexagons"/>
    <dgm:cxn modelId="{BAB086D2-ECD0-4F5C-88D9-89EC9D75DFE6}" type="presParOf" srcId="{4B34F23F-8A53-42D5-85DF-AD1D55F55283}" destId="{425FEDD4-FA0B-42A5-81E4-D4BF42FD932B}" srcOrd="4" destOrd="0" presId="urn:microsoft.com/office/officeart/2008/layout/AlternatingHexagons"/>
    <dgm:cxn modelId="{614AA177-7057-4A72-8AE8-2AD34DF78AF8}" type="presParOf" srcId="{E75F6759-C777-41B3-A3AC-617AB2C459B9}" destId="{71E77015-16F7-4FBA-B6C9-588AA1A485A9}" srcOrd="3" destOrd="0" presId="urn:microsoft.com/office/officeart/2008/layout/AlternatingHexagons"/>
    <dgm:cxn modelId="{850B38FC-21FD-45E1-9E80-BC5A5B72B33A}" type="presParOf" srcId="{E75F6759-C777-41B3-A3AC-617AB2C459B9}" destId="{669DBB58-018D-46AD-8BA2-891ADBDE4907}" srcOrd="4" destOrd="0" presId="urn:microsoft.com/office/officeart/2008/layout/AlternatingHexagons"/>
    <dgm:cxn modelId="{A736DA92-5A0D-44FF-820C-B013DA205DCA}" type="presParOf" srcId="{669DBB58-018D-46AD-8BA2-891ADBDE4907}" destId="{7D099D91-E162-4883-91CB-E00F821283EA}" srcOrd="0" destOrd="0" presId="urn:microsoft.com/office/officeart/2008/layout/AlternatingHexagons"/>
    <dgm:cxn modelId="{144F373B-20C2-405E-856C-B0156CC24350}" type="presParOf" srcId="{669DBB58-018D-46AD-8BA2-891ADBDE4907}" destId="{0C681329-3064-469B-B161-90761F6C8A8F}" srcOrd="1" destOrd="0" presId="urn:microsoft.com/office/officeart/2008/layout/AlternatingHexagons"/>
    <dgm:cxn modelId="{28B693D8-D588-4839-A17F-DF1B3595A158}" type="presParOf" srcId="{669DBB58-018D-46AD-8BA2-891ADBDE4907}" destId="{6F1389FA-B2B9-47CE-BED3-F910E078BC00}" srcOrd="2" destOrd="0" presId="urn:microsoft.com/office/officeart/2008/layout/AlternatingHexagons"/>
    <dgm:cxn modelId="{2A714C33-202B-45FA-9FFE-93205DB7B94D}" type="presParOf" srcId="{669DBB58-018D-46AD-8BA2-891ADBDE4907}" destId="{B5BD2F74-4301-4750-ACCB-B7F20C65467E}" srcOrd="3" destOrd="0" presId="urn:microsoft.com/office/officeart/2008/layout/AlternatingHexagons"/>
    <dgm:cxn modelId="{AA4818CB-36C8-42FF-82F2-CE74F6BA7ADA}" type="presParOf" srcId="{669DBB58-018D-46AD-8BA2-891ADBDE4907}" destId="{43553EC8-FBF7-4CA9-8810-79B32F8EA37C}"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761F0-522B-44C0-B731-FA1A06E24369}">
      <dsp:nvSpPr>
        <dsp:cNvPr id="0" name=""/>
        <dsp:cNvSpPr/>
      </dsp:nvSpPr>
      <dsp:spPr>
        <a:xfrm rot="5400000">
          <a:off x="3740740" y="170905"/>
          <a:ext cx="1887905" cy="1642477"/>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MAX30100</a:t>
          </a:r>
        </a:p>
      </dsp:txBody>
      <dsp:txXfrm rot="-5400000">
        <a:off x="4119407" y="342389"/>
        <a:ext cx="1130571" cy="1299509"/>
      </dsp:txXfrm>
    </dsp:sp>
    <dsp:sp modelId="{236F9DA4-5C94-4F80-AD48-5831A3B8F3C6}">
      <dsp:nvSpPr>
        <dsp:cNvPr id="0" name=""/>
        <dsp:cNvSpPr/>
      </dsp:nvSpPr>
      <dsp:spPr>
        <a:xfrm>
          <a:off x="5555772" y="377971"/>
          <a:ext cx="2106902" cy="1132743"/>
        </a:xfrm>
        <a:prstGeom prst="rect">
          <a:avLst/>
        </a:prstGeom>
        <a:noFill/>
        <a:ln>
          <a:noFill/>
        </a:ln>
        <a:effectLst/>
      </dsp:spPr>
      <dsp:style>
        <a:lnRef idx="0">
          <a:scrgbClr r="0" g="0" b="0"/>
        </a:lnRef>
        <a:fillRef idx="0">
          <a:scrgbClr r="0" g="0" b="0"/>
        </a:fillRef>
        <a:effectRef idx="0">
          <a:scrgbClr r="0" g="0" b="0"/>
        </a:effectRef>
        <a:fontRef idx="minor"/>
      </dsp:style>
    </dsp:sp>
    <dsp:sp modelId="{5F8996C9-B173-4DDB-B163-DBD4DB4228A6}">
      <dsp:nvSpPr>
        <dsp:cNvPr id="0" name=""/>
        <dsp:cNvSpPr/>
      </dsp:nvSpPr>
      <dsp:spPr>
        <a:xfrm rot="5400000">
          <a:off x="1966864" y="123104"/>
          <a:ext cx="1887905" cy="1642477"/>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345531" y="294588"/>
        <a:ext cx="1130571" cy="1299509"/>
      </dsp:txXfrm>
    </dsp:sp>
    <dsp:sp modelId="{1851DAE5-EECC-41FC-ACFE-81DEDC9E87A6}">
      <dsp:nvSpPr>
        <dsp:cNvPr id="0" name=""/>
        <dsp:cNvSpPr/>
      </dsp:nvSpPr>
      <dsp:spPr>
        <a:xfrm rot="5400000">
          <a:off x="2850403" y="1725558"/>
          <a:ext cx="1887905" cy="1642477"/>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u="none" kern="1200" dirty="0"/>
            <a:t>COMPONENT</a:t>
          </a:r>
        </a:p>
      </dsp:txBody>
      <dsp:txXfrm rot="-5400000">
        <a:off x="3229070" y="1897042"/>
        <a:ext cx="1130571" cy="1299509"/>
      </dsp:txXfrm>
    </dsp:sp>
    <dsp:sp modelId="{37DEF3F8-627C-4DC2-B1BD-5D7B04CF48FB}">
      <dsp:nvSpPr>
        <dsp:cNvPr id="0" name=""/>
        <dsp:cNvSpPr/>
      </dsp:nvSpPr>
      <dsp:spPr>
        <a:xfrm>
          <a:off x="866215" y="1980425"/>
          <a:ext cx="2038937" cy="1132743"/>
        </a:xfrm>
        <a:prstGeom prst="rect">
          <a:avLst/>
        </a:prstGeom>
        <a:noFill/>
        <a:ln>
          <a:noFill/>
        </a:ln>
        <a:effectLst/>
      </dsp:spPr>
      <dsp:style>
        <a:lnRef idx="0">
          <a:scrgbClr r="0" g="0" b="0"/>
        </a:lnRef>
        <a:fillRef idx="0">
          <a:scrgbClr r="0" g="0" b="0"/>
        </a:fillRef>
        <a:effectRef idx="0">
          <a:scrgbClr r="0" g="0" b="0"/>
        </a:effectRef>
        <a:fontRef idx="minor"/>
      </dsp:style>
    </dsp:sp>
    <dsp:sp modelId="{425FEDD4-FA0B-42A5-81E4-D4BF42FD932B}">
      <dsp:nvSpPr>
        <dsp:cNvPr id="0" name=""/>
        <dsp:cNvSpPr/>
      </dsp:nvSpPr>
      <dsp:spPr>
        <a:xfrm rot="5400000">
          <a:off x="4624279" y="1725558"/>
          <a:ext cx="1887905" cy="1642477"/>
        </a:xfrm>
        <a:prstGeom prst="hexagon">
          <a:avLst>
            <a:gd name="adj" fmla="val 25000"/>
            <a:gd name="vf" fmla="val 115470"/>
          </a:avLst>
        </a:prstGeom>
        <a:solidFill>
          <a:schemeClr val="bg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5002946" y="1897042"/>
        <a:ext cx="1130571" cy="1299509"/>
      </dsp:txXfrm>
    </dsp:sp>
    <dsp:sp modelId="{7D099D91-E162-4883-91CB-E00F821283EA}">
      <dsp:nvSpPr>
        <dsp:cNvPr id="0" name=""/>
        <dsp:cNvSpPr/>
      </dsp:nvSpPr>
      <dsp:spPr>
        <a:xfrm rot="5400000">
          <a:off x="3740740" y="3328012"/>
          <a:ext cx="1887905" cy="1642477"/>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I2C LCD DISPLAY</a:t>
          </a:r>
        </a:p>
      </dsp:txBody>
      <dsp:txXfrm rot="-5400000">
        <a:off x="4119407" y="3499496"/>
        <a:ext cx="1130571" cy="1299509"/>
      </dsp:txXfrm>
    </dsp:sp>
    <dsp:sp modelId="{0C681329-3064-469B-B161-90761F6C8A8F}">
      <dsp:nvSpPr>
        <dsp:cNvPr id="0" name=""/>
        <dsp:cNvSpPr/>
      </dsp:nvSpPr>
      <dsp:spPr>
        <a:xfrm>
          <a:off x="5555772" y="3582879"/>
          <a:ext cx="2106902" cy="1132743"/>
        </a:xfrm>
        <a:prstGeom prst="rect">
          <a:avLst/>
        </a:prstGeom>
        <a:noFill/>
        <a:ln>
          <a:noFill/>
        </a:ln>
        <a:effectLst/>
      </dsp:spPr>
      <dsp:style>
        <a:lnRef idx="0">
          <a:scrgbClr r="0" g="0" b="0"/>
        </a:lnRef>
        <a:fillRef idx="0">
          <a:scrgbClr r="0" g="0" b="0"/>
        </a:fillRef>
        <a:effectRef idx="0">
          <a:scrgbClr r="0" g="0" b="0"/>
        </a:effectRef>
        <a:fontRef idx="minor"/>
      </dsp:style>
    </dsp:sp>
    <dsp:sp modelId="{43553EC8-FBF7-4CA9-8810-79B32F8EA37C}">
      <dsp:nvSpPr>
        <dsp:cNvPr id="0" name=""/>
        <dsp:cNvSpPr/>
      </dsp:nvSpPr>
      <dsp:spPr>
        <a:xfrm rot="5400000">
          <a:off x="2009962" y="3328402"/>
          <a:ext cx="1887905" cy="1642477"/>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388629" y="3499886"/>
        <a:ext cx="1130571" cy="1299509"/>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75626E-92A3-4548-AE32-FCA0219D3E1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F78D4-7A16-45DF-B755-761725D8C3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659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5626E-92A3-4548-AE32-FCA0219D3E1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F78D4-7A16-45DF-B755-761725D8C3BD}" type="slidenum">
              <a:rPr lang="en-US" smtClean="0"/>
              <a:t>‹#›</a:t>
            </a:fld>
            <a:endParaRPr lang="en-US"/>
          </a:p>
        </p:txBody>
      </p:sp>
    </p:spTree>
    <p:extLst>
      <p:ext uri="{BB962C8B-B14F-4D97-AF65-F5344CB8AC3E}">
        <p14:creationId xmlns:p14="http://schemas.microsoft.com/office/powerpoint/2010/main" val="831559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5626E-92A3-4548-AE32-FCA0219D3E1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F78D4-7A16-45DF-B755-761725D8C3BD}" type="slidenum">
              <a:rPr lang="en-US" smtClean="0"/>
              <a:t>‹#›</a:t>
            </a:fld>
            <a:endParaRPr lang="en-US"/>
          </a:p>
        </p:txBody>
      </p:sp>
    </p:spTree>
    <p:extLst>
      <p:ext uri="{BB962C8B-B14F-4D97-AF65-F5344CB8AC3E}">
        <p14:creationId xmlns:p14="http://schemas.microsoft.com/office/powerpoint/2010/main" val="3835432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5626E-92A3-4548-AE32-FCA0219D3E1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F78D4-7A16-45DF-B755-761725D8C3BD}" type="slidenum">
              <a:rPr lang="en-US" smtClean="0"/>
              <a:t>‹#›</a:t>
            </a:fld>
            <a:endParaRPr lang="en-US"/>
          </a:p>
        </p:txBody>
      </p:sp>
    </p:spTree>
    <p:extLst>
      <p:ext uri="{BB962C8B-B14F-4D97-AF65-F5344CB8AC3E}">
        <p14:creationId xmlns:p14="http://schemas.microsoft.com/office/powerpoint/2010/main" val="1401374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5626E-92A3-4548-AE32-FCA0219D3E1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F78D4-7A16-45DF-B755-761725D8C3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11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75626E-92A3-4548-AE32-FCA0219D3E14}"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F78D4-7A16-45DF-B755-761725D8C3BD}" type="slidenum">
              <a:rPr lang="en-US" smtClean="0"/>
              <a:t>‹#›</a:t>
            </a:fld>
            <a:endParaRPr lang="en-US"/>
          </a:p>
        </p:txBody>
      </p:sp>
    </p:spTree>
    <p:extLst>
      <p:ext uri="{BB962C8B-B14F-4D97-AF65-F5344CB8AC3E}">
        <p14:creationId xmlns:p14="http://schemas.microsoft.com/office/powerpoint/2010/main" val="316830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75626E-92A3-4548-AE32-FCA0219D3E14}"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1F78D4-7A16-45DF-B755-761725D8C3BD}" type="slidenum">
              <a:rPr lang="en-US" smtClean="0"/>
              <a:t>‹#›</a:t>
            </a:fld>
            <a:endParaRPr lang="en-US"/>
          </a:p>
        </p:txBody>
      </p:sp>
    </p:spTree>
    <p:extLst>
      <p:ext uri="{BB962C8B-B14F-4D97-AF65-F5344CB8AC3E}">
        <p14:creationId xmlns:p14="http://schemas.microsoft.com/office/powerpoint/2010/main" val="1090368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75626E-92A3-4548-AE32-FCA0219D3E14}"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1F78D4-7A16-45DF-B755-761725D8C3BD}" type="slidenum">
              <a:rPr lang="en-US" smtClean="0"/>
              <a:t>‹#›</a:t>
            </a:fld>
            <a:endParaRPr lang="en-US"/>
          </a:p>
        </p:txBody>
      </p:sp>
    </p:spTree>
    <p:extLst>
      <p:ext uri="{BB962C8B-B14F-4D97-AF65-F5344CB8AC3E}">
        <p14:creationId xmlns:p14="http://schemas.microsoft.com/office/powerpoint/2010/main" val="1239599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275626E-92A3-4548-AE32-FCA0219D3E14}" type="datetimeFigureOut">
              <a:rPr lang="en-US" smtClean="0"/>
              <a:t>1/17/2023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F1F78D4-7A16-45DF-B755-761725D8C3BD}" type="slidenum">
              <a:rPr lang="en-US" smtClean="0"/>
              <a:t>‹#›</a:t>
            </a:fld>
            <a:endParaRPr lang="en-US"/>
          </a:p>
        </p:txBody>
      </p:sp>
    </p:spTree>
    <p:extLst>
      <p:ext uri="{BB962C8B-B14F-4D97-AF65-F5344CB8AC3E}">
        <p14:creationId xmlns:p14="http://schemas.microsoft.com/office/powerpoint/2010/main" val="278887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275626E-92A3-4548-AE32-FCA0219D3E14}" type="datetimeFigureOut">
              <a:rPr lang="en-US" smtClean="0"/>
              <a:t>1/17/2023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F1F78D4-7A16-45DF-B755-761725D8C3BD}" type="slidenum">
              <a:rPr lang="en-US" smtClean="0"/>
              <a:t>‹#›</a:t>
            </a:fld>
            <a:endParaRPr lang="en-US"/>
          </a:p>
        </p:txBody>
      </p:sp>
    </p:spTree>
    <p:extLst>
      <p:ext uri="{BB962C8B-B14F-4D97-AF65-F5344CB8AC3E}">
        <p14:creationId xmlns:p14="http://schemas.microsoft.com/office/powerpoint/2010/main" val="96321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75626E-92A3-4548-AE32-FCA0219D3E14}"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F78D4-7A16-45DF-B755-761725D8C3BD}" type="slidenum">
              <a:rPr lang="en-US" smtClean="0"/>
              <a:t>‹#›</a:t>
            </a:fld>
            <a:endParaRPr lang="en-US"/>
          </a:p>
        </p:txBody>
      </p:sp>
    </p:spTree>
    <p:extLst>
      <p:ext uri="{BB962C8B-B14F-4D97-AF65-F5344CB8AC3E}">
        <p14:creationId xmlns:p14="http://schemas.microsoft.com/office/powerpoint/2010/main" val="369244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75626E-92A3-4548-AE32-FCA0219D3E14}" type="datetimeFigureOut">
              <a:rPr lang="en-US" smtClean="0"/>
              <a:t>1/17/2023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F1F78D4-7A16-45DF-B755-761725D8C3B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2990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43D8-85C8-7A4E-911D-6C79693A0A47}"/>
              </a:ext>
            </a:extLst>
          </p:cNvPr>
          <p:cNvSpPr>
            <a:spLocks noGrp="1"/>
          </p:cNvSpPr>
          <p:nvPr>
            <p:ph type="ctrTitle"/>
          </p:nvPr>
        </p:nvSpPr>
        <p:spPr>
          <a:xfrm>
            <a:off x="1395211" y="1386941"/>
            <a:ext cx="9144000" cy="1655762"/>
          </a:xfrm>
        </p:spPr>
        <p:txBody>
          <a:bodyPr>
            <a:normAutofit fontScale="90000"/>
          </a:bodyPr>
          <a:lstStyle/>
          <a:p>
            <a:pPr algn="ctr"/>
            <a:r>
              <a:rPr lang="en-US" dirty="0"/>
              <a:t>IOT BASED HEALTH MONITORING SYSTEM</a:t>
            </a:r>
          </a:p>
        </p:txBody>
      </p:sp>
      <p:sp>
        <p:nvSpPr>
          <p:cNvPr id="3" name="Subtitle 2">
            <a:extLst>
              <a:ext uri="{FF2B5EF4-FFF2-40B4-BE49-F238E27FC236}">
                <a16:creationId xmlns:a16="http://schemas.microsoft.com/office/drawing/2014/main" id="{C15F89F4-FEA9-2199-7DC1-194A89107842}"/>
              </a:ext>
            </a:extLst>
          </p:cNvPr>
          <p:cNvSpPr>
            <a:spLocks noGrp="1"/>
          </p:cNvSpPr>
          <p:nvPr>
            <p:ph type="subTitle" idx="1"/>
          </p:nvPr>
        </p:nvSpPr>
        <p:spPr>
          <a:xfrm>
            <a:off x="1176271" y="4417453"/>
            <a:ext cx="7826062" cy="1877028"/>
          </a:xfrm>
        </p:spPr>
        <p:txBody>
          <a:bodyPr>
            <a:normAutofit fontScale="62500" lnSpcReduction="20000"/>
          </a:bodyPr>
          <a:lstStyle/>
          <a:p>
            <a:r>
              <a:rPr lang="en-US" dirty="0"/>
              <a:t>GROUP MEMBERS</a:t>
            </a:r>
          </a:p>
          <a:p>
            <a:r>
              <a:rPr lang="en-US" sz="2000" dirty="0"/>
              <a:t>SEME SARKAR-1708006</a:t>
            </a:r>
          </a:p>
          <a:p>
            <a:r>
              <a:rPr lang="en-US" sz="2000" dirty="0"/>
              <a:t>SHEMONTI BARUA-1708008</a:t>
            </a:r>
          </a:p>
          <a:p>
            <a:r>
              <a:rPr lang="en-US" sz="2000" dirty="0"/>
              <a:t>HUMAYRA MEHZABIN-1708009</a:t>
            </a:r>
          </a:p>
          <a:p>
            <a:r>
              <a:rPr lang="en-US" sz="2000" dirty="0"/>
              <a:t>BARNA GHOSH-1708010</a:t>
            </a:r>
          </a:p>
          <a:p>
            <a:r>
              <a:rPr lang="en-US" sz="2000" dirty="0"/>
              <a:t>SHEMANA BARUA-1708030</a:t>
            </a:r>
          </a:p>
          <a:p>
            <a:endParaRPr lang="en-US" dirty="0"/>
          </a:p>
        </p:txBody>
      </p:sp>
    </p:spTree>
    <p:extLst>
      <p:ext uri="{BB962C8B-B14F-4D97-AF65-F5344CB8AC3E}">
        <p14:creationId xmlns:p14="http://schemas.microsoft.com/office/powerpoint/2010/main" val="2615671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CAC87-399D-46D2-A96E-F8CB5F1BFCDB}"/>
              </a:ext>
            </a:extLst>
          </p:cNvPr>
          <p:cNvSpPr>
            <a:spLocks noGrp="1"/>
          </p:cNvSpPr>
          <p:nvPr>
            <p:ph type="title"/>
          </p:nvPr>
        </p:nvSpPr>
        <p:spPr/>
        <p:txBody>
          <a:bodyPr/>
          <a:lstStyle/>
          <a:p>
            <a:r>
              <a:rPr lang="en-US" dirty="0"/>
              <a:t>CODE EXPL</a:t>
            </a:r>
            <a:r>
              <a:rPr lang="en-US" dirty="0">
                <a:solidFill>
                  <a:srgbClr val="000000"/>
                </a:solidFill>
                <a:effectLst/>
                <a:ea typeface="Calibri" panose="020F0502020204030204" pitchFamily="34" charset="0"/>
              </a:rPr>
              <a:t>ANATION</a:t>
            </a:r>
            <a:endParaRPr lang="en-US" dirty="0"/>
          </a:p>
        </p:txBody>
      </p:sp>
      <p:sp>
        <p:nvSpPr>
          <p:cNvPr id="7" name="TextBox 6">
            <a:extLst>
              <a:ext uri="{FF2B5EF4-FFF2-40B4-BE49-F238E27FC236}">
                <a16:creationId xmlns:a16="http://schemas.microsoft.com/office/drawing/2014/main" id="{A2929015-0DF9-3596-40A2-6BBEBBA5F9D5}"/>
              </a:ext>
            </a:extLst>
          </p:cNvPr>
          <p:cNvSpPr txBox="1"/>
          <p:nvPr/>
        </p:nvSpPr>
        <p:spPr>
          <a:xfrm>
            <a:off x="856982" y="4340138"/>
            <a:ext cx="5059680" cy="2153731"/>
          </a:xfrm>
          <a:prstGeom prst="rect">
            <a:avLst/>
          </a:prstGeom>
          <a:noFill/>
        </p:spPr>
        <p:txBody>
          <a:bodyPr wrap="square">
            <a:spAutoFit/>
          </a:bodyPr>
          <a:lstStyle/>
          <a:p>
            <a:pPr marL="0" marR="0" algn="just">
              <a:lnSpc>
                <a:spcPct val="107000"/>
              </a:lnSpc>
              <a:spcBef>
                <a:spcPts val="0"/>
              </a:spcBef>
              <a:spcAft>
                <a:spcPts val="0"/>
              </a:spcAft>
            </a:pPr>
            <a:r>
              <a:rPr lang="en-US" sz="1800" dirty="0">
                <a:solidFill>
                  <a:srgbClr val="000000"/>
                </a:solidFill>
                <a:effectLst/>
                <a:ea typeface="Times New Roman" panose="02020603050405020304" pitchFamily="18" charset="0"/>
                <a:cs typeface="Arial" panose="020B0604020202020204" pitchFamily="34" charset="0"/>
              </a:rPr>
              <a:t>Inside the </a:t>
            </a:r>
            <a:r>
              <a:rPr lang="en-US" sz="1800" dirty="0">
                <a:solidFill>
                  <a:srgbClr val="3A3A3A"/>
                </a:solidFill>
                <a:effectLst/>
                <a:ea typeface="Calibri" panose="020F0502020204030204" pitchFamily="34" charset="0"/>
                <a:cs typeface="Arial" panose="020B0604020202020204" pitchFamily="34" charset="0"/>
              </a:rPr>
              <a:t>alert function, these following message variables are basically used to show notification on the Blynk app. The data is sent over </a:t>
            </a:r>
            <a:r>
              <a:rPr lang="en-US" sz="1800" dirty="0" err="1">
                <a:solidFill>
                  <a:srgbClr val="3A3A3A"/>
                </a:solidFill>
                <a:effectLst/>
                <a:ea typeface="Calibri" panose="020F0502020204030204" pitchFamily="34" charset="0"/>
                <a:cs typeface="Arial" panose="020B0604020202020204" pitchFamily="34" charset="0"/>
              </a:rPr>
              <a:t>blynk</a:t>
            </a:r>
            <a:r>
              <a:rPr lang="en-US" sz="1800" dirty="0">
                <a:solidFill>
                  <a:srgbClr val="3A3A3A"/>
                </a:solidFill>
                <a:effectLst/>
                <a:ea typeface="Calibri" panose="020F0502020204030204" pitchFamily="34" charset="0"/>
                <a:cs typeface="Arial" panose="020B0604020202020204" pitchFamily="34" charset="0"/>
              </a:rPr>
              <a:t> if  bpm and spo2 cross  the range. Then a notification is delivered containing message “ critical condition, take action” . </a:t>
            </a:r>
            <a:endParaRPr lang="en-US" sz="1800" dirty="0">
              <a:effectLst/>
              <a:ea typeface="Calibri" panose="020F0502020204030204" pitchFamily="34" charset="0"/>
              <a:cs typeface="Arial" panose="020B0604020202020204" pitchFamily="34" charset="0"/>
            </a:endParaRPr>
          </a:p>
          <a:p>
            <a:pPr marL="0" marR="0" algn="just">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E192803-893D-24CE-4A7D-CB3256856A00}"/>
              </a:ext>
            </a:extLst>
          </p:cNvPr>
          <p:cNvSpPr txBox="1"/>
          <p:nvPr/>
        </p:nvSpPr>
        <p:spPr>
          <a:xfrm>
            <a:off x="6093854" y="4330584"/>
            <a:ext cx="6098146" cy="1201739"/>
          </a:xfrm>
          <a:prstGeom prst="rect">
            <a:avLst/>
          </a:prstGeom>
          <a:noFill/>
        </p:spPr>
        <p:txBody>
          <a:bodyPr wrap="square">
            <a:spAutoFit/>
          </a:bodyPr>
          <a:lstStyle/>
          <a:p>
            <a:pPr marL="0" marR="0" algn="just">
              <a:lnSpc>
                <a:spcPct val="107000"/>
              </a:lnSpc>
              <a:spcBef>
                <a:spcPts val="0"/>
              </a:spcBef>
              <a:spcAft>
                <a:spcPts val="0"/>
              </a:spcAft>
            </a:pPr>
            <a:r>
              <a:rPr lang="en-US" sz="1800" dirty="0">
                <a:solidFill>
                  <a:srgbClr val="000000"/>
                </a:solidFill>
                <a:effectLst/>
                <a:ea typeface="Times New Roman" panose="02020603050405020304" pitchFamily="18" charset="0"/>
                <a:cs typeface="Arial" panose="020B0604020202020204" pitchFamily="34" charset="0"/>
              </a:rPr>
              <a:t>In the following portion,</a:t>
            </a:r>
            <a:r>
              <a:rPr lang="en-US" sz="1800" dirty="0">
                <a:solidFill>
                  <a:srgbClr val="3A3A3A"/>
                </a:solidFill>
                <a:effectLst/>
                <a:ea typeface="Calibri" panose="020F0502020204030204" pitchFamily="34" charset="0"/>
                <a:cs typeface="Arial" panose="020B0604020202020204" pitchFamily="34" charset="0"/>
              </a:rPr>
              <a:t> alert message will deliver to event called ‘</a:t>
            </a:r>
            <a:r>
              <a:rPr lang="en-US" sz="1800" dirty="0" err="1">
                <a:solidFill>
                  <a:srgbClr val="3A3A3A"/>
                </a:solidFill>
                <a:effectLst/>
                <a:ea typeface="Calibri" panose="020F0502020204030204" pitchFamily="34" charset="0"/>
                <a:cs typeface="Arial" panose="020B0604020202020204" pitchFamily="34" charset="0"/>
              </a:rPr>
              <a:t>patients_condition</a:t>
            </a:r>
            <a:r>
              <a:rPr lang="en-US" sz="1800" dirty="0">
                <a:solidFill>
                  <a:srgbClr val="3A3A3A"/>
                </a:solidFill>
                <a:effectLst/>
                <a:ea typeface="Calibri" panose="020F0502020204030204" pitchFamily="34" charset="0"/>
                <a:cs typeface="Arial" panose="020B0604020202020204" pitchFamily="34" charset="0"/>
              </a:rPr>
              <a:t>’ of Blynk server if the body condition is not satisfied.</a:t>
            </a:r>
            <a:endParaRPr lang="en-US" sz="1800" dirty="0">
              <a:effectLst/>
              <a:ea typeface="Calibri" panose="020F0502020204030204" pitchFamily="34" charset="0"/>
              <a:cs typeface="Arial" panose="020B0604020202020204" pitchFamily="34" charset="0"/>
            </a:endParaRPr>
          </a:p>
          <a:p>
            <a:pPr marL="0" marR="0" algn="just">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819CA53-1454-B721-4A6C-3A6270AAD8FA}"/>
              </a:ext>
            </a:extLst>
          </p:cNvPr>
          <p:cNvPicPr>
            <a:picLocks noChangeAspect="1"/>
          </p:cNvPicPr>
          <p:nvPr/>
        </p:nvPicPr>
        <p:blipFill>
          <a:blip r:embed="rId2"/>
          <a:stretch>
            <a:fillRect/>
          </a:stretch>
        </p:blipFill>
        <p:spPr>
          <a:xfrm>
            <a:off x="1213189" y="1834649"/>
            <a:ext cx="4440636" cy="2617257"/>
          </a:xfrm>
          <a:prstGeom prst="rect">
            <a:avLst/>
          </a:prstGeom>
        </p:spPr>
      </p:pic>
      <p:pic>
        <p:nvPicPr>
          <p:cNvPr id="6" name="Picture 5">
            <a:extLst>
              <a:ext uri="{FF2B5EF4-FFF2-40B4-BE49-F238E27FC236}">
                <a16:creationId xmlns:a16="http://schemas.microsoft.com/office/drawing/2014/main" id="{DAD79321-04E9-737A-D502-DB8A3633C7D9}"/>
              </a:ext>
            </a:extLst>
          </p:cNvPr>
          <p:cNvPicPr>
            <a:picLocks noChangeAspect="1"/>
          </p:cNvPicPr>
          <p:nvPr/>
        </p:nvPicPr>
        <p:blipFill>
          <a:blip r:embed="rId3"/>
          <a:stretch>
            <a:fillRect/>
          </a:stretch>
        </p:blipFill>
        <p:spPr>
          <a:xfrm>
            <a:off x="6341665" y="1834649"/>
            <a:ext cx="4054268" cy="2095298"/>
          </a:xfrm>
          <a:prstGeom prst="rect">
            <a:avLst/>
          </a:prstGeom>
        </p:spPr>
      </p:pic>
    </p:spTree>
    <p:extLst>
      <p:ext uri="{BB962C8B-B14F-4D97-AF65-F5344CB8AC3E}">
        <p14:creationId xmlns:p14="http://schemas.microsoft.com/office/powerpoint/2010/main" val="1532789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5517EC3-F3D6-0CD8-BC91-2C9B4D8932BF}"/>
              </a:ext>
            </a:extLst>
          </p:cNvPr>
          <p:cNvSpPr>
            <a:spLocks noGrp="1"/>
          </p:cNvSpPr>
          <p:nvPr>
            <p:ph sz="half" idx="2"/>
          </p:nvPr>
        </p:nvSpPr>
        <p:spPr>
          <a:xfrm>
            <a:off x="1275008" y="2012193"/>
            <a:ext cx="9957945" cy="4023360"/>
          </a:xfrm>
        </p:spPr>
        <p:txBody>
          <a:bodyPr>
            <a:normAutofit/>
          </a:bodyPr>
          <a:lstStyle/>
          <a:p>
            <a:pPr>
              <a:lnSpc>
                <a:spcPct val="150000"/>
              </a:lnSpc>
              <a:spcBef>
                <a:spcPts val="0"/>
              </a:spcBef>
              <a:spcAft>
                <a:spcPts val="0"/>
              </a:spcAft>
              <a:buFont typeface="Arial" panose="020B0604020202020204" pitchFamily="34" charset="0"/>
              <a:buChar char="•"/>
            </a:pPr>
            <a:r>
              <a:rPr lang="en-US" sz="1800" dirty="0">
                <a:solidFill>
                  <a:schemeClr val="accent1"/>
                </a:solidFill>
                <a:effectLst/>
                <a:latin typeface="Times New Roman" panose="02020603050405020304" pitchFamily="18" charset="0"/>
                <a:ea typeface="Calibri" panose="020F0502020204030204" pitchFamily="34" charset="0"/>
                <a:cs typeface="Arial" panose="020B0604020202020204" pitchFamily="34" charset="0"/>
              </a:rPr>
              <a:t> </a:t>
            </a:r>
            <a:r>
              <a:rPr lang="en-US" sz="19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This section is divided into two portion</a:t>
            </a:r>
          </a:p>
          <a:p>
            <a:pPr marL="457200" indent="-457200">
              <a:lnSpc>
                <a:spcPct val="150000"/>
              </a:lnSpc>
              <a:spcBef>
                <a:spcPts val="0"/>
              </a:spcBef>
              <a:spcAft>
                <a:spcPts val="0"/>
              </a:spcAft>
              <a:buFont typeface="+mj-lt"/>
              <a:buAutoNum type="arabicPeriod"/>
            </a:pPr>
            <a:r>
              <a:rPr lang="en-US" sz="1900" dirty="0">
                <a:solidFill>
                  <a:srgbClr val="000000"/>
                </a:solidFill>
                <a:latin typeface="Calibri" panose="020F0502020204030204" pitchFamily="34" charset="0"/>
                <a:cs typeface="Arial" panose="020B0604020202020204" pitchFamily="34" charset="0"/>
              </a:rPr>
              <a:t>Components</a:t>
            </a:r>
            <a:endParaRPr lang="en-US" sz="1900" b="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indent="0">
              <a:lnSpc>
                <a:spcPct val="150000"/>
              </a:lnSpc>
              <a:spcBef>
                <a:spcPts val="0"/>
              </a:spcBef>
              <a:spcAft>
                <a:spcPts val="0"/>
              </a:spcAft>
              <a:buNone/>
            </a:pPr>
            <a:r>
              <a:rPr lang="en-US" sz="1900" b="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en-US" sz="1900" b="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i</a:t>
            </a:r>
            <a:r>
              <a:rPr lang="en-US" sz="1900" b="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ESP8266</a:t>
            </a:r>
          </a:p>
          <a:p>
            <a:pPr marL="0" indent="0">
              <a:lnSpc>
                <a:spcPct val="150000"/>
              </a:lnSpc>
              <a:spcBef>
                <a:spcPts val="0"/>
              </a:spcBef>
              <a:spcAft>
                <a:spcPts val="0"/>
              </a:spcAft>
              <a:buNone/>
            </a:pPr>
            <a:r>
              <a:rPr lang="en-US" sz="1900" dirty="0">
                <a:solidFill>
                  <a:srgbClr val="000000"/>
                </a:solidFill>
                <a:latin typeface="Calibri" panose="020F0502020204030204" pitchFamily="34" charset="0"/>
                <a:ea typeface="Calibri" panose="020F0502020204030204" pitchFamily="34" charset="0"/>
                <a:cs typeface="Arial" panose="020B0604020202020204" pitchFamily="34" charset="0"/>
              </a:rPr>
              <a:t>          ii. I2C LCD Displ</a:t>
            </a:r>
            <a:r>
              <a:rPr lang="en-US" sz="1900" b="0" dirty="0">
                <a:solidFill>
                  <a:srgbClr val="000000"/>
                </a:solidFill>
                <a:effectLst/>
                <a:latin typeface="Calibri" panose="020F0502020204030204" pitchFamily="34" charset="0"/>
                <a:ea typeface="Calibri" panose="020F0502020204030204" pitchFamily="34" charset="0"/>
                <a:cs typeface="Arial" panose="020B0604020202020204" pitchFamily="34" charset="0"/>
              </a:rPr>
              <a:t>ay</a:t>
            </a:r>
          </a:p>
          <a:p>
            <a:pPr marL="0" indent="0">
              <a:lnSpc>
                <a:spcPct val="150000"/>
              </a:lnSpc>
              <a:spcBef>
                <a:spcPts val="0"/>
              </a:spcBef>
              <a:spcAft>
                <a:spcPts val="0"/>
              </a:spcAft>
              <a:buNone/>
            </a:pPr>
            <a:r>
              <a:rPr lang="en-US" sz="1900" dirty="0">
                <a:solidFill>
                  <a:srgbClr val="000000"/>
                </a:solidFill>
                <a:latin typeface="Calibri" panose="020F0502020204030204" pitchFamily="34" charset="0"/>
                <a:ea typeface="Calibri" panose="020F0502020204030204" pitchFamily="34" charset="0"/>
                <a:cs typeface="Arial" panose="020B0604020202020204" pitchFamily="34" charset="0"/>
              </a:rPr>
              <a:t>          iii. M</a:t>
            </a:r>
            <a:r>
              <a:rPr lang="en-US" sz="1900" b="0" dirty="0">
                <a:solidFill>
                  <a:srgbClr val="000000"/>
                </a:solidFill>
                <a:effectLst/>
                <a:latin typeface="Calibri" panose="020F0502020204030204" pitchFamily="34" charset="0"/>
                <a:ea typeface="Calibri" panose="020F0502020204030204" pitchFamily="34" charset="0"/>
                <a:cs typeface="Arial" panose="020B0604020202020204" pitchFamily="34" charset="0"/>
              </a:rPr>
              <a:t>ax</a:t>
            </a:r>
            <a:r>
              <a:rPr lang="en-US" sz="1900" dirty="0">
                <a:solidFill>
                  <a:srgbClr val="000000"/>
                </a:solidFill>
                <a:latin typeface="Calibri" panose="020F0502020204030204" pitchFamily="34" charset="0"/>
                <a:ea typeface="Calibri" panose="020F0502020204030204" pitchFamily="34" charset="0"/>
                <a:cs typeface="Arial" panose="020B0604020202020204" pitchFamily="34" charset="0"/>
              </a:rPr>
              <a:t>30100 Pulse Oximeter</a:t>
            </a:r>
          </a:p>
          <a:p>
            <a:pPr marL="0" indent="0">
              <a:lnSpc>
                <a:spcPct val="150000"/>
              </a:lnSpc>
              <a:spcBef>
                <a:spcPts val="0"/>
              </a:spcBef>
              <a:spcAft>
                <a:spcPts val="0"/>
              </a:spcAft>
              <a:buNone/>
            </a:pPr>
            <a:r>
              <a:rPr lang="en-US" sz="1900" b="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iv. LM 7805 </a:t>
            </a:r>
            <a:r>
              <a:rPr lang="en-US" sz="1900" b="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Voltge</a:t>
            </a:r>
            <a:r>
              <a:rPr lang="en-US" sz="1900" b="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Regulator</a:t>
            </a:r>
          </a:p>
          <a:p>
            <a:pPr marL="0" indent="0">
              <a:lnSpc>
                <a:spcPct val="150000"/>
              </a:lnSpc>
              <a:spcBef>
                <a:spcPts val="0"/>
              </a:spcBef>
              <a:spcAft>
                <a:spcPts val="0"/>
              </a:spcAft>
              <a:buNone/>
            </a:pPr>
            <a:r>
              <a:rPr lang="en-US" sz="1900" b="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v. 9V Battery</a:t>
            </a:r>
          </a:p>
          <a:p>
            <a:pPr marL="0" indent="0">
              <a:lnSpc>
                <a:spcPct val="150000"/>
              </a:lnSpc>
              <a:spcBef>
                <a:spcPts val="0"/>
              </a:spcBef>
              <a:spcAft>
                <a:spcPts val="0"/>
              </a:spcAft>
              <a:buNone/>
            </a:pPr>
            <a:r>
              <a:rPr lang="en-US" sz="19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900" dirty="0">
                <a:solidFill>
                  <a:schemeClr val="accent1"/>
                </a:solidFill>
                <a:latin typeface="Calibri" panose="020F0502020204030204" pitchFamily="34" charset="0"/>
                <a:ea typeface="Calibri" panose="020F0502020204030204" pitchFamily="34" charset="0"/>
                <a:cs typeface="Arial" panose="020B0604020202020204" pitchFamily="34" charset="0"/>
              </a:rPr>
              <a:t>2.    </a:t>
            </a:r>
            <a:r>
              <a:rPr lang="en-US" sz="1900" dirty="0">
                <a:solidFill>
                  <a:srgbClr val="000000"/>
                </a:solidFill>
                <a:latin typeface="Calibri" panose="020F0502020204030204" pitchFamily="34" charset="0"/>
                <a:ea typeface="Calibri" panose="020F0502020204030204" pitchFamily="34" charset="0"/>
                <a:cs typeface="Arial" panose="020B0604020202020204" pitchFamily="34" charset="0"/>
              </a:rPr>
              <a:t>Connection</a:t>
            </a:r>
            <a:endParaRPr lang="en-US" sz="1900" b="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5" name="Title 6">
            <a:extLst>
              <a:ext uri="{FF2B5EF4-FFF2-40B4-BE49-F238E27FC236}">
                <a16:creationId xmlns:a16="http://schemas.microsoft.com/office/drawing/2014/main" id="{F621344D-3772-D6AB-00DE-F015828DB3CD}"/>
              </a:ext>
            </a:extLst>
          </p:cNvPr>
          <p:cNvSpPr txBox="1">
            <a:spLocks noGrp="1"/>
          </p:cNvSpPr>
          <p:nvPr>
            <p:ph type="title"/>
          </p:nvPr>
        </p:nvSpPr>
        <p:spPr>
          <a:xfrm>
            <a:off x="0" y="396348"/>
            <a:ext cx="10058400" cy="1449387"/>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         H</a:t>
            </a:r>
            <a:r>
              <a:rPr lang="en-US" dirty="0">
                <a:solidFill>
                  <a:srgbClr val="000000"/>
                </a:solidFill>
                <a:effectLst/>
                <a:ea typeface="Calibri" panose="020F0502020204030204" pitchFamily="34" charset="0"/>
              </a:rPr>
              <a:t>ARDWRE IMPLEMENTATION</a:t>
            </a:r>
            <a:endParaRPr lang="en-US" dirty="0"/>
          </a:p>
        </p:txBody>
      </p:sp>
    </p:spTree>
    <p:extLst>
      <p:ext uri="{BB962C8B-B14F-4D97-AF65-F5344CB8AC3E}">
        <p14:creationId xmlns:p14="http://schemas.microsoft.com/office/powerpoint/2010/main" val="2441760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38F0FA1-53E2-63FA-79F0-48D4499BF6E4}"/>
              </a:ext>
            </a:extLst>
          </p:cNvPr>
          <p:cNvGraphicFramePr/>
          <p:nvPr>
            <p:extLst>
              <p:ext uri="{D42A27DB-BD31-4B8C-83A1-F6EECF244321}">
                <p14:modId xmlns:p14="http://schemas.microsoft.com/office/powerpoint/2010/main" val="2896515248"/>
              </p:ext>
            </p:extLst>
          </p:nvPr>
        </p:nvGraphicFramePr>
        <p:xfrm>
          <a:off x="2328002" y="721218"/>
          <a:ext cx="8528890" cy="5093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58B2FFB5-F6D9-78D5-84DB-5C18698B30CF}"/>
              </a:ext>
            </a:extLst>
          </p:cNvPr>
          <p:cNvSpPr txBox="1"/>
          <p:nvPr/>
        </p:nvSpPr>
        <p:spPr>
          <a:xfrm>
            <a:off x="4798759" y="1480761"/>
            <a:ext cx="1184856" cy="369332"/>
          </a:xfrm>
          <a:prstGeom prst="rect">
            <a:avLst/>
          </a:prstGeom>
          <a:noFill/>
        </p:spPr>
        <p:txBody>
          <a:bodyPr wrap="square" rtlCol="0">
            <a:spAutoFit/>
          </a:bodyPr>
          <a:lstStyle/>
          <a:p>
            <a:r>
              <a:rPr lang="en-US" dirty="0">
                <a:solidFill>
                  <a:schemeClr val="bg1"/>
                </a:solidFill>
              </a:rPr>
              <a:t>ESP8266</a:t>
            </a:r>
          </a:p>
        </p:txBody>
      </p:sp>
      <p:sp>
        <p:nvSpPr>
          <p:cNvPr id="4" name="TextBox 3">
            <a:extLst>
              <a:ext uri="{FF2B5EF4-FFF2-40B4-BE49-F238E27FC236}">
                <a16:creationId xmlns:a16="http://schemas.microsoft.com/office/drawing/2014/main" id="{4514706C-781D-52DE-77B3-AD4ABD3B7E22}"/>
              </a:ext>
            </a:extLst>
          </p:cNvPr>
          <p:cNvSpPr txBox="1"/>
          <p:nvPr/>
        </p:nvSpPr>
        <p:spPr>
          <a:xfrm>
            <a:off x="4686374" y="4546242"/>
            <a:ext cx="1409626" cy="646331"/>
          </a:xfrm>
          <a:prstGeom prst="rect">
            <a:avLst/>
          </a:prstGeom>
          <a:noFill/>
        </p:spPr>
        <p:txBody>
          <a:bodyPr wrap="square" rtlCol="0">
            <a:spAutoFit/>
          </a:bodyPr>
          <a:lstStyle/>
          <a:p>
            <a:r>
              <a:rPr lang="en-US" dirty="0">
                <a:solidFill>
                  <a:schemeClr val="bg1"/>
                </a:solidFill>
              </a:rPr>
              <a:t>VOLT</a:t>
            </a:r>
            <a:r>
              <a:rPr lang="en-US" sz="1800" dirty="0">
                <a:solidFill>
                  <a:schemeClr val="bg1"/>
                </a:solidFill>
              </a:rPr>
              <a:t>A</a:t>
            </a:r>
            <a:r>
              <a:rPr lang="en-US" dirty="0">
                <a:solidFill>
                  <a:schemeClr val="bg1"/>
                </a:solidFill>
              </a:rPr>
              <a:t>GE REGUL</a:t>
            </a:r>
            <a:r>
              <a:rPr lang="en-US" sz="1800" dirty="0">
                <a:solidFill>
                  <a:schemeClr val="bg1"/>
                </a:solidFill>
              </a:rPr>
              <a:t>A</a:t>
            </a:r>
            <a:r>
              <a:rPr lang="en-US" dirty="0">
                <a:solidFill>
                  <a:schemeClr val="bg1"/>
                </a:solidFill>
              </a:rPr>
              <a:t>TOR</a:t>
            </a:r>
          </a:p>
        </p:txBody>
      </p:sp>
    </p:spTree>
    <p:extLst>
      <p:ext uri="{BB962C8B-B14F-4D97-AF65-F5344CB8AC3E}">
        <p14:creationId xmlns:p14="http://schemas.microsoft.com/office/powerpoint/2010/main" val="2164124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9637-CBB7-FAEB-B9EC-30D98FAD2BCF}"/>
              </a:ext>
            </a:extLst>
          </p:cNvPr>
          <p:cNvSpPr>
            <a:spLocks noGrp="1"/>
          </p:cNvSpPr>
          <p:nvPr>
            <p:ph type="title"/>
          </p:nvPr>
        </p:nvSpPr>
        <p:spPr/>
        <p:txBody>
          <a:bodyPr/>
          <a:lstStyle/>
          <a:p>
            <a:r>
              <a:rPr lang="en-US" dirty="0"/>
              <a:t>COMPONENT EXPL</a:t>
            </a:r>
            <a:r>
              <a:rPr lang="en-US" dirty="0">
                <a:solidFill>
                  <a:srgbClr val="000000"/>
                </a:solidFill>
                <a:effectLst/>
                <a:ea typeface="Calibri" panose="020F0502020204030204" pitchFamily="34" charset="0"/>
              </a:rPr>
              <a:t>ANATION</a:t>
            </a:r>
            <a:endParaRPr lang="en-US" dirty="0"/>
          </a:p>
        </p:txBody>
      </p:sp>
      <p:sp>
        <p:nvSpPr>
          <p:cNvPr id="3" name="Text Placeholder 2">
            <a:extLst>
              <a:ext uri="{FF2B5EF4-FFF2-40B4-BE49-F238E27FC236}">
                <a16:creationId xmlns:a16="http://schemas.microsoft.com/office/drawing/2014/main" id="{82A5C0FA-8246-CCFF-6626-4C4855F54208}"/>
              </a:ext>
            </a:extLst>
          </p:cNvPr>
          <p:cNvSpPr>
            <a:spLocks noGrp="1"/>
          </p:cNvSpPr>
          <p:nvPr>
            <p:ph type="body" idx="1"/>
          </p:nvPr>
        </p:nvSpPr>
        <p:spPr/>
        <p:txBody>
          <a:bodyPr/>
          <a:lstStyle/>
          <a:p>
            <a:r>
              <a:rPr lang="en-US" sz="2000" b="1" dirty="0">
                <a:solidFill>
                  <a:srgbClr val="000000"/>
                </a:solidFill>
                <a:latin typeface="STIXGeneral-Regular"/>
                <a:ea typeface="Calibri" panose="020F0502020204030204" pitchFamily="34" charset="0"/>
                <a:cs typeface="Times New Roman" panose="02020603050405020304" pitchFamily="18" charset="0"/>
              </a:rPr>
              <a:t>ESP8266</a:t>
            </a:r>
            <a:endParaRPr lang="en-US" b="1" dirty="0"/>
          </a:p>
          <a:p>
            <a:endParaRPr lang="en-US" dirty="0"/>
          </a:p>
        </p:txBody>
      </p:sp>
      <p:sp>
        <p:nvSpPr>
          <p:cNvPr id="4" name="Content Placeholder 3">
            <a:extLst>
              <a:ext uri="{FF2B5EF4-FFF2-40B4-BE49-F238E27FC236}">
                <a16:creationId xmlns:a16="http://schemas.microsoft.com/office/drawing/2014/main" id="{DD9F9CAA-8D3A-4C34-412B-619F53E4ACA8}"/>
              </a:ext>
            </a:extLst>
          </p:cNvPr>
          <p:cNvSpPr>
            <a:spLocks noGrp="1"/>
          </p:cNvSpPr>
          <p:nvPr>
            <p:ph sz="half" idx="2"/>
          </p:nvPr>
        </p:nvSpPr>
        <p:spPr>
          <a:xfrm>
            <a:off x="1097280" y="2247484"/>
            <a:ext cx="4775486" cy="2594973"/>
          </a:xfrm>
        </p:spPr>
        <p:txBody>
          <a:bodyPr>
            <a:normAutofit fontScale="85000" lnSpcReduction="20000"/>
          </a:bodyPr>
          <a:lstStyle/>
          <a:p>
            <a:r>
              <a:rPr lang="en-US" sz="2000" dirty="0">
                <a:solidFill>
                  <a:srgbClr val="000000"/>
                </a:solidFill>
                <a:latin typeface="STIXGeneral-Regular"/>
                <a:ea typeface="Calibri" panose="020F0502020204030204" pitchFamily="34" charset="0"/>
                <a:cs typeface="Times New Roman" panose="02020603050405020304" pitchFamily="18" charset="0"/>
              </a:rPr>
              <a:t>It is also called ESP8266 Wireless Transceiver </a:t>
            </a:r>
          </a:p>
          <a:p>
            <a:r>
              <a:rPr lang="en-US" sz="2000" dirty="0">
                <a:solidFill>
                  <a:srgbClr val="000000"/>
                </a:solidFill>
                <a:latin typeface="STIXGeneral-Regular"/>
                <a:ea typeface="Calibri" panose="020F0502020204030204" pitchFamily="34" charset="0"/>
                <a:cs typeface="Times New Roman" panose="02020603050405020304" pitchFamily="18" charset="0"/>
              </a:rPr>
              <a:t>cost-effective, easy-to-operate, compact-sized &amp; low-powered </a:t>
            </a:r>
            <a:r>
              <a:rPr lang="en-US" sz="2000" dirty="0" err="1">
                <a:solidFill>
                  <a:srgbClr val="000000"/>
                </a:solidFill>
                <a:latin typeface="STIXGeneral-Regular"/>
                <a:ea typeface="Calibri" panose="020F0502020204030204" pitchFamily="34" charset="0"/>
                <a:cs typeface="Times New Roman" panose="02020603050405020304" pitchFamily="18" charset="0"/>
              </a:rPr>
              <a:t>WiFi</a:t>
            </a:r>
            <a:r>
              <a:rPr lang="en-US" sz="2000" dirty="0">
                <a:solidFill>
                  <a:srgbClr val="000000"/>
                </a:solidFill>
                <a:latin typeface="STIXGeneral-Regular"/>
                <a:ea typeface="Calibri" panose="020F0502020204030204" pitchFamily="34" charset="0"/>
                <a:cs typeface="Times New Roman" panose="02020603050405020304" pitchFamily="18" charset="0"/>
              </a:rPr>
              <a:t> module, designed by </a:t>
            </a:r>
            <a:r>
              <a:rPr lang="en-US" sz="2000" dirty="0" err="1">
                <a:solidFill>
                  <a:srgbClr val="000000"/>
                </a:solidFill>
                <a:latin typeface="STIXGeneral-Regular"/>
                <a:ea typeface="Calibri" panose="020F0502020204030204" pitchFamily="34" charset="0"/>
                <a:cs typeface="Times New Roman" panose="02020603050405020304" pitchFamily="18" charset="0"/>
              </a:rPr>
              <a:t>Espressif</a:t>
            </a:r>
            <a:r>
              <a:rPr lang="en-US" sz="2000" dirty="0">
                <a:solidFill>
                  <a:srgbClr val="000000"/>
                </a:solidFill>
                <a:latin typeface="STIXGeneral-Regular"/>
                <a:ea typeface="Calibri" panose="020F0502020204030204" pitchFamily="34" charset="0"/>
                <a:cs typeface="Times New Roman" panose="02020603050405020304" pitchFamily="18" charset="0"/>
              </a:rPr>
              <a:t> Systems,</a:t>
            </a:r>
          </a:p>
          <a:p>
            <a:r>
              <a:rPr lang="en-US" sz="2000" dirty="0">
                <a:solidFill>
                  <a:srgbClr val="000000"/>
                </a:solidFill>
                <a:latin typeface="STIXGeneral-Regular"/>
                <a:ea typeface="Calibri" panose="020F0502020204030204" pitchFamily="34" charset="0"/>
                <a:cs typeface="Times New Roman" panose="02020603050405020304" pitchFamily="18" charset="0"/>
              </a:rPr>
              <a:t> supports both TCP/IP and Serial Protocol.</a:t>
            </a:r>
          </a:p>
          <a:p>
            <a:r>
              <a:rPr lang="en-US" sz="2000" dirty="0">
                <a:solidFill>
                  <a:srgbClr val="000000"/>
                </a:solidFill>
                <a:latin typeface="STIXGeneral-Regular"/>
                <a:ea typeface="Calibri" panose="020F0502020204030204" pitchFamily="34" charset="0"/>
                <a:cs typeface="Times New Roman" panose="02020603050405020304" pitchFamily="18" charset="0"/>
              </a:rPr>
              <a:t>used in IOT cloud based embedded projects and</a:t>
            </a:r>
          </a:p>
          <a:p>
            <a:r>
              <a:rPr lang="en-US" sz="2000" dirty="0">
                <a:solidFill>
                  <a:srgbClr val="000000"/>
                </a:solidFill>
                <a:latin typeface="STIXGeneral-Regular"/>
                <a:ea typeface="Calibri" panose="020F0502020204030204" pitchFamily="34" charset="0"/>
                <a:cs typeface="Times New Roman" panose="02020603050405020304" pitchFamily="18" charset="0"/>
              </a:rPr>
              <a:t>considered the most widely used </a:t>
            </a:r>
            <a:r>
              <a:rPr lang="en-US" sz="2000" dirty="0" err="1">
                <a:solidFill>
                  <a:srgbClr val="000000"/>
                </a:solidFill>
                <a:latin typeface="STIXGeneral-Regular"/>
                <a:ea typeface="Calibri" panose="020F0502020204030204" pitchFamily="34" charset="0"/>
                <a:cs typeface="Times New Roman" panose="02020603050405020304" pitchFamily="18" charset="0"/>
              </a:rPr>
              <a:t>WiFi</a:t>
            </a:r>
            <a:r>
              <a:rPr lang="en-US" sz="2000" dirty="0">
                <a:solidFill>
                  <a:srgbClr val="000000"/>
                </a:solidFill>
                <a:latin typeface="STIXGeneral-Regular"/>
                <a:ea typeface="Calibri" panose="020F0502020204030204" pitchFamily="34" charset="0"/>
                <a:cs typeface="Times New Roman" panose="02020603050405020304" pitchFamily="18" charset="0"/>
              </a:rPr>
              <a:t> module </a:t>
            </a:r>
            <a:r>
              <a:rPr lang="en-US" sz="2000" dirty="0" err="1">
                <a:solidFill>
                  <a:srgbClr val="000000"/>
                </a:solidFill>
                <a:latin typeface="STIXGeneral-Regular"/>
                <a:ea typeface="Calibri" panose="020F0502020204030204" pitchFamily="34" charset="0"/>
                <a:cs typeface="Times New Roman" panose="02020603050405020304" pitchFamily="18" charset="0"/>
              </a:rPr>
              <a:t>beacuse</a:t>
            </a:r>
            <a:r>
              <a:rPr lang="en-US" sz="2000" dirty="0">
                <a:solidFill>
                  <a:srgbClr val="000000"/>
                </a:solidFill>
                <a:latin typeface="STIXGeneral-Regular"/>
                <a:ea typeface="Calibri" panose="020F0502020204030204" pitchFamily="34" charset="0"/>
                <a:cs typeface="Times New Roman" panose="02020603050405020304" pitchFamily="18" charset="0"/>
              </a:rPr>
              <a:t> of its low cost and small size. </a:t>
            </a:r>
            <a:endParaRPr lang="en-US" dirty="0"/>
          </a:p>
          <a:p>
            <a:endParaRPr lang="en-US" dirty="0"/>
          </a:p>
        </p:txBody>
      </p:sp>
      <p:sp>
        <p:nvSpPr>
          <p:cNvPr id="5" name="Text Placeholder 4">
            <a:extLst>
              <a:ext uri="{FF2B5EF4-FFF2-40B4-BE49-F238E27FC236}">
                <a16:creationId xmlns:a16="http://schemas.microsoft.com/office/drawing/2014/main" id="{FA35D88C-A846-9D5A-39FC-C6C07441EF8F}"/>
              </a:ext>
            </a:extLst>
          </p:cNvPr>
          <p:cNvSpPr>
            <a:spLocks noGrp="1"/>
          </p:cNvSpPr>
          <p:nvPr>
            <p:ph type="body" sz="quarter" idx="3"/>
          </p:nvPr>
        </p:nvSpPr>
        <p:spPr/>
        <p:txBody>
          <a:bodyPr/>
          <a:lstStyle/>
          <a:p>
            <a:r>
              <a:rPr lang="en-US" sz="2000" b="1" dirty="0">
                <a:solidFill>
                  <a:srgbClr val="000000"/>
                </a:solidFill>
                <a:latin typeface="STIXGeneral-Regular"/>
                <a:ea typeface="Calibri" panose="020F0502020204030204" pitchFamily="34" charset="0"/>
                <a:cs typeface="Times New Roman" panose="02020603050405020304" pitchFamily="18" charset="0"/>
              </a:rPr>
              <a:t>Max 30100</a:t>
            </a:r>
            <a:endParaRPr lang="en-US" b="1" dirty="0"/>
          </a:p>
          <a:p>
            <a:endParaRPr lang="en-US" dirty="0"/>
          </a:p>
        </p:txBody>
      </p:sp>
      <p:sp>
        <p:nvSpPr>
          <p:cNvPr id="6" name="Content Placeholder 5">
            <a:extLst>
              <a:ext uri="{FF2B5EF4-FFF2-40B4-BE49-F238E27FC236}">
                <a16:creationId xmlns:a16="http://schemas.microsoft.com/office/drawing/2014/main" id="{9F1716E1-0640-0691-D041-8EB785ACAECD}"/>
              </a:ext>
            </a:extLst>
          </p:cNvPr>
          <p:cNvSpPr>
            <a:spLocks noGrp="1"/>
          </p:cNvSpPr>
          <p:nvPr>
            <p:ph sz="quarter" idx="4"/>
          </p:nvPr>
        </p:nvSpPr>
        <p:spPr>
          <a:xfrm>
            <a:off x="6217920" y="2194995"/>
            <a:ext cx="5141246" cy="2647462"/>
          </a:xfrm>
        </p:spPr>
        <p:txBody>
          <a:bodyPr>
            <a:normAutofit fontScale="85000" lnSpcReduction="20000"/>
          </a:bodyPr>
          <a:lstStyle/>
          <a:p>
            <a:r>
              <a:rPr lang="en-US" sz="2000" dirty="0">
                <a:solidFill>
                  <a:srgbClr val="000000"/>
                </a:solidFill>
                <a:latin typeface="STIXGeneral-Regular"/>
                <a:ea typeface="Calibri" panose="020F0502020204030204" pitchFamily="34" charset="0"/>
                <a:cs typeface="Times New Roman" panose="02020603050405020304" pitchFamily="18" charset="0"/>
              </a:rPr>
              <a:t>It is a pulse oximetry and heart rate monitor sensor</a:t>
            </a:r>
          </a:p>
          <a:p>
            <a:r>
              <a:rPr lang="en-US" sz="2000" dirty="0">
                <a:solidFill>
                  <a:srgbClr val="000000"/>
                </a:solidFill>
                <a:latin typeface="STIXGeneral-Regular"/>
                <a:ea typeface="Calibri" panose="020F0502020204030204" pitchFamily="34" charset="0"/>
                <a:cs typeface="Times New Roman" panose="02020603050405020304" pitchFamily="18" charset="0"/>
              </a:rPr>
              <a:t>can be powered by 1.8 V or 3.3 V power supply.</a:t>
            </a:r>
          </a:p>
          <a:p>
            <a:r>
              <a:rPr lang="en-US" sz="2000" dirty="0">
                <a:solidFill>
                  <a:srgbClr val="000000"/>
                </a:solidFill>
                <a:latin typeface="STIXGeneral-Regular"/>
                <a:ea typeface="Calibri" panose="020F0502020204030204" pitchFamily="34" charset="0"/>
                <a:cs typeface="Times New Roman" panose="02020603050405020304" pitchFamily="18" charset="0"/>
              </a:rPr>
              <a:t> A host microcontroller uses the I2C interface to communicate. </a:t>
            </a:r>
          </a:p>
          <a:p>
            <a:r>
              <a:rPr lang="en-US" sz="2000" dirty="0">
                <a:solidFill>
                  <a:srgbClr val="000000"/>
                </a:solidFill>
                <a:latin typeface="STIXGeneral-Regular"/>
                <a:ea typeface="Calibri" panose="020F0502020204030204" pitchFamily="34" charset="0"/>
                <a:cs typeface="Times New Roman" panose="02020603050405020304" pitchFamily="18" charset="0"/>
              </a:rPr>
              <a:t>It combines two LEDs, a photo detector, optimized optics, and low-noise analog signal processing to detect pulse oximetry and heart-rate signals.</a:t>
            </a:r>
          </a:p>
          <a:p>
            <a:r>
              <a:rPr lang="en-US" sz="2000" dirty="0">
                <a:solidFill>
                  <a:srgbClr val="000000"/>
                </a:solidFill>
                <a:latin typeface="STIXGeneral-Regular"/>
                <a:ea typeface="Calibri" panose="020F0502020204030204" pitchFamily="34" charset="0"/>
                <a:cs typeface="Times New Roman" panose="02020603050405020304" pitchFamily="18" charset="0"/>
              </a:rPr>
              <a:t> It is ultra-low-powered, making it suitable for systems operating on batteries. </a:t>
            </a:r>
            <a:endParaRPr lang="en-US" dirty="0"/>
          </a:p>
          <a:p>
            <a:endParaRPr lang="en-US" dirty="0"/>
          </a:p>
        </p:txBody>
      </p:sp>
      <p:pic>
        <p:nvPicPr>
          <p:cNvPr id="7" name="Picture 6" descr="A picture containing text&#10;&#10;Description automatically generated">
            <a:extLst>
              <a:ext uri="{FF2B5EF4-FFF2-40B4-BE49-F238E27FC236}">
                <a16:creationId xmlns:a16="http://schemas.microsoft.com/office/drawing/2014/main" id="{8891B799-E0ED-94C5-F74F-0FEC3CC38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2164" y="4788237"/>
            <a:ext cx="1763223" cy="1498605"/>
          </a:xfrm>
          <a:prstGeom prst="rect">
            <a:avLst/>
          </a:prstGeom>
        </p:spPr>
      </p:pic>
      <p:pic>
        <p:nvPicPr>
          <p:cNvPr id="8" name="Picture 7" descr="A picture containing electronics, circuit&#10;&#10;Description automatically generated">
            <a:extLst>
              <a:ext uri="{FF2B5EF4-FFF2-40B4-BE49-F238E27FC236}">
                <a16:creationId xmlns:a16="http://schemas.microsoft.com/office/drawing/2014/main" id="{E9590629-3B27-F704-2DA7-A4D964A3D689}"/>
              </a:ext>
            </a:extLst>
          </p:cNvPr>
          <p:cNvPicPr>
            <a:picLocks noChangeAspect="1"/>
          </p:cNvPicPr>
          <p:nvPr/>
        </p:nvPicPr>
        <p:blipFill rotWithShape="1">
          <a:blip r:embed="rId3">
            <a:extLst>
              <a:ext uri="{28A0092B-C50C-407E-A947-70E740481C1C}">
                <a14:useLocalDpi xmlns:a14="http://schemas.microsoft.com/office/drawing/2010/main" val="0"/>
              </a:ext>
            </a:extLst>
          </a:blip>
          <a:srcRect l="2933" t="8724" b="11762"/>
          <a:stretch/>
        </p:blipFill>
        <p:spPr>
          <a:xfrm>
            <a:off x="2112726" y="4842457"/>
            <a:ext cx="1763224" cy="1444385"/>
          </a:xfrm>
          <a:prstGeom prst="rect">
            <a:avLst/>
          </a:prstGeom>
        </p:spPr>
      </p:pic>
    </p:spTree>
    <p:extLst>
      <p:ext uri="{BB962C8B-B14F-4D97-AF65-F5344CB8AC3E}">
        <p14:creationId xmlns:p14="http://schemas.microsoft.com/office/powerpoint/2010/main" val="3431189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9637-CBB7-FAEB-B9EC-30D98FAD2BCF}"/>
              </a:ext>
            </a:extLst>
          </p:cNvPr>
          <p:cNvSpPr>
            <a:spLocks noGrp="1"/>
          </p:cNvSpPr>
          <p:nvPr>
            <p:ph type="title"/>
          </p:nvPr>
        </p:nvSpPr>
        <p:spPr/>
        <p:txBody>
          <a:bodyPr/>
          <a:lstStyle/>
          <a:p>
            <a:r>
              <a:rPr lang="en-US" dirty="0"/>
              <a:t>COMPONENT EXPL</a:t>
            </a:r>
            <a:r>
              <a:rPr lang="en-US" dirty="0">
                <a:solidFill>
                  <a:srgbClr val="000000"/>
                </a:solidFill>
                <a:effectLst/>
                <a:ea typeface="Calibri" panose="020F0502020204030204" pitchFamily="34" charset="0"/>
              </a:rPr>
              <a:t>ANATION</a:t>
            </a:r>
            <a:endParaRPr lang="en-US" dirty="0"/>
          </a:p>
        </p:txBody>
      </p:sp>
      <p:sp>
        <p:nvSpPr>
          <p:cNvPr id="3" name="Text Placeholder 2">
            <a:extLst>
              <a:ext uri="{FF2B5EF4-FFF2-40B4-BE49-F238E27FC236}">
                <a16:creationId xmlns:a16="http://schemas.microsoft.com/office/drawing/2014/main" id="{82A5C0FA-8246-CCFF-6626-4C4855F54208}"/>
              </a:ext>
            </a:extLst>
          </p:cNvPr>
          <p:cNvSpPr>
            <a:spLocks noGrp="1"/>
          </p:cNvSpPr>
          <p:nvPr>
            <p:ph type="body" idx="1"/>
          </p:nvPr>
        </p:nvSpPr>
        <p:spPr/>
        <p:txBody>
          <a:bodyPr/>
          <a:lstStyle/>
          <a:p>
            <a:r>
              <a:rPr lang="en-US" sz="2000" b="1" dirty="0">
                <a:solidFill>
                  <a:srgbClr val="000000"/>
                </a:solidFill>
                <a:latin typeface="STIXGeneral-Regular"/>
                <a:ea typeface="Calibri" panose="020F0502020204030204" pitchFamily="34" charset="0"/>
                <a:cs typeface="Times New Roman" panose="02020603050405020304" pitchFamily="18" charset="0"/>
              </a:rPr>
              <a:t>I2C LCD display</a:t>
            </a:r>
            <a:endParaRPr lang="en-US" b="1" dirty="0"/>
          </a:p>
          <a:p>
            <a:endParaRPr lang="en-US" dirty="0"/>
          </a:p>
        </p:txBody>
      </p:sp>
      <p:sp>
        <p:nvSpPr>
          <p:cNvPr id="4" name="Content Placeholder 3">
            <a:extLst>
              <a:ext uri="{FF2B5EF4-FFF2-40B4-BE49-F238E27FC236}">
                <a16:creationId xmlns:a16="http://schemas.microsoft.com/office/drawing/2014/main" id="{DD9F9CAA-8D3A-4C34-412B-619F53E4ACA8}"/>
              </a:ext>
            </a:extLst>
          </p:cNvPr>
          <p:cNvSpPr>
            <a:spLocks noGrp="1"/>
          </p:cNvSpPr>
          <p:nvPr>
            <p:ph sz="half" idx="2"/>
          </p:nvPr>
        </p:nvSpPr>
        <p:spPr>
          <a:xfrm>
            <a:off x="1097280" y="2247484"/>
            <a:ext cx="4775486" cy="2594973"/>
          </a:xfrm>
        </p:spPr>
        <p:txBody>
          <a:bodyPr>
            <a:normAutofit/>
          </a:bodyPr>
          <a:lstStyle/>
          <a:p>
            <a:r>
              <a:rPr lang="en-US" sz="1800" dirty="0">
                <a:solidFill>
                  <a:srgbClr val="000000"/>
                </a:solidFill>
                <a:latin typeface="STIXGeneral-Regular"/>
                <a:ea typeface="Calibri" panose="020F0502020204030204" pitchFamily="34" charset="0"/>
                <a:cs typeface="Times New Roman" panose="02020603050405020304" pitchFamily="18" charset="0"/>
              </a:rPr>
              <a:t>A 16 × 2 LCD display with I2C can show 16 characters in 2 lines. </a:t>
            </a:r>
          </a:p>
          <a:p>
            <a:r>
              <a:rPr lang="en-US" sz="1800" dirty="0">
                <a:solidFill>
                  <a:srgbClr val="000000"/>
                </a:solidFill>
                <a:latin typeface="STIXGeneral-Regular"/>
                <a:ea typeface="Calibri" panose="020F0502020204030204" pitchFamily="34" charset="0"/>
                <a:cs typeface="Times New Roman" panose="02020603050405020304" pitchFamily="18" charset="0"/>
              </a:rPr>
              <a:t> Four pins for the LCD display: VCC, GND, and SDA, as well as SCL.</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 Placeholder 4">
            <a:extLst>
              <a:ext uri="{FF2B5EF4-FFF2-40B4-BE49-F238E27FC236}">
                <a16:creationId xmlns:a16="http://schemas.microsoft.com/office/drawing/2014/main" id="{FA35D88C-A846-9D5A-39FC-C6C07441EF8F}"/>
              </a:ext>
            </a:extLst>
          </p:cNvPr>
          <p:cNvSpPr>
            <a:spLocks noGrp="1"/>
          </p:cNvSpPr>
          <p:nvPr>
            <p:ph type="body" sz="quarter" idx="3"/>
          </p:nvPr>
        </p:nvSpPr>
        <p:spPr/>
        <p:txBody>
          <a:bodyPr/>
          <a:lstStyle/>
          <a:p>
            <a:r>
              <a:rPr lang="en-US" sz="2000" b="1" dirty="0">
                <a:solidFill>
                  <a:srgbClr val="000000"/>
                </a:solidFill>
                <a:latin typeface="STIXGeneral-Regular"/>
                <a:ea typeface="Calibri" panose="020F0502020204030204" pitchFamily="34" charset="0"/>
                <a:cs typeface="Times New Roman" panose="02020603050405020304" pitchFamily="18" charset="0"/>
              </a:rPr>
              <a:t>LM 78705 Voltage Regulator</a:t>
            </a:r>
            <a:endParaRPr lang="en-US" b="1" dirty="0"/>
          </a:p>
          <a:p>
            <a:endParaRPr lang="en-US" dirty="0"/>
          </a:p>
        </p:txBody>
      </p:sp>
      <p:sp>
        <p:nvSpPr>
          <p:cNvPr id="6" name="Content Placeholder 5">
            <a:extLst>
              <a:ext uri="{FF2B5EF4-FFF2-40B4-BE49-F238E27FC236}">
                <a16:creationId xmlns:a16="http://schemas.microsoft.com/office/drawing/2014/main" id="{9F1716E1-0640-0691-D041-8EB785ACAECD}"/>
              </a:ext>
            </a:extLst>
          </p:cNvPr>
          <p:cNvSpPr>
            <a:spLocks noGrp="1"/>
          </p:cNvSpPr>
          <p:nvPr>
            <p:ph sz="quarter" idx="4"/>
          </p:nvPr>
        </p:nvSpPr>
        <p:spPr>
          <a:xfrm>
            <a:off x="6217920" y="2194995"/>
            <a:ext cx="5141246" cy="2647462"/>
          </a:xfrm>
        </p:spPr>
        <p:txBody>
          <a:bodyPr>
            <a:normAutofit/>
          </a:bodyPr>
          <a:lstStyle/>
          <a:p>
            <a:r>
              <a:rPr lang="en-US" sz="1800" dirty="0">
                <a:solidFill>
                  <a:srgbClr val="000000"/>
                </a:solidFill>
                <a:latin typeface="STIXGeneral-Regular"/>
                <a:ea typeface="Calibri" panose="020F0502020204030204" pitchFamily="34" charset="0"/>
                <a:cs typeface="Times New Roman" panose="02020603050405020304" pitchFamily="18" charset="0"/>
              </a:rPr>
              <a:t>The output voltage is kept constant using a voltage regulator integrated circuit (IC). </a:t>
            </a:r>
          </a:p>
          <a:p>
            <a:r>
              <a:rPr lang="en-US" sz="1800" dirty="0">
                <a:solidFill>
                  <a:srgbClr val="000000"/>
                </a:solidFill>
                <a:latin typeface="STIXGeneral-Regular"/>
                <a:ea typeface="Calibri" panose="020F0502020204030204" pitchFamily="34" charset="0"/>
                <a:cs typeface="Times New Roman" panose="02020603050405020304" pitchFamily="18" charset="0"/>
              </a:rPr>
              <a:t>A common voltage regulator integrated circuit is the 7805 Voltage Regulator, which is part of the 78xx series of fixed linear voltage regulators used to maintain such variations (IC).</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DC6CE7CE-4DF3-60BC-17A1-0EC3224B3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019" y="3618522"/>
            <a:ext cx="2707282" cy="2503592"/>
          </a:xfrm>
          <a:prstGeom prst="rect">
            <a:avLst/>
          </a:prstGeom>
        </p:spPr>
      </p:pic>
      <p:pic>
        <p:nvPicPr>
          <p:cNvPr id="10" name="Picture 9">
            <a:extLst>
              <a:ext uri="{FF2B5EF4-FFF2-40B4-BE49-F238E27FC236}">
                <a16:creationId xmlns:a16="http://schemas.microsoft.com/office/drawing/2014/main" id="{E5DBD289-E6A7-7192-16FB-B5167C8F4D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1850" y="4236911"/>
            <a:ext cx="2533650" cy="1809750"/>
          </a:xfrm>
          <a:prstGeom prst="rect">
            <a:avLst/>
          </a:prstGeom>
        </p:spPr>
      </p:pic>
    </p:spTree>
    <p:extLst>
      <p:ext uri="{BB962C8B-B14F-4D97-AF65-F5344CB8AC3E}">
        <p14:creationId xmlns:p14="http://schemas.microsoft.com/office/powerpoint/2010/main" val="637183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5517EC3-F3D6-0CD8-BC91-2C9B4D8932BF}"/>
              </a:ext>
            </a:extLst>
          </p:cNvPr>
          <p:cNvSpPr>
            <a:spLocks noGrp="1"/>
          </p:cNvSpPr>
          <p:nvPr>
            <p:ph sz="half" idx="2"/>
          </p:nvPr>
        </p:nvSpPr>
        <p:spPr>
          <a:xfrm>
            <a:off x="7137746" y="1849791"/>
            <a:ext cx="4937760" cy="4023360"/>
          </a:xfrm>
        </p:spPr>
        <p:txBody>
          <a:bodyPr>
            <a:normAutofit fontScale="85000" lnSpcReduction="20000"/>
          </a:bodyPr>
          <a:lstStyle/>
          <a:p>
            <a:pPr marL="0" marR="0">
              <a:lnSpc>
                <a:spcPct val="107000"/>
              </a:lnSpc>
              <a:spcBef>
                <a:spcPts val="0"/>
              </a:spcBef>
              <a:spcAft>
                <a:spcPts val="800"/>
              </a:spcAft>
            </a:pPr>
            <a:r>
              <a:rPr lang="en-US" sz="1800" dirty="0">
                <a:solidFill>
                  <a:schemeClr val="accent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Connections-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0"/>
              </a:spcAft>
              <a:buFont typeface="Wingdings" panose="05000000000000000000" pitchFamily="2" charset="2"/>
              <a:buChar char="Ø"/>
            </a:pPr>
            <a:r>
              <a:rPr lang="en-US" sz="19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MAX30100 to ESP8266-</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9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Vin to 3v3</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9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SCL to D1</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9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SDA to D2</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9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GND to GND</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0"/>
              </a:spcAft>
              <a:buFont typeface="Wingdings" panose="05000000000000000000" pitchFamily="2" charset="2"/>
              <a:buChar char="Ø"/>
            </a:pPr>
            <a:r>
              <a:rPr lang="en-US" sz="19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I2C LCD Display to LM 7805 Voltage Regulator-</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9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LED to Output</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0"/>
              </a:spcAft>
              <a:buFont typeface="Wingdings" panose="05000000000000000000" pitchFamily="2" charset="2"/>
              <a:buChar char="Ø"/>
            </a:pPr>
            <a:r>
              <a:rPr lang="en-US" sz="19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9v Battery to LM 7805 Voltage Regulator-</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9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Posative</a:t>
            </a:r>
            <a:r>
              <a:rPr lang="en-US" sz="19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terminal to Input</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9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Negative terminal to Output</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0"/>
              </a:spcAft>
              <a:buFont typeface="Wingdings" panose="05000000000000000000" pitchFamily="2" charset="2"/>
              <a:buChar char="Ø"/>
            </a:pPr>
            <a:r>
              <a:rPr lang="en-US" sz="19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I2C LCD Display to ESP8266-</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9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VCC to VV</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9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GND to GND</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9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SCL to D1</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US" sz="19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SDA to D2</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0"/>
              </a:spcAft>
              <a:buFont typeface="Arial" panose="020B0604020202020204" pitchFamily="34" charset="0"/>
              <a:buChar char="•"/>
            </a:pPr>
            <a:endParaRPr lang="en-US" dirty="0"/>
          </a:p>
        </p:txBody>
      </p:sp>
      <p:sp>
        <p:nvSpPr>
          <p:cNvPr id="5" name="Title 6">
            <a:extLst>
              <a:ext uri="{FF2B5EF4-FFF2-40B4-BE49-F238E27FC236}">
                <a16:creationId xmlns:a16="http://schemas.microsoft.com/office/drawing/2014/main" id="{F621344D-3772-D6AB-00DE-F015828DB3CD}"/>
              </a:ext>
            </a:extLst>
          </p:cNvPr>
          <p:cNvSpPr txBox="1">
            <a:spLocks noGrp="1"/>
          </p:cNvSpPr>
          <p:nvPr>
            <p:ph type="title"/>
          </p:nvPr>
        </p:nvSpPr>
        <p:spPr>
          <a:xfrm>
            <a:off x="0" y="396348"/>
            <a:ext cx="10058400" cy="1449387"/>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         CONNECTIONS</a:t>
            </a:r>
          </a:p>
        </p:txBody>
      </p:sp>
      <p:pic>
        <p:nvPicPr>
          <p:cNvPr id="10" name="Picture 9">
            <a:extLst>
              <a:ext uri="{FF2B5EF4-FFF2-40B4-BE49-F238E27FC236}">
                <a16:creationId xmlns:a16="http://schemas.microsoft.com/office/drawing/2014/main" id="{845E4C72-0D78-4DEC-625E-FE9FD3B93FC9}"/>
              </a:ext>
            </a:extLst>
          </p:cNvPr>
          <p:cNvPicPr>
            <a:picLocks noChangeAspect="1"/>
          </p:cNvPicPr>
          <p:nvPr/>
        </p:nvPicPr>
        <p:blipFill>
          <a:blip r:embed="rId2"/>
          <a:stretch>
            <a:fillRect/>
          </a:stretch>
        </p:blipFill>
        <p:spPr>
          <a:xfrm>
            <a:off x="892609" y="2009237"/>
            <a:ext cx="6245137" cy="3464283"/>
          </a:xfrm>
          <a:prstGeom prst="rect">
            <a:avLst/>
          </a:prstGeom>
        </p:spPr>
      </p:pic>
    </p:spTree>
    <p:extLst>
      <p:ext uri="{BB962C8B-B14F-4D97-AF65-F5344CB8AC3E}">
        <p14:creationId xmlns:p14="http://schemas.microsoft.com/office/powerpoint/2010/main" val="447437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F621344D-3772-D6AB-00DE-F015828DB3CD}"/>
              </a:ext>
            </a:extLst>
          </p:cNvPr>
          <p:cNvSpPr txBox="1">
            <a:spLocks noGrp="1"/>
          </p:cNvSpPr>
          <p:nvPr>
            <p:ph type="title"/>
          </p:nvPr>
        </p:nvSpPr>
        <p:spPr>
          <a:xfrm>
            <a:off x="0" y="396348"/>
            <a:ext cx="10058400" cy="1449387"/>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         RESULT</a:t>
            </a:r>
          </a:p>
        </p:txBody>
      </p:sp>
      <p:sp>
        <p:nvSpPr>
          <p:cNvPr id="7" name="TextBox 6">
            <a:extLst>
              <a:ext uri="{FF2B5EF4-FFF2-40B4-BE49-F238E27FC236}">
                <a16:creationId xmlns:a16="http://schemas.microsoft.com/office/drawing/2014/main" id="{EDCA5430-0B57-8D4C-235E-DB6F131C98C3}"/>
              </a:ext>
            </a:extLst>
          </p:cNvPr>
          <p:cNvSpPr txBox="1"/>
          <p:nvPr/>
        </p:nvSpPr>
        <p:spPr>
          <a:xfrm>
            <a:off x="1020114" y="2120343"/>
            <a:ext cx="10151772" cy="1952522"/>
          </a:xfrm>
          <a:prstGeom prst="rect">
            <a:avLst/>
          </a:prstGeom>
          <a:noFill/>
        </p:spPr>
        <p:txBody>
          <a:bodyPr wrap="square">
            <a:spAutoFit/>
          </a:bodyPr>
          <a:lstStyle/>
          <a:p>
            <a:pPr marL="342900" indent="-342900" algn="just">
              <a:buFont typeface="Arial" panose="020B0604020202020204" pitchFamily="34" charset="0"/>
              <a:buChar char="•"/>
            </a:pPr>
            <a:r>
              <a:rPr lang="en-US" sz="1800" dirty="0"/>
              <a:t> </a:t>
            </a:r>
            <a:r>
              <a:rPr lang="en-US" dirty="0"/>
              <a:t>This projects completes 3 IoT l</a:t>
            </a:r>
            <a:r>
              <a:rPr lang="en-US" sz="1800" dirty="0">
                <a:solidFill>
                  <a:srgbClr val="000000"/>
                </a:solidFill>
                <a:ea typeface="Calibri" panose="020F0502020204030204" pitchFamily="34" charset="0"/>
                <a:cs typeface="Times New Roman" panose="02020603050405020304" pitchFamily="18" charset="0"/>
              </a:rPr>
              <a:t>ayers-</a:t>
            </a:r>
          </a:p>
          <a:p>
            <a:pPr marL="400050" indent="-400050" algn="just">
              <a:lnSpc>
                <a:spcPct val="200000"/>
              </a:lnSpc>
              <a:buFont typeface="+mj-lt"/>
              <a:buAutoNum type="romanUcPeriod"/>
            </a:pPr>
            <a:r>
              <a:rPr lang="en-US" dirty="0">
                <a:solidFill>
                  <a:srgbClr val="000000"/>
                </a:solidFill>
                <a:cs typeface="Times New Roman" panose="02020603050405020304" pitchFamily="18" charset="0"/>
              </a:rPr>
              <a:t>              </a:t>
            </a:r>
            <a:r>
              <a:rPr lang="en-US" b="0" i="0" dirty="0">
                <a:solidFill>
                  <a:srgbClr val="212529"/>
                </a:solidFill>
                <a:effectLst/>
              </a:rPr>
              <a:t>Perception</a:t>
            </a:r>
            <a:r>
              <a:rPr lang="en-US" b="0" i="0" dirty="0">
                <a:solidFill>
                  <a:srgbClr val="000000"/>
                </a:solidFill>
                <a:effectLst/>
                <a:cs typeface="Times New Roman" panose="02020603050405020304" pitchFamily="18" charset="0"/>
              </a:rPr>
              <a:t> L</a:t>
            </a:r>
            <a:r>
              <a:rPr lang="en-US" b="0" i="0" dirty="0">
                <a:solidFill>
                  <a:srgbClr val="212529"/>
                </a:solidFill>
                <a:effectLst/>
              </a:rPr>
              <a:t>ayer</a:t>
            </a:r>
            <a:endParaRPr lang="en-US" b="0" i="0" dirty="0">
              <a:solidFill>
                <a:srgbClr val="000000"/>
              </a:solidFill>
              <a:effectLst/>
              <a:cs typeface="Times New Roman" panose="02020603050405020304" pitchFamily="18" charset="0"/>
            </a:endParaRPr>
          </a:p>
          <a:p>
            <a:pPr marL="400050" indent="-400050" algn="just">
              <a:lnSpc>
                <a:spcPct val="200000"/>
              </a:lnSpc>
              <a:buFont typeface="+mj-lt"/>
              <a:buAutoNum type="romanUcPeriod"/>
            </a:pPr>
            <a:r>
              <a:rPr lang="en-US" dirty="0">
                <a:solidFill>
                  <a:srgbClr val="000000"/>
                </a:solidFill>
                <a:cs typeface="Times New Roman" panose="02020603050405020304" pitchFamily="18" charset="0"/>
              </a:rPr>
              <a:t>              Communic</a:t>
            </a:r>
            <a:r>
              <a:rPr lang="en-US" b="0" i="0" dirty="0">
                <a:solidFill>
                  <a:srgbClr val="212529"/>
                </a:solidFill>
                <a:effectLst/>
              </a:rPr>
              <a:t>a</a:t>
            </a:r>
            <a:r>
              <a:rPr lang="en-US" b="0" i="0" dirty="0">
                <a:solidFill>
                  <a:srgbClr val="000000"/>
                </a:solidFill>
                <a:effectLst/>
                <a:cs typeface="Times New Roman" panose="02020603050405020304" pitchFamily="18" charset="0"/>
              </a:rPr>
              <a:t>tion L</a:t>
            </a:r>
            <a:r>
              <a:rPr lang="en-US" b="0" i="0" dirty="0">
                <a:solidFill>
                  <a:srgbClr val="212529"/>
                </a:solidFill>
                <a:effectLst/>
              </a:rPr>
              <a:t>a</a:t>
            </a:r>
            <a:r>
              <a:rPr lang="en-US" b="0" i="0" dirty="0">
                <a:solidFill>
                  <a:srgbClr val="000000"/>
                </a:solidFill>
                <a:effectLst/>
                <a:cs typeface="Times New Roman" panose="02020603050405020304" pitchFamily="18" charset="0"/>
              </a:rPr>
              <a:t>yer</a:t>
            </a:r>
          </a:p>
          <a:p>
            <a:pPr marL="400050" indent="-400050" algn="just">
              <a:lnSpc>
                <a:spcPct val="200000"/>
              </a:lnSpc>
              <a:buFont typeface="+mj-lt"/>
              <a:buAutoNum type="romanUcPeriod"/>
            </a:pPr>
            <a:r>
              <a:rPr lang="en-US" b="0" i="0" dirty="0">
                <a:solidFill>
                  <a:srgbClr val="212529"/>
                </a:solidFill>
                <a:effectLst/>
              </a:rPr>
              <a:t>            A</a:t>
            </a:r>
            <a:r>
              <a:rPr lang="en-US" dirty="0">
                <a:solidFill>
                  <a:srgbClr val="000000"/>
                </a:solidFill>
                <a:cs typeface="Times New Roman" panose="02020603050405020304" pitchFamily="18" charset="0"/>
              </a:rPr>
              <a:t>pplic</a:t>
            </a:r>
            <a:r>
              <a:rPr lang="en-US" b="0" i="0" dirty="0">
                <a:solidFill>
                  <a:srgbClr val="212529"/>
                </a:solidFill>
                <a:effectLst/>
              </a:rPr>
              <a:t>a</a:t>
            </a:r>
            <a:r>
              <a:rPr lang="en-US" dirty="0">
                <a:solidFill>
                  <a:srgbClr val="000000"/>
                </a:solidFill>
                <a:cs typeface="Times New Roman" panose="02020603050405020304" pitchFamily="18" charset="0"/>
              </a:rPr>
              <a:t>tion L</a:t>
            </a:r>
            <a:r>
              <a:rPr lang="en-US" b="0" i="0" dirty="0">
                <a:solidFill>
                  <a:srgbClr val="212529"/>
                </a:solidFill>
                <a:effectLst/>
              </a:rPr>
              <a:t>a</a:t>
            </a:r>
            <a:r>
              <a:rPr lang="en-US" dirty="0">
                <a:solidFill>
                  <a:srgbClr val="000000"/>
                </a:solidFill>
                <a:cs typeface="Times New Roman" panose="02020603050405020304" pitchFamily="18" charset="0"/>
              </a:rPr>
              <a:t>yer</a:t>
            </a:r>
            <a:r>
              <a:rPr lang="en-US" dirty="0"/>
              <a:t>  </a:t>
            </a:r>
            <a:endParaRPr lang="en-US" sz="1800" dirty="0"/>
          </a:p>
        </p:txBody>
      </p:sp>
    </p:spTree>
    <p:extLst>
      <p:ext uri="{BB962C8B-B14F-4D97-AF65-F5344CB8AC3E}">
        <p14:creationId xmlns:p14="http://schemas.microsoft.com/office/powerpoint/2010/main" val="534723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F621344D-3772-D6AB-00DE-F015828DB3CD}"/>
              </a:ext>
            </a:extLst>
          </p:cNvPr>
          <p:cNvSpPr txBox="1">
            <a:spLocks noGrp="1"/>
          </p:cNvSpPr>
          <p:nvPr>
            <p:ph type="title"/>
          </p:nvPr>
        </p:nvSpPr>
        <p:spPr>
          <a:xfrm>
            <a:off x="0" y="396348"/>
            <a:ext cx="10058400" cy="1449387"/>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         RESULT</a:t>
            </a:r>
          </a:p>
        </p:txBody>
      </p:sp>
      <p:sp>
        <p:nvSpPr>
          <p:cNvPr id="2" name="TextBox 1">
            <a:extLst>
              <a:ext uri="{FF2B5EF4-FFF2-40B4-BE49-F238E27FC236}">
                <a16:creationId xmlns:a16="http://schemas.microsoft.com/office/drawing/2014/main" id="{88F80655-16D4-ED16-82C6-821130767B71}"/>
              </a:ext>
            </a:extLst>
          </p:cNvPr>
          <p:cNvSpPr txBox="1"/>
          <p:nvPr/>
        </p:nvSpPr>
        <p:spPr>
          <a:xfrm>
            <a:off x="1326524" y="2189408"/>
            <a:ext cx="5164428" cy="3970318"/>
          </a:xfrm>
          <a:prstGeom prst="rect">
            <a:avLst/>
          </a:prstGeom>
          <a:noFill/>
        </p:spPr>
        <p:txBody>
          <a:bodyPr wrap="square" rtlCol="0">
            <a:spAutoFit/>
          </a:bodyPr>
          <a:lstStyle/>
          <a:p>
            <a:pPr algn="l" fontAlgn="base"/>
            <a:r>
              <a:rPr lang="en-US" b="1" i="0" dirty="0">
                <a:solidFill>
                  <a:srgbClr val="212529"/>
                </a:solidFill>
                <a:effectLst/>
              </a:rPr>
              <a:t>Perception</a:t>
            </a:r>
          </a:p>
          <a:p>
            <a:pPr algn="l" fontAlgn="base"/>
            <a:endParaRPr lang="en-US" b="0" i="0" dirty="0">
              <a:solidFill>
                <a:srgbClr val="212529"/>
              </a:solidFill>
              <a:effectLst/>
            </a:endParaRPr>
          </a:p>
          <a:p>
            <a:pPr marL="285750" indent="-285750" algn="l" fontAlgn="base">
              <a:buFont typeface="Arial" panose="020B0604020202020204" pitchFamily="34" charset="0"/>
              <a:buChar char="•"/>
            </a:pPr>
            <a:r>
              <a:rPr lang="en-US" b="0" i="0" dirty="0">
                <a:solidFill>
                  <a:srgbClr val="212529"/>
                </a:solidFill>
                <a:effectLst/>
              </a:rPr>
              <a:t>This is the physical layer of the architecture. This is where the sensors and connected devices come into play as they gather various amounts of data.</a:t>
            </a:r>
          </a:p>
          <a:p>
            <a:pPr marL="285750" indent="-285750" algn="l" fontAlgn="base">
              <a:buFont typeface="Arial" panose="020B0604020202020204" pitchFamily="34" charset="0"/>
              <a:buChar char="•"/>
            </a:pPr>
            <a:endParaRPr lang="en-US" b="0" i="0" dirty="0">
              <a:solidFill>
                <a:srgbClr val="212529"/>
              </a:solidFill>
              <a:effectLst/>
            </a:endParaRPr>
          </a:p>
          <a:p>
            <a:pPr marL="285750" indent="-285750" fontAlgn="base">
              <a:buFont typeface="Arial" panose="020B0604020202020204" pitchFamily="34" charset="0"/>
              <a:buChar char="•"/>
            </a:pPr>
            <a:r>
              <a:rPr lang="en-US" sz="1800" dirty="0">
                <a:solidFill>
                  <a:srgbClr val="000000"/>
                </a:solidFill>
                <a:effectLst/>
                <a:ea typeface="Calibri" panose="020F0502020204030204" pitchFamily="34" charset="0"/>
                <a:cs typeface="Arial" panose="020B0604020202020204" pitchFamily="34" charset="0"/>
              </a:rPr>
              <a:t>MAX30100 sensors are used to sense the oxygen saturation level(SPO</a:t>
            </a:r>
            <a:r>
              <a:rPr lang="en-US" sz="1800" baseline="-25000" dirty="0">
                <a:solidFill>
                  <a:srgbClr val="000000"/>
                </a:solidFill>
                <a:effectLst/>
                <a:ea typeface="Calibri" panose="020F0502020204030204" pitchFamily="34" charset="0"/>
                <a:cs typeface="Arial" panose="020B0604020202020204" pitchFamily="34" charset="0"/>
              </a:rPr>
              <a:t>2</a:t>
            </a:r>
            <a:r>
              <a:rPr lang="en-US" sz="1800" dirty="0">
                <a:solidFill>
                  <a:srgbClr val="000000"/>
                </a:solidFill>
                <a:effectLst/>
                <a:ea typeface="Calibri" panose="020F0502020204030204" pitchFamily="34" charset="0"/>
                <a:cs typeface="Arial" panose="020B0604020202020204" pitchFamily="34" charset="0"/>
              </a:rPr>
              <a:t>) and Heart beat(BPM).Then , these data are transferred to ESP8266 by using serial communication . </a:t>
            </a:r>
            <a:r>
              <a:rPr lang="en-US" sz="1800" dirty="0">
                <a:effectLst/>
                <a:ea typeface="Calibri" panose="020F0502020204030204" pitchFamily="34" charset="0"/>
                <a:cs typeface="Arial" panose="020B0604020202020204" pitchFamily="34" charset="0"/>
              </a:rPr>
              <a:t>These values are visible on the LED display of the device.</a:t>
            </a:r>
          </a:p>
          <a:p>
            <a:pPr marL="285750" indent="-285750" algn="l" fontAlgn="base">
              <a:buFont typeface="Arial" panose="020B0604020202020204" pitchFamily="34" charset="0"/>
              <a:buChar char="•"/>
            </a:pPr>
            <a:endParaRPr lang="en-US" b="0" i="0" dirty="0">
              <a:solidFill>
                <a:srgbClr val="212529"/>
              </a:solidFill>
              <a:effectLst/>
              <a:latin typeface="Raleway" pitchFamily="2" charset="0"/>
            </a:endParaRPr>
          </a:p>
          <a:p>
            <a:pPr marL="285750" indent="-285750" algn="l" fontAlgn="base">
              <a:buFont typeface="Arial" panose="020B0604020202020204" pitchFamily="34" charset="0"/>
              <a:buChar char="•"/>
            </a:pPr>
            <a:endParaRPr lang="en-US" b="0" i="0" dirty="0">
              <a:solidFill>
                <a:srgbClr val="212529"/>
              </a:solidFill>
              <a:effectLst/>
              <a:latin typeface="Raleway" pitchFamily="2" charset="0"/>
            </a:endParaRPr>
          </a:p>
          <a:p>
            <a:endParaRPr lang="en-US" dirty="0"/>
          </a:p>
        </p:txBody>
      </p:sp>
      <p:pic>
        <p:nvPicPr>
          <p:cNvPr id="4" name="Picture 3">
            <a:extLst>
              <a:ext uri="{FF2B5EF4-FFF2-40B4-BE49-F238E27FC236}">
                <a16:creationId xmlns:a16="http://schemas.microsoft.com/office/drawing/2014/main" id="{8AEF00DA-41A2-D49E-CFCD-F1C5CB63046A}"/>
              </a:ext>
            </a:extLst>
          </p:cNvPr>
          <p:cNvPicPr>
            <a:picLocks noChangeAspect="1"/>
          </p:cNvPicPr>
          <p:nvPr/>
        </p:nvPicPr>
        <p:blipFill>
          <a:blip r:embed="rId2"/>
          <a:stretch>
            <a:fillRect/>
          </a:stretch>
        </p:blipFill>
        <p:spPr>
          <a:xfrm rot="16200000">
            <a:off x="8093658" y="1835826"/>
            <a:ext cx="1619746" cy="3923891"/>
          </a:xfrm>
          <a:prstGeom prst="rect">
            <a:avLst/>
          </a:prstGeom>
        </p:spPr>
      </p:pic>
    </p:spTree>
    <p:extLst>
      <p:ext uri="{BB962C8B-B14F-4D97-AF65-F5344CB8AC3E}">
        <p14:creationId xmlns:p14="http://schemas.microsoft.com/office/powerpoint/2010/main" val="2306236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F621344D-3772-D6AB-00DE-F015828DB3CD}"/>
              </a:ext>
            </a:extLst>
          </p:cNvPr>
          <p:cNvSpPr txBox="1">
            <a:spLocks noGrp="1"/>
          </p:cNvSpPr>
          <p:nvPr>
            <p:ph type="title"/>
          </p:nvPr>
        </p:nvSpPr>
        <p:spPr>
          <a:xfrm>
            <a:off x="0" y="396348"/>
            <a:ext cx="10058400" cy="1449387"/>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         RESULT</a:t>
            </a:r>
          </a:p>
        </p:txBody>
      </p:sp>
      <p:sp>
        <p:nvSpPr>
          <p:cNvPr id="2" name="TextBox 1">
            <a:extLst>
              <a:ext uri="{FF2B5EF4-FFF2-40B4-BE49-F238E27FC236}">
                <a16:creationId xmlns:a16="http://schemas.microsoft.com/office/drawing/2014/main" id="{88F80655-16D4-ED16-82C6-821130767B71}"/>
              </a:ext>
            </a:extLst>
          </p:cNvPr>
          <p:cNvSpPr txBox="1"/>
          <p:nvPr/>
        </p:nvSpPr>
        <p:spPr>
          <a:xfrm>
            <a:off x="1326524" y="2189408"/>
            <a:ext cx="5164428" cy="4189095"/>
          </a:xfrm>
          <a:prstGeom prst="rect">
            <a:avLst/>
          </a:prstGeom>
          <a:noFill/>
        </p:spPr>
        <p:txBody>
          <a:bodyPr wrap="square" rtlCol="0">
            <a:spAutoFit/>
          </a:bodyPr>
          <a:lstStyle/>
          <a:p>
            <a:pPr algn="l" fontAlgn="base"/>
            <a:r>
              <a:rPr lang="en-US" b="1" dirty="0">
                <a:solidFill>
                  <a:srgbClr val="212529"/>
                </a:solidFill>
              </a:rPr>
              <a:t>Communic</a:t>
            </a:r>
            <a:r>
              <a:rPr lang="en-US" b="1" i="0" dirty="0">
                <a:solidFill>
                  <a:srgbClr val="212529"/>
                </a:solidFill>
                <a:effectLst/>
              </a:rPr>
              <a:t>ation</a:t>
            </a:r>
          </a:p>
          <a:p>
            <a:pPr algn="l" fontAlgn="base"/>
            <a:endParaRPr lang="en-US" b="0" i="0" dirty="0">
              <a:solidFill>
                <a:srgbClr val="212529"/>
              </a:solidFill>
              <a:effectLst/>
            </a:endParaRPr>
          </a:p>
          <a:p>
            <a:pPr marL="285750" indent="-285750" algn="l" fontAlgn="base">
              <a:buFont typeface="Arial" panose="020B0604020202020204" pitchFamily="34" charset="0"/>
              <a:buChar char="•"/>
            </a:pPr>
            <a:r>
              <a:rPr lang="en-US" b="0" i="0" dirty="0">
                <a:solidFill>
                  <a:srgbClr val="212529"/>
                </a:solidFill>
                <a:effectLst/>
              </a:rPr>
              <a:t>The data that's collected by all of these devices needs to be transmitted and processed. </a:t>
            </a:r>
          </a:p>
          <a:p>
            <a:pPr marL="285750" indent="-285750" algn="l" fontAlgn="base">
              <a:buFont typeface="Arial" panose="020B0604020202020204" pitchFamily="34" charset="0"/>
              <a:buChar char="•"/>
            </a:pPr>
            <a:endParaRPr lang="en-US" sz="1800" dirty="0">
              <a:solidFill>
                <a:srgbClr val="212529"/>
              </a:solidFill>
              <a:ea typeface="Calibri" panose="020F050202020403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dirty="0">
                <a:solidFill>
                  <a:srgbClr val="000000"/>
                </a:solidFill>
                <a:effectLst/>
                <a:ea typeface="Calibri" panose="020F0502020204030204" pitchFamily="34" charset="0"/>
                <a:cs typeface="Arial" panose="020B0604020202020204" pitchFamily="34" charset="0"/>
              </a:rPr>
              <a:t>ESP8266 is sent the data of heart beat rate and oxygen saturation over communication portal of </a:t>
            </a:r>
            <a:r>
              <a:rPr lang="en-US" sz="1800" dirty="0" err="1">
                <a:solidFill>
                  <a:srgbClr val="000000"/>
                </a:solidFill>
                <a:effectLst/>
                <a:ea typeface="Calibri" panose="020F0502020204030204" pitchFamily="34" charset="0"/>
                <a:cs typeface="Arial" panose="020B0604020202020204" pitchFamily="34" charset="0"/>
              </a:rPr>
              <a:t>blynk</a:t>
            </a:r>
            <a:r>
              <a:rPr lang="en-US" sz="1800" dirty="0">
                <a:solidFill>
                  <a:srgbClr val="000000"/>
                </a:solidFill>
                <a:effectLst/>
                <a:ea typeface="Calibri" panose="020F0502020204030204" pitchFamily="34" charset="0"/>
                <a:cs typeface="Arial" panose="020B0604020202020204" pitchFamily="34" charset="0"/>
              </a:rPr>
              <a:t> cloud using </a:t>
            </a:r>
            <a:r>
              <a:rPr lang="en-US" sz="1800" dirty="0" err="1">
                <a:solidFill>
                  <a:srgbClr val="000000"/>
                </a:solidFill>
                <a:effectLst/>
                <a:ea typeface="Calibri" panose="020F0502020204030204" pitchFamily="34" charset="0"/>
                <a:cs typeface="Arial" panose="020B0604020202020204" pitchFamily="34" charset="0"/>
              </a:rPr>
              <a:t>wifi</a:t>
            </a:r>
            <a:r>
              <a:rPr lang="en-US" sz="1800" dirty="0">
                <a:solidFill>
                  <a:srgbClr val="000000"/>
                </a:solidFill>
                <a:effectLst/>
                <a:ea typeface="Calibri" panose="020F0502020204030204" pitchFamily="34" charset="0"/>
                <a:cs typeface="Arial" panose="020B0604020202020204" pitchFamily="34" charset="0"/>
              </a:rPr>
              <a:t> module. These</a:t>
            </a:r>
            <a:r>
              <a:rPr lang="en-US" sz="1800" dirty="0">
                <a:effectLst/>
                <a:ea typeface="Calibri" panose="020F0502020204030204" pitchFamily="34" charset="0"/>
                <a:cs typeface="Arial" panose="020B0604020202020204" pitchFamily="34" charset="0"/>
              </a:rPr>
              <a:t> values will be displayed on </a:t>
            </a:r>
            <a:r>
              <a:rPr lang="en-US" sz="1800" dirty="0" err="1">
                <a:effectLst/>
                <a:ea typeface="Calibri" panose="020F0502020204030204" pitchFamily="34" charset="0"/>
                <a:cs typeface="Arial" panose="020B0604020202020204" pitchFamily="34" charset="0"/>
              </a:rPr>
              <a:t>blynk</a:t>
            </a:r>
            <a:r>
              <a:rPr lang="en-US" sz="1800" dirty="0">
                <a:effectLst/>
                <a:ea typeface="Calibri" panose="020F0502020204030204" pitchFamily="34" charset="0"/>
                <a:cs typeface="Arial" panose="020B0604020202020204" pitchFamily="34" charset="0"/>
              </a:rPr>
              <a:t> website which can be accessed by using IP address. Then, these values can be seen on the phone using </a:t>
            </a:r>
            <a:r>
              <a:rPr lang="en-US" sz="1800" dirty="0" err="1">
                <a:effectLst/>
                <a:ea typeface="Calibri" panose="020F0502020204030204" pitchFamily="34" charset="0"/>
                <a:cs typeface="Arial" panose="020B0604020202020204" pitchFamily="34" charset="0"/>
              </a:rPr>
              <a:t>blynk</a:t>
            </a:r>
            <a:r>
              <a:rPr lang="en-US" sz="1800" dirty="0">
                <a:effectLst/>
                <a:ea typeface="Calibri" panose="020F0502020204030204" pitchFamily="34" charset="0"/>
                <a:cs typeface="Arial" panose="020B0604020202020204" pitchFamily="34" charset="0"/>
              </a:rPr>
              <a:t> App.</a:t>
            </a:r>
          </a:p>
          <a:p>
            <a:pPr marL="285750" indent="-285750" algn="l" fontAlgn="base">
              <a:buFont typeface="Arial" panose="020B0604020202020204" pitchFamily="34" charset="0"/>
              <a:buChar char="•"/>
            </a:pPr>
            <a:endParaRPr lang="en-US" b="0" i="0" dirty="0">
              <a:solidFill>
                <a:srgbClr val="212529"/>
              </a:solidFill>
              <a:effectLst/>
              <a:latin typeface="Raleway" pitchFamily="2" charset="0"/>
            </a:endParaRPr>
          </a:p>
          <a:p>
            <a:pPr marL="285750" indent="-285750" algn="l" fontAlgn="base">
              <a:buFont typeface="Arial" panose="020B0604020202020204" pitchFamily="34" charset="0"/>
              <a:buChar char="•"/>
            </a:pPr>
            <a:endParaRPr lang="en-US" b="0" i="0" dirty="0">
              <a:solidFill>
                <a:srgbClr val="212529"/>
              </a:solidFill>
              <a:effectLst/>
              <a:latin typeface="Raleway" pitchFamily="2" charset="0"/>
            </a:endParaRPr>
          </a:p>
          <a:p>
            <a:endParaRPr lang="en-US" dirty="0"/>
          </a:p>
        </p:txBody>
      </p:sp>
      <p:pic>
        <p:nvPicPr>
          <p:cNvPr id="3" name="Picture 2">
            <a:extLst>
              <a:ext uri="{FF2B5EF4-FFF2-40B4-BE49-F238E27FC236}">
                <a16:creationId xmlns:a16="http://schemas.microsoft.com/office/drawing/2014/main" id="{C122F59E-4646-6ED0-5D33-00340FADC36D}"/>
              </a:ext>
            </a:extLst>
          </p:cNvPr>
          <p:cNvPicPr>
            <a:picLocks noChangeAspect="1"/>
          </p:cNvPicPr>
          <p:nvPr/>
        </p:nvPicPr>
        <p:blipFill rotWithShape="1">
          <a:blip r:embed="rId2">
            <a:extLst>
              <a:ext uri="{28A0092B-C50C-407E-A947-70E740481C1C}">
                <a14:useLocalDpi xmlns:a14="http://schemas.microsoft.com/office/drawing/2010/main" val="0"/>
              </a:ext>
            </a:extLst>
          </a:blip>
          <a:srcRect l="-557" t="5659" r="557" b="5514"/>
          <a:stretch/>
        </p:blipFill>
        <p:spPr bwMode="auto">
          <a:xfrm>
            <a:off x="7602197" y="2446984"/>
            <a:ext cx="2906963" cy="30909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52126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F621344D-3772-D6AB-00DE-F015828DB3CD}"/>
              </a:ext>
            </a:extLst>
          </p:cNvPr>
          <p:cNvSpPr txBox="1">
            <a:spLocks noGrp="1"/>
          </p:cNvSpPr>
          <p:nvPr>
            <p:ph type="title"/>
          </p:nvPr>
        </p:nvSpPr>
        <p:spPr>
          <a:xfrm>
            <a:off x="0" y="396348"/>
            <a:ext cx="10058400" cy="1449387"/>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         RESULT</a:t>
            </a:r>
          </a:p>
        </p:txBody>
      </p:sp>
      <p:sp>
        <p:nvSpPr>
          <p:cNvPr id="2" name="TextBox 1">
            <a:extLst>
              <a:ext uri="{FF2B5EF4-FFF2-40B4-BE49-F238E27FC236}">
                <a16:creationId xmlns:a16="http://schemas.microsoft.com/office/drawing/2014/main" id="{88F80655-16D4-ED16-82C6-821130767B71}"/>
              </a:ext>
            </a:extLst>
          </p:cNvPr>
          <p:cNvSpPr txBox="1"/>
          <p:nvPr/>
        </p:nvSpPr>
        <p:spPr>
          <a:xfrm>
            <a:off x="1326524" y="2189408"/>
            <a:ext cx="5164428" cy="4382866"/>
          </a:xfrm>
          <a:prstGeom prst="rect">
            <a:avLst/>
          </a:prstGeom>
          <a:noFill/>
        </p:spPr>
        <p:txBody>
          <a:bodyPr wrap="square" rtlCol="0">
            <a:spAutoFit/>
          </a:bodyPr>
          <a:lstStyle/>
          <a:p>
            <a:pPr algn="l" fontAlgn="base"/>
            <a:r>
              <a:rPr lang="en-US" b="1" i="0" dirty="0">
                <a:solidFill>
                  <a:srgbClr val="212529"/>
                </a:solidFill>
                <a:effectLst/>
              </a:rPr>
              <a:t>Application </a:t>
            </a:r>
          </a:p>
          <a:p>
            <a:pPr algn="l" fontAlgn="base"/>
            <a:endParaRPr lang="en-US" b="0" i="0" dirty="0">
              <a:solidFill>
                <a:srgbClr val="212529"/>
              </a:solidFill>
              <a:effectLst/>
            </a:endParaRPr>
          </a:p>
          <a:p>
            <a:pPr marL="285750" indent="-285750" algn="l" fontAlgn="base">
              <a:buFont typeface="Arial" panose="020B0604020202020204" pitchFamily="34" charset="0"/>
              <a:buChar char="•"/>
            </a:pPr>
            <a:r>
              <a:rPr lang="en-US" b="0" i="0" dirty="0">
                <a:solidFill>
                  <a:srgbClr val="212529"/>
                </a:solidFill>
                <a:effectLst/>
              </a:rPr>
              <a:t>The application layer is what the user interacts with. It's what is responsible for delivering application specific services to the user</a:t>
            </a:r>
          </a:p>
          <a:p>
            <a:pPr marL="285750" indent="-285750" algn="l" fontAlgn="base">
              <a:buFont typeface="Arial" panose="020B0604020202020204" pitchFamily="34" charset="0"/>
              <a:buChar char="•"/>
            </a:pPr>
            <a:endParaRPr lang="en-US" sz="1800" dirty="0">
              <a:solidFill>
                <a:srgbClr val="212529"/>
              </a:solidFill>
              <a:ea typeface="Calibri" panose="020F0502020204030204" pitchFamily="34" charset="0"/>
              <a:cs typeface="Arial" panose="020B060402020202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800" dirty="0">
                <a:solidFill>
                  <a:srgbClr val="000000"/>
                </a:solidFill>
                <a:effectLst/>
                <a:ea typeface="Calibri" panose="020F0502020204030204" pitchFamily="34" charset="0"/>
                <a:cs typeface="Arial" panose="020B0604020202020204" pitchFamily="34" charset="0"/>
              </a:rPr>
              <a:t>The data is sent over </a:t>
            </a:r>
            <a:r>
              <a:rPr lang="en-US" sz="1800" dirty="0" err="1">
                <a:solidFill>
                  <a:srgbClr val="000000"/>
                </a:solidFill>
                <a:effectLst/>
                <a:ea typeface="Calibri" panose="020F0502020204030204" pitchFamily="34" charset="0"/>
                <a:cs typeface="Arial" panose="020B0604020202020204" pitchFamily="34" charset="0"/>
              </a:rPr>
              <a:t>blynk</a:t>
            </a:r>
            <a:r>
              <a:rPr lang="en-US" sz="1800" dirty="0">
                <a:solidFill>
                  <a:srgbClr val="000000"/>
                </a:solidFill>
                <a:effectLst/>
                <a:ea typeface="Calibri" panose="020F0502020204030204" pitchFamily="34" charset="0"/>
                <a:cs typeface="Arial" panose="020B0604020202020204" pitchFamily="34" charset="0"/>
              </a:rPr>
              <a:t> cloud is controlled through a threshold condition that if the bpm rate is between 60-100 it is set to be the normal heart beat rate range. If the bpm rate is not in between the range a notification is delivered containing message “ critical condition take help” .</a:t>
            </a:r>
            <a:endParaRPr lang="en-US" sz="1800" dirty="0">
              <a:effectLst/>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l" fontAlgn="base">
              <a:buFont typeface="Arial" panose="020B0604020202020204" pitchFamily="34" charset="0"/>
              <a:buChar char="•"/>
            </a:pPr>
            <a:endParaRPr lang="en-US" b="0" i="0" dirty="0">
              <a:solidFill>
                <a:srgbClr val="212529"/>
              </a:solidFill>
              <a:effectLst/>
              <a:latin typeface="Raleway" pitchFamily="2" charset="0"/>
            </a:endParaRPr>
          </a:p>
          <a:p>
            <a:endParaRPr lang="en-US" dirty="0"/>
          </a:p>
        </p:txBody>
      </p:sp>
      <p:pic>
        <p:nvPicPr>
          <p:cNvPr id="4" name="Picture 3">
            <a:extLst>
              <a:ext uri="{FF2B5EF4-FFF2-40B4-BE49-F238E27FC236}">
                <a16:creationId xmlns:a16="http://schemas.microsoft.com/office/drawing/2014/main" id="{5E3FB2D3-D8A9-8CFA-33A8-3876E9E5FAF2}"/>
              </a:ext>
            </a:extLst>
          </p:cNvPr>
          <p:cNvPicPr>
            <a:picLocks noChangeAspect="1"/>
          </p:cNvPicPr>
          <p:nvPr/>
        </p:nvPicPr>
        <p:blipFill rotWithShape="1">
          <a:blip r:embed="rId2">
            <a:extLst>
              <a:ext uri="{28A0092B-C50C-407E-A947-70E740481C1C}">
                <a14:useLocalDpi xmlns:a14="http://schemas.microsoft.com/office/drawing/2010/main" val="0"/>
              </a:ext>
            </a:extLst>
          </a:blip>
          <a:srcRect r="4271" b="21656"/>
          <a:stretch/>
        </p:blipFill>
        <p:spPr bwMode="auto">
          <a:xfrm>
            <a:off x="7672025" y="2583865"/>
            <a:ext cx="3193451" cy="33038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10736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F621344D-3772-D6AB-00DE-F015828DB3CD}"/>
              </a:ext>
            </a:extLst>
          </p:cNvPr>
          <p:cNvSpPr txBox="1">
            <a:spLocks noGrp="1"/>
          </p:cNvSpPr>
          <p:nvPr>
            <p:ph type="title"/>
          </p:nvPr>
        </p:nvSpPr>
        <p:spPr>
          <a:xfrm>
            <a:off x="0" y="396348"/>
            <a:ext cx="10058400" cy="1449387"/>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         CONTENTS</a:t>
            </a:r>
          </a:p>
        </p:txBody>
      </p:sp>
      <p:sp>
        <p:nvSpPr>
          <p:cNvPr id="12" name="TextBox 11">
            <a:extLst>
              <a:ext uri="{FF2B5EF4-FFF2-40B4-BE49-F238E27FC236}">
                <a16:creationId xmlns:a16="http://schemas.microsoft.com/office/drawing/2014/main" id="{41F14977-E3FB-171F-0818-4004CE2A03CE}"/>
              </a:ext>
            </a:extLst>
          </p:cNvPr>
          <p:cNvSpPr txBox="1"/>
          <p:nvPr/>
        </p:nvSpPr>
        <p:spPr>
          <a:xfrm>
            <a:off x="1174660" y="2077553"/>
            <a:ext cx="10197385" cy="3083921"/>
          </a:xfrm>
          <a:prstGeom prst="rect">
            <a:avLst/>
          </a:prstGeom>
          <a:noFill/>
        </p:spPr>
        <p:txBody>
          <a:bodyPr wrap="square">
            <a:spAutoFit/>
          </a:bodyPr>
          <a:lstStyle/>
          <a:p>
            <a:pPr marL="342900" indent="-342900" algn="just">
              <a:lnSpc>
                <a:spcPct val="200000"/>
              </a:lnSpc>
              <a:buClr>
                <a:schemeClr val="accent1"/>
              </a:buClr>
              <a:buFont typeface="Wingdings" panose="05000000000000000000" pitchFamily="2" charset="2"/>
              <a:buChar char="§"/>
            </a:pPr>
            <a:r>
              <a:rPr lang="en-US" sz="2000" dirty="0"/>
              <a:t>Introduction</a:t>
            </a:r>
          </a:p>
          <a:p>
            <a:pPr marL="342900" indent="-342900" algn="just">
              <a:lnSpc>
                <a:spcPct val="200000"/>
              </a:lnSpc>
              <a:buClr>
                <a:schemeClr val="accent1"/>
              </a:buClr>
              <a:buFont typeface="Wingdings" panose="05000000000000000000" pitchFamily="2" charset="2"/>
              <a:buChar char="§"/>
            </a:pPr>
            <a:r>
              <a:rPr lang="en-US" sz="2000" dirty="0"/>
              <a:t>Simulation &amp; Coding</a:t>
            </a:r>
          </a:p>
          <a:p>
            <a:pPr marL="342900" indent="-342900" algn="just">
              <a:lnSpc>
                <a:spcPct val="200000"/>
              </a:lnSpc>
              <a:buClr>
                <a:schemeClr val="accent1"/>
              </a:buClr>
              <a:buFont typeface="Wingdings" panose="05000000000000000000" pitchFamily="2" charset="2"/>
              <a:buChar char="§"/>
            </a:pPr>
            <a:r>
              <a:rPr lang="en-US" sz="2000" dirty="0"/>
              <a:t>Hardware Implementation</a:t>
            </a:r>
          </a:p>
          <a:p>
            <a:pPr marL="342900" indent="-342900" algn="just">
              <a:lnSpc>
                <a:spcPct val="200000"/>
              </a:lnSpc>
              <a:buClr>
                <a:schemeClr val="accent1"/>
              </a:buClr>
              <a:buFont typeface="Wingdings" panose="05000000000000000000" pitchFamily="2" charset="2"/>
              <a:buChar char="§"/>
            </a:pPr>
            <a:r>
              <a:rPr lang="en-US" sz="2000" dirty="0"/>
              <a:t>Result</a:t>
            </a:r>
          </a:p>
          <a:p>
            <a:pPr marL="342900" indent="-342900" algn="just">
              <a:lnSpc>
                <a:spcPct val="200000"/>
              </a:lnSpc>
              <a:buClr>
                <a:schemeClr val="accent1"/>
              </a:buClr>
              <a:buFont typeface="Wingdings" panose="05000000000000000000" pitchFamily="2" charset="2"/>
              <a:buChar char="§"/>
            </a:pPr>
            <a:r>
              <a:rPr lang="en-US" sz="2000" dirty="0"/>
              <a:t>Conclusion &amp; Future Work</a:t>
            </a:r>
          </a:p>
        </p:txBody>
      </p:sp>
    </p:spTree>
    <p:extLst>
      <p:ext uri="{BB962C8B-B14F-4D97-AF65-F5344CB8AC3E}">
        <p14:creationId xmlns:p14="http://schemas.microsoft.com/office/powerpoint/2010/main" val="2919202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F621344D-3772-D6AB-00DE-F015828DB3CD}"/>
              </a:ext>
            </a:extLst>
          </p:cNvPr>
          <p:cNvSpPr txBox="1">
            <a:spLocks noGrp="1"/>
          </p:cNvSpPr>
          <p:nvPr>
            <p:ph type="title"/>
          </p:nvPr>
        </p:nvSpPr>
        <p:spPr>
          <a:xfrm>
            <a:off x="0" y="396348"/>
            <a:ext cx="10058400" cy="1449387"/>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         RESULT</a:t>
            </a:r>
          </a:p>
        </p:txBody>
      </p:sp>
      <p:graphicFrame>
        <p:nvGraphicFramePr>
          <p:cNvPr id="3" name="Table 2">
            <a:extLst>
              <a:ext uri="{FF2B5EF4-FFF2-40B4-BE49-F238E27FC236}">
                <a16:creationId xmlns:a16="http://schemas.microsoft.com/office/drawing/2014/main" id="{7339AD42-1F5A-AC43-24B5-E1A404902686}"/>
              </a:ext>
            </a:extLst>
          </p:cNvPr>
          <p:cNvGraphicFramePr>
            <a:graphicFrameLocks noGrp="1"/>
          </p:cNvGraphicFramePr>
          <p:nvPr>
            <p:extLst>
              <p:ext uri="{D42A27DB-BD31-4B8C-83A1-F6EECF244321}">
                <p14:modId xmlns:p14="http://schemas.microsoft.com/office/powerpoint/2010/main" val="491022991"/>
              </p:ext>
            </p:extLst>
          </p:nvPr>
        </p:nvGraphicFramePr>
        <p:xfrm>
          <a:off x="1747236" y="3241519"/>
          <a:ext cx="8338590" cy="2376468"/>
        </p:xfrm>
        <a:graphic>
          <a:graphicData uri="http://schemas.openxmlformats.org/drawingml/2006/table">
            <a:tbl>
              <a:tblPr firstRow="1" firstCol="1" bandRow="1">
                <a:tableStyleId>{5C22544A-7EE6-4342-B048-85BDC9FD1C3A}</a:tableStyleId>
              </a:tblPr>
              <a:tblGrid>
                <a:gridCol w="2812931">
                  <a:extLst>
                    <a:ext uri="{9D8B030D-6E8A-4147-A177-3AD203B41FA5}">
                      <a16:colId xmlns:a16="http://schemas.microsoft.com/office/drawing/2014/main" val="776270249"/>
                    </a:ext>
                  </a:extLst>
                </a:gridCol>
                <a:gridCol w="1976093">
                  <a:extLst>
                    <a:ext uri="{9D8B030D-6E8A-4147-A177-3AD203B41FA5}">
                      <a16:colId xmlns:a16="http://schemas.microsoft.com/office/drawing/2014/main" val="411553196"/>
                    </a:ext>
                  </a:extLst>
                </a:gridCol>
                <a:gridCol w="1624929">
                  <a:extLst>
                    <a:ext uri="{9D8B030D-6E8A-4147-A177-3AD203B41FA5}">
                      <a16:colId xmlns:a16="http://schemas.microsoft.com/office/drawing/2014/main" val="510251887"/>
                    </a:ext>
                  </a:extLst>
                </a:gridCol>
                <a:gridCol w="1924637">
                  <a:extLst>
                    <a:ext uri="{9D8B030D-6E8A-4147-A177-3AD203B41FA5}">
                      <a16:colId xmlns:a16="http://schemas.microsoft.com/office/drawing/2014/main" val="365028691"/>
                    </a:ext>
                  </a:extLst>
                </a:gridCol>
              </a:tblGrid>
              <a:tr h="396078">
                <a:tc>
                  <a:txBody>
                    <a:bodyPr/>
                    <a:lstStyle/>
                    <a:p>
                      <a:pPr marL="0" marR="0" algn="ctr">
                        <a:lnSpc>
                          <a:spcPct val="107000"/>
                        </a:lnSpc>
                        <a:spcBef>
                          <a:spcPts val="0"/>
                        </a:spcBef>
                        <a:spcAft>
                          <a:spcPts val="0"/>
                        </a:spcAft>
                      </a:pPr>
                      <a:r>
                        <a:rPr lang="en-US" sz="1600" dirty="0">
                          <a:effectLst/>
                        </a:rPr>
                        <a:t>Person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Spo2(%)</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BPM</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Showing alert</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727212924"/>
                  </a:ext>
                </a:extLst>
              </a:tr>
              <a:tr h="396078">
                <a:tc>
                  <a:txBody>
                    <a:bodyPr/>
                    <a:lstStyle/>
                    <a:p>
                      <a:pPr marL="0" marR="0" algn="ctr">
                        <a:lnSpc>
                          <a:spcPct val="107000"/>
                        </a:lnSpc>
                        <a:spcBef>
                          <a:spcPts val="0"/>
                        </a:spcBef>
                        <a:spcAft>
                          <a:spcPts val="0"/>
                        </a:spcAft>
                      </a:pPr>
                      <a:r>
                        <a:rPr lang="en-US" sz="1600" dirty="0">
                          <a:effectLst/>
                        </a:rPr>
                        <a:t>Person1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94</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51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Yes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50098259"/>
                  </a:ext>
                </a:extLst>
              </a:tr>
              <a:tr h="396078">
                <a:tc>
                  <a:txBody>
                    <a:bodyPr/>
                    <a:lstStyle/>
                    <a:p>
                      <a:pPr marL="0" marR="0" algn="ctr">
                        <a:lnSpc>
                          <a:spcPct val="107000"/>
                        </a:lnSpc>
                        <a:spcBef>
                          <a:spcPts val="0"/>
                        </a:spcBef>
                        <a:spcAft>
                          <a:spcPts val="0"/>
                        </a:spcAft>
                      </a:pPr>
                      <a:r>
                        <a:rPr lang="en-US" sz="1600" dirty="0">
                          <a:effectLst/>
                        </a:rPr>
                        <a:t>Person2</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94</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37</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Yes</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35250339"/>
                  </a:ext>
                </a:extLst>
              </a:tr>
              <a:tr h="396078">
                <a:tc>
                  <a:txBody>
                    <a:bodyPr/>
                    <a:lstStyle/>
                    <a:p>
                      <a:pPr marL="0" marR="0" algn="ctr">
                        <a:lnSpc>
                          <a:spcPct val="107000"/>
                        </a:lnSpc>
                        <a:spcBef>
                          <a:spcPts val="0"/>
                        </a:spcBef>
                        <a:spcAft>
                          <a:spcPts val="0"/>
                        </a:spcAft>
                      </a:pPr>
                      <a:r>
                        <a:rPr lang="en-US" sz="1600">
                          <a:effectLst/>
                        </a:rPr>
                        <a:t>Person3</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95</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76</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No</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92515967"/>
                  </a:ext>
                </a:extLst>
              </a:tr>
              <a:tr h="396078">
                <a:tc>
                  <a:txBody>
                    <a:bodyPr/>
                    <a:lstStyle/>
                    <a:p>
                      <a:pPr marL="0" marR="0" algn="ctr">
                        <a:lnSpc>
                          <a:spcPct val="107000"/>
                        </a:lnSpc>
                        <a:spcBef>
                          <a:spcPts val="0"/>
                        </a:spcBef>
                        <a:spcAft>
                          <a:spcPts val="0"/>
                        </a:spcAft>
                      </a:pPr>
                      <a:r>
                        <a:rPr lang="en-US" sz="1600">
                          <a:effectLst/>
                        </a:rPr>
                        <a:t>Person4</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93</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52</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Yes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58438035"/>
                  </a:ext>
                </a:extLst>
              </a:tr>
              <a:tr h="396078">
                <a:tc>
                  <a:txBody>
                    <a:bodyPr/>
                    <a:lstStyle/>
                    <a:p>
                      <a:pPr marL="0" marR="0" algn="ctr">
                        <a:lnSpc>
                          <a:spcPct val="107000"/>
                        </a:lnSpc>
                        <a:spcBef>
                          <a:spcPts val="0"/>
                        </a:spcBef>
                        <a:spcAft>
                          <a:spcPts val="0"/>
                        </a:spcAft>
                      </a:pPr>
                      <a:r>
                        <a:rPr lang="en-US" sz="1600">
                          <a:effectLst/>
                        </a:rPr>
                        <a:t>Person5</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95</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45</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Yes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82557873"/>
                  </a:ext>
                </a:extLst>
              </a:tr>
            </a:tbl>
          </a:graphicData>
        </a:graphic>
      </p:graphicFrame>
      <p:sp>
        <p:nvSpPr>
          <p:cNvPr id="6" name="Rectangle 1">
            <a:extLst>
              <a:ext uri="{FF2B5EF4-FFF2-40B4-BE49-F238E27FC236}">
                <a16:creationId xmlns:a16="http://schemas.microsoft.com/office/drawing/2014/main" id="{017F65D4-413F-FE98-D494-E6C7B73AC667}"/>
              </a:ext>
            </a:extLst>
          </p:cNvPr>
          <p:cNvSpPr>
            <a:spLocks noChangeArrowheads="1"/>
          </p:cNvSpPr>
          <p:nvPr/>
        </p:nvSpPr>
        <p:spPr bwMode="auto">
          <a:xfrm>
            <a:off x="1197735" y="1511964"/>
            <a:ext cx="9916733" cy="1815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case study is done by taking the readings from IOT system and then taking the readings of different person that are shown in the following table: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T</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able 5: Reading of Spo2 and Bpm of different persons.</a:t>
            </a:r>
            <a:endParaRPr kumimoji="0" lang="en-US" altLang="en-US"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2202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F621344D-3772-D6AB-00DE-F015828DB3CD}"/>
              </a:ext>
            </a:extLst>
          </p:cNvPr>
          <p:cNvSpPr txBox="1">
            <a:spLocks noGrp="1"/>
          </p:cNvSpPr>
          <p:nvPr>
            <p:ph type="title"/>
          </p:nvPr>
        </p:nvSpPr>
        <p:spPr>
          <a:xfrm>
            <a:off x="0" y="396348"/>
            <a:ext cx="10058400" cy="1449387"/>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         CONCLUSION</a:t>
            </a:r>
          </a:p>
        </p:txBody>
      </p:sp>
      <p:sp>
        <p:nvSpPr>
          <p:cNvPr id="12" name="TextBox 11">
            <a:extLst>
              <a:ext uri="{FF2B5EF4-FFF2-40B4-BE49-F238E27FC236}">
                <a16:creationId xmlns:a16="http://schemas.microsoft.com/office/drawing/2014/main" id="{41F14977-E3FB-171F-0818-4004CE2A03CE}"/>
              </a:ext>
            </a:extLst>
          </p:cNvPr>
          <p:cNvSpPr txBox="1"/>
          <p:nvPr/>
        </p:nvSpPr>
        <p:spPr>
          <a:xfrm>
            <a:off x="1174660" y="2077553"/>
            <a:ext cx="10197385" cy="3785652"/>
          </a:xfrm>
          <a:prstGeom prst="rect">
            <a:avLst/>
          </a:prstGeom>
          <a:noFill/>
        </p:spPr>
        <p:txBody>
          <a:bodyPr wrap="square">
            <a:spAutoFit/>
          </a:bodyPr>
          <a:lstStyle/>
          <a:p>
            <a:pPr marL="342900" indent="-342900" algn="just">
              <a:buFont typeface="Arial" panose="020B0604020202020204" pitchFamily="34" charset="0"/>
              <a:buChar char="•"/>
            </a:pPr>
            <a:r>
              <a:rPr lang="en-US" sz="2000" dirty="0"/>
              <a:t>The system will measure a patient’s body heartbeat, and the SpO2 levels in the blood and send the data to </a:t>
            </a:r>
            <a:r>
              <a:rPr lang="en-US" sz="2000" dirty="0" err="1"/>
              <a:t>blynk</a:t>
            </a:r>
            <a:r>
              <a:rPr lang="en-US" sz="2000" dirty="0"/>
              <a:t> app via hotspot.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This information is also transmitted to the LCD panel and users device as well as allowing the patient to see their current health state quickly.</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readings taken daily can be sent to doctors via mail and enable them to suggest the medicine and physical exercise routine that enable them to improve the quality of life and overcome such diseases.</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This work is concentrated to execute the internet technology to establish a system which would communicate through internet for better heal</a:t>
            </a:r>
          </a:p>
        </p:txBody>
      </p:sp>
    </p:spTree>
    <p:extLst>
      <p:ext uri="{BB962C8B-B14F-4D97-AF65-F5344CB8AC3E}">
        <p14:creationId xmlns:p14="http://schemas.microsoft.com/office/powerpoint/2010/main" val="909517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F621344D-3772-D6AB-00DE-F015828DB3CD}"/>
              </a:ext>
            </a:extLst>
          </p:cNvPr>
          <p:cNvSpPr txBox="1">
            <a:spLocks noGrp="1"/>
          </p:cNvSpPr>
          <p:nvPr>
            <p:ph type="title"/>
          </p:nvPr>
        </p:nvSpPr>
        <p:spPr>
          <a:xfrm>
            <a:off x="0" y="396348"/>
            <a:ext cx="10058400" cy="1449387"/>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         FUTURE WORK</a:t>
            </a:r>
          </a:p>
        </p:txBody>
      </p:sp>
      <p:sp>
        <p:nvSpPr>
          <p:cNvPr id="12" name="TextBox 11">
            <a:extLst>
              <a:ext uri="{FF2B5EF4-FFF2-40B4-BE49-F238E27FC236}">
                <a16:creationId xmlns:a16="http://schemas.microsoft.com/office/drawing/2014/main" id="{41F14977-E3FB-171F-0818-4004CE2A03CE}"/>
              </a:ext>
            </a:extLst>
          </p:cNvPr>
          <p:cNvSpPr txBox="1"/>
          <p:nvPr/>
        </p:nvSpPr>
        <p:spPr>
          <a:xfrm>
            <a:off x="1174660" y="2077553"/>
            <a:ext cx="10197385" cy="1631216"/>
          </a:xfrm>
          <a:prstGeom prst="rect">
            <a:avLst/>
          </a:prstGeom>
          <a:noFill/>
        </p:spPr>
        <p:txBody>
          <a:bodyPr wrap="square">
            <a:spAutoFit/>
          </a:bodyPr>
          <a:lstStyle/>
          <a:p>
            <a:pPr marL="342900" indent="-342900" algn="just">
              <a:buFont typeface="Arial" panose="020B0604020202020204" pitchFamily="34" charset="0"/>
              <a:buChar char="•"/>
            </a:pPr>
            <a:r>
              <a:rPr lang="en-US" sz="2000" dirty="0"/>
              <a:t>Sensor used in the system can be improved.</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We can measure several other health parameters when additional sensors are added.</a:t>
            </a:r>
          </a:p>
          <a:p>
            <a:pPr algn="just"/>
            <a:r>
              <a:rPr lang="en-US" sz="2000" dirty="0"/>
              <a:t> </a:t>
            </a:r>
          </a:p>
          <a:p>
            <a:pPr marL="342900" indent="-342900" algn="just">
              <a:buFont typeface="Arial" panose="020B0604020202020204" pitchFamily="34" charset="0"/>
              <a:buChar char="•"/>
            </a:pPr>
            <a:r>
              <a:rPr lang="en-US" sz="2000" dirty="0"/>
              <a:t>For the system’s security, new </a:t>
            </a:r>
            <a:r>
              <a:rPr lang="en-US" sz="2000" dirty="0" err="1"/>
              <a:t>algorquickly.ay</a:t>
            </a:r>
            <a:r>
              <a:rPr lang="en-US" sz="2000" dirty="0"/>
              <a:t> be integrated with the whole system.</a:t>
            </a:r>
          </a:p>
        </p:txBody>
      </p:sp>
    </p:spTree>
    <p:extLst>
      <p:ext uri="{BB962C8B-B14F-4D97-AF65-F5344CB8AC3E}">
        <p14:creationId xmlns:p14="http://schemas.microsoft.com/office/powerpoint/2010/main" val="1527522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7C110C-F0AB-FD67-5370-EC9EE6EAB856}"/>
              </a:ext>
            </a:extLst>
          </p:cNvPr>
          <p:cNvSpPr txBox="1"/>
          <p:nvPr/>
        </p:nvSpPr>
        <p:spPr>
          <a:xfrm>
            <a:off x="2021984" y="2505670"/>
            <a:ext cx="7907628" cy="923330"/>
          </a:xfrm>
          <a:prstGeom prst="rect">
            <a:avLst/>
          </a:prstGeom>
          <a:noFill/>
        </p:spPr>
        <p:txBody>
          <a:bodyPr wrap="square" rtlCol="0">
            <a:spAutoFit/>
          </a:bodyPr>
          <a:lstStyle/>
          <a:p>
            <a:pPr algn="ctr"/>
            <a:r>
              <a:rPr lang="en-US" sz="5400" dirty="0">
                <a:latin typeface="Adobe Garamond Pro Bold" panose="02020702060506020403" pitchFamily="18" charset="0"/>
              </a:rPr>
              <a:t>THANK YOU</a:t>
            </a:r>
          </a:p>
        </p:txBody>
      </p:sp>
    </p:spTree>
    <p:extLst>
      <p:ext uri="{BB962C8B-B14F-4D97-AF65-F5344CB8AC3E}">
        <p14:creationId xmlns:p14="http://schemas.microsoft.com/office/powerpoint/2010/main" val="270859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F621344D-3772-D6AB-00DE-F015828DB3CD}"/>
              </a:ext>
            </a:extLst>
          </p:cNvPr>
          <p:cNvSpPr txBox="1">
            <a:spLocks noGrp="1"/>
          </p:cNvSpPr>
          <p:nvPr>
            <p:ph type="title"/>
          </p:nvPr>
        </p:nvSpPr>
        <p:spPr>
          <a:xfrm>
            <a:off x="0" y="396348"/>
            <a:ext cx="10058400" cy="1449387"/>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         INTRODUCTION</a:t>
            </a:r>
          </a:p>
        </p:txBody>
      </p:sp>
      <p:sp>
        <p:nvSpPr>
          <p:cNvPr id="12" name="TextBox 11">
            <a:extLst>
              <a:ext uri="{FF2B5EF4-FFF2-40B4-BE49-F238E27FC236}">
                <a16:creationId xmlns:a16="http://schemas.microsoft.com/office/drawing/2014/main" id="{41F14977-E3FB-171F-0818-4004CE2A03CE}"/>
              </a:ext>
            </a:extLst>
          </p:cNvPr>
          <p:cNvSpPr txBox="1"/>
          <p:nvPr/>
        </p:nvSpPr>
        <p:spPr>
          <a:xfrm>
            <a:off x="1174661" y="2077554"/>
            <a:ext cx="9842678" cy="3785652"/>
          </a:xfrm>
          <a:prstGeom prst="rect">
            <a:avLst/>
          </a:prstGeom>
          <a:noFill/>
        </p:spPr>
        <p:txBody>
          <a:bodyPr wrap="square">
            <a:spAutoFit/>
          </a:bodyPr>
          <a:lstStyle/>
          <a:p>
            <a:pPr marL="285750" indent="-285750">
              <a:lnSpc>
                <a:spcPct val="100000"/>
              </a:lnSpc>
              <a:buFont typeface="Arial" panose="020B0604020202020204" pitchFamily="34" charset="0"/>
              <a:buChar char="•"/>
            </a:pPr>
            <a:r>
              <a:rPr lang="en-US" sz="2000" dirty="0">
                <a:latin typeface="Times New Roman" panose="02020603050405020304" pitchFamily="18" charset="0"/>
                <a:ea typeface="Calibri" panose="020F0502020204030204" pitchFamily="34" charset="0"/>
              </a:rPr>
              <a:t>In such areas where the epidemic is spread, heart diseases become main concern, it is a better idea to  monitor  these  patients  using  remote  health  monitoring technology</a:t>
            </a:r>
          </a:p>
          <a:p>
            <a:pPr>
              <a:lnSpc>
                <a:spcPct val="100000"/>
              </a:lnSpc>
            </a:pPr>
            <a:endParaRPr lang="en-US" sz="2000" dirty="0">
              <a:latin typeface="Times New Roman" panose="02020603050405020304" pitchFamily="18" charset="0"/>
              <a:ea typeface="Calibri" panose="020F0502020204030204" pitchFamily="34" charset="0"/>
            </a:endParaRPr>
          </a:p>
          <a:p>
            <a:pPr marL="285750" indent="-285750">
              <a:lnSpc>
                <a:spcPct val="100000"/>
              </a:lnSpc>
              <a:buFont typeface="Arial" panose="020B0604020202020204" pitchFamily="34" charset="0"/>
              <a:buChar char="•"/>
            </a:pPr>
            <a:r>
              <a:rPr lang="en-US" sz="2000" dirty="0">
                <a:latin typeface="Times New Roman" panose="02020603050405020304" pitchFamily="18" charset="0"/>
                <a:ea typeface="Calibri" panose="020F0502020204030204" pitchFamily="34" charset="0"/>
              </a:rPr>
              <a:t> In this aspect, an IoT based health monitoring system is the best solution  </a:t>
            </a:r>
          </a:p>
          <a:p>
            <a:pPr>
              <a:lnSpc>
                <a:spcPct val="100000"/>
              </a:lnSpc>
            </a:pPr>
            <a:endParaRPr lang="en-US" sz="2000" dirty="0">
              <a:latin typeface="Times New Roman" panose="02020603050405020304" pitchFamily="18" charset="0"/>
              <a:ea typeface="Calibri" panose="020F0502020204030204" pitchFamily="34" charset="0"/>
            </a:endParaRPr>
          </a:p>
          <a:p>
            <a:pPr marL="285750" indent="-285750">
              <a:lnSpc>
                <a:spcPct val="100000"/>
              </a:lnSpc>
              <a:buFont typeface="Arial" panose="020B0604020202020204" pitchFamily="34" charset="0"/>
              <a:buChar char="•"/>
            </a:pPr>
            <a:r>
              <a:rPr lang="en-US" sz="2000" dirty="0">
                <a:latin typeface="Times New Roman" panose="02020603050405020304" pitchFamily="18" charset="0"/>
                <a:ea typeface="Calibri" panose="020F0502020204030204" pitchFamily="34" charset="0"/>
              </a:rPr>
              <a:t>(IOT) based smart health monitoring system will help to measure various health-related parameters </a:t>
            </a:r>
          </a:p>
          <a:p>
            <a:pPr>
              <a:lnSpc>
                <a:spcPct val="100000"/>
              </a:lnSpc>
            </a:pPr>
            <a:endParaRPr lang="en-US" sz="2000" dirty="0">
              <a:latin typeface="Times New Roman" panose="02020603050405020304" pitchFamily="18" charset="0"/>
              <a:ea typeface="Calibri" panose="020F0502020204030204" pitchFamily="34" charset="0"/>
            </a:endParaRPr>
          </a:p>
          <a:p>
            <a:pPr marL="285750" indent="-285750">
              <a:lnSpc>
                <a:spcPct val="100000"/>
              </a:lnSpc>
              <a:spcBef>
                <a:spcPts val="0"/>
              </a:spcBef>
              <a:spcAft>
                <a:spcPts val="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The core  objective of this project  is the design and implementation  of  a smart  patient  health tracking  system. </a:t>
            </a:r>
          </a:p>
          <a:p>
            <a:pPr>
              <a:lnSpc>
                <a:spcPct val="100000"/>
              </a:lnSpc>
              <a:spcBef>
                <a:spcPts val="0"/>
              </a:spcBef>
              <a:spcAft>
                <a:spcPts val="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0000"/>
              </a:lnSpc>
              <a:spcBef>
                <a:spcPts val="0"/>
              </a:spcBef>
              <a:spcAft>
                <a:spcPts val="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This monitoring  systems can be used for reducing  health care costs </a:t>
            </a:r>
            <a:endParaRPr lang="en-US" sz="2000" dirty="0"/>
          </a:p>
        </p:txBody>
      </p:sp>
    </p:spTree>
    <p:extLst>
      <p:ext uri="{BB962C8B-B14F-4D97-AF65-F5344CB8AC3E}">
        <p14:creationId xmlns:p14="http://schemas.microsoft.com/office/powerpoint/2010/main" val="364930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5517EC3-F3D6-0CD8-BC91-2C9B4D8932BF}"/>
              </a:ext>
            </a:extLst>
          </p:cNvPr>
          <p:cNvSpPr>
            <a:spLocks noGrp="1"/>
          </p:cNvSpPr>
          <p:nvPr>
            <p:ph sz="half" idx="2"/>
          </p:nvPr>
        </p:nvSpPr>
        <p:spPr>
          <a:xfrm>
            <a:off x="6295193" y="2012193"/>
            <a:ext cx="4937760" cy="4023360"/>
          </a:xfrm>
        </p:spPr>
        <p:txBody>
          <a:bodyPr/>
          <a:lstStyle/>
          <a:p>
            <a:pPr>
              <a:lnSpc>
                <a:spcPct val="107000"/>
              </a:lnSpc>
              <a:spcBef>
                <a:spcPts val="0"/>
              </a:spcBef>
              <a:spcAft>
                <a:spcPts val="0"/>
              </a:spcAft>
              <a:buFont typeface="Arial" panose="020B0604020202020204" pitchFamily="34" charset="0"/>
              <a:buChar char="•"/>
            </a:pPr>
            <a:r>
              <a:rPr lang="en-US" sz="1800" dirty="0">
                <a:solidFill>
                  <a:schemeClr val="accent1"/>
                </a:solidFill>
                <a:effectLst/>
                <a:ea typeface="Calibri" panose="020F0502020204030204" pitchFamily="34" charset="0"/>
                <a:cs typeface="Arial" panose="020B0604020202020204" pitchFamily="34" charset="0"/>
              </a:rPr>
              <a:t> </a:t>
            </a:r>
            <a:r>
              <a:rPr lang="en-US" sz="1800" dirty="0">
                <a:solidFill>
                  <a:srgbClr val="000000"/>
                </a:solidFill>
                <a:effectLst/>
                <a:ea typeface="Calibri" panose="020F0502020204030204" pitchFamily="34" charset="0"/>
                <a:cs typeface="Arial" panose="020B0604020202020204" pitchFamily="34" charset="0"/>
              </a:rPr>
              <a:t>In proteus simul</a:t>
            </a:r>
            <a:r>
              <a:rPr lang="en-US" sz="1800" b="0" dirty="0">
                <a:solidFill>
                  <a:srgbClr val="000000"/>
                </a:solidFill>
                <a:effectLst/>
                <a:ea typeface="Calibri" panose="020F0502020204030204" pitchFamily="34" charset="0"/>
                <a:cs typeface="Arial" panose="020B0604020202020204" pitchFamily="34" charset="0"/>
              </a:rPr>
              <a:t>ation here Lcd display, heart beat sensor and </a:t>
            </a:r>
            <a:r>
              <a:rPr lang="en-US" sz="1800" b="0" dirty="0" err="1">
                <a:solidFill>
                  <a:srgbClr val="000000"/>
                </a:solidFill>
                <a:effectLst/>
                <a:ea typeface="Calibri" panose="020F0502020204030204" pitchFamily="34" charset="0"/>
                <a:cs typeface="Arial" panose="020B0604020202020204" pitchFamily="34" charset="0"/>
              </a:rPr>
              <a:t>aurduino</a:t>
            </a:r>
            <a:r>
              <a:rPr lang="en-US" sz="1800" dirty="0">
                <a:ea typeface="Calibri" panose="020F0502020204030204" pitchFamily="34" charset="0"/>
                <a:cs typeface="Arial" panose="020B0604020202020204" pitchFamily="34" charset="0"/>
              </a:rPr>
              <a:t> </a:t>
            </a:r>
            <a:r>
              <a:rPr lang="en-US" sz="1800" b="0" dirty="0">
                <a:solidFill>
                  <a:srgbClr val="000000"/>
                </a:solidFill>
                <a:effectLst/>
                <a:ea typeface="Calibri" panose="020F0502020204030204" pitchFamily="34" charset="0"/>
              </a:rPr>
              <a:t>Uno are taken for proceeding the simulation.</a:t>
            </a:r>
          </a:p>
          <a:p>
            <a:pPr>
              <a:lnSpc>
                <a:spcPct val="107000"/>
              </a:lnSpc>
              <a:spcBef>
                <a:spcPts val="0"/>
              </a:spcBef>
              <a:spcAft>
                <a:spcPts val="0"/>
              </a:spcAft>
              <a:buFont typeface="Arial" panose="020B0604020202020204" pitchFamily="34" charset="0"/>
              <a:buChar char="•"/>
            </a:pPr>
            <a:endParaRPr lang="en-US" sz="1800" b="0" dirty="0">
              <a:solidFill>
                <a:srgbClr val="000000"/>
              </a:solidFill>
              <a:effectLst/>
              <a:ea typeface="Calibri" panose="020F0502020204030204" pitchFamily="34" charset="0"/>
            </a:endParaRPr>
          </a:p>
          <a:p>
            <a:pPr>
              <a:lnSpc>
                <a:spcPct val="107000"/>
              </a:lnSpc>
              <a:spcBef>
                <a:spcPts val="0"/>
              </a:spcBef>
              <a:spcAft>
                <a:spcPts val="0"/>
              </a:spcAft>
              <a:buFont typeface="Arial" panose="020B0604020202020204" pitchFamily="34" charset="0"/>
              <a:buChar char="•"/>
            </a:pPr>
            <a:r>
              <a:rPr lang="en-US" sz="1800" b="0" dirty="0">
                <a:solidFill>
                  <a:srgbClr val="000000"/>
                </a:solidFill>
                <a:effectLst/>
                <a:ea typeface="Calibri" panose="020F0502020204030204" pitchFamily="34" charset="0"/>
              </a:rPr>
              <a:t>In the simulation part, as ESP8266 module was not available in proteus software, the simulation has been conducted by using </a:t>
            </a:r>
            <a:r>
              <a:rPr lang="en-US" sz="1800" dirty="0" err="1">
                <a:solidFill>
                  <a:srgbClr val="000000"/>
                </a:solidFill>
                <a:effectLst/>
                <a:ea typeface="Calibri" panose="020F0502020204030204" pitchFamily="34" charset="0"/>
              </a:rPr>
              <a:t>Aurduino</a:t>
            </a:r>
            <a:r>
              <a:rPr lang="en-US" sz="1800" dirty="0">
                <a:solidFill>
                  <a:srgbClr val="000000"/>
                </a:solidFill>
                <a:effectLst/>
                <a:ea typeface="Calibri" panose="020F0502020204030204" pitchFamily="34" charset="0"/>
              </a:rPr>
              <a:t> uno. </a:t>
            </a:r>
          </a:p>
          <a:p>
            <a:pPr>
              <a:lnSpc>
                <a:spcPct val="107000"/>
              </a:lnSpc>
              <a:spcBef>
                <a:spcPts val="0"/>
              </a:spcBef>
              <a:spcAft>
                <a:spcPts val="0"/>
              </a:spcAft>
              <a:buFont typeface="Arial" panose="020B0604020202020204" pitchFamily="34" charset="0"/>
              <a:buChar char="•"/>
            </a:pPr>
            <a:endParaRPr lang="en-US" sz="1800" dirty="0">
              <a:solidFill>
                <a:srgbClr val="000000"/>
              </a:solidFill>
              <a:ea typeface="Calibri" panose="020F0502020204030204" pitchFamily="34" charset="0"/>
            </a:endParaRPr>
          </a:p>
          <a:p>
            <a:pPr>
              <a:lnSpc>
                <a:spcPct val="107000"/>
              </a:lnSpc>
              <a:spcBef>
                <a:spcPts val="0"/>
              </a:spcBef>
              <a:spcAft>
                <a:spcPts val="0"/>
              </a:spcAft>
              <a:buFont typeface="Arial" panose="020B0604020202020204" pitchFamily="34" charset="0"/>
              <a:buChar char="•"/>
            </a:pPr>
            <a:r>
              <a:rPr lang="en-US" sz="1800" b="0" dirty="0">
                <a:solidFill>
                  <a:srgbClr val="000000"/>
                </a:solidFill>
                <a:effectLst/>
                <a:ea typeface="Calibri" panose="020F0502020204030204" pitchFamily="34" charset="0"/>
                <a:cs typeface="Arial" panose="020B0604020202020204" pitchFamily="34" charset="0"/>
              </a:rPr>
              <a:t>The heart beat rate could not be send to the server due to not using ESP8266.Because integrated support for </a:t>
            </a:r>
            <a:r>
              <a:rPr lang="en-US" sz="1800" b="0" dirty="0" err="1">
                <a:solidFill>
                  <a:srgbClr val="000000"/>
                </a:solidFill>
                <a:effectLst/>
                <a:ea typeface="Calibri" panose="020F0502020204030204" pitchFamily="34" charset="0"/>
                <a:cs typeface="Arial" panose="020B0604020202020204" pitchFamily="34" charset="0"/>
              </a:rPr>
              <a:t>wifi</a:t>
            </a:r>
            <a:r>
              <a:rPr lang="en-US" sz="1800" b="0" dirty="0">
                <a:solidFill>
                  <a:srgbClr val="000000"/>
                </a:solidFill>
                <a:effectLst/>
                <a:ea typeface="Calibri" panose="020F0502020204030204" pitchFamily="34" charset="0"/>
                <a:cs typeface="Arial" panose="020B0604020202020204" pitchFamily="34" charset="0"/>
              </a:rPr>
              <a:t> network is in built in ESP8266 module which is not present in </a:t>
            </a:r>
            <a:r>
              <a:rPr lang="en-US" sz="1800" b="0" dirty="0" err="1">
                <a:solidFill>
                  <a:srgbClr val="000000"/>
                </a:solidFill>
                <a:effectLst/>
                <a:ea typeface="Calibri" panose="020F0502020204030204" pitchFamily="34" charset="0"/>
                <a:cs typeface="Arial" panose="020B0604020202020204" pitchFamily="34" charset="0"/>
              </a:rPr>
              <a:t>aurduino</a:t>
            </a:r>
            <a:r>
              <a:rPr lang="en-US" sz="1800" b="0" dirty="0">
                <a:solidFill>
                  <a:srgbClr val="000000"/>
                </a:solidFill>
                <a:effectLst/>
                <a:ea typeface="Calibri" panose="020F0502020204030204" pitchFamily="34" charset="0"/>
                <a:cs typeface="Arial" panose="020B0604020202020204" pitchFamily="34" charset="0"/>
              </a:rPr>
              <a:t> uno.</a:t>
            </a:r>
            <a:endParaRPr lang="en-US" sz="1800" dirty="0">
              <a:effectLst/>
              <a:ea typeface="Calibri" panose="020F0502020204030204" pitchFamily="34" charset="0"/>
              <a:cs typeface="Arial" panose="020B0604020202020204" pitchFamily="34" charset="0"/>
            </a:endParaRPr>
          </a:p>
          <a:p>
            <a:pPr>
              <a:lnSpc>
                <a:spcPct val="107000"/>
              </a:lnSpc>
              <a:spcBef>
                <a:spcPts val="0"/>
              </a:spcBef>
              <a:spcAft>
                <a:spcPts val="0"/>
              </a:spcAft>
              <a:buFont typeface="Arial" panose="020B0604020202020204" pitchFamily="34" charset="0"/>
              <a:buChar char="•"/>
            </a:pPr>
            <a:endParaRPr lang="en-US" dirty="0"/>
          </a:p>
        </p:txBody>
      </p:sp>
      <p:sp>
        <p:nvSpPr>
          <p:cNvPr id="5" name="Title 6">
            <a:extLst>
              <a:ext uri="{FF2B5EF4-FFF2-40B4-BE49-F238E27FC236}">
                <a16:creationId xmlns:a16="http://schemas.microsoft.com/office/drawing/2014/main" id="{F621344D-3772-D6AB-00DE-F015828DB3CD}"/>
              </a:ext>
            </a:extLst>
          </p:cNvPr>
          <p:cNvSpPr txBox="1">
            <a:spLocks noGrp="1"/>
          </p:cNvSpPr>
          <p:nvPr>
            <p:ph type="title"/>
          </p:nvPr>
        </p:nvSpPr>
        <p:spPr>
          <a:xfrm>
            <a:off x="0" y="396348"/>
            <a:ext cx="10058400" cy="1449387"/>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         SIMUL</a:t>
            </a:r>
            <a:r>
              <a:rPr lang="en-US" dirty="0">
                <a:solidFill>
                  <a:srgbClr val="000000"/>
                </a:solidFill>
                <a:effectLst/>
                <a:ea typeface="Calibri" panose="020F0502020204030204" pitchFamily="34" charset="0"/>
              </a:rPr>
              <a:t>A</a:t>
            </a:r>
            <a:r>
              <a:rPr lang="en-US" dirty="0">
                <a:solidFill>
                  <a:srgbClr val="000000"/>
                </a:solidFill>
                <a:ea typeface="Calibri" panose="020F0502020204030204" pitchFamily="34" charset="0"/>
                <a:cs typeface="Times New Roman" panose="02020603050405020304" pitchFamily="18" charset="0"/>
              </a:rPr>
              <a:t>TION</a:t>
            </a:r>
            <a:endParaRPr lang="en-US" dirty="0"/>
          </a:p>
        </p:txBody>
      </p:sp>
      <p:pic>
        <p:nvPicPr>
          <p:cNvPr id="6" name="Content Placeholder 5">
            <a:extLst>
              <a:ext uri="{FF2B5EF4-FFF2-40B4-BE49-F238E27FC236}">
                <a16:creationId xmlns:a16="http://schemas.microsoft.com/office/drawing/2014/main" id="{5B2CA211-37E8-EC2A-5972-9B6E37A6603A}"/>
              </a:ext>
            </a:extLst>
          </p:cNvPr>
          <p:cNvPicPr>
            <a:picLocks noGrp="1" noChangeAspect="1"/>
          </p:cNvPicPr>
          <p:nvPr>
            <p:ph sz="half" idx="1"/>
          </p:nvPr>
        </p:nvPicPr>
        <p:blipFill>
          <a:blip r:embed="rId2"/>
          <a:stretch>
            <a:fillRect/>
          </a:stretch>
        </p:blipFill>
        <p:spPr>
          <a:xfrm>
            <a:off x="1096963" y="2021016"/>
            <a:ext cx="4938712" cy="3673218"/>
          </a:xfrm>
          <a:prstGeom prst="rect">
            <a:avLst/>
          </a:prstGeom>
        </p:spPr>
      </p:pic>
    </p:spTree>
    <p:extLst>
      <p:ext uri="{BB962C8B-B14F-4D97-AF65-F5344CB8AC3E}">
        <p14:creationId xmlns:p14="http://schemas.microsoft.com/office/powerpoint/2010/main" val="950826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CAC87-399D-46D2-A96E-F8CB5F1BFCDB}"/>
              </a:ext>
            </a:extLst>
          </p:cNvPr>
          <p:cNvSpPr>
            <a:spLocks noGrp="1"/>
          </p:cNvSpPr>
          <p:nvPr>
            <p:ph type="title"/>
          </p:nvPr>
        </p:nvSpPr>
        <p:spPr/>
        <p:txBody>
          <a:bodyPr/>
          <a:lstStyle/>
          <a:p>
            <a:r>
              <a:rPr lang="en-US" dirty="0"/>
              <a:t>CODE EXPL</a:t>
            </a:r>
            <a:r>
              <a:rPr lang="en-US" dirty="0">
                <a:solidFill>
                  <a:srgbClr val="000000"/>
                </a:solidFill>
                <a:effectLst/>
                <a:ea typeface="Calibri" panose="020F0502020204030204" pitchFamily="34" charset="0"/>
              </a:rPr>
              <a:t>ANATION</a:t>
            </a:r>
            <a:endParaRPr lang="en-US" dirty="0"/>
          </a:p>
        </p:txBody>
      </p:sp>
      <p:pic>
        <p:nvPicPr>
          <p:cNvPr id="5" name="Content Placeholder 4">
            <a:extLst>
              <a:ext uri="{FF2B5EF4-FFF2-40B4-BE49-F238E27FC236}">
                <a16:creationId xmlns:a16="http://schemas.microsoft.com/office/drawing/2014/main" id="{9E231E87-AEE9-0D3D-5ECA-8BC9F6C80D4E}"/>
              </a:ext>
            </a:extLst>
          </p:cNvPr>
          <p:cNvPicPr>
            <a:picLocks noGrp="1" noChangeAspect="1"/>
          </p:cNvPicPr>
          <p:nvPr>
            <p:ph sz="half" idx="1"/>
          </p:nvPr>
        </p:nvPicPr>
        <p:blipFill>
          <a:blip r:embed="rId2"/>
          <a:stretch>
            <a:fillRect/>
          </a:stretch>
        </p:blipFill>
        <p:spPr>
          <a:xfrm>
            <a:off x="1097280" y="2432110"/>
            <a:ext cx="4938712" cy="1377462"/>
          </a:xfrm>
          <a:prstGeom prst="rect">
            <a:avLst/>
          </a:prstGeom>
        </p:spPr>
      </p:pic>
      <p:sp>
        <p:nvSpPr>
          <p:cNvPr id="7" name="TextBox 6">
            <a:extLst>
              <a:ext uri="{FF2B5EF4-FFF2-40B4-BE49-F238E27FC236}">
                <a16:creationId xmlns:a16="http://schemas.microsoft.com/office/drawing/2014/main" id="{A2929015-0DF9-3596-40A2-6BBEBBA5F9D5}"/>
              </a:ext>
            </a:extLst>
          </p:cNvPr>
          <p:cNvSpPr txBox="1"/>
          <p:nvPr/>
        </p:nvSpPr>
        <p:spPr>
          <a:xfrm>
            <a:off x="856981" y="4643871"/>
            <a:ext cx="5059680" cy="1263166"/>
          </a:xfrm>
          <a:prstGeom prst="rect">
            <a:avLst/>
          </a:prstGeom>
          <a:noFill/>
        </p:spPr>
        <p:txBody>
          <a:bodyPr wrap="square">
            <a:spAutoFit/>
          </a:bodyPr>
          <a:lstStyle/>
          <a:p>
            <a:pPr marL="0" marR="0" algn="just">
              <a:lnSpc>
                <a:spcPct val="107000"/>
              </a:lnSpc>
              <a:spcBef>
                <a:spcPts val="0"/>
              </a:spcBef>
              <a:spcAft>
                <a:spcPts val="0"/>
              </a:spcAft>
            </a:pPr>
            <a:r>
              <a:rPr lang="en-US" sz="1800" dirty="0">
                <a:solidFill>
                  <a:srgbClr val="000000"/>
                </a:solidFill>
                <a:effectLst/>
                <a:ea typeface="Times New Roman" panose="02020603050405020304" pitchFamily="18" charset="0"/>
                <a:cs typeface="Arial" panose="020B0604020202020204" pitchFamily="34" charset="0"/>
              </a:rPr>
              <a:t>The following portion of the code is used to connect </a:t>
            </a:r>
            <a:r>
              <a:rPr lang="en-US" sz="1800" dirty="0">
                <a:solidFill>
                  <a:srgbClr val="000000"/>
                </a:solidFill>
                <a:effectLst/>
                <a:ea typeface="Calibri" panose="020F0502020204030204" pitchFamily="34" charset="0"/>
                <a:cs typeface="Arial" panose="020B0604020202020204" pitchFamily="34" charset="0"/>
              </a:rPr>
              <a:t>and communicate with the Blynk. </a:t>
            </a:r>
            <a:r>
              <a:rPr lang="en-US" sz="1800" dirty="0" err="1">
                <a:solidFill>
                  <a:srgbClr val="000000"/>
                </a:solidFill>
                <a:effectLst/>
                <a:ea typeface="Calibri" panose="020F0502020204030204" pitchFamily="34" charset="0"/>
                <a:cs typeface="Arial" panose="020B0604020202020204" pitchFamily="34" charset="0"/>
              </a:rPr>
              <a:t>AuthToken</a:t>
            </a:r>
            <a:r>
              <a:rPr lang="en-US" sz="1800" dirty="0">
                <a:solidFill>
                  <a:srgbClr val="000000"/>
                </a:solidFill>
                <a:effectLst/>
                <a:ea typeface="Calibri" panose="020F0502020204030204" pitchFamily="34" charset="0"/>
                <a:cs typeface="Arial" panose="020B0604020202020204" pitchFamily="34" charset="0"/>
              </a:rPr>
              <a:t> is a unique identifier generated by Blynk cloud. Device name can be set by the </a:t>
            </a:r>
            <a:r>
              <a:rPr lang="en-US" sz="1800" dirty="0" err="1">
                <a:solidFill>
                  <a:srgbClr val="000000"/>
                </a:solidFill>
                <a:effectLst/>
                <a:ea typeface="Calibri" panose="020F0502020204030204" pitchFamily="34" charset="0"/>
                <a:cs typeface="Arial" panose="020B0604020202020204" pitchFamily="34" charset="0"/>
              </a:rPr>
              <a:t>wiser’s</a:t>
            </a:r>
            <a:r>
              <a:rPr lang="en-US" sz="1800" dirty="0">
                <a:solidFill>
                  <a:srgbClr val="000000"/>
                </a:solidFill>
                <a:effectLst/>
                <a:ea typeface="Calibri" panose="020F0502020204030204" pitchFamily="34" charset="0"/>
                <a:cs typeface="Arial" panose="020B0604020202020204" pitchFamily="34" charset="0"/>
              </a:rPr>
              <a:t> will.</a:t>
            </a:r>
            <a:endParaRPr lang="en-US" sz="1800" dirty="0">
              <a:effectLst/>
              <a:ea typeface="Calibri" panose="020F0502020204030204" pitchFamily="34" charset="0"/>
              <a:cs typeface="Arial" panose="020B0604020202020204" pitchFamily="34" charset="0"/>
            </a:endParaRPr>
          </a:p>
        </p:txBody>
      </p:sp>
      <p:pic>
        <p:nvPicPr>
          <p:cNvPr id="8" name="Content Placeholder 7">
            <a:extLst>
              <a:ext uri="{FF2B5EF4-FFF2-40B4-BE49-F238E27FC236}">
                <a16:creationId xmlns:a16="http://schemas.microsoft.com/office/drawing/2014/main" id="{EB7BE465-D855-D7BB-4B54-E1CE83C2EBB5}"/>
              </a:ext>
            </a:extLst>
          </p:cNvPr>
          <p:cNvPicPr>
            <a:picLocks noGrp="1" noChangeAspect="1"/>
          </p:cNvPicPr>
          <p:nvPr>
            <p:ph sz="half" idx="2"/>
          </p:nvPr>
        </p:nvPicPr>
        <p:blipFill>
          <a:blip r:embed="rId3"/>
          <a:stretch>
            <a:fillRect/>
          </a:stretch>
        </p:blipFill>
        <p:spPr>
          <a:xfrm>
            <a:off x="6156010" y="2043752"/>
            <a:ext cx="4616647" cy="2293727"/>
          </a:xfrm>
          <a:prstGeom prst="rect">
            <a:avLst/>
          </a:prstGeom>
        </p:spPr>
      </p:pic>
      <p:sp>
        <p:nvSpPr>
          <p:cNvPr id="10" name="TextBox 9">
            <a:extLst>
              <a:ext uri="{FF2B5EF4-FFF2-40B4-BE49-F238E27FC236}">
                <a16:creationId xmlns:a16="http://schemas.microsoft.com/office/drawing/2014/main" id="{FE192803-893D-24CE-4A7D-CB3256856A00}"/>
              </a:ext>
            </a:extLst>
          </p:cNvPr>
          <p:cNvSpPr txBox="1"/>
          <p:nvPr/>
        </p:nvSpPr>
        <p:spPr>
          <a:xfrm>
            <a:off x="6032572" y="4605234"/>
            <a:ext cx="6098146" cy="1561005"/>
          </a:xfrm>
          <a:prstGeom prst="rect">
            <a:avLst/>
          </a:prstGeom>
          <a:noFill/>
        </p:spPr>
        <p:txBody>
          <a:bodyPr wrap="square">
            <a:spAutoFit/>
          </a:bodyPr>
          <a:lstStyle/>
          <a:p>
            <a:pPr marL="0" marR="0" algn="just">
              <a:lnSpc>
                <a:spcPct val="107000"/>
              </a:lnSpc>
              <a:spcBef>
                <a:spcPts val="0"/>
              </a:spcBef>
              <a:spcAft>
                <a:spcPts val="0"/>
              </a:spcAft>
            </a:pPr>
            <a:r>
              <a:rPr lang="en-US" dirty="0">
                <a:solidFill>
                  <a:srgbClr val="000000"/>
                </a:solidFill>
                <a:effectLst/>
                <a:ea typeface="Times New Roman" panose="02020603050405020304" pitchFamily="18" charset="0"/>
                <a:cs typeface="Arial" panose="020B0604020202020204" pitchFamily="34" charset="0"/>
              </a:rPr>
              <a:t>This portion of the code is m</a:t>
            </a:r>
            <a:r>
              <a:rPr lang="en-US" dirty="0">
                <a:solidFill>
                  <a:srgbClr val="000000"/>
                </a:solidFill>
                <a:effectLst/>
                <a:ea typeface="Calibri" panose="020F0502020204030204" pitchFamily="34" charset="0"/>
                <a:cs typeface="Arial" panose="020B0604020202020204" pitchFamily="34" charset="0"/>
              </a:rPr>
              <a:t>ainly about header files of different library. </a:t>
            </a:r>
            <a:r>
              <a:rPr lang="en-US" dirty="0" err="1">
                <a:solidFill>
                  <a:srgbClr val="3A3A3A"/>
                </a:solidFill>
                <a:effectLst/>
                <a:ea typeface="Calibri" panose="020F0502020204030204" pitchFamily="34" charset="0"/>
                <a:cs typeface="Arial" panose="020B0604020202020204" pitchFamily="34" charset="0"/>
              </a:rPr>
              <a:t>Wire.h</a:t>
            </a:r>
            <a:r>
              <a:rPr lang="en-US" dirty="0">
                <a:solidFill>
                  <a:srgbClr val="3A3A3A"/>
                </a:solidFill>
                <a:effectLst/>
                <a:ea typeface="Calibri" panose="020F0502020204030204" pitchFamily="34" charset="0"/>
                <a:cs typeface="Arial" panose="020B0604020202020204" pitchFamily="34" charset="0"/>
              </a:rPr>
              <a:t> and MAX30100_PulseOximeter.h will be required for the MAX30100 sensor’s functionality.</a:t>
            </a:r>
            <a:r>
              <a:rPr lang="en-US" dirty="0">
                <a:effectLst/>
                <a:ea typeface="Calibri" panose="020F0502020204030204" pitchFamily="34" charset="0"/>
                <a:cs typeface="Arial" panose="020B0604020202020204" pitchFamily="34" charset="0"/>
              </a:rPr>
              <a:t>LiquidCrystal_I2C is used</a:t>
            </a:r>
            <a:r>
              <a:rPr lang="en-US" dirty="0">
                <a:solidFill>
                  <a:srgbClr val="000000"/>
                </a:solidFill>
                <a:effectLst/>
                <a:ea typeface="Calibri" panose="020F0502020204030204" pitchFamily="34" charset="0"/>
                <a:cs typeface="Arial" panose="020B0604020202020204" pitchFamily="34" charset="0"/>
              </a:rPr>
              <a:t> </a:t>
            </a:r>
            <a:r>
              <a:rPr lang="en-US" dirty="0">
                <a:solidFill>
                  <a:srgbClr val="3A3A3A"/>
                </a:solidFill>
                <a:effectLst/>
                <a:ea typeface="Calibri" panose="020F0502020204030204" pitchFamily="34" charset="0"/>
                <a:cs typeface="Arial" panose="020B0604020202020204" pitchFamily="34" charset="0"/>
              </a:rPr>
              <a:t>set the LCD address to 0x27 for a 16 chars and 2 line display.</a:t>
            </a:r>
            <a:endParaRPr lang="en-US"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54249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CAC87-399D-46D2-A96E-F8CB5F1BFCDB}"/>
              </a:ext>
            </a:extLst>
          </p:cNvPr>
          <p:cNvSpPr>
            <a:spLocks noGrp="1"/>
          </p:cNvSpPr>
          <p:nvPr>
            <p:ph type="title"/>
          </p:nvPr>
        </p:nvSpPr>
        <p:spPr/>
        <p:txBody>
          <a:bodyPr/>
          <a:lstStyle/>
          <a:p>
            <a:r>
              <a:rPr lang="en-US" dirty="0"/>
              <a:t>CODE EXPL</a:t>
            </a:r>
            <a:r>
              <a:rPr lang="en-US" dirty="0">
                <a:solidFill>
                  <a:srgbClr val="000000"/>
                </a:solidFill>
                <a:effectLst/>
                <a:ea typeface="Calibri" panose="020F0502020204030204" pitchFamily="34" charset="0"/>
              </a:rPr>
              <a:t>ANATION</a:t>
            </a:r>
            <a:endParaRPr lang="en-US" dirty="0"/>
          </a:p>
        </p:txBody>
      </p:sp>
      <p:sp>
        <p:nvSpPr>
          <p:cNvPr id="7" name="TextBox 6">
            <a:extLst>
              <a:ext uri="{FF2B5EF4-FFF2-40B4-BE49-F238E27FC236}">
                <a16:creationId xmlns:a16="http://schemas.microsoft.com/office/drawing/2014/main" id="{A2929015-0DF9-3596-40A2-6BBEBBA5F9D5}"/>
              </a:ext>
            </a:extLst>
          </p:cNvPr>
          <p:cNvSpPr txBox="1"/>
          <p:nvPr/>
        </p:nvSpPr>
        <p:spPr>
          <a:xfrm>
            <a:off x="972892" y="4154474"/>
            <a:ext cx="5059680" cy="1561005"/>
          </a:xfrm>
          <a:prstGeom prst="rect">
            <a:avLst/>
          </a:prstGeom>
          <a:noFill/>
        </p:spPr>
        <p:txBody>
          <a:bodyPr wrap="square">
            <a:spAutoFit/>
          </a:bodyPr>
          <a:lstStyle/>
          <a:p>
            <a:pPr algn="just">
              <a:lnSpc>
                <a:spcPct val="107000"/>
              </a:lnSpc>
            </a:pPr>
            <a:r>
              <a:rPr lang="en-US" sz="1800" dirty="0">
                <a:solidFill>
                  <a:srgbClr val="000000"/>
                </a:solidFill>
                <a:effectLst/>
                <a:ea typeface="Times New Roman" panose="02020603050405020304" pitchFamily="18" charset="0"/>
                <a:cs typeface="Arial" panose="020B0604020202020204" pitchFamily="34" charset="0"/>
              </a:rPr>
              <a:t>This portion of code is used for </a:t>
            </a:r>
            <a:r>
              <a:rPr lang="en-US" sz="1800" dirty="0" err="1">
                <a:solidFill>
                  <a:srgbClr val="000000"/>
                </a:solidFill>
                <a:effectLst/>
                <a:ea typeface="Times New Roman" panose="02020603050405020304" pitchFamily="18" charset="0"/>
                <a:cs typeface="Arial" panose="020B0604020202020204" pitchFamily="34" charset="0"/>
              </a:rPr>
              <a:t>wifi</a:t>
            </a:r>
            <a:r>
              <a:rPr lang="en-US" sz="1800" dirty="0">
                <a:solidFill>
                  <a:srgbClr val="000000"/>
                </a:solidFill>
                <a:effectLst/>
                <a:ea typeface="Times New Roman" panose="02020603050405020304" pitchFamily="18" charset="0"/>
                <a:cs typeface="Arial" panose="020B0604020202020204" pitchFamily="34" charset="0"/>
              </a:rPr>
              <a:t> credential. This  line helps to work with a </a:t>
            </a:r>
            <a:r>
              <a:rPr lang="en-US" sz="1800" dirty="0" err="1">
                <a:solidFill>
                  <a:srgbClr val="000000"/>
                </a:solidFill>
                <a:effectLst/>
                <a:ea typeface="Times New Roman" panose="02020603050405020304" pitchFamily="18" charset="0"/>
                <a:cs typeface="Arial" panose="020B0604020202020204" pitchFamily="34" charset="0"/>
              </a:rPr>
              <a:t>WiFi</a:t>
            </a:r>
            <a:r>
              <a:rPr lang="en-US" sz="1800" dirty="0">
                <a:solidFill>
                  <a:srgbClr val="000000"/>
                </a:solidFill>
                <a:effectLst/>
                <a:ea typeface="Times New Roman" panose="02020603050405020304" pitchFamily="18" charset="0"/>
                <a:cs typeface="Arial" panose="020B0604020202020204" pitchFamily="34" charset="0"/>
              </a:rPr>
              <a:t>-enabled device. These variables are used to set the password and </a:t>
            </a:r>
            <a:r>
              <a:rPr lang="en-US" sz="1800" dirty="0" err="1">
                <a:solidFill>
                  <a:srgbClr val="000000"/>
                </a:solidFill>
                <a:effectLst/>
                <a:ea typeface="Times New Roman" panose="02020603050405020304" pitchFamily="18" charset="0"/>
                <a:cs typeface="Arial" panose="020B0604020202020204" pitchFamily="34" charset="0"/>
              </a:rPr>
              <a:t>ssid</a:t>
            </a:r>
            <a:r>
              <a:rPr lang="en-US" sz="1800" dirty="0">
                <a:solidFill>
                  <a:srgbClr val="000000"/>
                </a:solidFill>
                <a:effectLst/>
                <a:ea typeface="Times New Roman" panose="02020603050405020304" pitchFamily="18" charset="0"/>
                <a:cs typeface="Arial" panose="020B0604020202020204" pitchFamily="34" charset="0"/>
              </a:rPr>
              <a:t> of personal </a:t>
            </a:r>
            <a:r>
              <a:rPr lang="en-US" sz="1800" dirty="0" err="1">
                <a:solidFill>
                  <a:srgbClr val="000000"/>
                </a:solidFill>
                <a:effectLst/>
                <a:ea typeface="Times New Roman" panose="02020603050405020304" pitchFamily="18" charset="0"/>
                <a:cs typeface="Arial" panose="020B0604020202020204" pitchFamily="34" charset="0"/>
              </a:rPr>
              <a:t>wifi</a:t>
            </a:r>
            <a:r>
              <a:rPr lang="en-US" sz="1800" dirty="0">
                <a:solidFill>
                  <a:srgbClr val="000000"/>
                </a:solidFill>
                <a:effectLst/>
                <a:ea typeface="Times New Roman" panose="02020603050405020304" pitchFamily="18" charset="0"/>
                <a:cs typeface="Arial" panose="020B0604020202020204" pitchFamily="34" charset="0"/>
              </a:rPr>
              <a:t> network.</a:t>
            </a:r>
            <a:endParaRPr lang="en-US" sz="1800" dirty="0">
              <a:effectLst/>
              <a:ea typeface="Calibri" panose="020F0502020204030204" pitchFamily="34" charset="0"/>
              <a:cs typeface="Arial" panose="020B0604020202020204" pitchFamily="34" charset="0"/>
            </a:endParaRPr>
          </a:p>
          <a:p>
            <a:pPr marL="0" marR="0" algn="just">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E192803-893D-24CE-4A7D-CB3256856A00}"/>
              </a:ext>
            </a:extLst>
          </p:cNvPr>
          <p:cNvSpPr txBox="1"/>
          <p:nvPr/>
        </p:nvSpPr>
        <p:spPr>
          <a:xfrm>
            <a:off x="6093854" y="4051443"/>
            <a:ext cx="6098146" cy="2090829"/>
          </a:xfrm>
          <a:prstGeom prst="rect">
            <a:avLst/>
          </a:prstGeom>
          <a:noFill/>
        </p:spPr>
        <p:txBody>
          <a:bodyPr wrap="square">
            <a:spAutoFit/>
          </a:bodyPr>
          <a:lstStyle/>
          <a:p>
            <a:pPr algn="just">
              <a:lnSpc>
                <a:spcPct val="107000"/>
              </a:lnSpc>
            </a:pPr>
            <a:r>
              <a:rPr lang="en-US" sz="1800" dirty="0">
                <a:solidFill>
                  <a:srgbClr val="3A3A3A"/>
                </a:solidFill>
                <a:effectLst/>
                <a:ea typeface="Calibri" panose="020F0502020204030204" pitchFamily="34" charset="0"/>
                <a:cs typeface="Arial" panose="020B0604020202020204" pitchFamily="34" charset="0"/>
              </a:rPr>
              <a:t>In this portion, first line of the code indicates creating an object ‘pox’ of </a:t>
            </a:r>
            <a:r>
              <a:rPr lang="en-US" sz="1800" dirty="0" err="1">
                <a:solidFill>
                  <a:srgbClr val="3A3A3A"/>
                </a:solidFill>
                <a:effectLst/>
                <a:ea typeface="Calibri" panose="020F0502020204030204" pitchFamily="34" charset="0"/>
                <a:cs typeface="Arial" panose="020B0604020202020204" pitchFamily="34" charset="0"/>
              </a:rPr>
              <a:t>PulseOximeter</a:t>
            </a:r>
            <a:r>
              <a:rPr lang="en-US" sz="1800" dirty="0">
                <a:solidFill>
                  <a:srgbClr val="3A3A3A"/>
                </a:solidFill>
                <a:effectLst/>
                <a:ea typeface="Calibri" panose="020F0502020204030204" pitchFamily="34" charset="0"/>
                <a:cs typeface="Arial" panose="020B0604020202020204" pitchFamily="34" charset="0"/>
              </a:rPr>
              <a:t>.</a:t>
            </a:r>
            <a:r>
              <a:rPr lang="en-US" sz="1800" dirty="0">
                <a:effectLst/>
                <a:ea typeface="Calibri" panose="020F0502020204030204" pitchFamily="34" charset="0"/>
                <a:cs typeface="Arial" panose="020B0604020202020204" pitchFamily="34" charset="0"/>
              </a:rPr>
              <a:t> Two variables (BPM and SpO2) of type int is declared to hold the heart rate and SPO2 readings respectively.</a:t>
            </a:r>
            <a:r>
              <a:rPr lang="en-US" sz="1800" dirty="0">
                <a:solidFill>
                  <a:srgbClr val="3A3A3A"/>
                </a:solidFill>
                <a:effectLst/>
                <a:ea typeface="Calibri" panose="020F0502020204030204" pitchFamily="34" charset="0"/>
                <a:cs typeface="Arial" panose="020B0604020202020204" pitchFamily="34" charset="0"/>
              </a:rPr>
              <a:t> The  variable (</a:t>
            </a:r>
            <a:r>
              <a:rPr lang="en-US" sz="1800" dirty="0" err="1">
                <a:solidFill>
                  <a:srgbClr val="3A3A3A"/>
                </a:solidFill>
                <a:effectLst/>
                <a:ea typeface="Calibri" panose="020F0502020204030204" pitchFamily="34" charset="0"/>
                <a:cs typeface="Arial" panose="020B0604020202020204" pitchFamily="34" charset="0"/>
              </a:rPr>
              <a:t>tsLastReport</a:t>
            </a:r>
            <a:r>
              <a:rPr lang="en-US" sz="1800" dirty="0">
                <a:solidFill>
                  <a:srgbClr val="3A3A3A"/>
                </a:solidFill>
                <a:effectLst/>
                <a:ea typeface="Calibri" panose="020F0502020204030204" pitchFamily="34" charset="0"/>
                <a:cs typeface="Arial" panose="020B0604020202020204" pitchFamily="34" charset="0"/>
              </a:rPr>
              <a:t>) holds the time when the last beat occurred.</a:t>
            </a:r>
            <a:r>
              <a:rPr lang="en-US" sz="1800" dirty="0">
                <a:effectLst/>
                <a:ea typeface="Calibri" panose="020F0502020204030204" pitchFamily="34" charset="0"/>
                <a:cs typeface="Arial" panose="020B0604020202020204" pitchFamily="34" charset="0"/>
              </a:rPr>
              <a:t> The REPORTING_PERIOD_MS defines the reporting time in milliseconds between the samples.</a:t>
            </a:r>
          </a:p>
          <a:p>
            <a:pPr marL="0" marR="0" algn="just">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042D01BA-3339-E351-AA4C-338A74C43D32}"/>
              </a:ext>
            </a:extLst>
          </p:cNvPr>
          <p:cNvPicPr>
            <a:picLocks noChangeAspect="1"/>
          </p:cNvPicPr>
          <p:nvPr/>
        </p:nvPicPr>
        <p:blipFill>
          <a:blip r:embed="rId2"/>
          <a:stretch>
            <a:fillRect/>
          </a:stretch>
        </p:blipFill>
        <p:spPr>
          <a:xfrm>
            <a:off x="1809844" y="2339274"/>
            <a:ext cx="3617595" cy="1450757"/>
          </a:xfrm>
          <a:prstGeom prst="rect">
            <a:avLst/>
          </a:prstGeom>
        </p:spPr>
      </p:pic>
      <p:pic>
        <p:nvPicPr>
          <p:cNvPr id="15" name="Picture 14">
            <a:extLst>
              <a:ext uri="{FF2B5EF4-FFF2-40B4-BE49-F238E27FC236}">
                <a16:creationId xmlns:a16="http://schemas.microsoft.com/office/drawing/2014/main" id="{BD5617DF-1FBA-CDC6-57E1-8EB6B89C9A1A}"/>
              </a:ext>
            </a:extLst>
          </p:cNvPr>
          <p:cNvPicPr>
            <a:picLocks noChangeAspect="1"/>
          </p:cNvPicPr>
          <p:nvPr/>
        </p:nvPicPr>
        <p:blipFill rotWithShape="1">
          <a:blip r:embed="rId3">
            <a:extLst>
              <a:ext uri="{28A0092B-C50C-407E-A947-70E740481C1C}">
                <a14:useLocalDpi xmlns:a14="http://schemas.microsoft.com/office/drawing/2010/main" val="0"/>
              </a:ext>
            </a:extLst>
          </a:blip>
          <a:srcRect b="16745"/>
          <a:stretch/>
        </p:blipFill>
        <p:spPr bwMode="auto">
          <a:xfrm>
            <a:off x="6510336" y="2214129"/>
            <a:ext cx="3479418" cy="17010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77664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CAC87-399D-46D2-A96E-F8CB5F1BFCDB}"/>
              </a:ext>
            </a:extLst>
          </p:cNvPr>
          <p:cNvSpPr>
            <a:spLocks noGrp="1"/>
          </p:cNvSpPr>
          <p:nvPr>
            <p:ph type="title"/>
          </p:nvPr>
        </p:nvSpPr>
        <p:spPr/>
        <p:txBody>
          <a:bodyPr/>
          <a:lstStyle/>
          <a:p>
            <a:r>
              <a:rPr lang="en-US" dirty="0"/>
              <a:t>CODE EXPL</a:t>
            </a:r>
            <a:r>
              <a:rPr lang="en-US" dirty="0">
                <a:solidFill>
                  <a:srgbClr val="000000"/>
                </a:solidFill>
                <a:effectLst/>
                <a:ea typeface="Calibri" panose="020F0502020204030204" pitchFamily="34" charset="0"/>
              </a:rPr>
              <a:t>ANATION</a:t>
            </a:r>
            <a:endParaRPr lang="en-US" dirty="0"/>
          </a:p>
        </p:txBody>
      </p:sp>
      <p:sp>
        <p:nvSpPr>
          <p:cNvPr id="7" name="TextBox 6">
            <a:extLst>
              <a:ext uri="{FF2B5EF4-FFF2-40B4-BE49-F238E27FC236}">
                <a16:creationId xmlns:a16="http://schemas.microsoft.com/office/drawing/2014/main" id="{A2929015-0DF9-3596-40A2-6BBEBBA5F9D5}"/>
              </a:ext>
            </a:extLst>
          </p:cNvPr>
          <p:cNvSpPr txBox="1"/>
          <p:nvPr/>
        </p:nvSpPr>
        <p:spPr>
          <a:xfrm>
            <a:off x="856982" y="4340138"/>
            <a:ext cx="5059680" cy="2153731"/>
          </a:xfrm>
          <a:prstGeom prst="rect">
            <a:avLst/>
          </a:prstGeom>
          <a:noFill/>
        </p:spPr>
        <p:txBody>
          <a:bodyPr wrap="square">
            <a:spAutoFit/>
          </a:bodyPr>
          <a:lstStyle/>
          <a:p>
            <a:pPr marL="0" marR="0" algn="just">
              <a:lnSpc>
                <a:spcPct val="107000"/>
              </a:lnSpc>
              <a:spcBef>
                <a:spcPts val="0"/>
              </a:spcBef>
              <a:spcAft>
                <a:spcPts val="0"/>
              </a:spcAft>
            </a:pPr>
            <a:r>
              <a:rPr lang="en-US" sz="1800" dirty="0" err="1">
                <a:solidFill>
                  <a:srgbClr val="000000"/>
                </a:solidFill>
                <a:effectLst/>
                <a:ea typeface="Times New Roman" panose="02020603050405020304" pitchFamily="18" charset="0"/>
                <a:cs typeface="Arial" panose="020B0604020202020204" pitchFamily="34" charset="0"/>
              </a:rPr>
              <a:t>Check_st</a:t>
            </a:r>
            <a:r>
              <a:rPr lang="en-US" sz="1800" dirty="0" err="1">
                <a:solidFill>
                  <a:srgbClr val="3A3A3A"/>
                </a:solidFill>
                <a:effectLst/>
                <a:ea typeface="Calibri" panose="020F0502020204030204" pitchFamily="34" charset="0"/>
                <a:cs typeface="Arial" panose="020B0604020202020204" pitchFamily="34" charset="0"/>
              </a:rPr>
              <a:t>atus</a:t>
            </a:r>
            <a:r>
              <a:rPr lang="en-US" sz="1800" dirty="0">
                <a:solidFill>
                  <a:srgbClr val="3A3A3A"/>
                </a:solidFill>
                <a:effectLst/>
                <a:ea typeface="Calibri" panose="020F0502020204030204" pitchFamily="34" charset="0"/>
                <a:cs typeface="Arial" panose="020B0604020202020204" pitchFamily="34" charset="0"/>
              </a:rPr>
              <a:t> is used to check the value for alert of patient condition in each five </a:t>
            </a:r>
            <a:r>
              <a:rPr lang="en-US" sz="1800" dirty="0" err="1">
                <a:solidFill>
                  <a:srgbClr val="3A3A3A"/>
                </a:solidFill>
                <a:effectLst/>
                <a:ea typeface="Calibri" panose="020F0502020204030204" pitchFamily="34" charset="0"/>
                <a:cs typeface="Arial" panose="020B0604020202020204" pitchFamily="34" charset="0"/>
              </a:rPr>
              <a:t>second.Initially</a:t>
            </a:r>
            <a:r>
              <a:rPr lang="en-US" sz="1800" dirty="0">
                <a:solidFill>
                  <a:srgbClr val="3A3A3A"/>
                </a:solidFill>
                <a:effectLst/>
                <a:ea typeface="Calibri" panose="020F0502020204030204" pitchFamily="34" charset="0"/>
                <a:cs typeface="Arial" panose="020B0604020202020204" pitchFamily="34" charset="0"/>
              </a:rPr>
              <a:t> </a:t>
            </a:r>
            <a:r>
              <a:rPr lang="en-US" sz="1800" dirty="0" err="1">
                <a:solidFill>
                  <a:srgbClr val="3A3A3A"/>
                </a:solidFill>
                <a:effectLst/>
                <a:ea typeface="Calibri" panose="020F0502020204030204" pitchFamily="34" charset="0"/>
                <a:cs typeface="Arial" panose="020B0604020202020204" pitchFamily="34" charset="0"/>
              </a:rPr>
              <a:t>tsLastCheck</a:t>
            </a:r>
            <a:r>
              <a:rPr lang="en-US" sz="1800" dirty="0">
                <a:solidFill>
                  <a:srgbClr val="3A3A3A"/>
                </a:solidFill>
                <a:effectLst/>
                <a:ea typeface="Calibri" panose="020F0502020204030204" pitchFamily="34" charset="0"/>
                <a:cs typeface="Arial" panose="020B0604020202020204" pitchFamily="34" charset="0"/>
              </a:rPr>
              <a:t> and </a:t>
            </a:r>
            <a:r>
              <a:rPr lang="en-US" sz="1800" dirty="0" err="1">
                <a:solidFill>
                  <a:srgbClr val="3A3A3A"/>
                </a:solidFill>
                <a:effectLst/>
                <a:ea typeface="Calibri" panose="020F0502020204030204" pitchFamily="34" charset="0"/>
                <a:cs typeface="Arial" panose="020B0604020202020204" pitchFamily="34" charset="0"/>
              </a:rPr>
              <a:t>check_period</a:t>
            </a:r>
            <a:r>
              <a:rPr lang="en-US" sz="1800" dirty="0">
                <a:solidFill>
                  <a:srgbClr val="3A3A3A"/>
                </a:solidFill>
                <a:effectLst/>
                <a:ea typeface="Calibri" panose="020F0502020204030204" pitchFamily="34" charset="0"/>
                <a:cs typeface="Arial" panose="020B0604020202020204" pitchFamily="34" charset="0"/>
              </a:rPr>
              <a:t> is declared 0 &amp; 5 </a:t>
            </a:r>
            <a:r>
              <a:rPr lang="en-US" sz="1800" dirty="0" err="1">
                <a:solidFill>
                  <a:srgbClr val="3A3A3A"/>
                </a:solidFill>
                <a:effectLst/>
                <a:ea typeface="Calibri" panose="020F0502020204030204" pitchFamily="34" charset="0"/>
                <a:cs typeface="Arial" panose="020B0604020202020204" pitchFamily="34" charset="0"/>
              </a:rPr>
              <a:t>repectively.For</a:t>
            </a:r>
            <a:r>
              <a:rPr lang="en-US" sz="1800" dirty="0">
                <a:solidFill>
                  <a:srgbClr val="3A3A3A"/>
                </a:solidFill>
                <a:effectLst/>
                <a:ea typeface="Calibri" panose="020F0502020204030204" pitchFamily="34" charset="0"/>
                <a:cs typeface="Arial" panose="020B0604020202020204" pitchFamily="34" charset="0"/>
              </a:rPr>
              <a:t> the alerting condition </a:t>
            </a:r>
            <a:r>
              <a:rPr lang="en-US" sz="1800" dirty="0" err="1">
                <a:solidFill>
                  <a:srgbClr val="3A3A3A"/>
                </a:solidFill>
                <a:effectLst/>
                <a:ea typeface="Calibri" panose="020F0502020204030204" pitchFamily="34" charset="0"/>
                <a:cs typeface="Arial" panose="020B0604020202020204" pitchFamily="34" charset="0"/>
              </a:rPr>
              <a:t>bpm_low,bpm_high</a:t>
            </a:r>
            <a:r>
              <a:rPr lang="en-US" sz="1800" dirty="0">
                <a:solidFill>
                  <a:srgbClr val="3A3A3A"/>
                </a:solidFill>
                <a:effectLst/>
                <a:ea typeface="Calibri" panose="020F0502020204030204" pitchFamily="34" charset="0"/>
                <a:cs typeface="Arial" panose="020B0604020202020204" pitchFamily="34" charset="0"/>
              </a:rPr>
              <a:t> &amp; spo2_low are set to 60,100 and 92 respectively.</a:t>
            </a:r>
            <a:endParaRPr lang="en-US" sz="1800" dirty="0">
              <a:effectLst/>
              <a:ea typeface="Calibri" panose="020F0502020204030204" pitchFamily="34" charset="0"/>
              <a:cs typeface="Arial" panose="020B0604020202020204" pitchFamily="34" charset="0"/>
            </a:endParaRPr>
          </a:p>
          <a:p>
            <a:pPr marL="0" marR="0" algn="just">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E192803-893D-24CE-4A7D-CB3256856A00}"/>
              </a:ext>
            </a:extLst>
          </p:cNvPr>
          <p:cNvSpPr txBox="1"/>
          <p:nvPr/>
        </p:nvSpPr>
        <p:spPr>
          <a:xfrm>
            <a:off x="6093854" y="4330584"/>
            <a:ext cx="6098146" cy="2090829"/>
          </a:xfrm>
          <a:prstGeom prst="rect">
            <a:avLst/>
          </a:prstGeom>
          <a:noFill/>
        </p:spPr>
        <p:txBody>
          <a:bodyPr wrap="square">
            <a:spAutoFit/>
          </a:bodyPr>
          <a:lstStyle/>
          <a:p>
            <a:pPr marL="0" marR="0" algn="just">
              <a:lnSpc>
                <a:spcPct val="107000"/>
              </a:lnSpc>
              <a:spcBef>
                <a:spcPts val="0"/>
              </a:spcBef>
              <a:spcAft>
                <a:spcPts val="0"/>
              </a:spcAft>
            </a:pPr>
            <a:r>
              <a:rPr lang="en-US" sz="1800" dirty="0">
                <a:solidFill>
                  <a:srgbClr val="3A3A3A"/>
                </a:solidFill>
                <a:effectLst/>
                <a:ea typeface="Calibri" panose="020F0502020204030204" pitchFamily="34" charset="0"/>
                <a:cs typeface="Arial" panose="020B0604020202020204" pitchFamily="34" charset="0"/>
              </a:rPr>
              <a:t>Inside the setup() function, the serial communication is opened at a baud rate of 115200.</a:t>
            </a:r>
            <a:r>
              <a:rPr lang="en-US" sz="1800" dirty="0">
                <a:effectLst/>
                <a:ea typeface="Calibri" panose="020F0502020204030204" pitchFamily="34" charset="0"/>
                <a:cs typeface="Arial" panose="020B0604020202020204" pitchFamily="34" charset="0"/>
              </a:rPr>
              <a:t>Blynk.begin() function is used to configure the </a:t>
            </a:r>
            <a:r>
              <a:rPr lang="en-US" sz="1800" dirty="0" err="1">
                <a:effectLst/>
                <a:ea typeface="Calibri" panose="020F0502020204030204" pitchFamily="34" charset="0"/>
                <a:cs typeface="Arial" panose="020B0604020202020204" pitchFamily="34" charset="0"/>
              </a:rPr>
              <a:t>blynk</a:t>
            </a:r>
            <a:r>
              <a:rPr lang="en-US" sz="1800" dirty="0">
                <a:effectLst/>
                <a:ea typeface="Calibri" panose="020F0502020204030204" pitchFamily="34" charset="0"/>
                <a:cs typeface="Arial" panose="020B0604020202020204" pitchFamily="34" charset="0"/>
              </a:rPr>
              <a:t> cloud by using </a:t>
            </a:r>
            <a:r>
              <a:rPr lang="en-US" sz="1800" dirty="0" err="1">
                <a:effectLst/>
                <a:ea typeface="Calibri" panose="020F0502020204030204" pitchFamily="34" charset="0"/>
                <a:cs typeface="Arial" panose="020B0604020202020204" pitchFamily="34" charset="0"/>
              </a:rPr>
              <a:t>ssid</a:t>
            </a:r>
            <a:r>
              <a:rPr lang="en-US" sz="1800" dirty="0">
                <a:effectLst/>
                <a:ea typeface="Calibri" panose="020F0502020204030204" pitchFamily="34" charset="0"/>
                <a:cs typeface="Arial" panose="020B0604020202020204" pitchFamily="34" charset="0"/>
              </a:rPr>
              <a:t>, authentication and the </a:t>
            </a:r>
            <a:r>
              <a:rPr lang="en-US" sz="1800" dirty="0" err="1">
                <a:effectLst/>
                <a:ea typeface="Calibri" panose="020F0502020204030204" pitchFamily="34" charset="0"/>
                <a:cs typeface="Arial" panose="020B0604020202020204" pitchFamily="34" charset="0"/>
              </a:rPr>
              <a:t>password.lcd.init</a:t>
            </a:r>
            <a:r>
              <a:rPr lang="en-US" sz="1800" dirty="0">
                <a:effectLst/>
                <a:ea typeface="Calibri" panose="020F0502020204030204" pitchFamily="34" charset="0"/>
                <a:cs typeface="Arial" panose="020B0604020202020204" pitchFamily="34" charset="0"/>
              </a:rPr>
              <a:t>() function is used to initialize the LCD </a:t>
            </a:r>
            <a:r>
              <a:rPr lang="en-US" sz="1800" dirty="0" err="1">
                <a:effectLst/>
                <a:ea typeface="Calibri" panose="020F0502020204030204" pitchFamily="34" charset="0"/>
                <a:cs typeface="Arial" panose="020B0604020202020204" pitchFamily="34" charset="0"/>
              </a:rPr>
              <a:t>display.setBacklight</a:t>
            </a:r>
            <a:r>
              <a:rPr lang="en-US" sz="1800" dirty="0">
                <a:effectLst/>
                <a:ea typeface="Calibri" panose="020F0502020204030204" pitchFamily="34" charset="0"/>
                <a:cs typeface="Arial" panose="020B0604020202020204" pitchFamily="34" charset="0"/>
              </a:rPr>
              <a:t> function is basically used to turn on the back light of LCD display.</a:t>
            </a:r>
          </a:p>
          <a:p>
            <a:pPr marL="0" marR="0" algn="just">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3DCFDB6-1BD6-4FB8-C60E-B60AF7625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791" y="1984129"/>
            <a:ext cx="2768601" cy="2230587"/>
          </a:xfrm>
          <a:prstGeom prst="rect">
            <a:avLst/>
          </a:prstGeom>
        </p:spPr>
      </p:pic>
      <p:pic>
        <p:nvPicPr>
          <p:cNvPr id="4" name="Picture 3">
            <a:extLst>
              <a:ext uri="{FF2B5EF4-FFF2-40B4-BE49-F238E27FC236}">
                <a16:creationId xmlns:a16="http://schemas.microsoft.com/office/drawing/2014/main" id="{6C4E19AE-66BD-9C9C-6D8C-B4C40AB25846}"/>
              </a:ext>
            </a:extLst>
          </p:cNvPr>
          <p:cNvPicPr>
            <a:picLocks noChangeAspect="1"/>
          </p:cNvPicPr>
          <p:nvPr/>
        </p:nvPicPr>
        <p:blipFill rotWithShape="1">
          <a:blip r:embed="rId3"/>
          <a:srcRect b="61190"/>
          <a:stretch/>
        </p:blipFill>
        <p:spPr bwMode="auto">
          <a:xfrm>
            <a:off x="6093854" y="1984129"/>
            <a:ext cx="5724895" cy="144487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752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CAC87-399D-46D2-A96E-F8CB5F1BFCDB}"/>
              </a:ext>
            </a:extLst>
          </p:cNvPr>
          <p:cNvSpPr>
            <a:spLocks noGrp="1"/>
          </p:cNvSpPr>
          <p:nvPr>
            <p:ph type="title"/>
          </p:nvPr>
        </p:nvSpPr>
        <p:spPr/>
        <p:txBody>
          <a:bodyPr/>
          <a:lstStyle/>
          <a:p>
            <a:r>
              <a:rPr lang="en-US" dirty="0"/>
              <a:t>CODE EXPL</a:t>
            </a:r>
            <a:r>
              <a:rPr lang="en-US" dirty="0">
                <a:solidFill>
                  <a:srgbClr val="000000"/>
                </a:solidFill>
                <a:effectLst/>
                <a:ea typeface="Calibri" panose="020F0502020204030204" pitchFamily="34" charset="0"/>
              </a:rPr>
              <a:t>ANATION</a:t>
            </a:r>
            <a:endParaRPr lang="en-US" dirty="0"/>
          </a:p>
        </p:txBody>
      </p:sp>
      <p:pic>
        <p:nvPicPr>
          <p:cNvPr id="5" name="Picture 4">
            <a:extLst>
              <a:ext uri="{FF2B5EF4-FFF2-40B4-BE49-F238E27FC236}">
                <a16:creationId xmlns:a16="http://schemas.microsoft.com/office/drawing/2014/main" id="{87D39AEC-692F-BBCE-C079-A28DC7B850FF}"/>
              </a:ext>
            </a:extLst>
          </p:cNvPr>
          <p:cNvPicPr>
            <a:picLocks noChangeAspect="1"/>
          </p:cNvPicPr>
          <p:nvPr/>
        </p:nvPicPr>
        <p:blipFill>
          <a:blip r:embed="rId2"/>
          <a:stretch>
            <a:fillRect/>
          </a:stretch>
        </p:blipFill>
        <p:spPr>
          <a:xfrm>
            <a:off x="1267827" y="1869064"/>
            <a:ext cx="4237990" cy="3862035"/>
          </a:xfrm>
          <a:prstGeom prst="rect">
            <a:avLst/>
          </a:prstGeom>
        </p:spPr>
      </p:pic>
      <p:sp>
        <p:nvSpPr>
          <p:cNvPr id="6" name="TextBox 5">
            <a:extLst>
              <a:ext uri="{FF2B5EF4-FFF2-40B4-BE49-F238E27FC236}">
                <a16:creationId xmlns:a16="http://schemas.microsoft.com/office/drawing/2014/main" id="{DF77F23D-5ABA-3DF8-6194-D17E5554CEBC}"/>
              </a:ext>
            </a:extLst>
          </p:cNvPr>
          <p:cNvSpPr txBox="1"/>
          <p:nvPr/>
        </p:nvSpPr>
        <p:spPr>
          <a:xfrm>
            <a:off x="5668852" y="2048108"/>
            <a:ext cx="5679582" cy="2153731"/>
          </a:xfrm>
          <a:prstGeom prst="rect">
            <a:avLst/>
          </a:prstGeom>
          <a:noFill/>
        </p:spPr>
        <p:txBody>
          <a:bodyPr wrap="square">
            <a:spAutoFit/>
          </a:bodyPr>
          <a:lstStyle/>
          <a:p>
            <a:pPr marL="0" marR="0" algn="just">
              <a:lnSpc>
                <a:spcPct val="107000"/>
              </a:lnSpc>
              <a:spcBef>
                <a:spcPts val="0"/>
              </a:spcBef>
              <a:spcAft>
                <a:spcPts val="0"/>
              </a:spcAft>
            </a:pPr>
            <a:r>
              <a:rPr lang="en-US" sz="1800" dirty="0">
                <a:solidFill>
                  <a:srgbClr val="3A3A3A"/>
                </a:solidFill>
                <a:effectLst/>
                <a:ea typeface="Calibri" panose="020F0502020204030204" pitchFamily="34" charset="0"/>
                <a:cs typeface="Arial" panose="020B0604020202020204" pitchFamily="34" charset="0"/>
              </a:rPr>
              <a:t>Inside the loop() function, it will be read from the sensor using </a:t>
            </a:r>
            <a:r>
              <a:rPr lang="en-US" sz="1800" dirty="0" err="1">
                <a:solidFill>
                  <a:srgbClr val="3A3A3A"/>
                </a:solidFill>
                <a:effectLst/>
                <a:ea typeface="Calibri" panose="020F0502020204030204" pitchFamily="34" charset="0"/>
                <a:cs typeface="Arial" panose="020B0604020202020204" pitchFamily="34" charset="0"/>
              </a:rPr>
              <a:t>pox.update</a:t>
            </a:r>
            <a:r>
              <a:rPr lang="en-US" sz="1800" dirty="0">
                <a:solidFill>
                  <a:srgbClr val="3A3A3A"/>
                </a:solidFill>
                <a:effectLst/>
                <a:ea typeface="Calibri" panose="020F0502020204030204" pitchFamily="34" charset="0"/>
                <a:cs typeface="Arial" panose="020B0604020202020204" pitchFamily="34" charset="0"/>
              </a:rPr>
              <a:t>()</a:t>
            </a:r>
            <a:r>
              <a:rPr lang="en-US" sz="1800" dirty="0">
                <a:effectLst/>
                <a:ea typeface="Calibri" panose="020F0502020204030204" pitchFamily="34" charset="0"/>
                <a:cs typeface="Arial" panose="020B0604020202020204" pitchFamily="34" charset="0"/>
              </a:rPr>
              <a:t>.Blynk. run() is a main Blynk routine responsible for keeping connection alive, sending data, receiving data, etc. Then bpm_spo2() function is used to call the sensor for </a:t>
            </a:r>
            <a:r>
              <a:rPr lang="en-US" sz="1800" dirty="0" err="1">
                <a:effectLst/>
                <a:ea typeface="Calibri" panose="020F0502020204030204" pitchFamily="34" charset="0"/>
                <a:cs typeface="Arial" panose="020B0604020202020204" pitchFamily="34" charset="0"/>
              </a:rPr>
              <a:t>data.By</a:t>
            </a:r>
            <a:r>
              <a:rPr lang="en-US" sz="1800" dirty="0">
                <a:effectLst/>
                <a:ea typeface="Calibri" panose="020F0502020204030204" pitchFamily="34" charset="0"/>
                <a:cs typeface="Arial" panose="020B0604020202020204" pitchFamily="34" charset="0"/>
              </a:rPr>
              <a:t> using the following </a:t>
            </a:r>
            <a:r>
              <a:rPr lang="en-US" sz="1800" dirty="0" err="1">
                <a:effectLst/>
                <a:ea typeface="Calibri" panose="020F0502020204030204" pitchFamily="34" charset="0"/>
                <a:cs typeface="Arial" panose="020B0604020202020204" pitchFamily="34" charset="0"/>
              </a:rPr>
              <a:t>condition,it</a:t>
            </a:r>
            <a:r>
              <a:rPr lang="en-US" sz="1800" dirty="0">
                <a:effectLst/>
                <a:ea typeface="Calibri" panose="020F0502020204030204" pitchFamily="34" charset="0"/>
                <a:cs typeface="Arial" panose="020B0604020202020204" pitchFamily="34" charset="0"/>
              </a:rPr>
              <a:t> checks the status of alert condition in every five second.</a:t>
            </a:r>
          </a:p>
          <a:p>
            <a:pPr marL="0" marR="0" algn="just">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6928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CAC87-399D-46D2-A96E-F8CB5F1BFCDB}"/>
              </a:ext>
            </a:extLst>
          </p:cNvPr>
          <p:cNvSpPr>
            <a:spLocks noGrp="1"/>
          </p:cNvSpPr>
          <p:nvPr>
            <p:ph type="title"/>
          </p:nvPr>
        </p:nvSpPr>
        <p:spPr/>
        <p:txBody>
          <a:bodyPr/>
          <a:lstStyle/>
          <a:p>
            <a:r>
              <a:rPr lang="en-US" dirty="0"/>
              <a:t>CODE EXPL</a:t>
            </a:r>
            <a:r>
              <a:rPr lang="en-US" dirty="0">
                <a:solidFill>
                  <a:srgbClr val="000000"/>
                </a:solidFill>
                <a:effectLst/>
                <a:ea typeface="Calibri" panose="020F0502020204030204" pitchFamily="34" charset="0"/>
              </a:rPr>
              <a:t>ANATION</a:t>
            </a:r>
            <a:endParaRPr lang="en-US" dirty="0"/>
          </a:p>
        </p:txBody>
      </p:sp>
      <p:sp>
        <p:nvSpPr>
          <p:cNvPr id="6" name="TextBox 5">
            <a:extLst>
              <a:ext uri="{FF2B5EF4-FFF2-40B4-BE49-F238E27FC236}">
                <a16:creationId xmlns:a16="http://schemas.microsoft.com/office/drawing/2014/main" id="{DF77F23D-5ABA-3DF8-6194-D17E5554CEBC}"/>
              </a:ext>
            </a:extLst>
          </p:cNvPr>
          <p:cNvSpPr txBox="1"/>
          <p:nvPr/>
        </p:nvSpPr>
        <p:spPr>
          <a:xfrm>
            <a:off x="5668852" y="1750397"/>
            <a:ext cx="5679582" cy="4228273"/>
          </a:xfrm>
          <a:prstGeom prst="rect">
            <a:avLst/>
          </a:prstGeom>
          <a:noFill/>
        </p:spPr>
        <p:txBody>
          <a:bodyPr wrap="square">
            <a:spAutoFit/>
          </a:bodyPr>
          <a:lstStyle/>
          <a:p>
            <a:pPr marL="0" marR="0" algn="just">
              <a:lnSpc>
                <a:spcPct val="107000"/>
              </a:lnSpc>
              <a:spcBef>
                <a:spcPts val="0"/>
              </a:spcBef>
              <a:spcAft>
                <a:spcPts val="0"/>
              </a:spcAft>
            </a:pPr>
            <a:r>
              <a:rPr lang="en-US" sz="1800" dirty="0">
                <a:solidFill>
                  <a:srgbClr val="3A3A3A"/>
                </a:solidFill>
                <a:effectLst/>
                <a:ea typeface="Calibri" panose="020F0502020204030204" pitchFamily="34" charset="0"/>
                <a:cs typeface="Arial" panose="020B0604020202020204" pitchFamily="34" charset="0"/>
              </a:rPr>
              <a:t>Inside the bpm_spo2() function, the readings for the heart rate (saved in BPM) and the blood oxygen concentration (saved in SpO2) is obtained and print them in the serial monitor after two second. To obtain the heart rate reading, use the </a:t>
            </a:r>
            <a:r>
              <a:rPr lang="en-US" sz="1800" dirty="0" err="1">
                <a:solidFill>
                  <a:srgbClr val="3A3A3A"/>
                </a:solidFill>
                <a:effectLst/>
                <a:ea typeface="Calibri" panose="020F0502020204030204" pitchFamily="34" charset="0"/>
                <a:cs typeface="Arial" panose="020B0604020202020204" pitchFamily="34" charset="0"/>
              </a:rPr>
              <a:t>PulseOximeter</a:t>
            </a:r>
            <a:r>
              <a:rPr lang="en-US" sz="1800" dirty="0">
                <a:solidFill>
                  <a:srgbClr val="3A3A3A"/>
                </a:solidFill>
                <a:effectLst/>
                <a:ea typeface="Calibri" panose="020F0502020204030204" pitchFamily="34" charset="0"/>
                <a:cs typeface="Arial" panose="020B0604020202020204" pitchFamily="34" charset="0"/>
              </a:rPr>
              <a:t> object on the </a:t>
            </a:r>
            <a:r>
              <a:rPr lang="en-US" sz="1800" dirty="0" err="1">
                <a:solidFill>
                  <a:srgbClr val="3A3A3A"/>
                </a:solidFill>
                <a:effectLst/>
                <a:ea typeface="Calibri" panose="020F0502020204030204" pitchFamily="34" charset="0"/>
                <a:cs typeface="Arial" panose="020B0604020202020204" pitchFamily="34" charset="0"/>
              </a:rPr>
              <a:t>getHeartRate</a:t>
            </a:r>
            <a:r>
              <a:rPr lang="en-US" sz="1800" dirty="0">
                <a:solidFill>
                  <a:srgbClr val="3A3A3A"/>
                </a:solidFill>
                <a:effectLst/>
                <a:ea typeface="Calibri" panose="020F0502020204030204" pitchFamily="34" charset="0"/>
                <a:cs typeface="Arial" panose="020B0604020202020204" pitchFamily="34" charset="0"/>
              </a:rPr>
              <a:t>() method. Similarly, to obtain the blood oxygen concentration, use the </a:t>
            </a:r>
            <a:r>
              <a:rPr lang="en-US" sz="1800" dirty="0" err="1">
                <a:solidFill>
                  <a:srgbClr val="3A3A3A"/>
                </a:solidFill>
                <a:effectLst/>
                <a:ea typeface="Calibri" panose="020F0502020204030204" pitchFamily="34" charset="0"/>
                <a:cs typeface="Arial" panose="020B0604020202020204" pitchFamily="34" charset="0"/>
              </a:rPr>
              <a:t>PulseOximeter</a:t>
            </a:r>
            <a:r>
              <a:rPr lang="en-US" sz="1800" dirty="0">
                <a:solidFill>
                  <a:srgbClr val="3A3A3A"/>
                </a:solidFill>
                <a:effectLst/>
                <a:ea typeface="Calibri" panose="020F0502020204030204" pitchFamily="34" charset="0"/>
                <a:cs typeface="Arial" panose="020B0604020202020204" pitchFamily="34" charset="0"/>
              </a:rPr>
              <a:t> object on the getSpO2() method.</a:t>
            </a:r>
            <a:r>
              <a:rPr lang="en-US" sz="1800" dirty="0">
                <a:effectLst/>
                <a:ea typeface="Calibri" panose="020F0502020204030204" pitchFamily="34" charset="0"/>
                <a:cs typeface="Arial" panose="020B0604020202020204" pitchFamily="34" charset="0"/>
              </a:rPr>
              <a:t> The mills() function returns the number of milliseconds passed since running the current program.</a:t>
            </a:r>
            <a:r>
              <a:rPr lang="en-US" sz="1800" dirty="0">
                <a:solidFill>
                  <a:srgbClr val="000000"/>
                </a:solidFill>
                <a:effectLst/>
                <a:ea typeface="Calibri" panose="020F0502020204030204" pitchFamily="34" charset="0"/>
                <a:cs typeface="Arial" panose="020B0604020202020204" pitchFamily="34" charset="0"/>
              </a:rPr>
              <a:t> </a:t>
            </a:r>
            <a:r>
              <a:rPr lang="en-US" sz="1800" dirty="0">
                <a:solidFill>
                  <a:srgbClr val="3A3A3A"/>
                </a:solidFill>
                <a:effectLst/>
                <a:ea typeface="Calibri" panose="020F0502020204030204" pitchFamily="34" charset="0"/>
                <a:cs typeface="Arial" panose="020B0604020202020204" pitchFamily="34" charset="0"/>
              </a:rPr>
              <a:t>The esp8266 is used to send data to the Blynk cloud of V5,V6 pin using </a:t>
            </a:r>
            <a:r>
              <a:rPr lang="en-US" sz="1800" dirty="0" err="1">
                <a:solidFill>
                  <a:srgbClr val="3A3A3A"/>
                </a:solidFill>
                <a:effectLst/>
                <a:ea typeface="Calibri" panose="020F0502020204030204" pitchFamily="34" charset="0"/>
                <a:cs typeface="Arial" panose="020B0604020202020204" pitchFamily="34" charset="0"/>
              </a:rPr>
              <a:t>Blynk.virtualWrite</a:t>
            </a:r>
            <a:r>
              <a:rPr lang="en-US" sz="1800" dirty="0">
                <a:solidFill>
                  <a:srgbClr val="3A3A3A"/>
                </a:solidFill>
                <a:effectLst/>
                <a:ea typeface="Calibri" panose="020F0502020204030204" pitchFamily="34" charset="0"/>
                <a:cs typeface="Arial" panose="020B0604020202020204" pitchFamily="34" charset="0"/>
              </a:rPr>
              <a:t>(pin, value) function. Then </a:t>
            </a:r>
            <a:r>
              <a:rPr lang="en-US" sz="1800" dirty="0" err="1">
                <a:solidFill>
                  <a:srgbClr val="3A3A3A"/>
                </a:solidFill>
                <a:effectLst/>
                <a:ea typeface="Calibri" panose="020F0502020204030204" pitchFamily="34" charset="0"/>
                <a:cs typeface="Arial" panose="020B0604020202020204" pitchFamily="34" charset="0"/>
              </a:rPr>
              <a:t>tsLastReport</a:t>
            </a:r>
            <a:r>
              <a:rPr lang="en-US" sz="1800" dirty="0">
                <a:solidFill>
                  <a:srgbClr val="3A3A3A"/>
                </a:solidFill>
                <a:effectLst/>
                <a:ea typeface="Calibri" panose="020F0502020204030204" pitchFamily="34" charset="0"/>
                <a:cs typeface="Arial" panose="020B0604020202020204" pitchFamily="34" charset="0"/>
              </a:rPr>
              <a:t> is updated to the every last value of </a:t>
            </a:r>
            <a:r>
              <a:rPr lang="en-US" sz="1800" dirty="0" err="1">
                <a:solidFill>
                  <a:srgbClr val="3A3A3A"/>
                </a:solidFill>
                <a:effectLst/>
                <a:ea typeface="Calibri" panose="020F0502020204030204" pitchFamily="34" charset="0"/>
                <a:cs typeface="Arial" panose="020B0604020202020204" pitchFamily="34" charset="0"/>
              </a:rPr>
              <a:t>millis</a:t>
            </a:r>
            <a:r>
              <a:rPr lang="en-US" sz="1800" dirty="0">
                <a:solidFill>
                  <a:srgbClr val="3A3A3A"/>
                </a:solidFill>
                <a:effectLst/>
                <a:ea typeface="Calibri" panose="020F0502020204030204" pitchFamily="34" charset="0"/>
                <a:cs typeface="Arial" panose="020B0604020202020204" pitchFamily="34" charset="0"/>
              </a:rPr>
              <a:t>().</a:t>
            </a:r>
            <a:endParaRPr lang="en-US" sz="1800" dirty="0">
              <a:effectLst/>
              <a:ea typeface="Calibri" panose="020F0502020204030204" pitchFamily="34" charset="0"/>
              <a:cs typeface="Arial" panose="020B0604020202020204" pitchFamily="34" charset="0"/>
            </a:endParaRPr>
          </a:p>
          <a:p>
            <a:pPr marL="0" marR="0" algn="just">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9F1B036-8FCD-A4FF-57D6-3C4774B38773}"/>
              </a:ext>
            </a:extLst>
          </p:cNvPr>
          <p:cNvPicPr>
            <a:picLocks noChangeAspect="1"/>
          </p:cNvPicPr>
          <p:nvPr/>
        </p:nvPicPr>
        <p:blipFill>
          <a:blip r:embed="rId2"/>
          <a:stretch>
            <a:fillRect/>
          </a:stretch>
        </p:blipFill>
        <p:spPr>
          <a:xfrm>
            <a:off x="1000260" y="1867437"/>
            <a:ext cx="4668592" cy="3992449"/>
          </a:xfrm>
          <a:prstGeom prst="rect">
            <a:avLst/>
          </a:prstGeom>
        </p:spPr>
      </p:pic>
    </p:spTree>
    <p:extLst>
      <p:ext uri="{BB962C8B-B14F-4D97-AF65-F5344CB8AC3E}">
        <p14:creationId xmlns:p14="http://schemas.microsoft.com/office/powerpoint/2010/main" val="7826345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1629</Words>
  <Application>Microsoft Office PowerPoint</Application>
  <PresentationFormat>Widescreen</PresentationFormat>
  <Paragraphs>166</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Adobe Garamond Pro Bold</vt:lpstr>
      <vt:lpstr>Arial</vt:lpstr>
      <vt:lpstr>Calibri</vt:lpstr>
      <vt:lpstr>Calibri Light</vt:lpstr>
      <vt:lpstr>Raleway</vt:lpstr>
      <vt:lpstr>STIXGeneral-Regular</vt:lpstr>
      <vt:lpstr>Times New Roman</vt:lpstr>
      <vt:lpstr>Wingdings</vt:lpstr>
      <vt:lpstr>Retrospect</vt:lpstr>
      <vt:lpstr>IOT BASED HEALTH MONITORING SYSTEM</vt:lpstr>
      <vt:lpstr>         CONTENTS</vt:lpstr>
      <vt:lpstr>         INTRODUCTION</vt:lpstr>
      <vt:lpstr>         SIMULATION</vt:lpstr>
      <vt:lpstr>CODE EXPLANATION</vt:lpstr>
      <vt:lpstr>CODE EXPLANATION</vt:lpstr>
      <vt:lpstr>CODE EXPLANATION</vt:lpstr>
      <vt:lpstr>CODE EXPLANATION</vt:lpstr>
      <vt:lpstr>CODE EXPLANATION</vt:lpstr>
      <vt:lpstr>CODE EXPLANATION</vt:lpstr>
      <vt:lpstr>         HARDWRE IMPLEMENTATION</vt:lpstr>
      <vt:lpstr>PowerPoint Presentation</vt:lpstr>
      <vt:lpstr>COMPONENT EXPLANATION</vt:lpstr>
      <vt:lpstr>COMPONENT EXPLANATION</vt:lpstr>
      <vt:lpstr>         CONNECTIONS</vt:lpstr>
      <vt:lpstr>         RESULT</vt:lpstr>
      <vt:lpstr>         RESULT</vt:lpstr>
      <vt:lpstr>         RESULT</vt:lpstr>
      <vt:lpstr>         RESULT</vt:lpstr>
      <vt:lpstr>         RESULT</vt:lpstr>
      <vt:lpstr>         CONCLUSION</vt:lpstr>
      <vt:lpst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HEALTH MONITORING SYSTEM</dc:title>
  <dc:creator>HP</dc:creator>
  <cp:lastModifiedBy>Shemonti Barua</cp:lastModifiedBy>
  <cp:revision>3</cp:revision>
  <dcterms:created xsi:type="dcterms:W3CDTF">2023-01-16T16:11:26Z</dcterms:created>
  <dcterms:modified xsi:type="dcterms:W3CDTF">2023-01-16T22:47:58Z</dcterms:modified>
</cp:coreProperties>
</file>