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F544E-CACC-4EEA-994A-7B518BDC7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D54E7B-C90E-4370-B4C2-87AF1B4B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FD3B9-746E-42CB-93CB-801394F0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C563D-5FC8-452F-85B4-0EEDD2A73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E47137-F465-475E-BE72-F6A42E38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01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090C1B-A204-45FF-9B7C-F01EB1FC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C207C9-7BEC-4FF1-952C-C2B11E383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5BA180-5B04-4EE6-A351-525B4BC8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C325CA-8425-4037-B301-622AE143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C9EDBA-9367-4213-83C0-18FF0B979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89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94DEB7-8E75-449B-B2CC-CC0D271E8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807764E-A2B6-4681-8B8E-071742E9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A0D936-9F26-4063-BE5A-C4C68759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80C26C-3847-4DC0-A74A-580CE75F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EA6EA7-5ED0-456A-B2E7-B216C580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12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9BEF9-54CC-4765-8CE2-5BF157049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6FEC1-9E94-4067-803A-85957AB87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7D47B-3D52-4449-AE2F-27B058AC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FBFAF-D4F1-4858-A433-C64D2C8A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F73CC5-6C3B-4D0F-B01B-FE35A31C8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20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2A623-A555-4DFC-9956-B0AA10F6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09138F-9FEF-4E6C-82D6-01EE446B6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6D1BFD-3DE1-428F-8E39-357A9DDE5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B50449-BB08-4C42-B4BE-5CD180DB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C8521F-F009-45F1-BAD9-434F8CEB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5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A3161-620A-48CE-A05D-C93F1AEC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48152-E305-4C76-BDFA-3C031AF4F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42F0C64-BD84-45AB-8691-78959ECC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5064A2-3F42-483C-99B0-C1303A992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B18EB3-E2D6-4CB3-B79C-6F95242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0C1534-2945-4A90-961C-95EFDBE0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378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B1391D-6AD1-420E-9E83-ADA30FD7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5920D3-D2AF-4C5A-8ECC-62918DC67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D2093B-F4E7-4D48-9543-70512BBEA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7322F0-5AF7-472D-95BA-46C2669EE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5CB609-65A5-4D7B-AD6C-7C1F2DC4D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A92D920-91AE-4C03-B570-33C39ED8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C73560-FF7C-4A5B-9BEC-9302E4F0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01404C-E69A-4B1F-8655-ABD6C80E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83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BE37E-203E-440A-A4BC-07254C1F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11A78A6-FF04-4D25-B7FA-F519080C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8A4B0CA-CE0B-4778-AE98-DA226361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677EE7-4E85-47DB-A486-5181893F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61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187323-83CD-40DA-A2DE-493BE9119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318C2DC-E57B-4EFB-A9D7-C48F77B1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F7EC9E-9188-4377-B97F-ED682F4B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00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854B14-3CE4-4E28-8C27-B6348A05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C20901-9B92-4BD5-B42B-90A4B831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02E755-6B28-4EB4-ACDA-79D34E9A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84CB1B-9945-4B1E-A5FE-61B65657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4133BE-892C-446D-8245-1ECFF424C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ACDB00-2B4E-4FF4-ADAA-269E68DB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9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18031-5F9B-4614-B33B-A1CF3F54F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B382576-6A80-4E76-BAA5-9C1D39999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77BCA7-0102-44A5-9E51-250CFC62F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7CCFD0-0671-4F93-A740-8286BEA1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430138-AC98-4340-B01B-F405D415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96D13E-F5B9-4554-9DEA-433EB97F9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98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827A9-4D09-4567-8970-36AE2BB1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D313B3-5538-4B08-8671-78FB3E3D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33DB1-71B3-4304-9094-0F0C5AA15C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B4C8E-FE48-4AFB-B114-B1BC7E79030B}" type="datetimeFigureOut">
              <a:rPr lang="ru-RU" smtClean="0"/>
              <a:t>23.03.2019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05C4A-B286-41F3-B2C2-C360395E0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941A1F-1E79-48DB-A53B-3898F3CDC6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BDB81-149B-424F-A90C-FF7E8976E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637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FC7F18-23F3-4BA0-B075-1B76DDC957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- Немного о </a:t>
            </a:r>
            <a:r>
              <a:rPr lang="en-US" dirty="0"/>
              <a:t>TCS</a:t>
            </a:r>
            <a:r>
              <a:rPr lang="ru-RU" dirty="0"/>
              <a:t> -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E92C31-9CFA-449B-83B2-B50ED1C93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 или, что происходит, если Тебе Купили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Секвенатор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3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5A263-F9DD-42C6-9AE5-02BA7165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 входе, Что на выходе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9C1E57-BBD0-451B-B078-A24AE5531472}"/>
              </a:ext>
            </a:extLst>
          </p:cNvPr>
          <p:cNvSpPr txBox="1"/>
          <p:nvPr/>
        </p:nvSpPr>
        <p:spPr>
          <a:xfrm>
            <a:off x="838200" y="184286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На входе:    </a:t>
            </a:r>
            <a:r>
              <a:rPr lang="ru-RU" sz="2800" i="1" dirty="0"/>
              <a:t>гаплотипы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FBD39-8066-4CF5-8848-72C084A0F07F}"/>
              </a:ext>
            </a:extLst>
          </p:cNvPr>
          <p:cNvSpPr txBox="1"/>
          <p:nvPr/>
        </p:nvSpPr>
        <p:spPr>
          <a:xfrm>
            <a:off x="838200" y="2518268"/>
            <a:ext cx="438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На выходе: </a:t>
            </a:r>
            <a:r>
              <a:rPr lang="ru-RU" sz="2800" i="1" dirty="0"/>
              <a:t>кладограммы</a:t>
            </a:r>
          </a:p>
        </p:txBody>
      </p:sp>
      <p:pic>
        <p:nvPicPr>
          <p:cNvPr id="1026" name="Picture 2" descr="https://upload.wikimedia.org/wikipedia/commons/thumb/d/d5/Myriapoda_phylogeny.svg/300px-Myriapoda_phylogeny.svg.png">
            <a:extLst>
              <a:ext uri="{FF2B5EF4-FFF2-40B4-BE49-F238E27FC236}">
                <a16:creationId xmlns:a16="http://schemas.microsoft.com/office/drawing/2014/main" id="{E3CDDA8A-682F-461F-AF26-49D9C64D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320" y="2518268"/>
            <a:ext cx="5691047" cy="256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647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A7E92-D9BA-4D5F-9DFA-9FBB8D80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действий. Часть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6E1BF-CD0B-49C3-946B-F3CCFE7810A6}"/>
              </a:ext>
            </a:extLst>
          </p:cNvPr>
          <p:cNvSpPr txBox="1"/>
          <p:nvPr/>
        </p:nvSpPr>
        <p:spPr>
          <a:xfrm>
            <a:off x="838199" y="1690688"/>
            <a:ext cx="1076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Хотим оценить </a:t>
            </a: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– </a:t>
            </a:r>
            <a:r>
              <a:rPr lang="ru-RU" sz="2000" dirty="0"/>
              <a:t>вероятность «скупости» для пар гаплотипов, различающихся 1 «окном»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5EBEA-A04D-45D9-9EF5-BA8C443D2CB3}"/>
                  </a:ext>
                </a:extLst>
              </p:cNvPr>
              <p:cNvSpPr txBox="1"/>
              <p:nvPr/>
            </p:nvSpPr>
            <p:spPr>
              <a:xfrm>
                <a:off x="838200" y="2377687"/>
                <a:ext cx="2417650" cy="1051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C5EBEA-A04D-45D9-9EF5-BA8C443D2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687"/>
                <a:ext cx="2417650" cy="1051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13065-48AB-4B08-8E8B-7AC9A6C9E0A9}"/>
                  </a:ext>
                </a:extLst>
              </p:cNvPr>
              <p:cNvSpPr txBox="1"/>
              <p:nvPr/>
            </p:nvSpPr>
            <p:spPr>
              <a:xfrm>
                <a:off x="3798275" y="2374288"/>
                <a:ext cx="2992294" cy="10547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13065-48AB-4B08-8E8B-7AC9A6C9E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5" y="2374288"/>
                <a:ext cx="2992294" cy="1054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43EAD7-ECFA-4658-B2DE-379CE57ECCD7}"/>
                  </a:ext>
                </a:extLst>
              </p:cNvPr>
              <p:cNvSpPr txBox="1"/>
              <p:nvPr/>
            </p:nvSpPr>
            <p:spPr>
              <a:xfrm>
                <a:off x="838200" y="3650935"/>
                <a:ext cx="10896637" cy="907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𝑏𝑟</m:t>
                                  </m:r>
                                </m:e>
                              </m:d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2 − 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𝑏𝑟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𝑏𝑟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1 −2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𝑏𝑟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C43EAD7-ECFA-4658-B2DE-379CE57EC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0935"/>
                <a:ext cx="10896637" cy="907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B9C92A9-7D72-4716-81D7-F30AF5D14AF1}"/>
              </a:ext>
            </a:extLst>
          </p:cNvPr>
          <p:cNvCxnSpPr/>
          <p:nvPr/>
        </p:nvCxnSpPr>
        <p:spPr>
          <a:xfrm>
            <a:off x="6790569" y="4740812"/>
            <a:ext cx="208614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2625BCA-FAEA-48B5-AF21-9B95E422904B}"/>
              </a:ext>
            </a:extLst>
          </p:cNvPr>
          <p:cNvCxnSpPr>
            <a:cxnSpLocks/>
          </p:cNvCxnSpPr>
          <p:nvPr/>
        </p:nvCxnSpPr>
        <p:spPr>
          <a:xfrm>
            <a:off x="2212777" y="4740812"/>
            <a:ext cx="69923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30F513F-12EB-4270-B645-86FA8CDBF839}"/>
              </a:ext>
            </a:extLst>
          </p:cNvPr>
          <p:cNvCxnSpPr/>
          <p:nvPr/>
        </p:nvCxnSpPr>
        <p:spPr>
          <a:xfrm>
            <a:off x="9517358" y="4907280"/>
            <a:ext cx="208614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C8AB1B9-15D8-40E1-87C3-35C5B378B828}"/>
              </a:ext>
            </a:extLst>
          </p:cNvPr>
          <p:cNvCxnSpPr>
            <a:cxnSpLocks/>
          </p:cNvCxnSpPr>
          <p:nvPr/>
        </p:nvCxnSpPr>
        <p:spPr>
          <a:xfrm>
            <a:off x="2212777" y="4907280"/>
            <a:ext cx="699235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DFDC19C-5D57-4531-B10C-3D8CC0090CAB}"/>
              </a:ext>
            </a:extLst>
          </p:cNvPr>
          <p:cNvCxnSpPr>
            <a:cxnSpLocks/>
          </p:cNvCxnSpPr>
          <p:nvPr/>
        </p:nvCxnSpPr>
        <p:spPr>
          <a:xfrm>
            <a:off x="3369776" y="4740812"/>
            <a:ext cx="317170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332273F3-B6A8-497A-A4D4-B58F21B1BFBF}"/>
              </a:ext>
            </a:extLst>
          </p:cNvPr>
          <p:cNvCxnSpPr>
            <a:cxnSpLocks/>
          </p:cNvCxnSpPr>
          <p:nvPr/>
        </p:nvCxnSpPr>
        <p:spPr>
          <a:xfrm>
            <a:off x="838200" y="5315243"/>
            <a:ext cx="6992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3F02FF1-708F-4CAE-BD2B-D4370E0B2894}"/>
              </a:ext>
            </a:extLst>
          </p:cNvPr>
          <p:cNvCxnSpPr>
            <a:cxnSpLocks/>
          </p:cNvCxnSpPr>
          <p:nvPr/>
        </p:nvCxnSpPr>
        <p:spPr>
          <a:xfrm>
            <a:off x="838200" y="5592466"/>
            <a:ext cx="6992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388F11E2-A086-4928-A897-EEE1E2311F2E}"/>
              </a:ext>
            </a:extLst>
          </p:cNvPr>
          <p:cNvCxnSpPr>
            <a:cxnSpLocks/>
          </p:cNvCxnSpPr>
          <p:nvPr/>
        </p:nvCxnSpPr>
        <p:spPr>
          <a:xfrm>
            <a:off x="838200" y="5877950"/>
            <a:ext cx="69923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ED1BC-392D-4C6F-8685-D32041C4AB24}"/>
              </a:ext>
            </a:extLst>
          </p:cNvPr>
          <p:cNvSpPr txBox="1"/>
          <p:nvPr/>
        </p:nvSpPr>
        <p:spPr>
          <a:xfrm>
            <a:off x="1748541" y="5130577"/>
            <a:ext cx="818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того, что зафиксированное «окно» отличается от индексного «окна»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798F8E-23E3-40AD-9DD8-F85026BA0C92}"/>
              </a:ext>
            </a:extLst>
          </p:cNvPr>
          <p:cNvSpPr txBox="1"/>
          <p:nvPr/>
        </p:nvSpPr>
        <p:spPr>
          <a:xfrm>
            <a:off x="1748541" y="5407800"/>
            <a:ext cx="818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того, что мутация не изменяет зафиксированное «окно»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8BE03A-1D32-4AEA-B4BF-A1D865472C01}"/>
              </a:ext>
            </a:extLst>
          </p:cNvPr>
          <p:cNvSpPr txBox="1"/>
          <p:nvPr/>
        </p:nvSpPr>
        <p:spPr>
          <a:xfrm>
            <a:off x="1748540" y="5693284"/>
            <a:ext cx="818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</a:t>
            </a:r>
            <a:r>
              <a:rPr lang="ru-RU"/>
              <a:t>ероятность </a:t>
            </a:r>
            <a:r>
              <a:rPr lang="ru-RU" dirty="0"/>
              <a:t>того, что индексное «окно» не изменяется</a:t>
            </a:r>
          </a:p>
        </p:txBody>
      </p: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F0FF8C83-87E5-4316-BF1D-6B34D352A10D}"/>
              </a:ext>
            </a:extLst>
          </p:cNvPr>
          <p:cNvCxnSpPr>
            <a:cxnSpLocks/>
          </p:cNvCxnSpPr>
          <p:nvPr/>
        </p:nvCxnSpPr>
        <p:spPr>
          <a:xfrm>
            <a:off x="3369776" y="4907280"/>
            <a:ext cx="158585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BB79DFD-551C-4446-B289-7D713F5272C2}"/>
              </a:ext>
            </a:extLst>
          </p:cNvPr>
          <p:cNvCxnSpPr>
            <a:cxnSpLocks/>
          </p:cNvCxnSpPr>
          <p:nvPr/>
        </p:nvCxnSpPr>
        <p:spPr>
          <a:xfrm>
            <a:off x="838200" y="6185095"/>
            <a:ext cx="699235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16C8F47-AEB6-461A-9638-297E3AFB2427}"/>
              </a:ext>
            </a:extLst>
          </p:cNvPr>
          <p:cNvSpPr txBox="1"/>
          <p:nvPr/>
        </p:nvSpPr>
        <p:spPr>
          <a:xfrm>
            <a:off x="1748541" y="6000429"/>
            <a:ext cx="818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вероятность того, что 2 гаплотипа имеют </a:t>
            </a:r>
            <a:r>
              <a:rPr lang="en-US" dirty="0"/>
              <a:t>m </a:t>
            </a:r>
            <a:r>
              <a:rPr lang="ru-RU" dirty="0"/>
              <a:t>одинаковых «окон»</a:t>
            </a:r>
          </a:p>
        </p:txBody>
      </p:sp>
    </p:spTree>
    <p:extLst>
      <p:ext uri="{BB962C8B-B14F-4D97-AF65-F5344CB8AC3E}">
        <p14:creationId xmlns:p14="http://schemas.microsoft.com/office/powerpoint/2010/main" val="30488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2173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114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Тема Office</vt:lpstr>
      <vt:lpstr>- Немного о TCS -</vt:lpstr>
      <vt:lpstr>Что на входе, Что на выходе</vt:lpstr>
      <vt:lpstr>Алгоритм действий. Часть 1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Немного о TCS -</dc:title>
  <dc:creator>Андрей Плотников</dc:creator>
  <cp:lastModifiedBy>Андрей Плотников</cp:lastModifiedBy>
  <cp:revision>8</cp:revision>
  <dcterms:created xsi:type="dcterms:W3CDTF">2019-03-23T03:47:21Z</dcterms:created>
  <dcterms:modified xsi:type="dcterms:W3CDTF">2019-03-23T06:11:10Z</dcterms:modified>
</cp:coreProperties>
</file>