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8B170-59AD-4201-A0A5-AF35093D3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630F04-1A60-40A2-BE89-D8A49B6E5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7403B-E73D-4E22-8769-F374A515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4D3D2-DEAF-4B28-8B75-B5FA0CA1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6D504C-4A46-4AEF-A56F-035DE007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D5102-339E-45B5-B930-F9244264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7ED2F3-3CC4-4A8A-97F1-111E9B614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DA963B-504B-43A6-9671-1F9E9B29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E0169-6576-4C92-8FD3-64DE2B22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72E52B-EF0C-4CD7-9041-07458C83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89F8FE-8236-486B-A2D0-B070D7842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DD2D54-18F4-4E47-871D-D1628083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22985-759B-4B63-88C5-262EA3E7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385911-DEA9-4CED-B312-7DE04928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648AD-9F9A-40F2-A084-541DF9C2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CEDCF-9AED-44D7-86D5-AA2E9BB5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9E38F-F106-4C8B-89EE-8F27B2C6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20C28-1C6B-42CE-B84F-7A8139D0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F57804-AE37-40A2-9029-C058863F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A4C19-EFCE-4EE1-B7B7-4FF4DB13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7E7A2-BDD9-4107-BCE3-E119AAA5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4AFE6E-34CD-49C7-B1BC-BF648C73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D7222-E1F9-4E3B-85EE-90CE352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8571A-D7AB-419B-81CA-64E49019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A2642-B03B-4667-8184-1E3CB906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8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754D0-BD07-4618-AC76-E6FB3B32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BED08F-7285-4DEF-9868-4D3BF6F4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EDE01D-4C7A-4F93-A643-D8888E5E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C9EEED-BB70-4D04-92E7-4B993A69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35B3BE-818B-4EB9-994D-8D7B1AA6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C3B3A4-443D-44EE-A220-79448B88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2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C2D2-3144-4A34-8A84-28EFEC6B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3067B-A31B-4EE2-959D-06E26D65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582CA2-1BDC-41C4-B3E2-528DAF6D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25481C-60B4-44F8-BE98-5DC669CE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7C18D2-42E3-410F-9270-7300E469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D77B31-137E-45EB-A290-0EAA5C4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2CEC32-4CAE-43A8-B436-8AD9771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E7792E-CA84-4432-BADF-AA177F1A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4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9CBDF-CA02-47DF-91C1-E716DB17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CFDBD8-3A26-45D4-957D-2864E3BA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937087-9A33-418C-9FD8-D6A278C7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E3DFE7-A2F0-415C-A320-4A73DCA3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4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08B4F2-CC49-4B13-8DD4-35DD63DA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10B3DF-9C96-481A-8801-8744ECF6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32905A-08C0-40F0-AEF1-06BC4215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09530-8144-44FF-830A-C08EA95C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51B5B-4F50-411B-9320-FFE63EFA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0EE64D-C85B-4108-9F15-BE369E2D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F71D7-6AA7-49E1-BAA4-30435620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977F9B-BF17-4823-9B08-057681E5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4B600-4289-4D5E-A0EF-70987D39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92629-1B8B-420E-B155-1B5196FF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45E8D7-070B-4E88-9C4B-B0CDE6CF3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4900A6-D99E-4792-9526-C117964D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C016CA-BAA7-4B82-B48A-A6ABD1CE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4E46D-B80B-4947-9588-C5A5F47A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6829D0-1DE0-4634-AE73-11A2E436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70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A45EE-9810-4F03-B161-C9CDBC59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A66CE5-F80D-46F0-AFBC-878EABE9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6495E-DE46-4E90-8836-A86854F68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57E1-8EEB-4A4A-983B-882B1CCACC7E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D3B6F-218B-4F6B-A647-7DC8EF8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F8355-DAFC-4066-BAAF-7CD5863E5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005F-62AC-4FAB-AE43-0CA7242D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C34B-29CC-4FD2-904D-6812408A6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Байесовская реконструкция вспышек болезней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23EC5A-AB9D-41D9-B3A6-1E1804B98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путем объединения эпидемиологических и геномных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8558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5AD0A-3F06-4874-95C3-5E3A88E1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передачи болезни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3EB6A-7584-47CF-B7B0-35FCB7F4BE2F}"/>
              </a:ext>
            </a:extLst>
          </p:cNvPr>
          <p:cNvSpPr txBox="1"/>
          <p:nvPr/>
        </p:nvSpPr>
        <p:spPr>
          <a:xfrm>
            <a:off x="838200" y="1690688"/>
            <a:ext cx="10515600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</a:t>
            </a:r>
            <a:r>
              <a:rPr lang="en-US" sz="2400" b="1" baseline="-25000" dirty="0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– </a:t>
            </a:r>
            <a:r>
              <a:rPr lang="ru-RU" sz="2400" dirty="0"/>
              <a:t>генетическая последовательность пациента </a:t>
            </a:r>
            <a:r>
              <a:rPr lang="en-US" sz="2400" i="1" dirty="0" err="1"/>
              <a:t>i</a:t>
            </a:r>
            <a:r>
              <a:rPr lang="en-US" sz="2400" i="1" dirty="0"/>
              <a:t> (</a:t>
            </a:r>
            <a:r>
              <a:rPr lang="en-US" sz="2400" i="1" dirty="0" err="1"/>
              <a:t>i</a:t>
            </a:r>
            <a:r>
              <a:rPr lang="en-US" sz="2400" i="1" dirty="0"/>
              <a:t> = 1 .. N)</a:t>
            </a:r>
            <a:endParaRPr lang="ru-RU" sz="2400" i="1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t</a:t>
            </a:r>
            <a:r>
              <a:rPr lang="en-US" sz="2400" b="1" baseline="-25000" dirty="0" err="1"/>
              <a:t>i</a:t>
            </a:r>
            <a:r>
              <a:rPr lang="en-US" sz="2400" i="1" baseline="-25000" dirty="0"/>
              <a:t> </a:t>
            </a:r>
            <a:r>
              <a:rPr lang="ru-RU" sz="2400" dirty="0"/>
              <a:t>– время забора </a:t>
            </a:r>
            <a:r>
              <a:rPr lang="en-US" sz="2400" dirty="0"/>
              <a:t>S</a:t>
            </a:r>
            <a:r>
              <a:rPr lang="en-US" sz="2400" baseline="-25000" dirty="0"/>
              <a:t>i</a:t>
            </a:r>
            <a:r>
              <a:rPr lang="ru-RU" sz="2400" baseline="-25000" dirty="0"/>
              <a:t> </a:t>
            </a:r>
            <a:r>
              <a:rPr lang="ru-RU" sz="2400" dirty="0"/>
              <a:t>у пациента</a:t>
            </a:r>
            <a:endParaRPr lang="ru-RU" sz="2400" baseline="-250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w </a:t>
            </a:r>
            <a:r>
              <a:rPr lang="en-US" sz="2400" dirty="0"/>
              <a:t>– </a:t>
            </a:r>
            <a:r>
              <a:rPr lang="ru-RU" sz="2400" dirty="0"/>
              <a:t>генератор временного распределения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f</a:t>
            </a:r>
            <a:r>
              <a:rPr lang="en-US" sz="2400" dirty="0"/>
              <a:t> – </a:t>
            </a:r>
            <a:r>
              <a:rPr lang="ru-RU" sz="2400" dirty="0"/>
              <a:t>распределение временного интервала  между заражением и сбором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 (S</a:t>
            </a:r>
            <a:r>
              <a:rPr lang="en-US" sz="2400" b="1" baseline="-25000" dirty="0"/>
              <a:t>i</a:t>
            </a:r>
            <a:r>
              <a:rPr lang="en-US" sz="2400" b="1" dirty="0"/>
              <a:t> ,</a:t>
            </a:r>
            <a:r>
              <a:rPr lang="en-US" sz="2400" b="1" baseline="-25000" dirty="0"/>
              <a:t> </a:t>
            </a:r>
            <a:r>
              <a:rPr lang="en-US" sz="2400" b="1" dirty="0" err="1"/>
              <a:t>S</a:t>
            </a:r>
            <a:r>
              <a:rPr lang="en-US" sz="2400" b="1" baseline="-25000" dirty="0" err="1"/>
              <a:t>j</a:t>
            </a:r>
            <a:r>
              <a:rPr lang="en-US" sz="2400" b="1" dirty="0"/>
              <a:t>) </a:t>
            </a:r>
            <a:r>
              <a:rPr lang="en-US" sz="2400" dirty="0"/>
              <a:t>– </a:t>
            </a:r>
            <a:r>
              <a:rPr lang="ru-RU" sz="2400" dirty="0"/>
              <a:t>количество мутаций между генетическими последовательностями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индекс ближайшего заражённого предка для пациента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k</a:t>
            </a:r>
            <a:r>
              <a:rPr lang="en-US" sz="2400" b="1" baseline="-25000" dirty="0" err="1"/>
              <a:t>i</a:t>
            </a:r>
            <a:r>
              <a:rPr lang="en-US" sz="2400" dirty="0"/>
              <a:t> – </a:t>
            </a:r>
            <a:r>
              <a:rPr lang="ru-RU" sz="2400" dirty="0"/>
              <a:t>кол-во поколений между предком и пациентом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T</a:t>
            </a:r>
            <a:r>
              <a:rPr lang="en-US" sz="2400" b="1" baseline="-25000" dirty="0" err="1"/>
              <a:t>i</a:t>
            </a:r>
            <a:r>
              <a:rPr lang="en-US" sz="2400" b="1" baseline="30000" dirty="0" err="1"/>
              <a:t>inf</a:t>
            </a:r>
            <a:r>
              <a:rPr lang="en-US" sz="2400" dirty="0"/>
              <a:t> – </a:t>
            </a:r>
            <a:r>
              <a:rPr lang="ru-RU" sz="2400" dirty="0"/>
              <a:t>время заражения пациента </a:t>
            </a:r>
            <a:r>
              <a:rPr lang="en-US" sz="2400" i="1" dirty="0"/>
              <a:t>I</a:t>
            </a:r>
            <a:endParaRPr lang="ru-RU" sz="2400" i="1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i="1" dirty="0"/>
              <a:t>μ</a:t>
            </a:r>
            <a:r>
              <a:rPr lang="en-US" sz="2400" i="1" dirty="0"/>
              <a:t> – </a:t>
            </a:r>
            <a:r>
              <a:rPr lang="ru-RU" sz="2400" dirty="0"/>
              <a:t>скорость мутации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l-GR" sz="2400" b="1" dirty="0"/>
              <a:t>π</a:t>
            </a:r>
            <a:r>
              <a:rPr lang="ru-RU" sz="2400" dirty="0"/>
              <a:t> – доля случаев вспышки заболевания</a:t>
            </a:r>
            <a:endParaRPr lang="en-US" sz="24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71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D9AFDD-EE20-4659-810C-960CDF0D47BA}"/>
                  </a:ext>
                </a:extLst>
              </p:cNvPr>
              <p:cNvSpPr txBox="1"/>
              <p:nvPr/>
            </p:nvSpPr>
            <p:spPr>
              <a:xfrm>
                <a:off x="4139983" y="422030"/>
                <a:ext cx="3912033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D9AFDD-EE20-4659-810C-960CDF0D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83" y="422030"/>
                <a:ext cx="3912033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96056B-91D1-4EC4-B05E-DCADD6C02D62}"/>
              </a:ext>
            </a:extLst>
          </p:cNvPr>
          <p:cNvSpPr txBox="1"/>
          <p:nvPr/>
        </p:nvSpPr>
        <p:spPr>
          <a:xfrm>
            <a:off x="511125" y="1555987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где </a:t>
            </a:r>
            <a:r>
              <a:rPr lang="en-US" sz="2000" b="1" dirty="0"/>
              <a:t>D</a:t>
            </a:r>
            <a:r>
              <a:rPr lang="en-US" sz="2000" dirty="0"/>
              <a:t> – </a:t>
            </a:r>
            <a:r>
              <a:rPr lang="ru-RU" sz="2000" dirty="0"/>
              <a:t>наблюдаемые данные, </a:t>
            </a:r>
            <a:r>
              <a:rPr lang="ru-RU" sz="2000" b="1" dirty="0"/>
              <a:t>А</a:t>
            </a:r>
            <a:r>
              <a:rPr lang="ru-RU" sz="2000" dirty="0"/>
              <a:t> – дополнительные данные, </a:t>
            </a:r>
            <a:r>
              <a:rPr lang="el-GR" sz="2000" b="1" dirty="0"/>
              <a:t>θ</a:t>
            </a:r>
            <a:r>
              <a:rPr lang="ru-RU" sz="2000" dirty="0"/>
              <a:t> – параметры модели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4DDAAE-9C42-4C0E-9D0E-2E13D1B0199E}"/>
                  </a:ext>
                </a:extLst>
              </p:cNvPr>
              <p:cNvSpPr txBox="1"/>
              <p:nvPr/>
            </p:nvSpPr>
            <p:spPr>
              <a:xfrm>
                <a:off x="3366789" y="2957717"/>
                <a:ext cx="5458417" cy="47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𝑖𝑛𝑓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4DDAAE-9C42-4C0E-9D0E-2E13D1B0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789" y="2957717"/>
                <a:ext cx="5458417" cy="471283"/>
              </a:xfrm>
              <a:prstGeom prst="rect">
                <a:avLst/>
              </a:prstGeom>
              <a:blipFill>
                <a:blip r:embed="rId3"/>
                <a:stretch>
                  <a:fillRect l="-3348" t="-7692" b="-2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220AD3-0785-4783-B355-F24E46669913}"/>
              </a:ext>
            </a:extLst>
          </p:cNvPr>
          <p:cNvSpPr txBox="1"/>
          <p:nvPr/>
        </p:nvSpPr>
        <p:spPr>
          <a:xfrm>
            <a:off x="1003416" y="4932681"/>
            <a:ext cx="4726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схожесть данных с дополненными данными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C4C19C-9292-4AF9-B2F8-67C5828E00A9}"/>
              </a:ext>
            </a:extLst>
          </p:cNvPr>
          <p:cNvSpPr/>
          <p:nvPr/>
        </p:nvSpPr>
        <p:spPr>
          <a:xfrm>
            <a:off x="7695833" y="4932681"/>
            <a:ext cx="34927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/>
              <a:t>предварительное распределение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618F8C5-90EB-4F8A-9642-E87F9E25B7DE}"/>
              </a:ext>
            </a:extLst>
          </p:cNvPr>
          <p:cNvCxnSpPr>
            <a:stCxn id="5" idx="0"/>
          </p:cNvCxnSpPr>
          <p:nvPr/>
        </p:nvCxnSpPr>
        <p:spPr>
          <a:xfrm flipV="1">
            <a:off x="3366789" y="3429000"/>
            <a:ext cx="1542836" cy="1503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49724C9-DB65-4F14-8789-238783320B1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257735" y="3429000"/>
            <a:ext cx="1184474" cy="1503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768BC9-7B8D-46DD-B4AE-2579962006BE}"/>
                  </a:ext>
                </a:extLst>
              </p:cNvPr>
              <p:cNvSpPr txBox="1"/>
              <p:nvPr/>
            </p:nvSpPr>
            <p:spPr>
              <a:xfrm>
                <a:off x="3366791" y="622480"/>
                <a:ext cx="5458417" cy="47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𝑖𝑛𝑓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768BC9-7B8D-46DD-B4AE-25799620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791" y="622480"/>
                <a:ext cx="5458417" cy="471283"/>
              </a:xfrm>
              <a:prstGeom prst="rect">
                <a:avLst/>
              </a:prstGeom>
              <a:blipFill>
                <a:blip r:embed="rId2"/>
                <a:stretch>
                  <a:fillRect l="-3348" t="-7792" b="-29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8F8127-9BAF-4805-9D5B-90E8C09F4B1E}"/>
                  </a:ext>
                </a:extLst>
              </p:cNvPr>
              <p:cNvSpPr txBox="1"/>
              <p:nvPr/>
            </p:nvSpPr>
            <p:spPr>
              <a:xfrm>
                <a:off x="853381" y="2700998"/>
                <a:ext cx="1020388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dirty="0"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inf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inf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8F8127-9BAF-4805-9D5B-90E8C09F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1" y="2700998"/>
                <a:ext cx="10203884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B91CDA7-37F3-4D26-B757-0AB2769B180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55323" y="1364566"/>
            <a:ext cx="0" cy="1336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341783-762A-4624-B095-E9E53D8D56AD}"/>
              </a:ext>
            </a:extLst>
          </p:cNvPr>
          <p:cNvSpPr txBox="1"/>
          <p:nvPr/>
        </p:nvSpPr>
        <p:spPr>
          <a:xfrm>
            <a:off x="2541505" y="4499143"/>
            <a:ext cx="26635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термин правдоподобия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F893-814F-485F-96AB-36D9AB278686}"/>
              </a:ext>
            </a:extLst>
          </p:cNvPr>
          <p:cNvSpPr txBox="1"/>
          <p:nvPr/>
        </p:nvSpPr>
        <p:spPr>
          <a:xfrm>
            <a:off x="5955323" y="4360643"/>
            <a:ext cx="26635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вероятность заметить заболевание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2B26E0-E921-462C-B8D6-AD2141AE350D}"/>
              </a:ext>
            </a:extLst>
          </p:cNvPr>
          <p:cNvCxnSpPr>
            <a:stCxn id="7" idx="0"/>
          </p:cNvCxnSpPr>
          <p:nvPr/>
        </p:nvCxnSpPr>
        <p:spPr>
          <a:xfrm flipV="1">
            <a:off x="3873276" y="3587262"/>
            <a:ext cx="0" cy="91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66771A2-27AA-41B9-903F-A778D58F5FF8}"/>
              </a:ext>
            </a:extLst>
          </p:cNvPr>
          <p:cNvCxnSpPr>
            <a:stCxn id="8" idx="0"/>
          </p:cNvCxnSpPr>
          <p:nvPr/>
        </p:nvCxnSpPr>
        <p:spPr>
          <a:xfrm flipV="1">
            <a:off x="7287094" y="3587262"/>
            <a:ext cx="0" cy="773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9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B5F030D-A936-4526-8544-07B639B3B034}"/>
                  </a:ext>
                </a:extLst>
              </p:cNvPr>
              <p:cNvSpPr/>
              <p:nvPr/>
            </p:nvSpPr>
            <p:spPr>
              <a:xfrm>
                <a:off x="3381442" y="320507"/>
                <a:ext cx="5429115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B5F030D-A936-4526-8544-07B639B3B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42" y="320507"/>
                <a:ext cx="5429115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79AC09-9C2C-4EAA-A63F-54E601105B37}"/>
                  </a:ext>
                </a:extLst>
              </p:cNvPr>
              <p:cNvSpPr txBox="1"/>
              <p:nvPr/>
            </p:nvSpPr>
            <p:spPr>
              <a:xfrm>
                <a:off x="1615094" y="2944637"/>
                <a:ext cx="8368958" cy="48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sup>
                          </m:sSub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ru-RU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79AC09-9C2C-4EAA-A63F-54E60110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94" y="2944637"/>
                <a:ext cx="8368958" cy="484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D71625E-E0D6-40AB-8073-6CF08A9CC71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799573" y="1451329"/>
            <a:ext cx="296427" cy="1493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7F17B151-75BC-428A-B9FD-F4097D80DB9F}"/>
              </a:ext>
            </a:extLst>
          </p:cNvPr>
          <p:cNvSpPr/>
          <p:nvPr/>
        </p:nvSpPr>
        <p:spPr>
          <a:xfrm rot="5400000">
            <a:off x="2738355" y="2442935"/>
            <a:ext cx="140679" cy="24293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B68EB0C8-5CE8-4DBC-9640-FC4A52F9D3E7}"/>
              </a:ext>
            </a:extLst>
          </p:cNvPr>
          <p:cNvSpPr/>
          <p:nvPr/>
        </p:nvSpPr>
        <p:spPr>
          <a:xfrm rot="5400000">
            <a:off x="6653787" y="1225389"/>
            <a:ext cx="116049" cy="48664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3802C7-C3C8-458C-A3C6-C70688953D15}"/>
                  </a:ext>
                </a:extLst>
              </p:cNvPr>
              <p:cNvSpPr txBox="1"/>
              <p:nvPr/>
            </p:nvSpPr>
            <p:spPr>
              <a:xfrm>
                <a:off x="2624362" y="4016326"/>
                <a:ext cx="413318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3802C7-C3C8-458C-A3C6-C7068895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62" y="4016326"/>
                <a:ext cx="413318" cy="388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F784A2-A4D4-4BD5-83EE-5518EED8B266}"/>
                  </a:ext>
                </a:extLst>
              </p:cNvPr>
              <p:cNvSpPr txBox="1"/>
              <p:nvPr/>
            </p:nvSpPr>
            <p:spPr>
              <a:xfrm>
                <a:off x="6553886" y="4016326"/>
                <a:ext cx="419922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F784A2-A4D4-4BD5-83EE-5518EED8B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86" y="4016326"/>
                <a:ext cx="419922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22249FA-CD72-4FE6-B7EF-AC7B91CAB8AD}"/>
              </a:ext>
            </a:extLst>
          </p:cNvPr>
          <p:cNvSpPr txBox="1"/>
          <p:nvPr/>
        </p:nvSpPr>
        <p:spPr>
          <a:xfrm>
            <a:off x="914309" y="4681196"/>
            <a:ext cx="39811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генетическая псевдо-вероятность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25FDE-1DD3-4CE4-B695-D524C2514BCE}"/>
              </a:ext>
            </a:extLst>
          </p:cNvPr>
          <p:cNvSpPr txBox="1"/>
          <p:nvPr/>
        </p:nvSpPr>
        <p:spPr>
          <a:xfrm>
            <a:off x="5113500" y="4681196"/>
            <a:ext cx="4866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Эпидемиологическая псевдо-вероятность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859C33-8A5F-4C7B-BC25-19B6516AA9C8}"/>
                  </a:ext>
                </a:extLst>
              </p:cNvPr>
              <p:cNvSpPr txBox="1"/>
              <p:nvPr/>
            </p:nvSpPr>
            <p:spPr>
              <a:xfrm>
                <a:off x="384295" y="5519322"/>
                <a:ext cx="4511171" cy="51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859C33-8A5F-4C7B-BC25-19B6516A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" y="5519322"/>
                <a:ext cx="4511171" cy="5199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1DD5F9-FD6C-46B5-9F1E-703C28725588}"/>
                  </a:ext>
                </a:extLst>
              </p:cNvPr>
              <p:cNvSpPr txBox="1"/>
              <p:nvPr/>
            </p:nvSpPr>
            <p:spPr>
              <a:xfrm>
                <a:off x="5113500" y="5554910"/>
                <a:ext cx="6694205" cy="48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1DD5F9-FD6C-46B5-9F1E-703C2872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500" y="5554910"/>
                <a:ext cx="6694205" cy="484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3861501-6353-495D-87BB-997A434D61D4}"/>
              </a:ext>
            </a:extLst>
          </p:cNvPr>
          <p:cNvCxnSpPr/>
          <p:nvPr/>
        </p:nvCxnSpPr>
        <p:spPr>
          <a:xfrm>
            <a:off x="5000959" y="3823975"/>
            <a:ext cx="0" cy="245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3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 animBg="1"/>
      <p:bldP spid="14" grpId="0"/>
      <p:bldP spid="15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5D0DC0-23FD-4380-AE1A-335E2E6BEF96}"/>
                  </a:ext>
                </a:extLst>
              </p:cNvPr>
              <p:cNvSpPr txBox="1"/>
              <p:nvPr/>
            </p:nvSpPr>
            <p:spPr>
              <a:xfrm>
                <a:off x="1630482" y="1779189"/>
                <a:ext cx="8931035" cy="645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5D0DC0-23FD-4380-AE1A-335E2E6BE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482" y="1779189"/>
                <a:ext cx="8931035" cy="645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734B9D2-3DE3-4CEC-AEBC-25C61A218876}"/>
              </a:ext>
            </a:extLst>
          </p:cNvPr>
          <p:cNvSpPr txBox="1"/>
          <p:nvPr/>
        </p:nvSpPr>
        <p:spPr>
          <a:xfrm>
            <a:off x="1233265" y="3429000"/>
            <a:ext cx="24055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псевдо-схожесть собираемой информации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905DA-93FC-4645-95FD-F35A2E2EBF9E}"/>
              </a:ext>
            </a:extLst>
          </p:cNvPr>
          <p:cNvSpPr txBox="1"/>
          <p:nvPr/>
        </p:nvSpPr>
        <p:spPr>
          <a:xfrm>
            <a:off x="4527451" y="3429000"/>
            <a:ext cx="24055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Вероятность того, что рассмотрены все даты между заражением </a:t>
            </a:r>
            <a:r>
              <a:rPr lang="en-US" dirty="0"/>
              <a:t>k </a:t>
            </a:r>
            <a:r>
              <a:rPr lang="ru-RU" dirty="0"/>
              <a:t>поколений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694D-D41B-41C7-A95D-AD14A0FCAFE4}"/>
              </a:ext>
            </a:extLst>
          </p:cNvPr>
          <p:cNvSpPr txBox="1"/>
          <p:nvPr/>
        </p:nvSpPr>
        <p:spPr>
          <a:xfrm>
            <a:off x="7821637" y="3429000"/>
            <a:ext cx="24055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Вероятность промежуточных случаев</a:t>
            </a:r>
          </a:p>
          <a:p>
            <a:pPr algn="ctr"/>
            <a:r>
              <a:rPr lang="ru-RU" dirty="0"/>
              <a:t>(биномиальное </a:t>
            </a:r>
            <a:r>
              <a:rPr lang="ru-RU" dirty="0" err="1"/>
              <a:t>расп</a:t>
            </a:r>
            <a:r>
              <a:rPr lang="ru-RU" dirty="0"/>
              <a:t>.)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66060F5-9BDD-4980-8AF3-525FBA1EE1C3}"/>
              </a:ext>
            </a:extLst>
          </p:cNvPr>
          <p:cNvCxnSpPr>
            <a:stCxn id="3" idx="0"/>
          </p:cNvCxnSpPr>
          <p:nvPr/>
        </p:nvCxnSpPr>
        <p:spPr>
          <a:xfrm flipV="1">
            <a:off x="2436053" y="2617308"/>
            <a:ext cx="0" cy="81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6D877C8-328B-4FA2-BD67-338F496E9F0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30239" y="2425007"/>
            <a:ext cx="0" cy="100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0E5196B-C9DA-4516-A28B-3613C093A6D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24425" y="2521158"/>
            <a:ext cx="0" cy="907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8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80208-5CBE-4C2D-8908-1374B551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вспышки болезни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A9A3D-3AB5-4D64-A3F5-21CD0060A958}"/>
              </a:ext>
            </a:extLst>
          </p:cNvPr>
          <p:cNvSpPr txBox="1"/>
          <p:nvPr/>
        </p:nvSpPr>
        <p:spPr>
          <a:xfrm>
            <a:off x="838200" y="1690688"/>
            <a:ext cx="10515600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R</a:t>
            </a:r>
            <a:r>
              <a:rPr lang="en-US" sz="2400" b="1" baseline="-25000" dirty="0"/>
              <a:t>0</a:t>
            </a:r>
            <a:r>
              <a:rPr lang="en-US" sz="2400" baseline="-25000" dirty="0"/>
              <a:t> </a:t>
            </a:r>
            <a:r>
              <a:rPr lang="en-US" sz="2400" dirty="0"/>
              <a:t>– </a:t>
            </a:r>
            <a:r>
              <a:rPr lang="ru-RU" sz="2400" dirty="0"/>
              <a:t>фиксированное значение вторичного заражения пациентом</a:t>
            </a:r>
            <a:endParaRPr lang="ru-RU" sz="2400" i="1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</a:t>
            </a:r>
            <a:r>
              <a:rPr lang="en-US" sz="2400" b="1" baseline="-25000" dirty="0"/>
              <a:t>t</a:t>
            </a:r>
            <a:r>
              <a:rPr lang="en-US" sz="2400" i="1" baseline="-25000" dirty="0"/>
              <a:t> </a:t>
            </a:r>
            <a:r>
              <a:rPr lang="ru-RU" sz="2400" dirty="0"/>
              <a:t>– количество восприимчивых людей во время </a:t>
            </a:r>
            <a:r>
              <a:rPr lang="en-US" sz="2400" dirty="0"/>
              <a:t>t</a:t>
            </a:r>
            <a:endParaRPr lang="en-US" sz="2400" baseline="-250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</a:t>
            </a:r>
            <a:r>
              <a:rPr lang="en-US" sz="2400" dirty="0"/>
              <a:t> – </a:t>
            </a:r>
            <a:r>
              <a:rPr lang="ru-RU" sz="2400" dirty="0"/>
              <a:t>размер популяции </a:t>
            </a:r>
            <a:r>
              <a:rPr lang="ru-RU" sz="1600" dirty="0"/>
              <a:t>(на всю популяцию только 1 заражённый)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5E5040-3EA9-4DFA-8AAC-D5EAFC8441A6}"/>
                  </a:ext>
                </a:extLst>
              </p:cNvPr>
              <p:cNvSpPr txBox="1"/>
              <p:nvPr/>
            </p:nvSpPr>
            <p:spPr>
              <a:xfrm>
                <a:off x="838200" y="3743876"/>
                <a:ext cx="4336252" cy="523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5E5040-3EA9-4DFA-8AAC-D5EAFC84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876"/>
                <a:ext cx="4336252" cy="5237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5019C98-9B94-4681-BDA9-2AD51EE0048C}"/>
              </a:ext>
            </a:extLst>
          </p:cNvPr>
          <p:cNvSpPr txBox="1"/>
          <p:nvPr/>
        </p:nvSpPr>
        <p:spPr>
          <a:xfrm>
            <a:off x="838200" y="4306360"/>
            <a:ext cx="462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заражения человеком в день </a:t>
            </a:r>
            <a:r>
              <a:rPr lang="en-US" dirty="0"/>
              <a:t>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07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4ACF9-6E80-49FF-8683-58B58599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AC46A-791B-4F98-97C8-CFCC2BA43565}"/>
              </a:ext>
            </a:extLst>
          </p:cNvPr>
          <p:cNvSpPr txBox="1"/>
          <p:nvPr/>
        </p:nvSpPr>
        <p:spPr>
          <a:xfrm>
            <a:off x="838200" y="1690688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Реконструкция вероятностных каналов передачи болезни между пациентами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688F5-3F3A-448E-9EBD-EB467B18C4E1}"/>
              </a:ext>
            </a:extLst>
          </p:cNvPr>
          <p:cNvSpPr txBox="1"/>
          <p:nvPr/>
        </p:nvSpPr>
        <p:spPr>
          <a:xfrm>
            <a:off x="838200" y="3016251"/>
            <a:ext cx="105155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Доступные данные: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Время проявления первых симптомов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Контакты между пациентами </a:t>
            </a:r>
            <a:r>
              <a:rPr lang="ru-RU" dirty="0"/>
              <a:t>и другая информация о близости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Генетические последовательности патогенов</a:t>
            </a:r>
          </a:p>
        </p:txBody>
      </p:sp>
    </p:spTree>
    <p:extLst>
      <p:ext uri="{BB962C8B-B14F-4D97-AF65-F5344CB8AC3E}">
        <p14:creationId xmlns:p14="http://schemas.microsoft.com/office/powerpoint/2010/main" val="215658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35155-AB26-4B04-AAA5-02A23ECC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1BE11-6A5A-424B-8B30-A4534292218E}"/>
              </a:ext>
            </a:extLst>
          </p:cNvPr>
          <p:cNvSpPr txBox="1"/>
          <p:nvPr/>
        </p:nvSpPr>
        <p:spPr>
          <a:xfrm>
            <a:off x="838200" y="1690688"/>
            <a:ext cx="445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Пакетное приложение: </a:t>
            </a:r>
            <a:r>
              <a:rPr lang="en-US" sz="2800" i="1" dirty="0" err="1"/>
              <a:t>Outbreaker</a:t>
            </a:r>
            <a:endParaRPr lang="ru-RU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A20E7-9793-479F-9244-B116036A3B8D}"/>
              </a:ext>
            </a:extLst>
          </p:cNvPr>
          <p:cNvSpPr txBox="1"/>
          <p:nvPr/>
        </p:nvSpPr>
        <p:spPr>
          <a:xfrm>
            <a:off x="5294141" y="1690688"/>
            <a:ext cx="6059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/>
            <a:r>
              <a:rPr lang="ru-RU" sz="2000" dirty="0"/>
              <a:t>Генетические последовательности патогенов</a:t>
            </a:r>
          </a:p>
          <a:p>
            <a:pPr marL="717550"/>
            <a:r>
              <a:rPr lang="ru-RU" sz="2000" dirty="0"/>
              <a:t>Даты сбора данных о синдромах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CD646-B78F-44B6-9C1B-FC7C09DAB464}"/>
              </a:ext>
            </a:extLst>
          </p:cNvPr>
          <p:cNvSpPr txBox="1"/>
          <p:nvPr/>
        </p:nvSpPr>
        <p:spPr>
          <a:xfrm>
            <a:off x="838200" y="3028890"/>
            <a:ext cx="497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Модель встроена в Байесовскую структуру</a:t>
            </a:r>
            <a:endParaRPr lang="ru-RU" sz="2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AA949-A281-47DC-985D-2B9E8B249BB5}"/>
              </a:ext>
            </a:extLst>
          </p:cNvPr>
          <p:cNvSpPr txBox="1"/>
          <p:nvPr/>
        </p:nvSpPr>
        <p:spPr>
          <a:xfrm>
            <a:off x="838200" y="4234375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Даты инфекций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05438-5187-4C2B-B04E-1AD3615813A8}"/>
              </a:ext>
            </a:extLst>
          </p:cNvPr>
          <p:cNvSpPr txBox="1"/>
          <p:nvPr/>
        </p:nvSpPr>
        <p:spPr>
          <a:xfrm>
            <a:off x="2782471" y="4234375"/>
            <a:ext cx="20990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Скорости мутаций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C52FD-DD96-4B29-961D-017846030B68}"/>
              </a:ext>
            </a:extLst>
          </p:cNvPr>
          <p:cNvSpPr txBox="1"/>
          <p:nvPr/>
        </p:nvSpPr>
        <p:spPr>
          <a:xfrm>
            <a:off x="4996959" y="4234374"/>
            <a:ext cx="20990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Отдельные вхождения патогена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576B1-1EEC-4F2B-8022-23376FCF21A1}"/>
              </a:ext>
            </a:extLst>
          </p:cNvPr>
          <p:cNvSpPr txBox="1"/>
          <p:nvPr/>
        </p:nvSpPr>
        <p:spPr>
          <a:xfrm>
            <a:off x="7211447" y="4234373"/>
            <a:ext cx="20990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Неохваченные случаи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1D7FC-7B7A-42D7-A8AB-283033D87C6E}"/>
              </a:ext>
            </a:extLst>
          </p:cNvPr>
          <p:cNvSpPr txBox="1"/>
          <p:nvPr/>
        </p:nvSpPr>
        <p:spPr>
          <a:xfrm>
            <a:off x="9425935" y="4234373"/>
            <a:ext cx="20990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Дерево передачи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9275A53-14B5-4DF5-BCD2-DCC5C163EC5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752600" y="3429000"/>
            <a:ext cx="1571479" cy="80537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A781F8E-E092-452E-95AF-EE59B78C5ED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3324079" y="3429000"/>
            <a:ext cx="507901" cy="80537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00AAE07-157F-4AB6-8523-4703868401E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3324079" y="3429000"/>
            <a:ext cx="2722389" cy="8053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0724E91-3229-443D-A9AD-D52BCAA931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324079" y="3429000"/>
            <a:ext cx="4936877" cy="80537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969B38C-8E11-4A28-AEA9-B51DEE7E3FEA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3324079" y="3429000"/>
            <a:ext cx="7151365" cy="80537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F1FE834-DD88-4FCB-81A6-6B391E4E99D1}"/>
              </a:ext>
            </a:extLst>
          </p:cNvPr>
          <p:cNvSpPr txBox="1"/>
          <p:nvPr/>
        </p:nvSpPr>
        <p:spPr>
          <a:xfrm>
            <a:off x="838200" y="559894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Прочие особенности: </a:t>
            </a:r>
            <a:r>
              <a:rPr lang="ru-RU" dirty="0"/>
              <a:t>не требуется наблюдение всех случаев передачи </a:t>
            </a:r>
          </a:p>
          <a:p>
            <a:r>
              <a:rPr lang="ru-RU" dirty="0"/>
              <a:t>                                      + не требуется «начальное» событие, вызывающее вспышку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948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4" grpId="0" animBg="1"/>
      <p:bldP spid="15" grpId="0" animBg="1"/>
      <p:bldP spid="18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6DD14-54B4-463F-9F24-463FEF7E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результатов работы </a:t>
            </a:r>
            <a:r>
              <a:rPr lang="en-US" i="1" dirty="0" err="1"/>
              <a:t>outbreaker</a:t>
            </a:r>
            <a:r>
              <a:rPr lang="en-US" dirty="0"/>
              <a:t>’</a:t>
            </a:r>
            <a:r>
              <a:rPr lang="ru-RU" dirty="0"/>
              <a:t>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E18AA3-2171-4495-9517-422B0048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2927" cy="48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17AFB-0C1F-42C1-A6A5-CF29EAB26703}"/>
              </a:ext>
            </a:extLst>
          </p:cNvPr>
          <p:cNvSpPr txBox="1"/>
          <p:nvPr/>
        </p:nvSpPr>
        <p:spPr>
          <a:xfrm>
            <a:off x="6096000" y="1690688"/>
            <a:ext cx="52578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 1. Качество определения предков в моделируемых наборах данных</a:t>
            </a:r>
          </a:p>
          <a:p>
            <a:endParaRPr lang="ru-RU" b="1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ru-RU" dirty="0"/>
              <a:t>По горизонтальной оси - параметр моделирования: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Без дополнительных параметров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Без искусственного шума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С сильным искусственным шумом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Без мутации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Быстрая эволюция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Низкая мутация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Высокая мутация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75%, 50%, 25% (соотв.) пропущенных случаев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Малое число поколений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Большое число поколений</a:t>
            </a:r>
          </a:p>
        </p:txBody>
      </p:sp>
    </p:spTree>
    <p:extLst>
      <p:ext uri="{BB962C8B-B14F-4D97-AF65-F5344CB8AC3E}">
        <p14:creationId xmlns:p14="http://schemas.microsoft.com/office/powerpoint/2010/main" val="19153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80C2AC-8CAB-47F9-8CB7-C11720DC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1" y="606490"/>
            <a:ext cx="5424489" cy="5645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F731E-53CD-4B56-A26F-25C4219B5ADA}"/>
              </a:ext>
            </a:extLst>
          </p:cNvPr>
          <p:cNvSpPr txBox="1"/>
          <p:nvPr/>
        </p:nvSpPr>
        <p:spPr>
          <a:xfrm>
            <a:off x="6096000" y="425190"/>
            <a:ext cx="5257800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 2. Выявление шумов</a:t>
            </a:r>
          </a:p>
          <a:p>
            <a:endParaRPr lang="ru-RU" b="1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ru-RU" dirty="0"/>
              <a:t>Специфика и чувствительность процедуры выявления шумов на основе идентификации генетических выбросов.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ru-RU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ru-RU" dirty="0"/>
              <a:t>Цветные прямоугольники представляют процент моделирования в пределах заданного диапазона специфичности / чувствительности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4935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карт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884D980-73E4-4D23-882D-C07B1FF1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0" y="635212"/>
            <a:ext cx="5590425" cy="5587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D17A0-2934-4DF0-97ED-7B7B6AB0FBD4}"/>
              </a:ext>
            </a:extLst>
          </p:cNvPr>
          <p:cNvSpPr txBox="1"/>
          <p:nvPr/>
        </p:nvSpPr>
        <p:spPr>
          <a:xfrm>
            <a:off x="6096000" y="425190"/>
            <a:ext cx="5257800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 3. Определения вторичных случаев заражения от пациента</a:t>
            </a:r>
          </a:p>
          <a:p>
            <a:endParaRPr lang="ru-RU" b="1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ru-RU" dirty="0"/>
              <a:t>Левая часть – С использованием генетической информации в модели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ru-RU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ru-RU" dirty="0"/>
              <a:t>Правая часть – БЕЗ использования генетической информации в модели</a:t>
            </a:r>
          </a:p>
        </p:txBody>
      </p:sp>
    </p:spTree>
    <p:extLst>
      <p:ext uri="{BB962C8B-B14F-4D97-AF65-F5344CB8AC3E}">
        <p14:creationId xmlns:p14="http://schemas.microsoft.com/office/powerpoint/2010/main" val="126331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галерея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952AC371-4EEA-4113-8420-CDF96AC0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6" y="502914"/>
            <a:ext cx="5803404" cy="5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4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D2FE6-F586-48AD-A096-41D04C3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</a:t>
            </a:r>
            <a:r>
              <a:rPr lang="en-US" i="1" dirty="0" err="1"/>
              <a:t>outbreaker</a:t>
            </a:r>
            <a:r>
              <a:rPr lang="en-US" dirty="0"/>
              <a:t>’</a:t>
            </a:r>
            <a:r>
              <a:rPr lang="ru-RU" dirty="0"/>
              <a:t>а</a:t>
            </a:r>
          </a:p>
        </p:txBody>
      </p:sp>
      <p:pic>
        <p:nvPicPr>
          <p:cNvPr id="4" name="Рисунок 3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5ABE6AE-FBBD-467E-903E-1BC0DE415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4966152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DD8A4F-C9CF-4827-A757-56CDB5F4A231}"/>
              </a:ext>
            </a:extLst>
          </p:cNvPr>
          <p:cNvSpPr txBox="1"/>
          <p:nvPr/>
        </p:nvSpPr>
        <p:spPr>
          <a:xfrm>
            <a:off x="6096000" y="1690688"/>
            <a:ext cx="5257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 5. Результат анализа данных</a:t>
            </a:r>
          </a:p>
          <a:p>
            <a:endParaRPr lang="ru-RU" b="1" dirty="0"/>
          </a:p>
          <a:p>
            <a:endParaRPr lang="ru-RU" b="1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ru-RU" dirty="0"/>
              <a:t>Легенда графика: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Строка – человек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Столбец – кол-во дней с момента обнаружения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Стрелка – направление заражения (с аннотацией в виде кол-ва мутаций)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/>
              <a:t>Цвет человека – уверенность в источнике заражения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60380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877EB5-2582-436D-BF81-F9F1824C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5" y="490491"/>
            <a:ext cx="6203170" cy="58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3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488</Words>
  <Application>Microsoft Office PowerPoint</Application>
  <PresentationFormat>Широкоэкранный</PresentationFormat>
  <Paragraphs>94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Байесовская реконструкция вспышек болезней</vt:lpstr>
      <vt:lpstr>Постановка задачи</vt:lpstr>
      <vt:lpstr>Решение задачи</vt:lpstr>
      <vt:lpstr>Оценка результатов работы outbreaker’а</vt:lpstr>
      <vt:lpstr>Презентация PowerPoint</vt:lpstr>
      <vt:lpstr>Презентация PowerPoint</vt:lpstr>
      <vt:lpstr>Презентация PowerPoint</vt:lpstr>
      <vt:lpstr>Результат работы outbreaker’а</vt:lpstr>
      <vt:lpstr>Презентация PowerPoint</vt:lpstr>
      <vt:lpstr>Модель передачи болезни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Модель вспышки болезни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Байесовская реконструкция вспышек болезней</dc:title>
  <dc:creator>Андрей Плотников</dc:creator>
  <cp:lastModifiedBy>Андрей Плотников</cp:lastModifiedBy>
  <cp:revision>28</cp:revision>
  <dcterms:created xsi:type="dcterms:W3CDTF">2018-10-24T05:17:55Z</dcterms:created>
  <dcterms:modified xsi:type="dcterms:W3CDTF">2018-10-24T16:26:27Z</dcterms:modified>
</cp:coreProperties>
</file>