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F7AD1-51E2-4582-A132-C2D522BA8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B5F160-4576-4CBB-B330-42D321703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529F7-0DAE-472E-B63D-632E8F2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F97CC9-6B07-4AA2-BB86-8BB2F6D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1CC5C-E3E3-4678-8D2D-3FBD2921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69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2A163-EA62-4B05-979E-DBB08307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FA1C17-79D0-4335-A464-1045578B9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BF8864-BC25-4FCD-BCFA-E4E8C73C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72F4B-2C4F-4A91-9382-DF0DE82E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CCDE7-5AB4-4012-9D37-30493B0F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2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31BC52-C867-4CD6-945B-C53ED849C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AA46F4-DF17-4725-9E5C-6B4C1ECD3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EBD4A9-A68F-4944-8533-D249000D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C7590-7BE9-43D2-B173-C5BFDCDC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484BBD-BFE6-42E7-85A8-28A39CE9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F2D0B-50FA-410A-BC71-0D144CC0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F9648-6C52-4B59-ACE3-A00CA845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4005C-E804-42C3-B559-5C99B368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6D530-2C02-484B-986E-88597934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26400-61E6-496C-99D4-CB7A4359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56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CC6F9-8532-4B33-A7B3-42122659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23B48D-B178-4A39-9CD0-BC03E6AB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BC720-11D3-4D32-83AE-A38F0B4B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3449D-1521-4C6D-A8A8-3499FD19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90802A-03C3-4007-AEEE-C9B061CE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3D113-0D7C-4F16-BCA9-3C0099C1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15C9F-F12C-4BA6-AEBA-92DA95C66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4093EC-B308-4663-A420-4F2CA0516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1BD844-4D08-48F8-B7EA-AB1B83E8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CEF106-A6EE-4DCA-BC1B-521C21A9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EAAFB7-58AB-4AA7-B7D9-EA74A6ED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9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82570-1A8C-4A47-97C0-36724CCC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5B457B-51F8-4FE7-8B1B-4D0A789D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ABBCB-AF9D-4B80-B4B2-0716B0D3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1B0A7A-806D-4701-BEA0-3164A3D25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F80F61-B1A4-4315-897D-FA4D54896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51EB08-E93B-46EF-B6D5-DF4DF6A8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0434D7-B0E5-4ABC-AEC2-FB0C0F3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17ECAE-667B-4381-BDC3-B22A48E1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98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B5945-7504-4810-A1EE-E9D5D4AE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F1F7DA-97B1-4295-A695-C52E69AE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F00C5-14F7-47E3-8E68-F0D3E2C5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7EC824-2DFF-44CA-A293-F88264D9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6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02611C-2AFF-4531-8FC6-8ABD8230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39F4DF-6843-41E5-A916-4655EA7D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84569F-089E-42F2-ABDA-0205E28B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6E6A7-248E-4544-8374-7288652C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187C8-43CC-4CAD-94E1-9829B7C2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85FD50-DECB-420F-93E9-F610C6074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2BB65E-4B41-496F-B141-423AE069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3775D-F576-46CE-9BD2-EFAB0CB3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8D1FCE-A103-40BC-8993-A436802B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1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386BD-8075-4C2F-BB6C-2A4FF082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6698BA-59E3-4047-B801-C829258DD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CF61DD-4476-42E6-A88F-70734851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BE1BA8-227E-407D-B3A5-7A1D0BB8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FCAD6D-A661-4E7A-B199-22E06A4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010654-4A03-498B-8ECF-1DE42B89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33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22275-7EA0-4381-B4A5-34678BEB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A7EA76-0901-4F77-A037-2E249C34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E0316-B036-432A-95A8-AA91087E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C992-A02A-46CD-8A43-1A0ADE9FD4AC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1E3E0-CEAC-4C51-B687-E55A331A7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46E88C-FAB4-422D-B5DD-F3C88276D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A4E1-C66C-4738-883A-731990F22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90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bansal/HapCUT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7B101-4A1B-4C6A-B200-C172FCFF1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- </a:t>
            </a:r>
            <a:r>
              <a:rPr lang="en-US" dirty="0">
                <a:latin typeface="Century Gothic" panose="020B0502020202020204" pitchFamily="34" charset="0"/>
              </a:rPr>
              <a:t>HapCUT2</a:t>
            </a:r>
            <a:r>
              <a:rPr lang="ru-RU" dirty="0">
                <a:latin typeface="Century Gothic" panose="020B0502020202020204" pitchFamily="34" charset="0"/>
              </a:rPr>
              <a:t> -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545E82-9527-46E1-8F79-E9EA7FE07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надежная и точная сборка гаплотипов для различных технологий секвенирования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93925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348C29-6998-407D-B6F1-F007DFC1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070" y="1337760"/>
            <a:ext cx="7605860" cy="41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7A183-3814-44C7-A32F-87F9930DF3CF}"/>
              </a:ext>
            </a:extLst>
          </p:cNvPr>
          <p:cNvSpPr txBox="1"/>
          <p:nvPr/>
        </p:nvSpPr>
        <p:spPr>
          <a:xfrm>
            <a:off x="838200" y="607476"/>
            <a:ext cx="10515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Century Gothic" panose="020B0502020202020204" pitchFamily="34" charset="0"/>
              </a:rPr>
              <a:t>Входные данные</a:t>
            </a:r>
          </a:p>
          <a:p>
            <a:r>
              <a:rPr lang="ru-RU" sz="3600" dirty="0">
                <a:latin typeface="Century Gothic" panose="020B0502020202020204" pitchFamily="34" charset="0"/>
              </a:rPr>
              <a:t>   </a:t>
            </a:r>
            <a:r>
              <a:rPr lang="ru-RU" sz="2000" dirty="0">
                <a:latin typeface="Century Gothic" panose="020B0502020202020204" pitchFamily="34" charset="0"/>
              </a:rPr>
              <a:t>1. </a:t>
            </a:r>
            <a:r>
              <a:rPr lang="en-US" sz="2000" b="1" dirty="0">
                <a:latin typeface="Century Gothic" panose="020B0502020202020204" pitchFamily="34" charset="0"/>
              </a:rPr>
              <a:t>BAM</a:t>
            </a:r>
            <a:r>
              <a:rPr lang="ru-RU" sz="2000" dirty="0">
                <a:latin typeface="Century Gothic" panose="020B0502020202020204" pitchFamily="34" charset="0"/>
              </a:rPr>
              <a:t>-файл с фрагментами генома для одной особи в виде списка </a:t>
            </a:r>
            <a:r>
              <a:rPr lang="ru-RU" sz="2000" dirty="0" err="1">
                <a:latin typeface="Century Gothic" panose="020B0502020202020204" pitchFamily="34" charset="0"/>
              </a:rPr>
              <a:t>ридов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i="1" dirty="0">
                <a:latin typeface="Century Gothic" panose="020B0502020202020204" pitchFamily="34" charset="0"/>
              </a:rPr>
              <a:t>(причём почти любого метода секвенирования), </a:t>
            </a:r>
            <a:r>
              <a:rPr lang="ru-RU" sz="2000" dirty="0">
                <a:latin typeface="Century Gothic" panose="020B0502020202020204" pitchFamily="34" charset="0"/>
              </a:rPr>
              <a:t>выравненных по референсу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r>
              <a:rPr lang="ru-RU" sz="2000" dirty="0">
                <a:latin typeface="Century Gothic" panose="020B0502020202020204" pitchFamily="34" charset="0"/>
              </a:rPr>
              <a:t>     2. </a:t>
            </a:r>
            <a:r>
              <a:rPr lang="ru-RU" sz="2000" b="1" dirty="0">
                <a:latin typeface="Century Gothic" panose="020B0502020202020204" pitchFamily="34" charset="0"/>
              </a:rPr>
              <a:t>VCF</a:t>
            </a:r>
            <a:r>
              <a:rPr lang="ru-RU" sz="2000" dirty="0">
                <a:latin typeface="Century Gothic" panose="020B0502020202020204" pitchFamily="34" charset="0"/>
              </a:rPr>
              <a:t>-файл, содержащий диплоидные </a:t>
            </a:r>
            <a:r>
              <a:rPr lang="en-US" sz="2000" b="1" dirty="0">
                <a:latin typeface="Century Gothic" panose="020B0502020202020204" pitchFamily="34" charset="0"/>
              </a:rPr>
              <a:t>SNV</a:t>
            </a:r>
            <a:r>
              <a:rPr lang="ru-RU" sz="2000" dirty="0">
                <a:latin typeface="Century Gothic" panose="020B0502020202020204" pitchFamily="34" charset="0"/>
              </a:rPr>
              <a:t>-файлы для человека относительно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</a:rPr>
              <a:t>референса</a:t>
            </a:r>
            <a:endParaRPr lang="ru-RU" sz="3600" dirty="0">
              <a:latin typeface="Century Gothic" panose="020B0502020202020204" pitchFamily="34" charset="0"/>
            </a:endParaRPr>
          </a:p>
          <a:p>
            <a:endParaRPr lang="ru-RU" sz="3600" dirty="0">
              <a:latin typeface="Century Gothic" panose="020B0502020202020204" pitchFamily="34" charset="0"/>
            </a:endParaRPr>
          </a:p>
          <a:p>
            <a:endParaRPr lang="ru-RU" sz="3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Century Gothic" panose="020B0502020202020204" pitchFamily="34" charset="0"/>
              </a:rPr>
              <a:t>Выходные данные</a:t>
            </a:r>
          </a:p>
          <a:p>
            <a:r>
              <a:rPr lang="ru-RU" sz="3200" dirty="0">
                <a:latin typeface="Century Gothic" panose="020B0502020202020204" pitchFamily="34" charset="0"/>
              </a:rPr>
              <a:t>   </a:t>
            </a:r>
            <a:r>
              <a:rPr lang="ru-RU" sz="2000" dirty="0">
                <a:latin typeface="Century Gothic" panose="020B0502020202020204" pitchFamily="34" charset="0"/>
              </a:rPr>
              <a:t>1. Файл блочной структуры с парой гаплотипов в формате, описанном в репозитории проекта: </a:t>
            </a:r>
            <a:r>
              <a:rPr lang="en-US" sz="2000" dirty="0">
                <a:latin typeface="Century Gothic" panose="020B0502020202020204" pitchFamily="34" charset="0"/>
                <a:hlinkClick r:id="rId2"/>
              </a:rPr>
              <a:t>https://github.com/vibansal/HapCUT2</a:t>
            </a:r>
            <a:endParaRPr lang="ru-RU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9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44A48-F97B-458D-90FD-F9C68906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Краткое описание алгоритма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F2A1E-3058-4538-B74E-080968441D4D}"/>
              </a:ext>
            </a:extLst>
          </p:cNvPr>
          <p:cNvSpPr txBox="1"/>
          <p:nvPr/>
        </p:nvSpPr>
        <p:spPr>
          <a:xfrm>
            <a:off x="838199" y="1690688"/>
            <a:ext cx="10515599" cy="449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Цель: </a:t>
            </a:r>
            <a:r>
              <a:rPr lang="ru-RU" sz="2000" dirty="0">
                <a:latin typeface="Century Gothic" panose="020B0502020202020204" pitchFamily="34" charset="0"/>
              </a:rPr>
              <a:t>собрать пару гаплотипов, которые максимально соответствуют входному набору фрагментов гаплотипа.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r>
              <a:rPr lang="ru-RU" sz="2000" b="1" dirty="0">
                <a:latin typeface="Century Gothic" panose="020B0502020202020204" pitchFamily="34" charset="0"/>
              </a:rPr>
              <a:t>Согласованность: </a:t>
            </a:r>
            <a:r>
              <a:rPr lang="ru-RU" sz="2000" dirty="0">
                <a:latin typeface="Century Gothic" panose="020B0502020202020204" pitchFamily="34" charset="0"/>
              </a:rPr>
              <a:t>функция правдоподобия.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r>
              <a:rPr lang="ru-RU" sz="2000" b="1" dirty="0">
                <a:latin typeface="Century Gothic" panose="020B0502020202020204" pitchFamily="34" charset="0"/>
              </a:rPr>
              <a:t>Характеристика:</a:t>
            </a:r>
            <a:r>
              <a:rPr lang="ru-RU" sz="2000" dirty="0">
                <a:latin typeface="Century Gothic" panose="020B0502020202020204" pitchFamily="34" charset="0"/>
              </a:rPr>
              <a:t> итеративный.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>
                <a:latin typeface="Century Gothic" panose="020B0502020202020204" pitchFamily="34" charset="0"/>
              </a:rPr>
              <a:t>Взять пару-кандидат, содержащую 2 гаплотипа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>
                <a:latin typeface="Century Gothic" panose="020B0502020202020204" pitchFamily="34" charset="0"/>
              </a:rPr>
              <a:t>Выполнять пока больше не происходит  улучшений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|</a:t>
            </a:r>
            <a:r>
              <a:rPr lang="ru-RU" sz="2000" dirty="0">
                <a:latin typeface="Century Gothic" panose="020B0502020202020204" pitchFamily="34" charset="0"/>
              </a:rPr>
              <a:t>   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ru-RU" sz="2000" dirty="0">
                <a:latin typeface="Century Gothic" panose="020B0502020202020204" pitchFamily="34" charset="0"/>
              </a:rPr>
              <a:t>Найти подмножество новых вариантов, с учётом текущей пары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| </a:t>
            </a:r>
            <a:r>
              <a:rPr lang="ru-RU" sz="2000" dirty="0">
                <a:latin typeface="Century Gothic" panose="020B0502020202020204" pitchFamily="34" charset="0"/>
              </a:rPr>
              <a:t>   Изменить фазу вариантов относительно оставшихся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|</a:t>
            </a:r>
            <a:r>
              <a:rPr lang="ru-RU" sz="2000" dirty="0">
                <a:latin typeface="Century Gothic" panose="020B0502020202020204" pitchFamily="34" charset="0"/>
              </a:rPr>
              <a:t>    Найти вероятность новой пары гаплотипов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F2B0E3-BD98-451C-9A3A-3D2F2F79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2" y="3347497"/>
            <a:ext cx="3981160" cy="1338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334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8850C-FBCF-44D9-B86B-956CEC8D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Что происходит на самом деле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42FD8B-10FF-4E68-B59F-6821AEBC2006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усть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;где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бинарная строка длины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аналогично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42FD8B-10FF-4E68-B59F-6821AEBC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l="-1043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83C2CD-54BB-45F1-BE62-80013CEF6410}"/>
                  </a:ext>
                </a:extLst>
              </p:cNvPr>
              <p:cNvSpPr txBox="1"/>
              <p:nvPr/>
            </p:nvSpPr>
            <p:spPr>
              <a:xfrm>
                <a:off x="838200" y="2462066"/>
                <a:ext cx="10515600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усть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множество ридов, и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элемент этого множества</m:t>
                      </m:r>
                    </m:oMath>
                  </m:oMathPara>
                </a14:m>
                <a:endParaRPr lang="en-US" sz="2400" dirty="0">
                  <a:latin typeface="Century Gothic" panose="020B0502020202020204" pitchFamily="34" charset="0"/>
                </a:endParaRPr>
              </a:p>
              <a:p>
                <a:r>
                  <a:rPr lang="ru-RU" sz="2000" dirty="0">
                    <a:latin typeface="Century Gothic" panose="020B0502020202020204" pitchFamily="34" charset="0"/>
                  </a:rPr>
                  <a:t>При этом каждый элемент – строка длинны </a:t>
                </a:r>
                <a:r>
                  <a:rPr lang="en-US" sz="2000" dirty="0">
                    <a:latin typeface="Century Gothic" panose="020B0502020202020204" pitchFamily="34" charset="0"/>
                  </a:rPr>
                  <a:t>n </a:t>
                </a:r>
                <a:r>
                  <a:rPr lang="ru-RU" sz="2000" dirty="0">
                    <a:latin typeface="Century Gothic" panose="020B0502020202020204" pitchFamily="34" charset="0"/>
                  </a:rPr>
                  <a:t>над алфавитом </a:t>
                </a:r>
                <a:r>
                  <a:rPr lang="en-US" sz="2000" dirty="0">
                    <a:latin typeface="Century Gothic" panose="020B0502020202020204" pitchFamily="34" charset="0"/>
                  </a:rPr>
                  <a:t>{0, 1, -}, </a:t>
                </a:r>
                <a:r>
                  <a:rPr lang="ru-RU" sz="2000" dirty="0">
                    <a:latin typeface="Century Gothic" panose="020B0502020202020204" pitchFamily="34" charset="0"/>
                  </a:rPr>
                  <a:t>где «-» означает то, что локус не покрыт </a:t>
                </a:r>
                <a:r>
                  <a:rPr lang="ru-RU" sz="2000" dirty="0" err="1">
                    <a:latin typeface="Century Gothic" panose="020B0502020202020204" pitchFamily="34" charset="0"/>
                  </a:rPr>
                  <a:t>ридом</a:t>
                </a:r>
                <a:endParaRPr lang="en-US" sz="2000" dirty="0">
                  <a:latin typeface="Century Gothic" panose="020B0502020202020204" pitchFamily="34" charset="0"/>
                </a:endParaRPr>
              </a:p>
              <a:p>
                <a:endParaRPr lang="en-US" sz="2000" dirty="0">
                  <a:latin typeface="Century Gothic" panose="020B0502020202020204" pitchFamily="34" charset="0"/>
                </a:endParaRPr>
              </a:p>
              <a:p>
                <a:r>
                  <a:rPr lang="ru-RU" sz="2000" dirty="0">
                    <a:latin typeface="Century Gothic" panose="020B0502020202020204" pitchFamily="34" charset="0"/>
                  </a:rPr>
                  <a:t>Текущий гаплотип </a:t>
                </a:r>
                <a:r>
                  <a:rPr lang="en-US" sz="2000" b="1" i="1" dirty="0">
                    <a:latin typeface="Century Gothic" panose="020B0502020202020204" pitchFamily="34" charset="0"/>
                  </a:rPr>
                  <a:t>h</a:t>
                </a:r>
                <a:r>
                  <a:rPr lang="ru-RU" sz="2000" dirty="0">
                    <a:latin typeface="Century Gothic" panose="020B0502020202020204" pitchFamily="34" charset="0"/>
                  </a:rPr>
                  <a:t> и фрагмент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 </a:t>
                </a:r>
                <a:r>
                  <a:rPr lang="ru-RU" sz="2000" dirty="0">
                    <a:latin typeface="Century Gothic" panose="020B0502020202020204" pitchFamily="34" charset="0"/>
                  </a:rPr>
                  <a:t>задают дельта-функцию: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83C2CD-54BB-45F1-BE62-80013CEF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62066"/>
                <a:ext cx="10515600" cy="1661993"/>
              </a:xfrm>
              <a:prstGeom prst="rect">
                <a:avLst/>
              </a:prstGeom>
              <a:blipFill>
                <a:blip r:embed="rId3"/>
                <a:stretch>
                  <a:fillRect l="-1507" b="-4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05B2FA-5C55-416D-96D2-259B158D3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62504"/>
            <a:ext cx="3990975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0C022-6C8F-45D6-AD46-73EB79C7134C}"/>
                  </a:ext>
                </a:extLst>
              </p:cNvPr>
              <p:cNvSpPr txBox="1"/>
              <p:nvPr/>
            </p:nvSpPr>
            <p:spPr>
              <a:xfrm>
                <a:off x="838200" y="5213866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П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усть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вероятность того,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ч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то аллель в варианте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в риде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неверна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A0C022-6C8F-45D6-AD46-73EB79C71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13866"/>
                <a:ext cx="10515600" cy="369332"/>
              </a:xfrm>
              <a:prstGeom prst="rect">
                <a:avLst/>
              </a:prstGeom>
              <a:blipFill>
                <a:blip r:embed="rId5"/>
                <a:stretch>
                  <a:fillRect l="-1043" b="-3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10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17D290-3679-4A6D-BF91-F937F94B224A}"/>
              </a:ext>
            </a:extLst>
          </p:cNvPr>
          <p:cNvSpPr txBox="1"/>
          <p:nvPr/>
        </p:nvSpPr>
        <p:spPr>
          <a:xfrm>
            <a:off x="422031" y="323558"/>
            <a:ext cx="1121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Тогда правдоподобие рассматриваемого </a:t>
            </a:r>
            <a:r>
              <a:rPr lang="ru-RU" sz="2000" dirty="0" err="1">
                <a:latin typeface="Century Gothic" panose="020B0502020202020204" pitchFamily="34" charset="0"/>
              </a:rPr>
              <a:t>рида</a:t>
            </a:r>
            <a:r>
              <a:rPr lang="ru-RU" sz="2000" dirty="0">
                <a:latin typeface="Century Gothic" panose="020B0502020202020204" pitchFamily="34" charset="0"/>
              </a:rPr>
              <a:t> можно посчитать так: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38904E-9F7E-4011-AF11-A0237BDE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914694"/>
            <a:ext cx="11312090" cy="99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752DB-768F-4117-99F5-71247E74C7B7}"/>
              </a:ext>
            </a:extLst>
          </p:cNvPr>
          <p:cNvSpPr txBox="1"/>
          <p:nvPr/>
        </p:nvSpPr>
        <p:spPr>
          <a:xfrm>
            <a:off x="422031" y="2104232"/>
            <a:ext cx="1121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Расширяя это на пару, можно определить правдоподобие пары гаплотипов: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F18659-613F-43B8-98C3-8EBB8105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2695368"/>
            <a:ext cx="5673969" cy="1199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D9F0DC-D508-4643-826B-11FF2CB581E9}"/>
              </a:ext>
            </a:extLst>
          </p:cNvPr>
          <p:cNvSpPr txBox="1"/>
          <p:nvPr/>
        </p:nvSpPr>
        <p:spPr>
          <a:xfrm>
            <a:off x="422030" y="4091680"/>
            <a:ext cx="1121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Тогда правдоподобие этой пары относительно всех данных выглядит так: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286DF2-8EE9-4B9F-A0E7-AAD78FC45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29" y="4682817"/>
            <a:ext cx="4783017" cy="937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22B684-37E7-416F-A9CA-F2344B246197}"/>
                  </a:ext>
                </a:extLst>
              </p:cNvPr>
              <p:cNvSpPr txBox="1"/>
              <p:nvPr/>
            </p:nvSpPr>
            <p:spPr>
              <a:xfrm>
                <a:off x="422029" y="5810868"/>
                <a:ext cx="11211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Century Gothic" panose="020B0502020202020204" pitchFamily="34" charset="0"/>
                  </a:rPr>
                  <a:t>Ходить по всем данным – долго, поэтому делаем финт ушами и считаем вероятность по подмножеству вариантов (для этого дописываем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000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22B684-37E7-416F-A9CA-F2344B24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9" y="5810868"/>
                <a:ext cx="11211951" cy="707886"/>
              </a:xfrm>
              <a:prstGeom prst="rect">
                <a:avLst/>
              </a:prstGeom>
              <a:blipFill>
                <a:blip r:embed="rId5"/>
                <a:stretch>
                  <a:fillRect l="-544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44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BCF11-A756-4115-9972-AD37C85D1BB2}"/>
              </a:ext>
            </a:extLst>
          </p:cNvPr>
          <p:cNvSpPr txBox="1"/>
          <p:nvPr/>
        </p:nvSpPr>
        <p:spPr>
          <a:xfrm>
            <a:off x="422031" y="323558"/>
            <a:ext cx="11211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Всё происходит на графе, который задаётся как: </a:t>
            </a:r>
          </a:p>
          <a:p>
            <a:r>
              <a:rPr lang="ru-RU" sz="2000" b="1" dirty="0">
                <a:latin typeface="Century Gothic" panose="020B0502020202020204" pitchFamily="34" charset="0"/>
              </a:rPr>
              <a:t>вершина</a:t>
            </a:r>
            <a:r>
              <a:rPr lang="ru-RU" sz="2000" dirty="0">
                <a:latin typeface="Century Gothic" panose="020B0502020202020204" pitchFamily="34" charset="0"/>
              </a:rPr>
              <a:t> – вариация текущего гаплотипа</a:t>
            </a:r>
          </a:p>
          <a:p>
            <a:r>
              <a:rPr lang="ru-RU" sz="2000" b="1" dirty="0">
                <a:latin typeface="Century Gothic" panose="020B0502020202020204" pitchFamily="34" charset="0"/>
              </a:rPr>
              <a:t>ребро</a:t>
            </a:r>
            <a:r>
              <a:rPr lang="ru-RU" sz="2000" dirty="0">
                <a:latin typeface="Century Gothic" panose="020B0502020202020204" pitchFamily="34" charset="0"/>
              </a:rPr>
              <a:t> – пара вариаций, которые соединены в одном фрагменте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04AB6-AE5D-4F17-ABF3-4DAEC60D039E}"/>
              </a:ext>
            </a:extLst>
          </p:cNvPr>
          <p:cNvSpPr txBox="1"/>
          <p:nvPr/>
        </p:nvSpPr>
        <p:spPr>
          <a:xfrm>
            <a:off x="422030" y="1659988"/>
            <a:ext cx="1121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Идея: </a:t>
            </a:r>
            <a:r>
              <a:rPr lang="ru-RU" sz="2000" dirty="0">
                <a:latin typeface="Century Gothic" panose="020B0502020202020204" pitchFamily="34" charset="0"/>
              </a:rPr>
              <a:t>найти максимальный разрез графа (</a:t>
            </a:r>
            <a:r>
              <a:rPr lang="en-US" sz="2000" dirty="0">
                <a:latin typeface="Century Gothic" panose="020B0502020202020204" pitchFamily="34" charset="0"/>
              </a:rPr>
              <a:t>max-cut</a:t>
            </a:r>
            <a:r>
              <a:rPr lang="ru-RU" sz="2000" dirty="0">
                <a:latin typeface="Century Gothic" panose="020B0502020202020204" pitchFamily="34" charset="0"/>
              </a:rPr>
              <a:t>) и попробовать поменять некоторые вариации так, чтобы улучшить текущий гаплотип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3F4A83-E45A-43DF-A752-7EF84E77750F}"/>
                  </a:ext>
                </a:extLst>
              </p:cNvPr>
              <p:cNvSpPr txBox="1"/>
              <p:nvPr/>
            </p:nvSpPr>
            <p:spPr>
              <a:xfrm>
                <a:off x="422029" y="2688641"/>
                <a:ext cx="11211951" cy="2745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sz="2000" b="1" dirty="0">
                    <a:latin typeface="Century Gothic" panose="020B0502020202020204" pitchFamily="34" charset="0"/>
                  </a:rPr>
                  <a:t>Реализация: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Century Gothic" panose="020B0502020202020204" pitchFamily="34" charset="0"/>
                  </a:rPr>
                  <a:t>Надо найти такое подмножество вариаций </a:t>
                </a:r>
                <a:r>
                  <a:rPr lang="en-US" sz="2000" b="1" i="1" dirty="0">
                    <a:latin typeface="Century Gothic" panose="020B0502020202020204" pitchFamily="34" charset="0"/>
                  </a:rPr>
                  <a:t>S</a:t>
                </a:r>
                <a:r>
                  <a:rPr lang="ru-RU" sz="2000" dirty="0">
                    <a:latin typeface="Century Gothic" panose="020B0502020202020204" pitchFamily="34" charset="0"/>
                  </a:rPr>
                  <a:t>, что гаплотип </a:t>
                </a:r>
                <a:r>
                  <a:rPr lang="en-US" sz="2000" b="1" i="1" dirty="0">
                    <a:latin typeface="Century Gothic" panose="020B0502020202020204" pitchFamily="34" charset="0"/>
                  </a:rPr>
                  <a:t>H(S)</a:t>
                </a:r>
                <a:r>
                  <a:rPr lang="en-US" sz="2000" dirty="0">
                    <a:latin typeface="Century Gothic" panose="020B0502020202020204" pitchFamily="34" charset="0"/>
                  </a:rPr>
                  <a:t> </a:t>
                </a:r>
                <a:r>
                  <a:rPr lang="ru-RU" sz="2000" dirty="0">
                    <a:latin typeface="Century Gothic" panose="020B0502020202020204" pitchFamily="34" charset="0"/>
                  </a:rPr>
                  <a:t>лучше по функции правдоподобия, чем текущий гаплотип </a:t>
                </a:r>
                <a:r>
                  <a:rPr lang="en-US" sz="2000" b="1" i="1" dirty="0">
                    <a:latin typeface="Century Gothic" panose="020B0502020202020204" pitchFamily="34" charset="0"/>
                  </a:rPr>
                  <a:t>H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Century Gothic" panose="020B0502020202020204" pitchFamily="34" charset="0"/>
                  </a:rPr>
                  <a:t>Инициализируем какой-то начальный разрез с долями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>
                  <a:latin typeface="Century Gothic" panose="020B0502020202020204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Century Gothic" panose="020B0502020202020204" pitchFamily="34" charset="0"/>
                  </a:rPr>
                  <a:t>Добавляем новую вершину</a:t>
                </a:r>
                <a:r>
                  <a:rPr lang="en-US" sz="2000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>
                    <a:latin typeface="Century Gothic" panose="020B0502020202020204" pitchFamily="34" charset="0"/>
                  </a:rPr>
                  <a:t> к одной из долей: при этом на одной доли создаётся новый гаплотип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ru-RU" sz="2000" dirty="0">
                    <a:latin typeface="Century Gothic" panose="020B0502020202020204" pitchFamily="34" charset="0"/>
                  </a:rPr>
                  <a:t>, тогда как добавление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sz="2000" b="1" dirty="0">
                    <a:latin typeface="Century Gothic" panose="020B0502020202020204" pitchFamily="34" charset="0"/>
                  </a:rPr>
                  <a:t> </a:t>
                </a:r>
                <a:r>
                  <a:rPr lang="ru-RU" sz="2000" dirty="0">
                    <a:latin typeface="Century Gothic" panose="020B0502020202020204" pitchFamily="34" charset="0"/>
                  </a:rPr>
                  <a:t>не меняет её гаплотипа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latin typeface="Century Gothic" panose="020B0502020202020204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sz="2000" dirty="0">
                    <a:latin typeface="Century Gothic" panose="020B0502020202020204" pitchFamily="34" charset="0"/>
                  </a:rPr>
                  <a:t>Такая вершина </a:t>
                </a:r>
                <a:r>
                  <a:rPr lang="en-US" sz="2000" b="1" i="1" dirty="0">
                    <a:latin typeface="Century Gothic" panose="020B0502020202020204" pitchFamily="34" charset="0"/>
                  </a:rPr>
                  <a:t>v </a:t>
                </a:r>
                <a:r>
                  <a:rPr lang="ru-RU" sz="2000" dirty="0">
                    <a:latin typeface="Century Gothic" panose="020B0502020202020204" pitchFamily="34" charset="0"/>
                  </a:rPr>
                  <a:t>выбирается для максимизации разницы правдоподобиями</a:t>
                </a:r>
                <a:endParaRPr lang="ru-RU" sz="2000" b="1" i="1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3F4A83-E45A-43DF-A752-7EF84E77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9" y="2688641"/>
                <a:ext cx="11211951" cy="2745752"/>
              </a:xfrm>
              <a:prstGeom prst="rect">
                <a:avLst/>
              </a:prstGeom>
              <a:blipFill>
                <a:blip r:embed="rId2"/>
                <a:stretch>
                  <a:fillRect l="-544" r="-1142" b="-3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647CA6-E0B5-4457-9EFF-243C3B81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29" y="5563952"/>
            <a:ext cx="11310426" cy="8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C05FF9-A29E-44D7-ADB4-C49756C8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4" y="1633189"/>
            <a:ext cx="11873132" cy="35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0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B61B0D-8FEB-4821-912D-8FF91C5E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6" y="459727"/>
            <a:ext cx="11641688" cy="59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A93CF1-C71B-41BF-8AB9-D6081F6D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3" y="149600"/>
            <a:ext cx="11178833" cy="65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2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396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Тема Office</vt:lpstr>
      <vt:lpstr>- HapCUT2 -</vt:lpstr>
      <vt:lpstr>Презентация PowerPoint</vt:lpstr>
      <vt:lpstr>Краткое описание алгоритма</vt:lpstr>
      <vt:lpstr>Что происходит на самом деле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HapCUT2 -</dc:title>
  <dc:creator>Андрей Плотников</dc:creator>
  <cp:lastModifiedBy>Андрей Плотников</cp:lastModifiedBy>
  <cp:revision>1</cp:revision>
  <dcterms:created xsi:type="dcterms:W3CDTF">2018-11-24T05:00:36Z</dcterms:created>
  <dcterms:modified xsi:type="dcterms:W3CDTF">2018-11-24T05:05:58Z</dcterms:modified>
</cp:coreProperties>
</file>