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E2D90-69DB-4F68-B6D2-AE0DBF59EAC4}" v="1060" dt="2018-05-18T08:14:32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639" autoAdjust="0"/>
  </p:normalViewPr>
  <p:slideViewPr>
    <p:cSldViewPr snapToGrid="0">
      <p:cViewPr varScale="1">
        <p:scale>
          <a:sx n="48" d="100"/>
          <a:sy n="48" d="100"/>
        </p:scale>
        <p:origin x="15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Плотников" userId="9627f712c13a3bae" providerId="LiveId" clId="{70CE2D90-69DB-4F68-B6D2-AE0DBF59EAC4}"/>
    <pc:docChg chg="undo custSel addSld modSld">
      <pc:chgData name="Андрей Плотников" userId="9627f712c13a3bae" providerId="LiveId" clId="{70CE2D90-69DB-4F68-B6D2-AE0DBF59EAC4}" dt="2018-05-18T08:14:32.412" v="1059" actId="20577"/>
      <pc:docMkLst>
        <pc:docMk/>
      </pc:docMkLst>
      <pc:sldChg chg="addSp modSp modAnim">
        <pc:chgData name="Андрей Плотников" userId="9627f712c13a3bae" providerId="LiveId" clId="{70CE2D90-69DB-4F68-B6D2-AE0DBF59EAC4}" dt="2018-05-18T08:08:22.778" v="903" actId="20577"/>
        <pc:sldMkLst>
          <pc:docMk/>
          <pc:sldMk cId="2104350097" sldId="257"/>
        </pc:sldMkLst>
        <pc:spChg chg="add mod">
          <ac:chgData name="Андрей Плотников" userId="9627f712c13a3bae" providerId="LiveId" clId="{70CE2D90-69DB-4F68-B6D2-AE0DBF59EAC4}" dt="2018-05-18T08:08:22.778" v="903" actId="20577"/>
          <ac:spMkLst>
            <pc:docMk/>
            <pc:sldMk cId="2104350097" sldId="257"/>
            <ac:spMk id="7" creationId="{8B6925C1-6D46-4ACA-872E-239E9214B98D}"/>
          </ac:spMkLst>
        </pc:spChg>
        <pc:spChg chg="add mod">
          <ac:chgData name="Андрей Плотников" userId="9627f712c13a3bae" providerId="LiveId" clId="{70CE2D90-69DB-4F68-B6D2-AE0DBF59EAC4}" dt="2018-05-18T07:31:52.627" v="884" actId="1076"/>
          <ac:spMkLst>
            <pc:docMk/>
            <pc:sldMk cId="2104350097" sldId="257"/>
            <ac:spMk id="8" creationId="{3D475A73-0484-4020-80B5-DB068134BDED}"/>
          </ac:spMkLst>
        </pc:spChg>
      </pc:sldChg>
      <pc:sldChg chg="modAnim modNotesTx">
        <pc:chgData name="Андрей Плотников" userId="9627f712c13a3bae" providerId="LiveId" clId="{70CE2D90-69DB-4F68-B6D2-AE0DBF59EAC4}" dt="2018-05-18T08:09:38.661" v="913" actId="20577"/>
        <pc:sldMkLst>
          <pc:docMk/>
          <pc:sldMk cId="2928298170" sldId="258"/>
        </pc:sldMkLst>
      </pc:sldChg>
      <pc:sldChg chg="modSp modAnim modNotesTx">
        <pc:chgData name="Андрей Плотников" userId="9627f712c13a3bae" providerId="LiveId" clId="{70CE2D90-69DB-4F68-B6D2-AE0DBF59EAC4}" dt="2018-05-18T08:13:03.245" v="942" actId="20577"/>
        <pc:sldMkLst>
          <pc:docMk/>
          <pc:sldMk cId="1740759854" sldId="259"/>
        </pc:sldMkLst>
        <pc:spChg chg="mod">
          <ac:chgData name="Андрей Плотников" userId="9627f712c13a3bae" providerId="LiveId" clId="{70CE2D90-69DB-4F68-B6D2-AE0DBF59EAC4}" dt="2018-05-18T07:32:25.985" v="893" actId="1076"/>
          <ac:spMkLst>
            <pc:docMk/>
            <pc:sldMk cId="1740759854" sldId="259"/>
            <ac:spMk id="2" creationId="{E6C12AD9-A836-4239-BDA0-0739EF525F12}"/>
          </ac:spMkLst>
        </pc:spChg>
      </pc:sldChg>
      <pc:sldChg chg="addSp delSp modSp add modAnim">
        <pc:chgData name="Андрей Плотников" userId="9627f712c13a3bae" providerId="LiveId" clId="{70CE2D90-69DB-4F68-B6D2-AE0DBF59EAC4}" dt="2018-05-18T07:33:04.128" v="900"/>
        <pc:sldMkLst>
          <pc:docMk/>
          <pc:sldMk cId="2032842083" sldId="261"/>
        </pc:sldMkLst>
        <pc:spChg chg="mod">
          <ac:chgData name="Андрей Плотников" userId="9627f712c13a3bae" providerId="LiveId" clId="{70CE2D90-69DB-4F68-B6D2-AE0DBF59EAC4}" dt="2018-05-18T07:13:33.712" v="21" actId="20577"/>
          <ac:spMkLst>
            <pc:docMk/>
            <pc:sldMk cId="2032842083" sldId="261"/>
            <ac:spMk id="2" creationId="{E6C12AD9-A836-4239-BDA0-0739EF525F12}"/>
          </ac:spMkLst>
        </pc:spChg>
        <pc:spChg chg="del">
          <ac:chgData name="Андрей Плотников" userId="9627f712c13a3bae" providerId="LiveId" clId="{70CE2D90-69DB-4F68-B6D2-AE0DBF59EAC4}" dt="2018-05-18T07:13:54.280" v="22" actId="478"/>
          <ac:spMkLst>
            <pc:docMk/>
            <pc:sldMk cId="2032842083" sldId="261"/>
            <ac:spMk id="3" creationId="{027CDD58-456D-48A6-9DE4-9CBF33CD3478}"/>
          </ac:spMkLst>
        </pc:spChg>
        <pc:spChg chg="del">
          <ac:chgData name="Андрей Плотников" userId="9627f712c13a3bae" providerId="LiveId" clId="{70CE2D90-69DB-4F68-B6D2-AE0DBF59EAC4}" dt="2018-05-18T07:13:54.280" v="22" actId="478"/>
          <ac:spMkLst>
            <pc:docMk/>
            <pc:sldMk cId="2032842083" sldId="261"/>
            <ac:spMk id="5" creationId="{03200F37-0441-441B-ADE5-9C19FACAE65B}"/>
          </ac:spMkLst>
        </pc:spChg>
        <pc:spChg chg="add mod">
          <ac:chgData name="Андрей Плотников" userId="9627f712c13a3bae" providerId="LiveId" clId="{70CE2D90-69DB-4F68-B6D2-AE0DBF59EAC4}" dt="2018-05-18T07:30:30.681" v="841" actId="14100"/>
          <ac:spMkLst>
            <pc:docMk/>
            <pc:sldMk cId="2032842083" sldId="261"/>
            <ac:spMk id="6" creationId="{D6337BAE-7C46-45F0-A979-007CC4F1FB97}"/>
          </ac:spMkLst>
        </pc:spChg>
        <pc:spChg chg="add mod">
          <ac:chgData name="Андрей Плотников" userId="9627f712c13a3bae" providerId="LiveId" clId="{70CE2D90-69DB-4F68-B6D2-AE0DBF59EAC4}" dt="2018-05-18T07:15:13.682" v="37" actId="1076"/>
          <ac:spMkLst>
            <pc:docMk/>
            <pc:sldMk cId="2032842083" sldId="261"/>
            <ac:spMk id="10" creationId="{CB2DF1E4-E4DF-448F-94A0-CB5F9197BE13}"/>
          </ac:spMkLst>
        </pc:spChg>
        <pc:spChg chg="add mod">
          <ac:chgData name="Андрей Плотников" userId="9627f712c13a3bae" providerId="LiveId" clId="{70CE2D90-69DB-4F68-B6D2-AE0DBF59EAC4}" dt="2018-05-18T07:16:37.387" v="87" actId="20577"/>
          <ac:spMkLst>
            <pc:docMk/>
            <pc:sldMk cId="2032842083" sldId="261"/>
            <ac:spMk id="11" creationId="{EE061362-4687-47FA-B36F-E1F5C35D7418}"/>
          </ac:spMkLst>
        </pc:spChg>
        <pc:spChg chg="add mod">
          <ac:chgData name="Андрей Плотников" userId="9627f712c13a3bae" providerId="LiveId" clId="{70CE2D90-69DB-4F68-B6D2-AE0DBF59EAC4}" dt="2018-05-18T07:16:56.289" v="108" actId="113"/>
          <ac:spMkLst>
            <pc:docMk/>
            <pc:sldMk cId="2032842083" sldId="261"/>
            <ac:spMk id="12" creationId="{5D8EAB5D-6CFA-46C9-90C8-BFC35BC9D771}"/>
          </ac:spMkLst>
        </pc:spChg>
        <pc:spChg chg="add mod">
          <ac:chgData name="Андрей Плотников" userId="9627f712c13a3bae" providerId="LiveId" clId="{70CE2D90-69DB-4F68-B6D2-AE0DBF59EAC4}" dt="2018-05-18T07:17:37.600" v="125" actId="1076"/>
          <ac:spMkLst>
            <pc:docMk/>
            <pc:sldMk cId="2032842083" sldId="261"/>
            <ac:spMk id="13" creationId="{05A7C250-024E-40F2-921C-B97FB8BE6B0E}"/>
          </ac:spMkLst>
        </pc:spChg>
        <pc:spChg chg="add del mod">
          <ac:chgData name="Андрей Плотников" userId="9627f712c13a3bae" providerId="LiveId" clId="{70CE2D90-69DB-4F68-B6D2-AE0DBF59EAC4}" dt="2018-05-18T07:17:25.147" v="114" actId="478"/>
          <ac:spMkLst>
            <pc:docMk/>
            <pc:sldMk cId="2032842083" sldId="261"/>
            <ac:spMk id="14" creationId="{78033D29-EFF3-4FDC-86AA-C884DBE167D7}"/>
          </ac:spMkLst>
        </pc:spChg>
        <pc:spChg chg="del">
          <ac:chgData name="Андрей Плотников" userId="9627f712c13a3bae" providerId="LiveId" clId="{70CE2D90-69DB-4F68-B6D2-AE0DBF59EAC4}" dt="2018-05-18T07:13:54.280" v="22" actId="478"/>
          <ac:spMkLst>
            <pc:docMk/>
            <pc:sldMk cId="2032842083" sldId="261"/>
            <ac:spMk id="15" creationId="{54F74E05-D244-42FD-BD60-F5E982A63487}"/>
          </ac:spMkLst>
        </pc:spChg>
        <pc:spChg chg="add mod">
          <ac:chgData name="Андрей Плотников" userId="9627f712c13a3bae" providerId="LiveId" clId="{70CE2D90-69DB-4F68-B6D2-AE0DBF59EAC4}" dt="2018-05-18T07:18:42.529" v="151"/>
          <ac:spMkLst>
            <pc:docMk/>
            <pc:sldMk cId="2032842083" sldId="261"/>
            <ac:spMk id="16" creationId="{42DAE9FC-0EA7-4A81-9FA4-93D316BE1A60}"/>
          </ac:spMkLst>
        </pc:spChg>
        <pc:spChg chg="del">
          <ac:chgData name="Андрей Плотников" userId="9627f712c13a3bae" providerId="LiveId" clId="{70CE2D90-69DB-4F68-B6D2-AE0DBF59EAC4}" dt="2018-05-18T07:13:54.280" v="22" actId="478"/>
          <ac:spMkLst>
            <pc:docMk/>
            <pc:sldMk cId="2032842083" sldId="261"/>
            <ac:spMk id="17" creationId="{35328BC9-7D81-4552-9BD7-74DA5D2FAAF6}"/>
          </ac:spMkLst>
        </pc:spChg>
        <pc:spChg chg="del">
          <ac:chgData name="Андрей Плотников" userId="9627f712c13a3bae" providerId="LiveId" clId="{70CE2D90-69DB-4F68-B6D2-AE0DBF59EAC4}" dt="2018-05-18T07:13:54.280" v="22" actId="478"/>
          <ac:spMkLst>
            <pc:docMk/>
            <pc:sldMk cId="2032842083" sldId="261"/>
            <ac:spMk id="18" creationId="{678C32FD-9338-44FA-807C-373F30FCCB4A}"/>
          </ac:spMkLst>
        </pc:spChg>
        <pc:spChg chg="add mod">
          <ac:chgData name="Андрей Плотников" userId="9627f712c13a3bae" providerId="LiveId" clId="{70CE2D90-69DB-4F68-B6D2-AE0DBF59EAC4}" dt="2018-05-18T07:19:04.554" v="163" actId="20577"/>
          <ac:spMkLst>
            <pc:docMk/>
            <pc:sldMk cId="2032842083" sldId="261"/>
            <ac:spMk id="19" creationId="{A1CF21A4-FC13-4653-959E-5F1A3EBF3C44}"/>
          </ac:spMkLst>
        </pc:spChg>
        <pc:spChg chg="add mod">
          <ac:chgData name="Андрей Плотников" userId="9627f712c13a3bae" providerId="LiveId" clId="{70CE2D90-69DB-4F68-B6D2-AE0DBF59EAC4}" dt="2018-05-18T07:19:26.856" v="166" actId="20577"/>
          <ac:spMkLst>
            <pc:docMk/>
            <pc:sldMk cId="2032842083" sldId="261"/>
            <ac:spMk id="20" creationId="{1D4655DA-37E3-4813-8379-44291B1563C1}"/>
          </ac:spMkLst>
        </pc:spChg>
        <pc:spChg chg="add mod">
          <ac:chgData name="Андрей Плотников" userId="9627f712c13a3bae" providerId="LiveId" clId="{70CE2D90-69DB-4F68-B6D2-AE0DBF59EAC4}" dt="2018-05-18T07:19:32.316" v="174" actId="20577"/>
          <ac:spMkLst>
            <pc:docMk/>
            <pc:sldMk cId="2032842083" sldId="261"/>
            <ac:spMk id="21" creationId="{D3AA008E-B084-48DD-9163-854146940615}"/>
          </ac:spMkLst>
        </pc:spChg>
        <pc:spChg chg="add del">
          <ac:chgData name="Андрей Плотников" userId="9627f712c13a3bae" providerId="LiveId" clId="{70CE2D90-69DB-4F68-B6D2-AE0DBF59EAC4}" dt="2018-05-18T07:18:27.504" v="132"/>
          <ac:spMkLst>
            <pc:docMk/>
            <pc:sldMk cId="2032842083" sldId="261"/>
            <ac:spMk id="22" creationId="{E0EA7D49-BA1D-48AC-9811-E73C57DE0844}"/>
          </ac:spMkLst>
        </pc:spChg>
        <pc:spChg chg="add del">
          <ac:chgData name="Андрей Плотников" userId="9627f712c13a3bae" providerId="LiveId" clId="{70CE2D90-69DB-4F68-B6D2-AE0DBF59EAC4}" dt="2018-05-18T07:18:27.504" v="132"/>
          <ac:spMkLst>
            <pc:docMk/>
            <pc:sldMk cId="2032842083" sldId="261"/>
            <ac:spMk id="23" creationId="{6316BDB5-6ECB-4081-9956-87E1782C9A0D}"/>
          </ac:spMkLst>
        </pc:spChg>
        <pc:spChg chg="add del">
          <ac:chgData name="Андрей Плотников" userId="9627f712c13a3bae" providerId="LiveId" clId="{70CE2D90-69DB-4F68-B6D2-AE0DBF59EAC4}" dt="2018-05-18T07:18:27.504" v="132"/>
          <ac:spMkLst>
            <pc:docMk/>
            <pc:sldMk cId="2032842083" sldId="261"/>
            <ac:spMk id="24" creationId="{3165AC73-9C0E-4723-8A49-6BA324FC3A31}"/>
          </ac:spMkLst>
        </pc:spChg>
        <pc:spChg chg="add del">
          <ac:chgData name="Андрей Плотников" userId="9627f712c13a3bae" providerId="LiveId" clId="{70CE2D90-69DB-4F68-B6D2-AE0DBF59EAC4}" dt="2018-05-18T07:18:27.504" v="132"/>
          <ac:spMkLst>
            <pc:docMk/>
            <pc:sldMk cId="2032842083" sldId="261"/>
            <ac:spMk id="25" creationId="{69B3A9EB-D659-4C06-A3BB-0557B20836DF}"/>
          </ac:spMkLst>
        </pc:spChg>
        <pc:spChg chg="add mod">
          <ac:chgData name="Андрей Плотников" userId="9627f712c13a3bae" providerId="LiveId" clId="{70CE2D90-69DB-4F68-B6D2-AE0DBF59EAC4}" dt="2018-05-18T07:20:37.917" v="218" actId="1076"/>
          <ac:spMkLst>
            <pc:docMk/>
            <pc:sldMk cId="2032842083" sldId="261"/>
            <ac:spMk id="26" creationId="{BEA99600-9538-46BD-9B89-731B8BC31247}"/>
          </ac:spMkLst>
        </pc:spChg>
      </pc:sldChg>
      <pc:sldChg chg="addSp modSp add modNotesTx">
        <pc:chgData name="Андрей Плотников" userId="9627f712c13a3bae" providerId="LiveId" clId="{70CE2D90-69DB-4F68-B6D2-AE0DBF59EAC4}" dt="2018-05-18T08:14:32.412" v="1059" actId="20577"/>
        <pc:sldMkLst>
          <pc:docMk/>
          <pc:sldMk cId="3473926940" sldId="262"/>
        </pc:sldMkLst>
        <pc:picChg chg="add mod">
          <ac:chgData name="Андрей Плотников" userId="9627f712c13a3bae" providerId="LiveId" clId="{70CE2D90-69DB-4F68-B6D2-AE0DBF59EAC4}" dt="2018-05-18T07:22:25.735" v="224" actId="1076"/>
          <ac:picMkLst>
            <pc:docMk/>
            <pc:sldMk cId="3473926940" sldId="262"/>
            <ac:picMk id="1026" creationId="{542C4FED-3DB0-44DE-BB15-4DCBCD4405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D36B-495C-4E75-ACCA-2B6B72C60BA4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86D0E-0D32-40E2-BC43-89C05725B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37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header on</a:t>
            </a:r>
            <a:r>
              <a:rPr lang="ru-RU" dirty="0"/>
              <a:t> </a:t>
            </a:r>
            <a:r>
              <a:rPr lang="en-US" dirty="0"/>
              <a:t>the next slide</a:t>
            </a:r>
          </a:p>
          <a:p>
            <a:endParaRPr lang="en-US" dirty="0"/>
          </a:p>
          <a:p>
            <a:r>
              <a:rPr lang="en-US" dirty="0"/>
              <a:t>Primitives: </a:t>
            </a:r>
            <a:r>
              <a:rPr lang="en-US" dirty="0" err="1"/>
              <a:t>boolean</a:t>
            </a:r>
            <a:r>
              <a:rPr lang="en-US" dirty="0"/>
              <a:t>, byte, char, short, float, int, double, long</a:t>
            </a:r>
          </a:p>
          <a:p>
            <a:r>
              <a:rPr lang="en-US" dirty="0"/>
              <a:t>References: Integer, String, …</a:t>
            </a:r>
          </a:p>
          <a:p>
            <a:endParaRPr lang="en-US" dirty="0"/>
          </a:p>
          <a:p>
            <a:r>
              <a:rPr lang="en-US" dirty="0"/>
              <a:t>Alignment: unused bytes to fill gaps in memory till multiplicity of machine word size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86D0E-0D32-40E2-BC43-89C05725B12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 word: undocumented field</a:t>
            </a:r>
          </a:p>
          <a:p>
            <a:r>
              <a:rPr lang="en-US" dirty="0"/>
              <a:t>Hash code: initial hash code (save b/c object can be moved in memory)</a:t>
            </a:r>
          </a:p>
          <a:p>
            <a:r>
              <a:rPr lang="en-US" dirty="0"/>
              <a:t>GC Info: 1-2 flags + number of links on object</a:t>
            </a:r>
          </a:p>
          <a:p>
            <a:r>
              <a:rPr lang="en-US" dirty="0"/>
              <a:t>Type Info Block Pointer: table of virtual methods + pointers to related objects</a:t>
            </a:r>
          </a:p>
          <a:p>
            <a:r>
              <a:rPr lang="en-US" dirty="0"/>
              <a:t>Array length: if it’s array -&gt; additional 4 bytes for size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86D0E-0D32-40E2-BC43-89C05725B1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22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86D0E-0D32-40E2-BC43-89C05725B12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3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86D0E-0D32-40E2-BC43-89C05725B12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8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Purpose: to introduce U to the size of Java objects</a:t>
            </a:r>
          </a:p>
          <a:p>
            <a:r>
              <a:rPr lang="en-US" dirty="0"/>
              <a:t>It can be useful for approximation </a:t>
            </a:r>
            <a:r>
              <a:rPr lang="en-US"/>
              <a:t>and optimization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86D0E-0D32-40E2-BC43-89C05725B12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34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C77E5-11F4-4F9A-8639-BE924D3EF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E07BAB-47A4-474C-ABDA-366C4174D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EBB4D8-4F72-42A1-93FC-F99AEE48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5DA-6C09-4873-BB98-6B4DF6290251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077153-F77F-4C97-99B1-3C0BBEFB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DEB213-062C-447B-92CB-2AE72369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685-5040-4BFB-A67C-382D9578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76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12FB-7370-4F56-9749-7148AD6B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51DABB-6509-44B1-B5F1-70B009CF7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5F98B7-3766-4036-A54B-2AF5930C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5DA-6C09-4873-BB98-6B4DF6290251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F713A2-B832-4FFF-9FF6-BC398A10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A59391-37B3-4599-8CB4-51079380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685-5040-4BFB-A67C-382D9578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7FE560-8FED-4321-A114-799260D8B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F7B544-485F-4FB1-9A98-D15B8591F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A65F1-DFE5-47AE-89E6-9813D25B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5DA-6C09-4873-BB98-6B4DF6290251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94D50B-FF01-4A71-A6A2-3BC40346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02410-EC41-4AC4-B6A3-F919423E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685-5040-4BFB-A67C-382D9578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3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5DB83-034D-4BAE-A074-ADAAEC46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6915E-23B8-476D-AE4F-6868A8A8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B30AD3-863D-4C20-8E20-BA7BE0C5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5DA-6C09-4873-BB98-6B4DF6290251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12FB69-FE8A-4EA5-BD5B-974EA769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FB617-C08A-416B-BE5B-FDB0A50E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685-5040-4BFB-A67C-382D9578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0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5F0DC-6D26-4834-B44D-B5AEE0EC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1928F4-FDB3-40F9-9CD4-4D9824245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AB6480-071F-4990-8646-A2CC46B0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5DA-6C09-4873-BB98-6B4DF6290251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A0ABD4-9AEC-481A-9C3A-B22FAA23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30A3C-7076-4A5A-AA5B-5FB220A5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685-5040-4BFB-A67C-382D9578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24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79AAA-C742-43F6-A3C7-68717293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CCC8A3-29F0-43BD-ADFB-5CF3C50F9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0894B3-4E7D-4353-9985-51ABF72BB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ECA6D1-3DD1-4FD5-900F-1344F586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5DA-6C09-4873-BB98-6B4DF6290251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6F68B6-AB6D-459D-8FA6-0AAC0F75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17907-A8FA-4F53-B4AA-D6C07911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685-5040-4BFB-A67C-382D9578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5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68B41-B955-40E3-87C7-9AF4F392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D3A9C6-D7F3-4F34-B5E6-A7BBCD6F0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E2DCAC-84F5-4265-953B-7A031F4AE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7C616E-992B-4B43-BCA1-B4F6B8C93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7B5FE3-B346-4B2B-9F84-0B34B8317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2127AD-E320-4EDB-B705-918E64C2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5DA-6C09-4873-BB98-6B4DF6290251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620A2A-AAD6-439B-9937-FCFD0082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019CF3-0186-4296-A99B-B3F30510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685-5040-4BFB-A67C-382D9578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55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4F2BE-1269-4B38-89CD-03AB5708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87D7AA-95EA-43D0-AB2E-416B0C29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5DA-6C09-4873-BB98-6B4DF6290251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C0F20B-B04B-4314-85D2-50FFD40B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A20736-64C5-4C10-BC5A-2FEABCB0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685-5040-4BFB-A67C-382D9578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14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FF5530C-19CF-48C7-A9F7-84D36B1A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5DA-6C09-4873-BB98-6B4DF6290251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F9B2ED-B5C0-480E-811F-24D07415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201A8D-0120-4AB8-93DD-A9F80DEC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685-5040-4BFB-A67C-382D9578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59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A79C2-576B-45A3-AAC9-0B1F9C62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4CBA3-B3D3-495A-80E9-68CAFCE5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17023C-3F02-4992-AF9C-313EBB4B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D8C590-8054-4199-8BF9-F6D688A1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5DA-6C09-4873-BB98-6B4DF6290251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93FC51-8F79-4A42-A71C-462B12F5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CDA116-642B-4D29-8570-BA95793D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685-5040-4BFB-A67C-382D9578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96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93641-F1C5-4590-9136-7E3FF091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F8CA35-7F19-4CE4-99C1-E53197277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28E903-A252-4099-AAFE-2C31288A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D3E747-7FC3-467B-9DA3-F14A5AC8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5DA-6C09-4873-BB98-6B4DF6290251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6A6B61-611F-4C6A-9713-E0F2398D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ADD738-BC50-41F7-823A-349195F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685-5040-4BFB-A67C-382D9578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08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ED3E4-BDF6-4CFC-87B7-8EB5924B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2BFBED-D895-4813-B533-A03AA55F9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2930E-3F87-4A4E-A2FA-6EF6DBCB9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205DA-6C09-4873-BB98-6B4DF6290251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95A7E5-7FD9-460D-915D-776CDC831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E9999D-3ABB-445C-82F0-88F6A868F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2685-5040-4BFB-A67C-382D9578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88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8FB7D-B4F8-46E4-9AC4-879BA8DC6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Size of Java </a:t>
            </a:r>
            <a:r>
              <a:rPr lang="en-US" sz="2400" dirty="0">
                <a:latin typeface="Century Gothic" panose="020B0502020202020204" pitchFamily="34" charset="0"/>
              </a:rPr>
              <a:t>objects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EC11C-33C1-462F-85BC-7759DDAE9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We need more space, Karl!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0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12AD9-A836-4239-BDA0-0739EF52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entury Gothic" panose="020B0502020202020204" pitchFamily="34" charset="0"/>
              </a:rPr>
              <a:t>      int      </a:t>
            </a:r>
            <a:r>
              <a:rPr lang="en-US" dirty="0">
                <a:latin typeface="Century Gothic" panose="020B0502020202020204" pitchFamily="34" charset="0"/>
              </a:rPr>
              <a:t>vs        </a:t>
            </a:r>
            <a:r>
              <a:rPr lang="en-US" b="1" dirty="0">
                <a:solidFill>
                  <a:srgbClr val="7030A0"/>
                </a:solidFill>
                <a:latin typeface="Century Gothic" panose="020B0502020202020204" pitchFamily="34" charset="0"/>
              </a:rPr>
              <a:t>Integer</a:t>
            </a:r>
            <a:endParaRPr lang="ru-RU" b="1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6FCEF0F-9481-4609-B6ED-6CFEC28D9652}"/>
              </a:ext>
            </a:extLst>
          </p:cNvPr>
          <p:cNvSpPr/>
          <p:nvPr/>
        </p:nvSpPr>
        <p:spPr>
          <a:xfrm>
            <a:off x="2377726" y="1911928"/>
            <a:ext cx="25420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A626A4"/>
                </a:solidFill>
                <a:effectLst/>
                <a:latin typeface="Century Gothic" panose="020B0502020202020204" pitchFamily="34" charset="0"/>
              </a:rPr>
              <a:t>int</a:t>
            </a:r>
            <a:r>
              <a:rPr lang="en-US" sz="28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 a = </a:t>
            </a:r>
            <a:r>
              <a:rPr lang="en-US" sz="28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300</a:t>
            </a:r>
            <a:r>
              <a:rPr lang="en-US" sz="28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;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B5F593-43A0-4A39-B5AC-77CD17D1EEB7}"/>
              </a:ext>
            </a:extLst>
          </p:cNvPr>
          <p:cNvSpPr/>
          <p:nvPr/>
        </p:nvSpPr>
        <p:spPr>
          <a:xfrm>
            <a:off x="7272234" y="1911928"/>
            <a:ext cx="2882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Integer b = </a:t>
            </a:r>
            <a:r>
              <a:rPr lang="en-US" sz="28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301</a:t>
            </a:r>
            <a:r>
              <a:rPr lang="en-US" sz="28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;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57E55E-6BF0-48B7-8FB9-90F9A8541FA9}"/>
              </a:ext>
            </a:extLst>
          </p:cNvPr>
          <p:cNvSpPr/>
          <p:nvPr/>
        </p:nvSpPr>
        <p:spPr>
          <a:xfrm>
            <a:off x="2827848" y="2967336"/>
            <a:ext cx="1726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err="1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sizeOf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 (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Century Gothic" panose="020B0502020202020204" pitchFamily="34" charset="0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)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0EEB2EC-B2D1-498E-A789-80ACF56B39BC}"/>
              </a:ext>
            </a:extLst>
          </p:cNvPr>
          <p:cNvSpPr/>
          <p:nvPr/>
        </p:nvSpPr>
        <p:spPr>
          <a:xfrm>
            <a:off x="6530387" y="2967335"/>
            <a:ext cx="4370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err="1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sizeOf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 (ref) + 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sizeOf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 (Integer)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B6925C1-6D46-4ACA-872E-239E9214B98D}"/>
              </a:ext>
            </a:extLst>
          </p:cNvPr>
          <p:cNvSpPr/>
          <p:nvPr/>
        </p:nvSpPr>
        <p:spPr>
          <a:xfrm>
            <a:off x="2944066" y="3961189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986801"/>
                </a:solidFill>
                <a:latin typeface="Century Gothic" panose="020B0502020202020204" pitchFamily="34" charset="0"/>
              </a:rPr>
              <a:t>4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</a:rPr>
              <a:t>bytes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475A73-0484-4020-80B5-DB068134BDED}"/>
              </a:ext>
            </a:extLst>
          </p:cNvPr>
          <p:cNvSpPr/>
          <p:nvPr/>
        </p:nvSpPr>
        <p:spPr>
          <a:xfrm>
            <a:off x="7438145" y="3961189"/>
            <a:ext cx="2550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(4 | 8) + ?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</a:rPr>
              <a:t>bytes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5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12AD9-A836-4239-BDA0-0739EF52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entury Gothic" panose="020B0502020202020204" pitchFamily="34" charset="0"/>
              </a:rPr>
              <a:t>Object </a:t>
            </a:r>
            <a:r>
              <a:rPr lang="en-US" dirty="0">
                <a:latin typeface="Century Gothic" panose="020B0502020202020204" pitchFamily="34" charset="0"/>
              </a:rPr>
              <a:t>structure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00AB1-7418-48F4-AB94-70C421C2863E}"/>
              </a:ext>
            </a:extLst>
          </p:cNvPr>
          <p:cNvSpPr txBox="1"/>
          <p:nvPr/>
        </p:nvSpPr>
        <p:spPr>
          <a:xfrm>
            <a:off x="1704108" y="1972257"/>
            <a:ext cx="439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Header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F04BA-A79E-4110-958D-7A10521B8368}"/>
              </a:ext>
            </a:extLst>
          </p:cNvPr>
          <p:cNvSpPr txBox="1"/>
          <p:nvPr/>
        </p:nvSpPr>
        <p:spPr>
          <a:xfrm>
            <a:off x="6095999" y="1972257"/>
            <a:ext cx="439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Offset / alignment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2938D-C4AE-4455-8B15-D01F61EA1DAF}"/>
              </a:ext>
            </a:extLst>
          </p:cNvPr>
          <p:cNvSpPr txBox="1"/>
          <p:nvPr/>
        </p:nvSpPr>
        <p:spPr>
          <a:xfrm>
            <a:off x="1704108" y="3167390"/>
            <a:ext cx="439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Space for primitives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52F38-A831-477D-8FD6-BA4CC85CC105}"/>
              </a:ext>
            </a:extLst>
          </p:cNvPr>
          <p:cNvSpPr txBox="1"/>
          <p:nvPr/>
        </p:nvSpPr>
        <p:spPr>
          <a:xfrm>
            <a:off x="6095998" y="3167390"/>
            <a:ext cx="439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Space for references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5A3F15-B067-4F36-95BF-F688C038FBD5}"/>
                  </a:ext>
                </a:extLst>
              </p:cNvPr>
              <p:cNvSpPr txBox="1"/>
              <p:nvPr/>
            </p:nvSpPr>
            <p:spPr>
              <a:xfrm>
                <a:off x="3900053" y="5338911"/>
                <a:ext cx="43918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entury Gothic" panose="020B0502020202020204" pitchFamily="34" charset="0"/>
                  </a:rPr>
                  <a:t>Total size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800" dirty="0">
                    <a:latin typeface="Century Gothic" panose="020B0502020202020204" pitchFamily="34" charset="0"/>
                  </a:rPr>
                  <a:t> bytes</a:t>
                </a:r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5A3F15-B067-4F36-95BF-F688C038F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053" y="5338911"/>
                <a:ext cx="4391891" cy="523220"/>
              </a:xfrm>
              <a:prstGeom prst="rect">
                <a:avLst/>
              </a:prstGeom>
              <a:blipFill>
                <a:blip r:embed="rId3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29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12AD9-A836-4239-BDA0-0739EF52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Header</a:t>
            </a:r>
            <a:r>
              <a:rPr lang="en-US" b="1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structure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00AB1-7418-48F4-AB94-70C421C2863E}"/>
              </a:ext>
            </a:extLst>
          </p:cNvPr>
          <p:cNvSpPr txBox="1"/>
          <p:nvPr/>
        </p:nvSpPr>
        <p:spPr>
          <a:xfrm>
            <a:off x="1704108" y="1972257"/>
            <a:ext cx="439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Mark word</a:t>
            </a:r>
            <a:endParaRPr lang="ru-RU" sz="2800" i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F04BA-A79E-4110-958D-7A10521B8368}"/>
              </a:ext>
            </a:extLst>
          </p:cNvPr>
          <p:cNvSpPr txBox="1"/>
          <p:nvPr/>
        </p:nvSpPr>
        <p:spPr>
          <a:xfrm>
            <a:off x="6095999" y="1972257"/>
            <a:ext cx="439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Hash code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2938D-C4AE-4455-8B15-D01F61EA1DAF}"/>
              </a:ext>
            </a:extLst>
          </p:cNvPr>
          <p:cNvSpPr txBox="1"/>
          <p:nvPr/>
        </p:nvSpPr>
        <p:spPr>
          <a:xfrm>
            <a:off x="1704108" y="3167390"/>
            <a:ext cx="439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GC Information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52F38-A831-477D-8FD6-BA4CC85CC105}"/>
              </a:ext>
            </a:extLst>
          </p:cNvPr>
          <p:cNvSpPr txBox="1"/>
          <p:nvPr/>
        </p:nvSpPr>
        <p:spPr>
          <a:xfrm>
            <a:off x="6095998" y="3167390"/>
            <a:ext cx="439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Type Information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78032-C4F8-47C2-A28A-33D54F6AB9DF}"/>
              </a:ext>
            </a:extLst>
          </p:cNvPr>
          <p:cNvSpPr txBox="1"/>
          <p:nvPr/>
        </p:nvSpPr>
        <p:spPr>
          <a:xfrm>
            <a:off x="1704107" y="4362523"/>
            <a:ext cx="439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Lock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FD1FB-33F5-418E-A11D-56F0CF24FC27}"/>
              </a:ext>
            </a:extLst>
          </p:cNvPr>
          <p:cNvSpPr txBox="1"/>
          <p:nvPr/>
        </p:nvSpPr>
        <p:spPr>
          <a:xfrm>
            <a:off x="6095997" y="4362523"/>
            <a:ext cx="439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(Array length)</a:t>
            </a:r>
            <a:endParaRPr lang="ru-RU" sz="2800" i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F02AA-0E0C-46F0-8E05-B22249B9EBD3}"/>
              </a:ext>
            </a:extLst>
          </p:cNvPr>
          <p:cNvSpPr txBox="1"/>
          <p:nvPr/>
        </p:nvSpPr>
        <p:spPr>
          <a:xfrm>
            <a:off x="3900053" y="5338911"/>
            <a:ext cx="439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Still depends on JVM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4075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12AD9-A836-4239-BDA0-0739EF52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Example for </a:t>
            </a:r>
            <a:r>
              <a:rPr lang="en-US" b="1" dirty="0">
                <a:solidFill>
                  <a:srgbClr val="7030A0"/>
                </a:solidFill>
                <a:latin typeface="Century Gothic" panose="020B0502020202020204" pitchFamily="34" charset="0"/>
              </a:rPr>
              <a:t>Integer</a:t>
            </a:r>
            <a:endParaRPr lang="ru-RU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7CDD58-456D-48A6-9DE4-9CBF33CD3478}"/>
              </a:ext>
            </a:extLst>
          </p:cNvPr>
          <p:cNvSpPr/>
          <p:nvPr/>
        </p:nvSpPr>
        <p:spPr>
          <a:xfrm>
            <a:off x="3435763" y="2426915"/>
            <a:ext cx="2534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Header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: </a:t>
            </a:r>
            <a:r>
              <a:rPr lang="ru-RU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8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</a:rPr>
              <a:t>bytes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FB5D4A-20D2-4CF9-B223-D724B8938EBA}"/>
              </a:ext>
            </a:extLst>
          </p:cNvPr>
          <p:cNvSpPr/>
          <p:nvPr/>
        </p:nvSpPr>
        <p:spPr>
          <a:xfrm>
            <a:off x="3995104" y="1490633"/>
            <a:ext cx="4201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for </a:t>
            </a:r>
            <a:r>
              <a:rPr lang="en-US" sz="2000" dirty="0" err="1">
                <a:latin typeface="Century Gothic" panose="020B0502020202020204" pitchFamily="34" charset="0"/>
              </a:rPr>
              <a:t>HotSpot</a:t>
            </a:r>
            <a:r>
              <a:rPr lang="en-US" sz="2000" dirty="0">
                <a:latin typeface="Century Gothic" panose="020B0502020202020204" pitchFamily="34" charset="0"/>
              </a:rPr>
              <a:t> JVM on </a:t>
            </a:r>
            <a:r>
              <a:rPr lang="ru-RU" sz="2000" dirty="0">
                <a:latin typeface="Century Gothic" panose="020B0502020202020204" pitchFamily="34" charset="0"/>
              </a:rPr>
              <a:t>32-bit </a:t>
            </a:r>
            <a:r>
              <a:rPr lang="ru-RU" sz="2000" dirty="0" err="1">
                <a:latin typeface="Century Gothic" panose="020B0502020202020204" pitchFamily="34" charset="0"/>
              </a:rPr>
              <a:t>system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200F37-0441-441B-ADE5-9C19FACAE65B}"/>
              </a:ext>
            </a:extLst>
          </p:cNvPr>
          <p:cNvSpPr/>
          <p:nvPr/>
        </p:nvSpPr>
        <p:spPr>
          <a:xfrm>
            <a:off x="3435763" y="3240086"/>
            <a:ext cx="2529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Field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Century Gothic" panose="020B0502020202020204" pitchFamily="34" charset="0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: 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4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Century Gothic" panose="020B0502020202020204" pitchFamily="34" charset="0"/>
              </a:rPr>
              <a:t>bytes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F74E05-D244-42FD-BD60-F5E982A63487}"/>
              </a:ext>
            </a:extLst>
          </p:cNvPr>
          <p:cNvSpPr/>
          <p:nvPr/>
        </p:nvSpPr>
        <p:spPr>
          <a:xfrm>
            <a:off x="3435763" y="4053257"/>
            <a:ext cx="5057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Alignment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 for multiplicity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: </a:t>
            </a:r>
            <a:r>
              <a:rPr lang="en-US" sz="2400" dirty="0">
                <a:solidFill>
                  <a:srgbClr val="986801"/>
                </a:solidFill>
                <a:latin typeface="Century Gothic" panose="020B0502020202020204" pitchFamily="34" charset="0"/>
              </a:rPr>
              <a:t>4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</a:rPr>
              <a:t>bytes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5328BC9-7D81-4552-9BD7-74DA5D2FAAF6}"/>
              </a:ext>
            </a:extLst>
          </p:cNvPr>
          <p:cNvSpPr/>
          <p:nvPr/>
        </p:nvSpPr>
        <p:spPr>
          <a:xfrm>
            <a:off x="3435763" y="4866428"/>
            <a:ext cx="2595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Total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: </a:t>
            </a:r>
            <a:r>
              <a:rPr lang="en-US" sz="2400" dirty="0">
                <a:solidFill>
                  <a:srgbClr val="986801"/>
                </a:solidFill>
                <a:latin typeface="Century Gothic" panose="020B0502020202020204" pitchFamily="34" charset="0"/>
              </a:rPr>
              <a:t>16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</a:rPr>
              <a:t>bytes…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78C32FD-9338-44FA-807C-373F30FCCB4A}"/>
              </a:ext>
            </a:extLst>
          </p:cNvPr>
          <p:cNvSpPr/>
          <p:nvPr/>
        </p:nvSpPr>
        <p:spPr>
          <a:xfrm>
            <a:off x="6468433" y="4866427"/>
            <a:ext cx="2763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83A42"/>
                </a:solidFill>
                <a:latin typeface="Century Gothic" panose="020B0502020202020204" pitchFamily="34" charset="0"/>
              </a:rPr>
              <a:t>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hen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Century Gothic" panose="020B0502020202020204" pitchFamily="34" charset="0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: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400" dirty="0">
                <a:solidFill>
                  <a:srgbClr val="986801"/>
                </a:solidFill>
                <a:latin typeface="Century Gothic" panose="020B0502020202020204" pitchFamily="34" charset="0"/>
              </a:rPr>
              <a:t>4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</a:rPr>
              <a:t>bytes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32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12AD9-A836-4239-BDA0-0739EF52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Example for </a:t>
            </a:r>
            <a:r>
              <a:rPr lang="en-US" b="1" dirty="0">
                <a:solidFill>
                  <a:srgbClr val="7030A0"/>
                </a:solidFill>
                <a:latin typeface="Century Gothic" panose="020B0502020202020204" pitchFamily="34" charset="0"/>
              </a:rPr>
              <a:t>String</a:t>
            </a:r>
            <a:endParaRPr lang="ru-RU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FB5D4A-20D2-4CF9-B223-D724B8938EBA}"/>
              </a:ext>
            </a:extLst>
          </p:cNvPr>
          <p:cNvSpPr/>
          <p:nvPr/>
        </p:nvSpPr>
        <p:spPr>
          <a:xfrm>
            <a:off x="3995104" y="1490633"/>
            <a:ext cx="4201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for </a:t>
            </a:r>
            <a:r>
              <a:rPr lang="en-US" sz="2000" dirty="0" err="1">
                <a:latin typeface="Century Gothic" panose="020B0502020202020204" pitchFamily="34" charset="0"/>
              </a:rPr>
              <a:t>HotSpot</a:t>
            </a:r>
            <a:r>
              <a:rPr lang="en-US" sz="2000" dirty="0">
                <a:latin typeface="Century Gothic" panose="020B0502020202020204" pitchFamily="34" charset="0"/>
              </a:rPr>
              <a:t> JVM on </a:t>
            </a:r>
            <a:r>
              <a:rPr lang="ru-RU" sz="2000" dirty="0">
                <a:latin typeface="Century Gothic" panose="020B0502020202020204" pitchFamily="34" charset="0"/>
              </a:rPr>
              <a:t>32-bit </a:t>
            </a:r>
            <a:r>
              <a:rPr lang="ru-RU" sz="2000" dirty="0" err="1">
                <a:latin typeface="Century Gothic" panose="020B0502020202020204" pitchFamily="34" charset="0"/>
              </a:rPr>
              <a:t>system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337BAE-7C46-45F0-A979-007CC4F1FB97}"/>
              </a:ext>
            </a:extLst>
          </p:cNvPr>
          <p:cNvSpPr/>
          <p:nvPr/>
        </p:nvSpPr>
        <p:spPr>
          <a:xfrm>
            <a:off x="838200" y="2105561"/>
            <a:ext cx="40008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A626A4"/>
                </a:solidFill>
                <a:latin typeface="Century Gothic" panose="020B0502020202020204" pitchFamily="34" charset="0"/>
              </a:rPr>
              <a:t>private</a:t>
            </a:r>
            <a:r>
              <a:rPr lang="en-US" sz="2100" dirty="0">
                <a:solidFill>
                  <a:srgbClr val="383A42"/>
                </a:solidFill>
                <a:latin typeface="Century Gothic" panose="020B0502020202020204" pitchFamily="34" charset="0"/>
              </a:rPr>
              <a:t> </a:t>
            </a:r>
            <a:r>
              <a:rPr lang="en-US" sz="2100" dirty="0">
                <a:solidFill>
                  <a:srgbClr val="A626A4"/>
                </a:solidFill>
                <a:latin typeface="Century Gothic" panose="020B0502020202020204" pitchFamily="34" charset="0"/>
              </a:rPr>
              <a:t>final</a:t>
            </a:r>
            <a:r>
              <a:rPr lang="en-US" sz="2100" dirty="0">
                <a:solidFill>
                  <a:srgbClr val="383A42"/>
                </a:solidFill>
                <a:latin typeface="Century Gothic" panose="020B0502020202020204" pitchFamily="34" charset="0"/>
              </a:rPr>
              <a:t> </a:t>
            </a:r>
            <a:r>
              <a:rPr lang="en-US" sz="2100" dirty="0">
                <a:solidFill>
                  <a:srgbClr val="A626A4"/>
                </a:solidFill>
                <a:latin typeface="Century Gothic" panose="020B0502020202020204" pitchFamily="34" charset="0"/>
              </a:rPr>
              <a:t>char</a:t>
            </a:r>
            <a:r>
              <a:rPr lang="en-US" sz="2100" dirty="0">
                <a:solidFill>
                  <a:srgbClr val="383A42"/>
                </a:solidFill>
                <a:latin typeface="Century Gothic" panose="020B0502020202020204" pitchFamily="34" charset="0"/>
              </a:rPr>
              <a:t> value[]; </a:t>
            </a:r>
          </a:p>
          <a:p>
            <a:r>
              <a:rPr lang="en-US" sz="2100" dirty="0">
                <a:solidFill>
                  <a:srgbClr val="A626A4"/>
                </a:solidFill>
                <a:latin typeface="Century Gothic" panose="020B0502020202020204" pitchFamily="34" charset="0"/>
              </a:rPr>
              <a:t>private</a:t>
            </a:r>
            <a:r>
              <a:rPr lang="en-US" sz="2100" dirty="0">
                <a:solidFill>
                  <a:srgbClr val="383A42"/>
                </a:solidFill>
                <a:latin typeface="Century Gothic" panose="020B0502020202020204" pitchFamily="34" charset="0"/>
              </a:rPr>
              <a:t> </a:t>
            </a:r>
            <a:r>
              <a:rPr lang="en-US" sz="2100" dirty="0">
                <a:solidFill>
                  <a:srgbClr val="A626A4"/>
                </a:solidFill>
                <a:latin typeface="Century Gothic" panose="020B0502020202020204" pitchFamily="34" charset="0"/>
              </a:rPr>
              <a:t>final</a:t>
            </a:r>
            <a:r>
              <a:rPr lang="en-US" sz="2100" dirty="0">
                <a:solidFill>
                  <a:srgbClr val="383A42"/>
                </a:solidFill>
                <a:latin typeface="Century Gothic" panose="020B0502020202020204" pitchFamily="34" charset="0"/>
              </a:rPr>
              <a:t> </a:t>
            </a:r>
            <a:r>
              <a:rPr lang="en-US" sz="2100" dirty="0">
                <a:solidFill>
                  <a:srgbClr val="A626A4"/>
                </a:solidFill>
                <a:latin typeface="Century Gothic" panose="020B0502020202020204" pitchFamily="34" charset="0"/>
              </a:rPr>
              <a:t>int</a:t>
            </a:r>
            <a:r>
              <a:rPr lang="en-US" sz="2100" dirty="0">
                <a:solidFill>
                  <a:srgbClr val="383A42"/>
                </a:solidFill>
                <a:latin typeface="Century Gothic" panose="020B0502020202020204" pitchFamily="34" charset="0"/>
              </a:rPr>
              <a:t> offset; </a:t>
            </a:r>
          </a:p>
          <a:p>
            <a:r>
              <a:rPr lang="en-US" sz="2100" dirty="0">
                <a:solidFill>
                  <a:srgbClr val="A626A4"/>
                </a:solidFill>
                <a:latin typeface="Century Gothic" panose="020B0502020202020204" pitchFamily="34" charset="0"/>
              </a:rPr>
              <a:t>private</a:t>
            </a:r>
            <a:r>
              <a:rPr lang="en-US" sz="2100" dirty="0">
                <a:solidFill>
                  <a:srgbClr val="383A42"/>
                </a:solidFill>
                <a:latin typeface="Century Gothic" panose="020B0502020202020204" pitchFamily="34" charset="0"/>
              </a:rPr>
              <a:t> </a:t>
            </a:r>
            <a:r>
              <a:rPr lang="en-US" sz="2100" dirty="0">
                <a:solidFill>
                  <a:srgbClr val="A626A4"/>
                </a:solidFill>
                <a:latin typeface="Century Gothic" panose="020B0502020202020204" pitchFamily="34" charset="0"/>
              </a:rPr>
              <a:t>final</a:t>
            </a:r>
            <a:r>
              <a:rPr lang="en-US" sz="2100" dirty="0">
                <a:solidFill>
                  <a:srgbClr val="383A42"/>
                </a:solidFill>
                <a:latin typeface="Century Gothic" panose="020B0502020202020204" pitchFamily="34" charset="0"/>
              </a:rPr>
              <a:t> </a:t>
            </a:r>
            <a:r>
              <a:rPr lang="en-US" sz="2100" dirty="0">
                <a:solidFill>
                  <a:srgbClr val="A626A4"/>
                </a:solidFill>
                <a:latin typeface="Century Gothic" panose="020B0502020202020204" pitchFamily="34" charset="0"/>
              </a:rPr>
              <a:t>int</a:t>
            </a:r>
            <a:r>
              <a:rPr lang="en-US" sz="2100" dirty="0">
                <a:solidFill>
                  <a:srgbClr val="383A42"/>
                </a:solidFill>
                <a:latin typeface="Century Gothic" panose="020B0502020202020204" pitchFamily="34" charset="0"/>
              </a:rPr>
              <a:t> count; </a:t>
            </a:r>
          </a:p>
          <a:p>
            <a:r>
              <a:rPr lang="en-US" sz="2100" dirty="0">
                <a:solidFill>
                  <a:srgbClr val="A626A4"/>
                </a:solidFill>
                <a:latin typeface="Century Gothic" panose="020B0502020202020204" pitchFamily="34" charset="0"/>
              </a:rPr>
              <a:t>private</a:t>
            </a:r>
            <a:r>
              <a:rPr lang="en-US" sz="2100" dirty="0">
                <a:solidFill>
                  <a:srgbClr val="383A42"/>
                </a:solidFill>
                <a:latin typeface="Century Gothic" panose="020B0502020202020204" pitchFamily="34" charset="0"/>
              </a:rPr>
              <a:t> </a:t>
            </a:r>
            <a:r>
              <a:rPr lang="en-US" sz="2100" dirty="0">
                <a:solidFill>
                  <a:srgbClr val="A626A4"/>
                </a:solidFill>
                <a:latin typeface="Century Gothic" panose="020B0502020202020204" pitchFamily="34" charset="0"/>
              </a:rPr>
              <a:t>int</a:t>
            </a:r>
            <a:r>
              <a:rPr lang="en-US" sz="2100" dirty="0">
                <a:solidFill>
                  <a:srgbClr val="383A42"/>
                </a:solidFill>
                <a:latin typeface="Century Gothic" panose="020B0502020202020204" pitchFamily="34" charset="0"/>
              </a:rPr>
              <a:t> hash;</a:t>
            </a:r>
            <a:endParaRPr lang="ru-RU" sz="2100" dirty="0">
              <a:latin typeface="Century Gothic" panose="020B0502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B2DF1E4-E4DF-448F-94A0-CB5F9197BE13}"/>
              </a:ext>
            </a:extLst>
          </p:cNvPr>
          <p:cNvSpPr/>
          <p:nvPr/>
        </p:nvSpPr>
        <p:spPr>
          <a:xfrm>
            <a:off x="5557232" y="2066080"/>
            <a:ext cx="2534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Header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: </a:t>
            </a:r>
            <a:r>
              <a:rPr lang="ru-RU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8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</a:rPr>
              <a:t>bytes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061362-4687-47FA-B36F-E1F5C35D7418}"/>
              </a:ext>
            </a:extLst>
          </p:cNvPr>
          <p:cNvSpPr/>
          <p:nvPr/>
        </p:nvSpPr>
        <p:spPr>
          <a:xfrm>
            <a:off x="5557232" y="2536447"/>
            <a:ext cx="4899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Fields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Century Gothic" panose="020B0502020202020204" pitchFamily="34" charset="0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: 3 * 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4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Century Gothic" panose="020B0502020202020204" pitchFamily="34" charset="0"/>
              </a:rPr>
              <a:t>bytes = </a:t>
            </a:r>
            <a:r>
              <a:rPr lang="en-US" sz="2400" dirty="0">
                <a:solidFill>
                  <a:srgbClr val="986801"/>
                </a:solidFill>
                <a:latin typeface="Century Gothic" panose="020B0502020202020204" pitchFamily="34" charset="0"/>
              </a:rPr>
              <a:t>12</a:t>
            </a:r>
            <a:r>
              <a:rPr lang="en-US" sz="2400" dirty="0">
                <a:solidFill>
                  <a:srgbClr val="383A42"/>
                </a:solidFill>
                <a:latin typeface="Century Gothic" panose="020B0502020202020204" pitchFamily="34" charset="0"/>
              </a:rPr>
              <a:t> bytes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D8EAB5D-6CFA-46C9-90C8-BFC35BC9D771}"/>
              </a:ext>
            </a:extLst>
          </p:cNvPr>
          <p:cNvSpPr/>
          <p:nvPr/>
        </p:nvSpPr>
        <p:spPr>
          <a:xfrm>
            <a:off x="5557232" y="3005981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Reference </a:t>
            </a:r>
            <a:r>
              <a:rPr lang="en-US" sz="240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to array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: </a:t>
            </a:r>
            <a:r>
              <a:rPr lang="en-US" sz="2400" dirty="0">
                <a:solidFill>
                  <a:srgbClr val="986801"/>
                </a:solidFill>
                <a:latin typeface="Century Gothic" panose="020B0502020202020204" pitchFamily="34" charset="0"/>
              </a:rPr>
              <a:t>4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</a:rPr>
              <a:t>bytes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5A7C250-024E-40F2-921C-B97FB8BE6B0E}"/>
              </a:ext>
            </a:extLst>
          </p:cNvPr>
          <p:cNvSpPr/>
          <p:nvPr/>
        </p:nvSpPr>
        <p:spPr>
          <a:xfrm>
            <a:off x="5557232" y="3475586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Total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: </a:t>
            </a:r>
            <a:r>
              <a:rPr lang="en-US" sz="2400" dirty="0">
                <a:solidFill>
                  <a:srgbClr val="986801"/>
                </a:solidFill>
                <a:latin typeface="Century Gothic" panose="020B0502020202020204" pitchFamily="34" charset="0"/>
              </a:rPr>
              <a:t>24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</a:rPr>
              <a:t>bytes + …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2DAE9FC-0EA7-4A81-9FA4-93D316BE1A60}"/>
              </a:ext>
            </a:extLst>
          </p:cNvPr>
          <p:cNvSpPr/>
          <p:nvPr/>
        </p:nvSpPr>
        <p:spPr>
          <a:xfrm>
            <a:off x="5557232" y="4310517"/>
            <a:ext cx="3929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Header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: </a:t>
            </a:r>
            <a:r>
              <a:rPr lang="ru-RU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8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</a:rPr>
              <a:t>bytes + 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4 </a:t>
            </a:r>
            <a:r>
              <a:rPr lang="en-US" sz="2400" dirty="0">
                <a:solidFill>
                  <a:srgbClr val="383A42"/>
                </a:solidFill>
                <a:latin typeface="Century Gothic" panose="020B0502020202020204" pitchFamily="34" charset="0"/>
              </a:rPr>
              <a:t>bytes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1CF21A4-FC13-4653-959E-5F1A3EBF3C44}"/>
              </a:ext>
            </a:extLst>
          </p:cNvPr>
          <p:cNvSpPr/>
          <p:nvPr/>
        </p:nvSpPr>
        <p:spPr>
          <a:xfrm>
            <a:off x="5557232" y="4780884"/>
            <a:ext cx="5065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Fields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Century Gothic" panose="020B0502020202020204" pitchFamily="34" charset="0"/>
              </a:rPr>
              <a:t>char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: </a:t>
            </a:r>
            <a:r>
              <a:rPr lang="en-US" sz="2400" dirty="0">
                <a:solidFill>
                  <a:srgbClr val="383A42"/>
                </a:solidFill>
                <a:latin typeface="Century Gothic" panose="020B0502020202020204" pitchFamily="34" charset="0"/>
              </a:rPr>
              <a:t>1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 * </a:t>
            </a:r>
            <a:r>
              <a:rPr lang="en-US" sz="2400" dirty="0">
                <a:solidFill>
                  <a:srgbClr val="986801"/>
                </a:solidFill>
                <a:latin typeface="Century Gothic" panose="020B0502020202020204" pitchFamily="34" charset="0"/>
              </a:rPr>
              <a:t>2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Century Gothic" panose="020B0502020202020204" pitchFamily="34" charset="0"/>
              </a:rPr>
              <a:t>bytes = </a:t>
            </a:r>
            <a:r>
              <a:rPr lang="en-US" sz="2400" dirty="0">
                <a:solidFill>
                  <a:srgbClr val="986801"/>
                </a:solidFill>
                <a:latin typeface="Century Gothic" panose="020B0502020202020204" pitchFamily="34" charset="0"/>
              </a:rPr>
              <a:t>2</a:t>
            </a:r>
            <a:r>
              <a:rPr lang="en-US" sz="2400" dirty="0">
                <a:solidFill>
                  <a:srgbClr val="383A42"/>
                </a:solidFill>
                <a:latin typeface="Century Gothic" panose="020B0502020202020204" pitchFamily="34" charset="0"/>
              </a:rPr>
              <a:t> bytes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D4655DA-37E3-4813-8379-44291B1563C1}"/>
              </a:ext>
            </a:extLst>
          </p:cNvPr>
          <p:cNvSpPr/>
          <p:nvPr/>
        </p:nvSpPr>
        <p:spPr>
          <a:xfrm>
            <a:off x="5557232" y="5250418"/>
            <a:ext cx="5059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83A42"/>
                </a:solidFill>
                <a:latin typeface="Century Gothic" panose="020B0502020202020204" pitchFamily="34" charset="0"/>
              </a:rPr>
              <a:t>Alignment</a:t>
            </a:r>
            <a:r>
              <a:rPr lang="en-US" sz="2400" dirty="0">
                <a:solidFill>
                  <a:srgbClr val="383A42"/>
                </a:solidFill>
                <a:latin typeface="Century Gothic" panose="020B0502020202020204" pitchFamily="34" charset="0"/>
              </a:rPr>
              <a:t> for multiplicity</a:t>
            </a:r>
            <a:r>
              <a:rPr lang="ru-RU" sz="2400" dirty="0">
                <a:solidFill>
                  <a:srgbClr val="383A42"/>
                </a:solidFill>
                <a:latin typeface="Century Gothic" panose="020B0502020202020204" pitchFamily="34" charset="0"/>
              </a:rPr>
              <a:t>: </a:t>
            </a:r>
            <a:r>
              <a:rPr lang="en-US" sz="2400" dirty="0">
                <a:solidFill>
                  <a:srgbClr val="986801"/>
                </a:solidFill>
                <a:latin typeface="Century Gothic" panose="020B0502020202020204" pitchFamily="34" charset="0"/>
              </a:rPr>
              <a:t>2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bytes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3AA008E-B084-48DD-9163-854146940615}"/>
              </a:ext>
            </a:extLst>
          </p:cNvPr>
          <p:cNvSpPr/>
          <p:nvPr/>
        </p:nvSpPr>
        <p:spPr>
          <a:xfrm>
            <a:off x="5557232" y="5720023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Total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: 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Century Gothic" panose="020B0502020202020204" pitchFamily="34" charset="0"/>
              </a:rPr>
              <a:t>16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</a:rPr>
              <a:t>bytes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EA99600-9538-46BD-9B89-731B8BC31247}"/>
              </a:ext>
            </a:extLst>
          </p:cNvPr>
          <p:cNvSpPr/>
          <p:nvPr/>
        </p:nvSpPr>
        <p:spPr>
          <a:xfrm>
            <a:off x="252516" y="4310516"/>
            <a:ext cx="4586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err="1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sizeOf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 (</a:t>
            </a:r>
            <a:r>
              <a:rPr lang="en-US" sz="2400" dirty="0">
                <a:solidFill>
                  <a:srgbClr val="A626A4"/>
                </a:solidFill>
                <a:latin typeface="Century Gothic" panose="020B0502020202020204" pitchFamily="34" charset="0"/>
              </a:rPr>
              <a:t>String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(“a”)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) = </a:t>
            </a:r>
            <a:r>
              <a:rPr lang="en-US" sz="2400" dirty="0">
                <a:solidFill>
                  <a:srgbClr val="986801"/>
                </a:solidFill>
                <a:latin typeface="Century Gothic" panose="020B0502020202020204" pitchFamily="34" charset="0"/>
              </a:rPr>
              <a:t>40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Century Gothic" panose="020B0502020202020204" pitchFamily="34" charset="0"/>
              </a:rPr>
              <a:t> bytes</a:t>
            </a:r>
            <a:endParaRPr lang="ru-RU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4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/>
      <p:bldP spid="19" grpId="0"/>
      <p:bldP spid="20" grpId="0"/>
      <p:bldP spid="21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iylogodesigns.com/blog/wp-content/uploads/2017/07/java-logo-vector-768x768.png">
            <a:extLst>
              <a:ext uri="{FF2B5EF4-FFF2-40B4-BE49-F238E27FC236}">
                <a16:creationId xmlns:a16="http://schemas.microsoft.com/office/drawing/2014/main" id="{542C4FED-3DB0-44DE-BB15-4DCBCD440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59" y="1685059"/>
            <a:ext cx="3487882" cy="348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9269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337</Words>
  <Application>Microsoft Office PowerPoint</Application>
  <PresentationFormat>Широкоэкранный</PresentationFormat>
  <Paragraphs>63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Century Gothic</vt:lpstr>
      <vt:lpstr>Тема Office</vt:lpstr>
      <vt:lpstr>Size of Java objects</vt:lpstr>
      <vt:lpstr>      int      vs        Integer</vt:lpstr>
      <vt:lpstr>Object structure</vt:lpstr>
      <vt:lpstr>Header structure</vt:lpstr>
      <vt:lpstr>Example for Integer</vt:lpstr>
      <vt:lpstr>Example for String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Size of Java objects</dc:title>
  <dc:creator>Андрей Плотников</dc:creator>
  <cp:lastModifiedBy>Андрей Плотников</cp:lastModifiedBy>
  <cp:revision>4</cp:revision>
  <dcterms:created xsi:type="dcterms:W3CDTF">2018-05-18T05:52:24Z</dcterms:created>
  <dcterms:modified xsi:type="dcterms:W3CDTF">2018-05-18T08:14:35Z</dcterms:modified>
</cp:coreProperties>
</file>