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8" r:id="rId3"/>
    <p:sldId id="259" r:id="rId4"/>
    <p:sldId id="261" r:id="rId5"/>
    <p:sldId id="268" r:id="rId6"/>
    <p:sldId id="335" r:id="rId7"/>
    <p:sldId id="336" r:id="rId8"/>
    <p:sldId id="337" r:id="rId9"/>
    <p:sldId id="338" r:id="rId10"/>
    <p:sldId id="339" r:id="rId11"/>
    <p:sldId id="266" r:id="rId12"/>
    <p:sldId id="292" r:id="rId13"/>
    <p:sldId id="340" r:id="rId14"/>
    <p:sldId id="341" r:id="rId15"/>
    <p:sldId id="276" r:id="rId16"/>
    <p:sldId id="342" r:id="rId17"/>
    <p:sldId id="263" r:id="rId18"/>
    <p:sldId id="277" r:id="rId19"/>
    <p:sldId id="278" r:id="rId20"/>
    <p:sldId id="279" r:id="rId21"/>
    <p:sldId id="294" r:id="rId22"/>
    <p:sldId id="295"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304371"/>
    <a:srgbClr val="526FB6"/>
    <a:srgbClr val="415A99"/>
    <a:srgbClr val="8398C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6" autoAdjust="0"/>
    <p:restoredTop sz="94660"/>
  </p:normalViewPr>
  <p:slideViewPr>
    <p:cSldViewPr snapToGrid="0" showGuides="1">
      <p:cViewPr varScale="1">
        <p:scale>
          <a:sx n="114" d="100"/>
          <a:sy n="114" d="100"/>
        </p:scale>
        <p:origin x="61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EDE52-F068-4472-A96E-9A04436A2ABF}" type="datetimeFigureOut">
              <a:rPr lang="zh-CN" altLang="en-US" smtClean="0"/>
              <a:t>2020/7/7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60753-142D-4916-8707-9422A02D7C68}" type="slidenum">
              <a:rPr lang="zh-CN" altLang="en-US" smtClean="0"/>
              <a:t>‹#›</a:t>
            </a:fld>
            <a:endParaRPr lang="zh-CN" altLang="en-US"/>
          </a:p>
        </p:txBody>
      </p:sp>
    </p:spTree>
    <p:extLst>
      <p:ext uri="{BB962C8B-B14F-4D97-AF65-F5344CB8AC3E}">
        <p14:creationId xmlns:p14="http://schemas.microsoft.com/office/powerpoint/2010/main" val="100572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7380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5D2DAF-7A11-4887-8CD5-B116BE4C2387}" type="slidenum">
              <a:rPr lang="zh-CN" altLang="en-US" smtClean="0"/>
              <a:t>21</a:t>
            </a:fld>
            <a:endParaRPr lang="zh-CN" altLang="en-US"/>
          </a:p>
        </p:txBody>
      </p:sp>
    </p:spTree>
    <p:extLst>
      <p:ext uri="{BB962C8B-B14F-4D97-AF65-F5344CB8AC3E}">
        <p14:creationId xmlns:p14="http://schemas.microsoft.com/office/powerpoint/2010/main" val="159402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5D2DAF-7A11-4887-8CD5-B116BE4C2387}" type="slidenum">
              <a:rPr lang="zh-CN" altLang="en-US" smtClean="0"/>
              <a:t>22</a:t>
            </a:fld>
            <a:endParaRPr lang="zh-CN" altLang="en-US"/>
          </a:p>
        </p:txBody>
      </p:sp>
    </p:spTree>
    <p:extLst>
      <p:ext uri="{BB962C8B-B14F-4D97-AF65-F5344CB8AC3E}">
        <p14:creationId xmlns:p14="http://schemas.microsoft.com/office/powerpoint/2010/main" val="255407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581D816-6501-420D-AA45-D69359B7A9F4}" type="datetime3">
              <a:rPr lang="zh-CN" altLang="en-US" smtClean="0"/>
              <a:t>2020年7月7日星期二</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15D8DB-7E7A-43D2-8199-8CA00BE3F32D}" type="datetime3">
              <a:rPr lang="zh-CN" altLang="en-US" smtClean="0"/>
              <a:t>2020年7月7日星期二</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32AFD1-BE85-4B5F-BD6A-ED2A30835B52}" type="datetime3">
              <a:rPr lang="zh-CN" altLang="en-US" smtClean="0"/>
              <a:t>2020年7月7日星期二</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431371" y="390527"/>
            <a:ext cx="520496" cy="27463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568"/>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568"/>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568"/>
            </a:p>
          </p:txBody>
        </p:sp>
      </p:grpSp>
      <p:sp>
        <p:nvSpPr>
          <p:cNvPr id="18" name="TextBox 15"/>
          <p:cNvSpPr txBox="1"/>
          <p:nvPr userDrawn="1"/>
        </p:nvSpPr>
        <p:spPr>
          <a:xfrm>
            <a:off x="10800523"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2400" b="0" dirty="0">
                <a:solidFill>
                  <a:schemeClr val="accent1"/>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3110771191"/>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F86945-1F80-4C7A-9B8F-F0A6FDA065D8}" type="datetime3">
              <a:rPr lang="zh-CN" altLang="en-US" smtClean="0"/>
              <a:t>2020年7月7日星期二</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07F940-3E38-4D5A-A3A6-7FB7B55B90F7}" type="datetime3">
              <a:rPr lang="zh-CN" altLang="en-US" smtClean="0"/>
              <a:t>2020年7月7日星期二</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3F9C778-180A-426A-BB87-8E3A29216EAA}" type="datetime3">
              <a:rPr lang="zh-CN" altLang="en-US" smtClean="0"/>
              <a:t>2020年7月7日星期二</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36AD4EB-743C-41AC-980D-11B5639214EB}" type="datetime3">
              <a:rPr lang="zh-CN" altLang="en-US" smtClean="0"/>
              <a:t>2020年7月7日星期二</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8C4CE55-6E0D-4366-BA2F-FC108894CCDC}" type="datetime3">
              <a:rPr lang="zh-CN" altLang="en-US" smtClean="0"/>
              <a:t>2020年7月7日星期二</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1FFF4-1759-41B5-AAA8-E13331F9418B}" type="datetime3">
              <a:rPr lang="zh-CN" altLang="en-US" smtClean="0"/>
              <a:t>2020年7月7日星期二</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963C38-3150-4827-AEAE-8EE469EDA6A1}" type="datetime3">
              <a:rPr lang="zh-CN" altLang="en-US" smtClean="0"/>
              <a:t>2020年7月7日星期二</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9F5F09-F095-43FB-9138-7FA467E792B9}" type="datetime3">
              <a:rPr lang="zh-CN" altLang="en-US" smtClean="0"/>
              <a:t>2020年7月7日星期二</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19F16-DE0E-406D-B817-1916B8EF42A0}" type="datetime3">
              <a:rPr lang="zh-CN" altLang="en-US" smtClean="0"/>
              <a:t>2020年7月7日星期二</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57C09-5328-435E-B7B4-09E48B87BE0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圆顶角 28"/>
          <p:cNvSpPr/>
          <p:nvPr/>
        </p:nvSpPr>
        <p:spPr>
          <a:xfrm rot="10800000">
            <a:off x="-3" y="702019"/>
            <a:ext cx="12191999" cy="795210"/>
          </a:xfrm>
          <a:prstGeom prst="round2SameRect">
            <a:avLst>
              <a:gd name="adj1" fmla="val 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顶角 1"/>
          <p:cNvSpPr/>
          <p:nvPr/>
        </p:nvSpPr>
        <p:spPr>
          <a:xfrm rot="10800000">
            <a:off x="5047737" y="0"/>
            <a:ext cx="2086286" cy="2980775"/>
          </a:xfrm>
          <a:prstGeom prst="round2SameRect">
            <a:avLst>
              <a:gd name="adj1" fmla="val 5000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4"/>
          <p:cNvSpPr txBox="1"/>
          <p:nvPr/>
        </p:nvSpPr>
        <p:spPr>
          <a:xfrm>
            <a:off x="1113929" y="3429000"/>
            <a:ext cx="9964143"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dirty="0">
                <a:solidFill>
                  <a:srgbClr val="44546A"/>
                </a:solidFill>
                <a:latin typeface="微软雅黑" panose="020B0503020204020204" pitchFamily="34" charset="-122"/>
                <a:ea typeface="微软雅黑" panose="020B0503020204020204" pitchFamily="34" charset="-122"/>
              </a:rPr>
              <a:t>基于知识图谱的企业舆情预警系统</a:t>
            </a:r>
          </a:p>
        </p:txBody>
      </p:sp>
      <p:grpSp>
        <p:nvGrpSpPr>
          <p:cNvPr id="18" name="组合 17"/>
          <p:cNvGrpSpPr/>
          <p:nvPr/>
        </p:nvGrpSpPr>
        <p:grpSpPr>
          <a:xfrm>
            <a:off x="5418970" y="1224565"/>
            <a:ext cx="1354060" cy="1356796"/>
            <a:chOff x="10265088" y="255018"/>
            <a:chExt cx="1570606" cy="1573782"/>
          </a:xfrm>
        </p:grpSpPr>
        <p:grpSp>
          <p:nvGrpSpPr>
            <p:cNvPr id="19" name="Group 32"/>
            <p:cNvGrpSpPr/>
            <p:nvPr/>
          </p:nvGrpSpPr>
          <p:grpSpPr>
            <a:xfrm>
              <a:off x="10265088" y="255018"/>
              <a:ext cx="1570606" cy="1573782"/>
              <a:chOff x="3692576" y="1742634"/>
              <a:chExt cx="2790379" cy="2796023"/>
            </a:xfrm>
          </p:grpSpPr>
          <p:grpSp>
            <p:nvGrpSpPr>
              <p:cNvPr id="25" name="组合 79"/>
              <p:cNvGrpSpPr/>
              <p:nvPr/>
            </p:nvGrpSpPr>
            <p:grpSpPr bwMode="auto">
              <a:xfrm>
                <a:off x="3692576" y="1742634"/>
                <a:ext cx="2790379" cy="2796023"/>
                <a:chOff x="6379729" y="2488774"/>
                <a:chExt cx="2513016" cy="2513016"/>
              </a:xfrm>
            </p:grpSpPr>
            <p:sp>
              <p:nvSpPr>
                <p:cNvPr id="2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6" name="椭圆 8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0" name="组合 19"/>
            <p:cNvGrpSpPr/>
            <p:nvPr/>
          </p:nvGrpSpPr>
          <p:grpSpPr>
            <a:xfrm>
              <a:off x="10638670" y="749095"/>
              <a:ext cx="823442" cy="585626"/>
              <a:chOff x="1743075" y="720725"/>
              <a:chExt cx="5573713" cy="3963988"/>
            </a:xfrm>
            <a:solidFill>
              <a:schemeClr val="bg1"/>
            </a:solidFill>
          </p:grpSpPr>
          <p:sp>
            <p:nvSpPr>
              <p:cNvPr id="21"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4" name="日期占位符 3">
            <a:extLst>
              <a:ext uri="{FF2B5EF4-FFF2-40B4-BE49-F238E27FC236}">
                <a16:creationId xmlns:a16="http://schemas.microsoft.com/office/drawing/2014/main" id="{621F31AD-2F49-4137-B914-BE16D0110492}"/>
              </a:ext>
            </a:extLst>
          </p:cNvPr>
          <p:cNvSpPr>
            <a:spLocks noGrp="1"/>
          </p:cNvSpPr>
          <p:nvPr>
            <p:ph type="dt" sz="half" idx="10"/>
          </p:nvPr>
        </p:nvSpPr>
        <p:spPr/>
        <p:txBody>
          <a:bodyPr/>
          <a:lstStyle/>
          <a:p>
            <a:fld id="{A6CDA6C0-2709-4A88-94D1-4E168B810FB9}" type="datetime3">
              <a:rPr lang="zh-CN" altLang="en-US" smtClean="0"/>
              <a:t>2020年7月7日星期二</a:t>
            </a:fld>
            <a:endParaRPr lang="zh-CN" altLang="en-US"/>
          </a:p>
        </p:txBody>
      </p:sp>
      <p:sp>
        <p:nvSpPr>
          <p:cNvPr id="5" name="灯片编号占位符 4">
            <a:extLst>
              <a:ext uri="{FF2B5EF4-FFF2-40B4-BE49-F238E27FC236}">
                <a16:creationId xmlns:a16="http://schemas.microsoft.com/office/drawing/2014/main" id="{0938E5D9-297B-4E61-879F-8C3CAEB1591D}"/>
              </a:ext>
            </a:extLst>
          </p:cNvPr>
          <p:cNvSpPr>
            <a:spLocks noGrp="1"/>
          </p:cNvSpPr>
          <p:nvPr>
            <p:ph type="sldNum" sz="quarter" idx="12"/>
          </p:nvPr>
        </p:nvSpPr>
        <p:spPr/>
        <p:txBody>
          <a:bodyPr/>
          <a:lstStyle/>
          <a:p>
            <a:fld id="{D5F57C09-5328-435E-B7B4-09E48B87BE06}"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37C19252-F6D5-4F73-AF42-1F9B901AA986}"/>
              </a:ext>
            </a:extLst>
          </p:cNvPr>
          <p:cNvSpPr txBox="1"/>
          <p:nvPr/>
        </p:nvSpPr>
        <p:spPr>
          <a:xfrm>
            <a:off x="1007547" y="33235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大数据</a:t>
            </a:r>
            <a:r>
              <a:rPr lang="en-US" altLang="zh-CN" sz="2400" b="1" dirty="0">
                <a:solidFill>
                  <a:prstClr val="black">
                    <a:lumMod val="75000"/>
                    <a:lumOff val="25000"/>
                  </a:prstClr>
                </a:solidFill>
                <a:latin typeface="微软雅黑" panose="020B0503020204020204" pitchFamily="34" charset="-122"/>
                <a:ea typeface="微软雅黑" panose="020B0503020204020204" pitchFamily="34" charset="-122"/>
              </a:rPr>
              <a:t>Hadoop</a:t>
            </a:r>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及</a:t>
            </a:r>
            <a:r>
              <a:rPr lang="en-US" altLang="zh-CN" sz="2400" b="1" dirty="0">
                <a:solidFill>
                  <a:prstClr val="black">
                    <a:lumMod val="75000"/>
                    <a:lumOff val="25000"/>
                  </a:prstClr>
                </a:solidFill>
                <a:latin typeface="微软雅黑" panose="020B0503020204020204" pitchFamily="34" charset="-122"/>
                <a:ea typeface="微软雅黑" panose="020B0503020204020204" pitchFamily="34" charset="-122"/>
              </a:rPr>
              <a:t>spark</a:t>
            </a:r>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介绍</a:t>
            </a:r>
          </a:p>
        </p:txBody>
      </p:sp>
      <p:sp>
        <p:nvSpPr>
          <p:cNvPr id="2" name="文本框 1">
            <a:extLst>
              <a:ext uri="{FF2B5EF4-FFF2-40B4-BE49-F238E27FC236}">
                <a16:creationId xmlns:a16="http://schemas.microsoft.com/office/drawing/2014/main" id="{4F04B047-50D1-4B98-9FEA-1A21248FAA16}"/>
              </a:ext>
            </a:extLst>
          </p:cNvPr>
          <p:cNvSpPr txBox="1"/>
          <p:nvPr/>
        </p:nvSpPr>
        <p:spPr>
          <a:xfrm>
            <a:off x="1199626" y="1484851"/>
            <a:ext cx="2081019" cy="369332"/>
          </a:xfrm>
          <a:prstGeom prst="rect">
            <a:avLst/>
          </a:prstGeom>
          <a:noFill/>
          <a:ln>
            <a:solidFill>
              <a:schemeClr val="accent1"/>
            </a:solidFill>
          </a:ln>
        </p:spPr>
        <p:txBody>
          <a:bodyPr wrap="none" rtlCol="0">
            <a:spAutoFit/>
          </a:bodyPr>
          <a:lstStyle/>
          <a:p>
            <a:r>
              <a:rPr lang="en-US" altLang="zh-CN" dirty="0"/>
              <a:t>Hadoop</a:t>
            </a:r>
            <a:r>
              <a:rPr lang="zh-CN" altLang="en-US" dirty="0"/>
              <a:t>的核心架构</a:t>
            </a:r>
          </a:p>
        </p:txBody>
      </p:sp>
      <p:sp>
        <p:nvSpPr>
          <p:cNvPr id="3" name="矩形 2">
            <a:extLst>
              <a:ext uri="{FF2B5EF4-FFF2-40B4-BE49-F238E27FC236}">
                <a16:creationId xmlns:a16="http://schemas.microsoft.com/office/drawing/2014/main" id="{5CEB4B1F-4DF8-4461-8931-A58B27562F86}"/>
              </a:ext>
            </a:extLst>
          </p:cNvPr>
          <p:cNvSpPr/>
          <p:nvPr/>
        </p:nvSpPr>
        <p:spPr>
          <a:xfrm>
            <a:off x="1071545" y="2733895"/>
            <a:ext cx="2223082" cy="1853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dirty="0"/>
              <a:t>Hadoop</a:t>
            </a:r>
            <a:r>
              <a:rPr lang="zh-CN" altLang="en-US" sz="1600" dirty="0"/>
              <a:t>的核心</a:t>
            </a:r>
            <a:r>
              <a:rPr lang="en-US" altLang="zh-CN" sz="1600" dirty="0"/>
              <a:t>,</a:t>
            </a:r>
            <a:r>
              <a:rPr lang="zh-CN" altLang="en-US" sz="1600" dirty="0"/>
              <a:t>说白了</a:t>
            </a:r>
            <a:r>
              <a:rPr lang="en-US" altLang="zh-CN" sz="1600" dirty="0"/>
              <a:t>,</a:t>
            </a:r>
            <a:r>
              <a:rPr lang="zh-CN" altLang="en-US" sz="1600" dirty="0"/>
              <a:t>就是</a:t>
            </a:r>
            <a:r>
              <a:rPr lang="en-US" altLang="zh-CN" sz="1600" dirty="0"/>
              <a:t>HDFS</a:t>
            </a:r>
            <a:r>
              <a:rPr lang="zh-CN" altLang="en-US" sz="1600" dirty="0"/>
              <a:t>和</a:t>
            </a:r>
            <a:r>
              <a:rPr lang="en-US" altLang="zh-CN" sz="1600" dirty="0"/>
              <a:t>MapReduce</a:t>
            </a:r>
            <a:r>
              <a:rPr lang="zh-CN" altLang="en-US" sz="1600" dirty="0"/>
              <a:t>。</a:t>
            </a:r>
            <a:r>
              <a:rPr lang="en-US" altLang="zh-CN" sz="1600" dirty="0"/>
              <a:t>HDFS</a:t>
            </a:r>
            <a:r>
              <a:rPr lang="zh-CN" altLang="en-US" sz="1600" dirty="0"/>
              <a:t>为海量数据提供了存储</a:t>
            </a:r>
            <a:r>
              <a:rPr lang="en-US" altLang="zh-CN" sz="1600" dirty="0"/>
              <a:t>,</a:t>
            </a:r>
            <a:r>
              <a:rPr lang="zh-CN" altLang="en-US" sz="1600" dirty="0"/>
              <a:t>而</a:t>
            </a:r>
            <a:r>
              <a:rPr lang="en-US" altLang="zh-CN" sz="1600" dirty="0"/>
              <a:t>MapReduce</a:t>
            </a:r>
            <a:r>
              <a:rPr lang="zh-CN" altLang="en-US" sz="1600" dirty="0"/>
              <a:t>为海量数据提供计算框架</a:t>
            </a:r>
            <a:endParaRPr lang="en-US" altLang="zh-CN" sz="1600" dirty="0"/>
          </a:p>
          <a:p>
            <a:pPr algn="just"/>
            <a:endParaRPr lang="zh-CN" altLang="en-US" sz="1600" dirty="0"/>
          </a:p>
        </p:txBody>
      </p:sp>
      <p:pic>
        <p:nvPicPr>
          <p:cNvPr id="2050" name="Picture 2" descr="preview">
            <a:extLst>
              <a:ext uri="{FF2B5EF4-FFF2-40B4-BE49-F238E27FC236}">
                <a16:creationId xmlns:a16="http://schemas.microsoft.com/office/drawing/2014/main" id="{0C80E33E-08CA-463C-8BB2-A3165C487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002" y="2002820"/>
            <a:ext cx="4391025"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61D02B9-B647-44CC-832D-183F935B91FF}"/>
              </a:ext>
            </a:extLst>
          </p:cNvPr>
          <p:cNvSpPr txBox="1"/>
          <p:nvPr/>
        </p:nvSpPr>
        <p:spPr>
          <a:xfrm>
            <a:off x="7583649" y="3909161"/>
            <a:ext cx="2864887" cy="369332"/>
          </a:xfrm>
          <a:prstGeom prst="rect">
            <a:avLst/>
          </a:prstGeom>
          <a:noFill/>
          <a:ln>
            <a:solidFill>
              <a:schemeClr val="accent1"/>
            </a:solidFill>
          </a:ln>
        </p:spPr>
        <p:txBody>
          <a:bodyPr wrap="none" rtlCol="0">
            <a:spAutoFit/>
          </a:bodyPr>
          <a:lstStyle/>
          <a:p>
            <a:r>
              <a:rPr lang="en-US" altLang="zh-CN" dirty="0"/>
              <a:t>Spark</a:t>
            </a:r>
            <a:r>
              <a:rPr lang="zh-CN" altLang="en-US" dirty="0"/>
              <a:t>是</a:t>
            </a:r>
            <a:r>
              <a:rPr lang="en-US" altLang="zh-CN" dirty="0"/>
              <a:t>Hadoop</a:t>
            </a:r>
            <a:r>
              <a:rPr lang="zh-CN" altLang="en-US" dirty="0"/>
              <a:t>的改进技术</a:t>
            </a:r>
          </a:p>
        </p:txBody>
      </p:sp>
      <p:sp>
        <p:nvSpPr>
          <p:cNvPr id="5" name="矩形 4">
            <a:extLst>
              <a:ext uri="{FF2B5EF4-FFF2-40B4-BE49-F238E27FC236}">
                <a16:creationId xmlns:a16="http://schemas.microsoft.com/office/drawing/2014/main" id="{82E51955-8396-4A96-9FFD-D62462AFB8B0}"/>
              </a:ext>
            </a:extLst>
          </p:cNvPr>
          <p:cNvSpPr/>
          <p:nvPr/>
        </p:nvSpPr>
        <p:spPr>
          <a:xfrm>
            <a:off x="7712184" y="4580990"/>
            <a:ext cx="2992169" cy="1852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t>Spark</a:t>
            </a:r>
            <a:r>
              <a:rPr lang="zh-CN" altLang="en-US" dirty="0"/>
              <a:t>是面向内存，这使得</a:t>
            </a:r>
            <a:r>
              <a:rPr lang="en-US" altLang="zh-CN" dirty="0"/>
              <a:t>Spark</a:t>
            </a:r>
            <a:r>
              <a:rPr lang="zh-CN" altLang="en-US" dirty="0"/>
              <a:t>能够为多个不同数据源的数据提供近乎实时的处理性能，适用于多次操作特定数据集的应用场景</a:t>
            </a:r>
          </a:p>
        </p:txBody>
      </p:sp>
      <p:pic>
        <p:nvPicPr>
          <p:cNvPr id="2054" name="Picture 6" descr="http://spark.apache.org/images/spark-runs-everywhere.png">
            <a:extLst>
              <a:ext uri="{FF2B5EF4-FFF2-40B4-BE49-F238E27FC236}">
                <a16:creationId xmlns:a16="http://schemas.microsoft.com/office/drawing/2014/main" id="{8F5627BF-56F5-4840-9BB3-A5C4879E1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641" y="4029128"/>
            <a:ext cx="2366263" cy="249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413023"/>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087822" y="1440091"/>
            <a:ext cx="1965600" cy="1969200"/>
            <a:chOff x="4403653" y="2829841"/>
            <a:chExt cx="1198786" cy="1201210"/>
          </a:xfrm>
        </p:grpSpPr>
        <p:grpSp>
          <p:nvGrpSpPr>
            <p:cNvPr id="13" name="组合 79"/>
            <p:cNvGrpSpPr/>
            <p:nvPr/>
          </p:nvGrpSpPr>
          <p:grpSpPr bwMode="auto">
            <a:xfrm>
              <a:off x="4403653" y="2829841"/>
              <a:ext cx="1198786" cy="1201210"/>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4" name="椭圆 80"/>
            <p:cNvSpPr/>
            <p:nvPr/>
          </p:nvSpPr>
          <p:spPr bwMode="auto">
            <a:xfrm>
              <a:off x="4575466" y="2996416"/>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4807274" y="3280107"/>
              <a:ext cx="393602" cy="322754"/>
              <a:chOff x="4486182" y="2280961"/>
              <a:chExt cx="428257" cy="351171"/>
            </a:xfrm>
            <a:solidFill>
              <a:schemeClr val="bg1"/>
            </a:solidFill>
          </p:grpSpPr>
          <p:sp>
            <p:nvSpPr>
              <p:cNvPr id="16" name="Freeform 121"/>
              <p:cNvSpPr>
                <a:spLocks noEditPoints="1"/>
              </p:cNvSpPr>
              <p:nvPr/>
            </p:nvSpPr>
            <p:spPr bwMode="auto">
              <a:xfrm>
                <a:off x="4486182" y="2280961"/>
                <a:ext cx="304063" cy="279794"/>
              </a:xfrm>
              <a:custGeom>
                <a:avLst/>
                <a:gdLst>
                  <a:gd name="T0" fmla="*/ 86 w 90"/>
                  <a:gd name="T1" fmla="*/ 32 h 83"/>
                  <a:gd name="T2" fmla="*/ 90 w 90"/>
                  <a:gd name="T3" fmla="*/ 32 h 83"/>
                  <a:gd name="T4" fmla="*/ 45 w 90"/>
                  <a:gd name="T5" fmla="*/ 0 h 83"/>
                  <a:gd name="T6" fmla="*/ 0 w 90"/>
                  <a:gd name="T7" fmla="*/ 39 h 83"/>
                  <a:gd name="T8" fmla="*/ 18 w 90"/>
                  <a:gd name="T9" fmla="*/ 69 h 83"/>
                  <a:gd name="T10" fmla="*/ 13 w 90"/>
                  <a:gd name="T11" fmla="*/ 83 h 83"/>
                  <a:gd name="T12" fmla="*/ 29 w 90"/>
                  <a:gd name="T13" fmla="*/ 75 h 83"/>
                  <a:gd name="T14" fmla="*/ 45 w 90"/>
                  <a:gd name="T15" fmla="*/ 77 h 83"/>
                  <a:gd name="T16" fmla="*/ 49 w 90"/>
                  <a:gd name="T17" fmla="*/ 77 h 83"/>
                  <a:gd name="T18" fmla="*/ 48 w 90"/>
                  <a:gd name="T19" fmla="*/ 67 h 83"/>
                  <a:gd name="T20" fmla="*/ 86 w 90"/>
                  <a:gd name="T21" fmla="*/ 32 h 83"/>
                  <a:gd name="T22" fmla="*/ 62 w 90"/>
                  <a:gd name="T23" fmla="*/ 19 h 83"/>
                  <a:gd name="T24" fmla="*/ 67 w 90"/>
                  <a:gd name="T25" fmla="*/ 25 h 83"/>
                  <a:gd name="T26" fmla="*/ 62 w 90"/>
                  <a:gd name="T27" fmla="*/ 31 h 83"/>
                  <a:gd name="T28" fmla="*/ 55 w 90"/>
                  <a:gd name="T29" fmla="*/ 25 h 83"/>
                  <a:gd name="T30" fmla="*/ 62 w 90"/>
                  <a:gd name="T31" fmla="*/ 19 h 83"/>
                  <a:gd name="T32" fmla="*/ 30 w 90"/>
                  <a:gd name="T33" fmla="*/ 31 h 83"/>
                  <a:gd name="T34" fmla="*/ 23 w 90"/>
                  <a:gd name="T35" fmla="*/ 25 h 83"/>
                  <a:gd name="T36" fmla="*/ 30 w 90"/>
                  <a:gd name="T37" fmla="*/ 19 h 83"/>
                  <a:gd name="T38" fmla="*/ 36 w 90"/>
                  <a:gd name="T39" fmla="*/ 25 h 83"/>
                  <a:gd name="T40" fmla="*/ 30 w 90"/>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3">
                    <a:moveTo>
                      <a:pt x="86" y="32"/>
                    </a:moveTo>
                    <a:cubicBezTo>
                      <a:pt x="87" y="32"/>
                      <a:pt x="89" y="32"/>
                      <a:pt x="90" y="32"/>
                    </a:cubicBezTo>
                    <a:cubicBezTo>
                      <a:pt x="86" y="14"/>
                      <a:pt x="67" y="0"/>
                      <a:pt x="45" y="0"/>
                    </a:cubicBezTo>
                    <a:cubicBezTo>
                      <a:pt x="20" y="0"/>
                      <a:pt x="0" y="17"/>
                      <a:pt x="0" y="39"/>
                    </a:cubicBezTo>
                    <a:cubicBezTo>
                      <a:pt x="0" y="51"/>
                      <a:pt x="6" y="61"/>
                      <a:pt x="18" y="69"/>
                    </a:cubicBezTo>
                    <a:cubicBezTo>
                      <a:pt x="13" y="83"/>
                      <a:pt x="13" y="83"/>
                      <a:pt x="13" y="83"/>
                    </a:cubicBezTo>
                    <a:cubicBezTo>
                      <a:pt x="29" y="75"/>
                      <a:pt x="29" y="75"/>
                      <a:pt x="29" y="75"/>
                    </a:cubicBezTo>
                    <a:cubicBezTo>
                      <a:pt x="35" y="76"/>
                      <a:pt x="39" y="77"/>
                      <a:pt x="45" y="77"/>
                    </a:cubicBezTo>
                    <a:cubicBezTo>
                      <a:pt x="46" y="77"/>
                      <a:pt x="48" y="77"/>
                      <a:pt x="49" y="77"/>
                    </a:cubicBezTo>
                    <a:cubicBezTo>
                      <a:pt x="48" y="74"/>
                      <a:pt x="48" y="71"/>
                      <a:pt x="48" y="67"/>
                    </a:cubicBezTo>
                    <a:cubicBezTo>
                      <a:pt x="48" y="48"/>
                      <a:pt x="65" y="32"/>
                      <a:pt x="86" y="32"/>
                    </a:cubicBezTo>
                    <a:close/>
                    <a:moveTo>
                      <a:pt x="62" y="19"/>
                    </a:moveTo>
                    <a:cubicBezTo>
                      <a:pt x="65" y="19"/>
                      <a:pt x="67" y="22"/>
                      <a:pt x="67" y="25"/>
                    </a:cubicBezTo>
                    <a:cubicBezTo>
                      <a:pt x="67" y="29"/>
                      <a:pt x="65" y="31"/>
                      <a:pt x="62" y="31"/>
                    </a:cubicBezTo>
                    <a:cubicBezTo>
                      <a:pt x="58" y="31"/>
                      <a:pt x="55" y="29"/>
                      <a:pt x="55" y="25"/>
                    </a:cubicBezTo>
                    <a:cubicBezTo>
                      <a:pt x="55" y="22"/>
                      <a:pt x="58" y="19"/>
                      <a:pt x="62" y="19"/>
                    </a:cubicBezTo>
                    <a:close/>
                    <a:moveTo>
                      <a:pt x="30" y="31"/>
                    </a:moveTo>
                    <a:cubicBezTo>
                      <a:pt x="27" y="31"/>
                      <a:pt x="23" y="29"/>
                      <a:pt x="23" y="25"/>
                    </a:cubicBezTo>
                    <a:cubicBezTo>
                      <a:pt x="23" y="22"/>
                      <a:pt x="27" y="19"/>
                      <a:pt x="30" y="19"/>
                    </a:cubicBezTo>
                    <a:cubicBezTo>
                      <a:pt x="33" y="19"/>
                      <a:pt x="36" y="22"/>
                      <a:pt x="36" y="25"/>
                    </a:cubicBezTo>
                    <a:cubicBezTo>
                      <a:pt x="36" y="29"/>
                      <a:pt x="33" y="31"/>
                      <a:pt x="30" y="3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7" name="Freeform 122"/>
              <p:cNvSpPr>
                <a:spLocks noEditPoints="1"/>
              </p:cNvSpPr>
              <p:nvPr/>
            </p:nvSpPr>
            <p:spPr bwMode="auto">
              <a:xfrm>
                <a:off x="4654630" y="2395163"/>
                <a:ext cx="259809" cy="236969"/>
              </a:xfrm>
              <a:custGeom>
                <a:avLst/>
                <a:gdLst>
                  <a:gd name="T0" fmla="*/ 77 w 77"/>
                  <a:gd name="T1" fmla="*/ 33 h 70"/>
                  <a:gd name="T2" fmla="*/ 39 w 77"/>
                  <a:gd name="T3" fmla="*/ 0 h 70"/>
                  <a:gd name="T4" fmla="*/ 0 w 77"/>
                  <a:gd name="T5" fmla="*/ 33 h 70"/>
                  <a:gd name="T6" fmla="*/ 39 w 77"/>
                  <a:gd name="T7" fmla="*/ 66 h 70"/>
                  <a:gd name="T8" fmla="*/ 52 w 77"/>
                  <a:gd name="T9" fmla="*/ 63 h 70"/>
                  <a:gd name="T10" fmla="*/ 65 w 77"/>
                  <a:gd name="T11" fmla="*/ 70 h 70"/>
                  <a:gd name="T12" fmla="*/ 61 w 77"/>
                  <a:gd name="T13" fmla="*/ 59 h 70"/>
                  <a:gd name="T14" fmla="*/ 77 w 77"/>
                  <a:gd name="T15" fmla="*/ 33 h 70"/>
                  <a:gd name="T16" fmla="*/ 26 w 77"/>
                  <a:gd name="T17" fmla="*/ 27 h 70"/>
                  <a:gd name="T18" fmla="*/ 22 w 77"/>
                  <a:gd name="T19" fmla="*/ 23 h 70"/>
                  <a:gd name="T20" fmla="*/ 26 w 77"/>
                  <a:gd name="T21" fmla="*/ 18 h 70"/>
                  <a:gd name="T22" fmla="*/ 32 w 77"/>
                  <a:gd name="T23" fmla="*/ 23 h 70"/>
                  <a:gd name="T24" fmla="*/ 26 w 77"/>
                  <a:gd name="T25" fmla="*/ 27 h 70"/>
                  <a:gd name="T26" fmla="*/ 51 w 77"/>
                  <a:gd name="T27" fmla="*/ 27 h 70"/>
                  <a:gd name="T28" fmla="*/ 47 w 77"/>
                  <a:gd name="T29" fmla="*/ 23 h 70"/>
                  <a:gd name="T30" fmla="*/ 51 w 77"/>
                  <a:gd name="T31" fmla="*/ 18 h 70"/>
                  <a:gd name="T32" fmla="*/ 57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9" y="0"/>
                    </a:cubicBezTo>
                    <a:cubicBezTo>
                      <a:pt x="17" y="0"/>
                      <a:pt x="0" y="15"/>
                      <a:pt x="0" y="33"/>
                    </a:cubicBezTo>
                    <a:cubicBezTo>
                      <a:pt x="0" y="51"/>
                      <a:pt x="17" y="66"/>
                      <a:pt x="39" y="66"/>
                    </a:cubicBezTo>
                    <a:cubicBezTo>
                      <a:pt x="43" y="66"/>
                      <a:pt x="48" y="65"/>
                      <a:pt x="52" y="63"/>
                    </a:cubicBezTo>
                    <a:cubicBezTo>
                      <a:pt x="65" y="70"/>
                      <a:pt x="65" y="70"/>
                      <a:pt x="65" y="70"/>
                    </a:cubicBezTo>
                    <a:cubicBezTo>
                      <a:pt x="61" y="59"/>
                      <a:pt x="61" y="59"/>
                      <a:pt x="61" y="59"/>
                    </a:cubicBezTo>
                    <a:cubicBezTo>
                      <a:pt x="70" y="52"/>
                      <a:pt x="77" y="43"/>
                      <a:pt x="77" y="33"/>
                    </a:cubicBezTo>
                    <a:close/>
                    <a:moveTo>
                      <a:pt x="26" y="27"/>
                    </a:moveTo>
                    <a:cubicBezTo>
                      <a:pt x="24" y="27"/>
                      <a:pt x="22" y="25"/>
                      <a:pt x="22" y="23"/>
                    </a:cubicBezTo>
                    <a:cubicBezTo>
                      <a:pt x="22" y="21"/>
                      <a:pt x="24" y="18"/>
                      <a:pt x="26" y="18"/>
                    </a:cubicBezTo>
                    <a:cubicBezTo>
                      <a:pt x="30" y="18"/>
                      <a:pt x="32" y="21"/>
                      <a:pt x="32" y="23"/>
                    </a:cubicBezTo>
                    <a:cubicBezTo>
                      <a:pt x="32" y="25"/>
                      <a:pt x="30" y="27"/>
                      <a:pt x="26" y="27"/>
                    </a:cubicBezTo>
                    <a:close/>
                    <a:moveTo>
                      <a:pt x="51" y="27"/>
                    </a:moveTo>
                    <a:cubicBezTo>
                      <a:pt x="49" y="27"/>
                      <a:pt x="47" y="25"/>
                      <a:pt x="47" y="23"/>
                    </a:cubicBezTo>
                    <a:cubicBezTo>
                      <a:pt x="47" y="21"/>
                      <a:pt x="49" y="18"/>
                      <a:pt x="51" y="18"/>
                    </a:cubicBezTo>
                    <a:cubicBezTo>
                      <a:pt x="55" y="18"/>
                      <a:pt x="57" y="21"/>
                      <a:pt x="57" y="23"/>
                    </a:cubicBezTo>
                    <a:cubicBezTo>
                      <a:pt x="57" y="25"/>
                      <a:pt x="55" y="27"/>
                      <a:pt x="51" y="2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2" name="组合 1"/>
          <p:cNvGrpSpPr/>
          <p:nvPr/>
        </p:nvGrpSpPr>
        <p:grpSpPr>
          <a:xfrm>
            <a:off x="3189594" y="3733705"/>
            <a:ext cx="5812812" cy="1231106"/>
            <a:chOff x="-568459" y="3733705"/>
            <a:chExt cx="5812812" cy="1231106"/>
          </a:xfrm>
        </p:grpSpPr>
        <p:sp>
          <p:nvSpPr>
            <p:cNvPr id="20" name="文本框 19"/>
            <p:cNvSpPr txBox="1"/>
            <p:nvPr/>
          </p:nvSpPr>
          <p:spPr>
            <a:xfrm>
              <a:off x="-568459" y="3733705"/>
              <a:ext cx="5812812"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系统功能与实现</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7310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800" dirty="0">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grpSp>
      <p:sp>
        <p:nvSpPr>
          <p:cNvPr id="3" name="日期占位符 2">
            <a:extLst>
              <a:ext uri="{FF2B5EF4-FFF2-40B4-BE49-F238E27FC236}">
                <a16:creationId xmlns:a16="http://schemas.microsoft.com/office/drawing/2014/main" id="{1219D87E-AE13-4329-9312-F81B1DCD35DD}"/>
              </a:ext>
            </a:extLst>
          </p:cNvPr>
          <p:cNvSpPr>
            <a:spLocks noGrp="1"/>
          </p:cNvSpPr>
          <p:nvPr>
            <p:ph type="dt" sz="half" idx="10"/>
          </p:nvPr>
        </p:nvSpPr>
        <p:spPr/>
        <p:txBody>
          <a:bodyPr/>
          <a:lstStyle/>
          <a:p>
            <a:fld id="{8B30EEE0-86B4-496B-921F-3DA7A57EDA6F}" type="datetime3">
              <a:rPr lang="zh-CN" altLang="en-US" smtClean="0"/>
              <a:t>2020年7月7日星期二</a:t>
            </a:fld>
            <a:endParaRPr lang="zh-CN" altLang="en-US"/>
          </a:p>
        </p:txBody>
      </p:sp>
      <p:sp>
        <p:nvSpPr>
          <p:cNvPr id="4" name="灯片编号占位符 3">
            <a:extLst>
              <a:ext uri="{FF2B5EF4-FFF2-40B4-BE49-F238E27FC236}">
                <a16:creationId xmlns:a16="http://schemas.microsoft.com/office/drawing/2014/main" id="{677D3EB6-6570-4F9F-8F7D-D4458A45E7FC}"/>
              </a:ext>
            </a:extLst>
          </p:cNvPr>
          <p:cNvSpPr>
            <a:spLocks noGrp="1"/>
          </p:cNvSpPr>
          <p:nvPr>
            <p:ph type="sldNum" sz="quarter" idx="12"/>
          </p:nvPr>
        </p:nvSpPr>
        <p:spPr/>
        <p:txBody>
          <a:bodyPr/>
          <a:lstStyle/>
          <a:p>
            <a:fld id="{D5F57C09-5328-435E-B7B4-09E48B87BE06}"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2"/>
          <p:cNvGrpSpPr>
            <a:grpSpLocks/>
          </p:cNvGrpSpPr>
          <p:nvPr/>
        </p:nvGrpSpPr>
        <p:grpSpPr bwMode="auto">
          <a:xfrm>
            <a:off x="-144554" y="3341591"/>
            <a:ext cx="3956724" cy="675201"/>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grpSp>
      <p:sp>
        <p:nvSpPr>
          <p:cNvPr id="7" name="椭圆 35"/>
          <p:cNvSpPr>
            <a:spLocks noChangeArrowheads="1"/>
          </p:cNvSpPr>
          <p:nvPr/>
        </p:nvSpPr>
        <p:spPr bwMode="auto">
          <a:xfrm>
            <a:off x="1322056" y="883820"/>
            <a:ext cx="2280135" cy="2248419"/>
          </a:xfrm>
          <a:prstGeom prst="ellipse">
            <a:avLst/>
          </a:prstGeom>
          <a:solidFill>
            <a:schemeClr val="accent1"/>
          </a:solidFill>
          <a:ln>
            <a:noFill/>
          </a:ln>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grpSp>
        <p:nvGrpSpPr>
          <p:cNvPr id="8" name="组合 36"/>
          <p:cNvGrpSpPr>
            <a:grpSpLocks/>
          </p:cNvGrpSpPr>
          <p:nvPr/>
        </p:nvGrpSpPr>
        <p:grpSpPr bwMode="auto">
          <a:xfrm flipV="1">
            <a:off x="3657655" y="3441071"/>
            <a:ext cx="2580160" cy="675203"/>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grpSp>
      <p:sp>
        <p:nvSpPr>
          <p:cNvPr id="11" name="椭圆 39"/>
          <p:cNvSpPr>
            <a:spLocks noChangeArrowheads="1"/>
          </p:cNvSpPr>
          <p:nvPr/>
        </p:nvSpPr>
        <p:spPr bwMode="auto">
          <a:xfrm>
            <a:off x="3812170" y="4115400"/>
            <a:ext cx="2181800" cy="2166992"/>
          </a:xfrm>
          <a:prstGeom prst="ellipse">
            <a:avLst/>
          </a:prstGeom>
          <a:solidFill>
            <a:schemeClr val="accent2"/>
          </a:solidFill>
          <a:ln>
            <a:noFill/>
          </a:ln>
        </p:spPr>
        <p:txBody>
          <a:bodyPr anchor="ctr"/>
          <a:lstStyle/>
          <a:p>
            <a:pPr algn="ctr" defTabSz="1219144"/>
            <a:endParaRPr lang="zh-CN" altLang="zh-CN" sz="2400" dirty="0">
              <a:solidFill>
                <a:srgbClr val="FFFFFF"/>
              </a:solidFill>
              <a:latin typeface="宋体" pitchFamily="2" charset="-122"/>
              <a:ea typeface="宋体" panose="02010600030101010101" pitchFamily="2" charset="-122"/>
              <a:sym typeface="宋体" pitchFamily="2" charset="-122"/>
            </a:endParaRPr>
          </a:p>
        </p:txBody>
      </p:sp>
      <p:grpSp>
        <p:nvGrpSpPr>
          <p:cNvPr id="12" name="组合 40"/>
          <p:cNvGrpSpPr>
            <a:grpSpLocks/>
          </p:cNvGrpSpPr>
          <p:nvPr/>
        </p:nvGrpSpPr>
        <p:grpSpPr bwMode="auto">
          <a:xfrm>
            <a:off x="6087534" y="3341591"/>
            <a:ext cx="2582276" cy="675201"/>
            <a:chOff x="0" y="0"/>
            <a:chExt cx="1935168" cy="506624"/>
          </a:xfrm>
          <a:solidFill>
            <a:schemeClr val="accent1"/>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grpSp>
      <p:sp>
        <p:nvSpPr>
          <p:cNvPr id="17" name="TextBox 46"/>
          <p:cNvSpPr>
            <a:spLocks noChangeArrowheads="1"/>
          </p:cNvSpPr>
          <p:nvPr/>
        </p:nvSpPr>
        <p:spPr bwMode="auto">
          <a:xfrm>
            <a:off x="1535281" y="4439833"/>
            <a:ext cx="2146748" cy="144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defTabSz="1219144">
              <a:lnSpc>
                <a:spcPts val="1867"/>
              </a:lnSpc>
            </a:pPr>
            <a:r>
              <a:rPr lang="zh-CN" altLang="en-US" sz="1334" dirty="0">
                <a:solidFill>
                  <a:prstClr val="black">
                    <a:lumMod val="75000"/>
                    <a:lumOff val="25000"/>
                  </a:prstClr>
                </a:solidFill>
                <a:latin typeface="微软雅黑" pitchFamily="34" charset="-122"/>
                <a:ea typeface="微软雅黑" pitchFamily="34" charset="-122"/>
                <a:sym typeface="微软雅黑" pitchFamily="34" charset="-122"/>
              </a:rPr>
              <a:t>公司知识图谱主要是描述上市公司的信息以及各种关联关系，这些数据信息包括公司介绍、董监高、股东、债券、投资、行业、概念、主营业务等。</a:t>
            </a:r>
          </a:p>
        </p:txBody>
      </p:sp>
      <p:sp>
        <p:nvSpPr>
          <p:cNvPr id="19" name="TextBox 50"/>
          <p:cNvSpPr>
            <a:spLocks noChangeArrowheads="1"/>
          </p:cNvSpPr>
          <p:nvPr/>
        </p:nvSpPr>
        <p:spPr bwMode="auto">
          <a:xfrm>
            <a:off x="1725181" y="3606168"/>
            <a:ext cx="159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44"/>
            <a:r>
              <a:rPr lang="zh-CN" altLang="en-US" sz="1600" b="1" dirty="0">
                <a:solidFill>
                  <a:prstClr val="white"/>
                </a:solidFill>
                <a:latin typeface="微软雅黑" pitchFamily="34" charset="-122"/>
                <a:ea typeface="微软雅黑" pitchFamily="34" charset="-122"/>
                <a:sym typeface="微软雅黑" pitchFamily="34" charset="-122"/>
              </a:rPr>
              <a:t>第一阶段</a:t>
            </a:r>
          </a:p>
        </p:txBody>
      </p:sp>
      <p:sp>
        <p:nvSpPr>
          <p:cNvPr id="20" name="TextBox 51"/>
          <p:cNvSpPr>
            <a:spLocks noChangeArrowheads="1"/>
          </p:cNvSpPr>
          <p:nvPr/>
        </p:nvSpPr>
        <p:spPr bwMode="auto">
          <a:xfrm>
            <a:off x="4150828" y="3606168"/>
            <a:ext cx="159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44"/>
            <a:r>
              <a:rPr lang="zh-CN" altLang="en-US" sz="1600" b="1" dirty="0">
                <a:solidFill>
                  <a:prstClr val="black">
                    <a:lumMod val="75000"/>
                    <a:lumOff val="25000"/>
                  </a:prstClr>
                </a:solidFill>
                <a:latin typeface="微软雅黑" pitchFamily="34" charset="-122"/>
                <a:ea typeface="微软雅黑" pitchFamily="34" charset="-122"/>
                <a:sym typeface="微软雅黑" pitchFamily="34" charset="-122"/>
              </a:rPr>
              <a:t>第二阶段</a:t>
            </a:r>
          </a:p>
        </p:txBody>
      </p:sp>
      <p:sp>
        <p:nvSpPr>
          <p:cNvPr id="21" name="TextBox 52"/>
          <p:cNvSpPr>
            <a:spLocks noChangeArrowheads="1"/>
          </p:cNvSpPr>
          <p:nvPr/>
        </p:nvSpPr>
        <p:spPr bwMode="auto">
          <a:xfrm>
            <a:off x="6688654" y="3606168"/>
            <a:ext cx="15916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44"/>
            <a:r>
              <a:rPr lang="zh-CN" altLang="en-US" sz="1600" b="1" dirty="0">
                <a:solidFill>
                  <a:prstClr val="white"/>
                </a:solidFill>
                <a:latin typeface="微软雅黑" pitchFamily="34" charset="-122"/>
                <a:ea typeface="微软雅黑" pitchFamily="34" charset="-122"/>
                <a:sym typeface="微软雅黑" pitchFamily="34" charset="-122"/>
              </a:rPr>
              <a:t>第三阶段</a:t>
            </a:r>
          </a:p>
        </p:txBody>
      </p:sp>
      <p:grpSp>
        <p:nvGrpSpPr>
          <p:cNvPr id="22" name="组合 53"/>
          <p:cNvGrpSpPr>
            <a:grpSpLocks/>
          </p:cNvGrpSpPr>
          <p:nvPr/>
        </p:nvGrpSpPr>
        <p:grpSpPr bwMode="auto">
          <a:xfrm flipV="1">
            <a:off x="8513179" y="3441070"/>
            <a:ext cx="3823376" cy="675204"/>
            <a:chOff x="-1" y="0"/>
            <a:chExt cx="2865253" cy="506625"/>
          </a:xfrm>
          <a:solidFill>
            <a:schemeClr val="accent2"/>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defTabSz="1219144"/>
              <a:endParaRPr lang="zh-CN" altLang="zh-CN" sz="2400">
                <a:solidFill>
                  <a:srgbClr val="FFFFFF"/>
                </a:solidFill>
                <a:latin typeface="宋体" pitchFamily="2" charset="-122"/>
                <a:ea typeface="宋体" panose="02010600030101010101" pitchFamily="2" charset="-122"/>
                <a:sym typeface="宋体" pitchFamily="2" charset="-122"/>
              </a:endParaRPr>
            </a:p>
          </p:txBody>
        </p:sp>
      </p:grpSp>
      <p:sp>
        <p:nvSpPr>
          <p:cNvPr id="25" name="TextBox 56"/>
          <p:cNvSpPr>
            <a:spLocks noChangeArrowheads="1"/>
          </p:cNvSpPr>
          <p:nvPr/>
        </p:nvSpPr>
        <p:spPr bwMode="auto">
          <a:xfrm>
            <a:off x="8919571" y="3606168"/>
            <a:ext cx="15938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44"/>
            <a:r>
              <a:rPr lang="zh-CN" altLang="en-US" sz="1600" b="1" dirty="0">
                <a:solidFill>
                  <a:prstClr val="black">
                    <a:lumMod val="75000"/>
                    <a:lumOff val="25000"/>
                  </a:prstClr>
                </a:solidFill>
                <a:latin typeface="微软雅黑" pitchFamily="34" charset="-122"/>
                <a:ea typeface="微软雅黑" pitchFamily="34" charset="-122"/>
                <a:sym typeface="微软雅黑" pitchFamily="34" charset="-122"/>
              </a:rPr>
              <a:t>第四阶段</a:t>
            </a:r>
          </a:p>
        </p:txBody>
      </p:sp>
      <p:sp>
        <p:nvSpPr>
          <p:cNvPr id="26" name="TextBox 57"/>
          <p:cNvSpPr>
            <a:spLocks noChangeArrowheads="1"/>
          </p:cNvSpPr>
          <p:nvPr/>
        </p:nvSpPr>
        <p:spPr bwMode="auto">
          <a:xfrm>
            <a:off x="4131345" y="2221479"/>
            <a:ext cx="1862626" cy="71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1219144">
              <a:lnSpc>
                <a:spcPts val="1867"/>
              </a:lnSpc>
            </a:pPr>
            <a:r>
              <a:rPr lang="zh-CN" altLang="en-US" sz="1334" dirty="0">
                <a:solidFill>
                  <a:prstClr val="black">
                    <a:lumMod val="75000"/>
                    <a:lumOff val="25000"/>
                  </a:prstClr>
                </a:solidFill>
                <a:latin typeface="微软雅黑" pitchFamily="34" charset="-122"/>
                <a:ea typeface="微软雅黑" pitchFamily="34" charset="-122"/>
                <a:sym typeface="微软雅黑" pitchFamily="34" charset="-122"/>
              </a:rPr>
              <a:t>研究获取数据的信息以及相互之间可利用的关联、隶属关系。</a:t>
            </a:r>
            <a:endParaRPr lang="en-US" altLang="zh-CN" sz="1334" dirty="0">
              <a:solidFill>
                <a:prstClr val="black">
                  <a:lumMod val="75000"/>
                  <a:lumOff val="25000"/>
                </a:prstClr>
              </a:solidFill>
              <a:latin typeface="微软雅黑" pitchFamily="34" charset="-122"/>
              <a:ea typeface="微软雅黑" pitchFamily="34" charset="-122"/>
              <a:sym typeface="微软雅黑" pitchFamily="34" charset="-122"/>
            </a:endParaRPr>
          </a:p>
        </p:txBody>
      </p:sp>
      <p:sp>
        <p:nvSpPr>
          <p:cNvPr id="28" name="TextBox 59"/>
          <p:cNvSpPr>
            <a:spLocks noChangeArrowheads="1"/>
          </p:cNvSpPr>
          <p:nvPr/>
        </p:nvSpPr>
        <p:spPr bwMode="auto">
          <a:xfrm>
            <a:off x="6451594" y="4454059"/>
            <a:ext cx="1862626" cy="46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1219144">
              <a:lnSpc>
                <a:spcPts val="1867"/>
              </a:lnSpc>
            </a:pPr>
            <a:r>
              <a:rPr lang="zh-CN" altLang="en-US" sz="1334" dirty="0">
                <a:solidFill>
                  <a:prstClr val="black">
                    <a:lumMod val="75000"/>
                    <a:lumOff val="25000"/>
                  </a:prstClr>
                </a:solidFill>
                <a:latin typeface="微软雅黑" pitchFamily="34" charset="-122"/>
                <a:ea typeface="微软雅黑" pitchFamily="34" charset="-122"/>
                <a:sym typeface="微软雅黑" pitchFamily="34" charset="-122"/>
              </a:rPr>
              <a:t>在数据库建立公司主体知识图谱。</a:t>
            </a:r>
            <a:endParaRPr lang="en-US" altLang="zh-CN" sz="1334" dirty="0">
              <a:solidFill>
                <a:prstClr val="black">
                  <a:lumMod val="75000"/>
                  <a:lumOff val="25000"/>
                </a:prstClr>
              </a:solidFill>
              <a:latin typeface="微软雅黑" pitchFamily="34" charset="-122"/>
              <a:ea typeface="微软雅黑" pitchFamily="34" charset="-122"/>
              <a:sym typeface="微软雅黑" pitchFamily="34" charset="-122"/>
            </a:endParaRPr>
          </a:p>
        </p:txBody>
      </p:sp>
      <p:sp>
        <p:nvSpPr>
          <p:cNvPr id="30" name="TextBox 63"/>
          <p:cNvSpPr>
            <a:spLocks noChangeArrowheads="1"/>
          </p:cNvSpPr>
          <p:nvPr/>
        </p:nvSpPr>
        <p:spPr bwMode="auto">
          <a:xfrm>
            <a:off x="8763373" y="2343634"/>
            <a:ext cx="1862626" cy="71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1219144">
              <a:lnSpc>
                <a:spcPts val="1867"/>
              </a:lnSpc>
            </a:pPr>
            <a:r>
              <a:rPr lang="zh-CN" altLang="en-US" sz="1334" dirty="0">
                <a:solidFill>
                  <a:prstClr val="black">
                    <a:lumMod val="75000"/>
                    <a:lumOff val="25000"/>
                  </a:prstClr>
                </a:solidFill>
                <a:latin typeface="微软雅黑" pitchFamily="34" charset="-122"/>
                <a:ea typeface="微软雅黑" pitchFamily="34" charset="-122"/>
                <a:sym typeface="微软雅黑" pitchFamily="34" charset="-122"/>
              </a:rPr>
              <a:t>实现相关实体概念表述以及关联关系的网页端可视化与交互</a:t>
            </a:r>
            <a:endParaRPr lang="en-US" altLang="zh-CN" sz="1334" dirty="0">
              <a:solidFill>
                <a:prstClr val="black">
                  <a:lumMod val="75000"/>
                  <a:lumOff val="25000"/>
                </a:prstClr>
              </a:solidFill>
              <a:latin typeface="微软雅黑" pitchFamily="34" charset="-122"/>
              <a:ea typeface="微软雅黑" pitchFamily="34" charset="-122"/>
              <a:sym typeface="微软雅黑" pitchFamily="34" charset="-122"/>
            </a:endParaRPr>
          </a:p>
        </p:txBody>
      </p:sp>
      <p:sp>
        <p:nvSpPr>
          <p:cNvPr id="32" name="TextBox 67"/>
          <p:cNvSpPr>
            <a:spLocks noChangeArrowheads="1"/>
          </p:cNvSpPr>
          <p:nvPr/>
        </p:nvSpPr>
        <p:spPr bwMode="auto">
          <a:xfrm>
            <a:off x="1500021" y="1585861"/>
            <a:ext cx="1924204" cy="8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44"/>
            <a:r>
              <a:rPr lang="zh-CN" altLang="en-US" sz="1829" b="1" dirty="0">
                <a:solidFill>
                  <a:prstClr val="white"/>
                </a:solidFill>
                <a:latin typeface="微软雅黑" pitchFamily="34" charset="-122"/>
                <a:ea typeface="微软雅黑" pitchFamily="34" charset="-122"/>
                <a:sym typeface="微软雅黑" pitchFamily="34" charset="-122"/>
              </a:rPr>
              <a:t>通过爬虫获取互联网信息或从数据库中抽取数据</a:t>
            </a:r>
          </a:p>
        </p:txBody>
      </p:sp>
      <p:sp>
        <p:nvSpPr>
          <p:cNvPr id="34" name="TextBox 70"/>
          <p:cNvSpPr>
            <a:spLocks noChangeArrowheads="1"/>
          </p:cNvSpPr>
          <p:nvPr/>
        </p:nvSpPr>
        <p:spPr bwMode="auto">
          <a:xfrm>
            <a:off x="3971985" y="4636005"/>
            <a:ext cx="1862170" cy="1125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44"/>
            <a:r>
              <a:rPr lang="zh-CN" altLang="en-US" sz="1829" b="1" dirty="0">
                <a:solidFill>
                  <a:prstClr val="black">
                    <a:lumMod val="75000"/>
                    <a:lumOff val="25000"/>
                  </a:prstClr>
                </a:solidFill>
                <a:latin typeface="微软雅黑" pitchFamily="34" charset="-122"/>
                <a:ea typeface="微软雅黑" pitchFamily="34" charset="-122"/>
                <a:sym typeface="微软雅黑" pitchFamily="34" charset="-122"/>
              </a:rPr>
              <a:t>通过关联分析发掘存在大量数据集的对象之间的相关性和因果结构</a:t>
            </a:r>
          </a:p>
        </p:txBody>
      </p:sp>
      <p:sp>
        <p:nvSpPr>
          <p:cNvPr id="36" name="文本框 35">
            <a:extLst>
              <a:ext uri="{FF2B5EF4-FFF2-40B4-BE49-F238E27FC236}">
                <a16:creationId xmlns:a16="http://schemas.microsoft.com/office/drawing/2014/main" id="{E76C4401-95B4-4120-8B09-56663604F393}"/>
              </a:ext>
            </a:extLst>
          </p:cNvPr>
          <p:cNvSpPr txBox="1"/>
          <p:nvPr/>
        </p:nvSpPr>
        <p:spPr>
          <a:xfrm>
            <a:off x="1007547" y="306486"/>
            <a:ext cx="4868962" cy="461665"/>
          </a:xfrm>
          <a:prstGeom prst="rect">
            <a:avLst/>
          </a:prstGeom>
          <a:noFill/>
        </p:spPr>
        <p:txBody>
          <a:bodyPr wrap="square" rtlCol="0">
            <a:spAutoFit/>
          </a:bodyPr>
          <a:lstStyle/>
          <a:p>
            <a:pPr defTabSz="1219144">
              <a:defRPr/>
            </a:pPr>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知识图谱的搭建与可视化功能分解</a:t>
            </a:r>
          </a:p>
        </p:txBody>
      </p:sp>
      <p:sp>
        <p:nvSpPr>
          <p:cNvPr id="31" name="椭圆 35">
            <a:extLst>
              <a:ext uri="{FF2B5EF4-FFF2-40B4-BE49-F238E27FC236}">
                <a16:creationId xmlns:a16="http://schemas.microsoft.com/office/drawing/2014/main" id="{01652BBA-038E-426F-92F9-C711A24DFEB5}"/>
              </a:ext>
            </a:extLst>
          </p:cNvPr>
          <p:cNvSpPr>
            <a:spLocks noChangeArrowheads="1"/>
          </p:cNvSpPr>
          <p:nvPr/>
        </p:nvSpPr>
        <p:spPr bwMode="auto">
          <a:xfrm>
            <a:off x="6151969" y="926298"/>
            <a:ext cx="2280135" cy="2248419"/>
          </a:xfrm>
          <a:prstGeom prst="ellipse">
            <a:avLst/>
          </a:prstGeom>
          <a:solidFill>
            <a:schemeClr val="accent1"/>
          </a:solidFill>
          <a:ln>
            <a:noFill/>
          </a:ln>
        </p:spPr>
        <p:txBody>
          <a:bodyPr anchor="ctr"/>
          <a:lstStyle/>
          <a:p>
            <a:pPr algn="ctr" defTabSz="1219144"/>
            <a:endParaRPr lang="zh-CN" altLang="zh-CN" sz="2400" dirty="0">
              <a:solidFill>
                <a:srgbClr val="FFFFFF"/>
              </a:solidFill>
              <a:latin typeface="宋体" pitchFamily="2" charset="-122"/>
              <a:ea typeface="宋体" panose="02010600030101010101" pitchFamily="2" charset="-122"/>
              <a:sym typeface="宋体" pitchFamily="2" charset="-122"/>
            </a:endParaRPr>
          </a:p>
        </p:txBody>
      </p:sp>
      <p:sp>
        <p:nvSpPr>
          <p:cNvPr id="37" name="TextBox 67">
            <a:extLst>
              <a:ext uri="{FF2B5EF4-FFF2-40B4-BE49-F238E27FC236}">
                <a16:creationId xmlns:a16="http://schemas.microsoft.com/office/drawing/2014/main" id="{A9920899-881A-4734-A7CB-58D7EC205B87}"/>
              </a:ext>
            </a:extLst>
          </p:cNvPr>
          <p:cNvSpPr>
            <a:spLocks noChangeArrowheads="1"/>
          </p:cNvSpPr>
          <p:nvPr/>
        </p:nvSpPr>
        <p:spPr bwMode="auto">
          <a:xfrm>
            <a:off x="6314480" y="1500552"/>
            <a:ext cx="1955112" cy="1125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44"/>
            <a:r>
              <a:rPr lang="zh-CN" altLang="en-US" sz="1829" b="1" dirty="0">
                <a:solidFill>
                  <a:prstClr val="white"/>
                </a:solidFill>
                <a:latin typeface="微软雅黑" pitchFamily="34" charset="-122"/>
                <a:ea typeface="微软雅黑" pitchFamily="34" charset="-122"/>
                <a:sym typeface="微软雅黑" pitchFamily="34" charset="-122"/>
              </a:rPr>
              <a:t>通过</a:t>
            </a:r>
            <a:r>
              <a:rPr lang="en-US" altLang="zh-CN" sz="1829" b="1" dirty="0">
                <a:solidFill>
                  <a:prstClr val="white"/>
                </a:solidFill>
                <a:latin typeface="微软雅黑" pitchFamily="34" charset="-122"/>
                <a:ea typeface="微软雅黑" pitchFamily="34" charset="-122"/>
                <a:sym typeface="微软雅黑" pitchFamily="34" charset="-122"/>
              </a:rPr>
              <a:t>python</a:t>
            </a:r>
            <a:r>
              <a:rPr lang="zh-CN" altLang="en-US" sz="1829" b="1" dirty="0">
                <a:solidFill>
                  <a:prstClr val="white"/>
                </a:solidFill>
                <a:latin typeface="微软雅黑" pitchFamily="34" charset="-122"/>
                <a:ea typeface="微软雅黑" pitchFamily="34" charset="-122"/>
                <a:sym typeface="微软雅黑" pitchFamily="34" charset="-122"/>
              </a:rPr>
              <a:t>创建三元组信息，导入</a:t>
            </a:r>
            <a:r>
              <a:rPr lang="en-US" altLang="zh-CN" sz="1829" b="1" dirty="0">
                <a:solidFill>
                  <a:prstClr val="white"/>
                </a:solidFill>
                <a:latin typeface="微软雅黑" pitchFamily="34" charset="-122"/>
                <a:ea typeface="微软雅黑" pitchFamily="34" charset="-122"/>
                <a:sym typeface="微软雅黑" pitchFamily="34" charset="-122"/>
              </a:rPr>
              <a:t>Neo4j</a:t>
            </a:r>
            <a:r>
              <a:rPr lang="zh-CN" altLang="en-US" sz="1829" b="1" dirty="0">
                <a:solidFill>
                  <a:prstClr val="white"/>
                </a:solidFill>
                <a:latin typeface="微软雅黑" pitchFamily="34" charset="-122"/>
                <a:ea typeface="微软雅黑" pitchFamily="34" charset="-122"/>
                <a:sym typeface="微软雅黑" pitchFamily="34" charset="-122"/>
              </a:rPr>
              <a:t>图数据库生成图谱</a:t>
            </a:r>
          </a:p>
        </p:txBody>
      </p:sp>
      <p:sp>
        <p:nvSpPr>
          <p:cNvPr id="38" name="椭圆 39">
            <a:extLst>
              <a:ext uri="{FF2B5EF4-FFF2-40B4-BE49-F238E27FC236}">
                <a16:creationId xmlns:a16="http://schemas.microsoft.com/office/drawing/2014/main" id="{AE618D4A-9BF1-4E0C-B348-28E6FEF69272}"/>
              </a:ext>
            </a:extLst>
          </p:cNvPr>
          <p:cNvSpPr>
            <a:spLocks noChangeArrowheads="1"/>
          </p:cNvSpPr>
          <p:nvPr/>
        </p:nvSpPr>
        <p:spPr bwMode="auto">
          <a:xfrm>
            <a:off x="8625579" y="4163114"/>
            <a:ext cx="2181800" cy="2166992"/>
          </a:xfrm>
          <a:prstGeom prst="ellipse">
            <a:avLst/>
          </a:prstGeom>
          <a:solidFill>
            <a:schemeClr val="accent2"/>
          </a:solidFill>
          <a:ln>
            <a:noFill/>
          </a:ln>
        </p:spPr>
        <p:txBody>
          <a:bodyPr anchor="ctr"/>
          <a:lstStyle/>
          <a:p>
            <a:pPr algn="ctr" defTabSz="1219144"/>
            <a:endParaRPr lang="zh-CN" altLang="zh-CN" sz="2400" dirty="0">
              <a:solidFill>
                <a:srgbClr val="FFFFFF"/>
              </a:solidFill>
              <a:latin typeface="宋体" pitchFamily="2" charset="-122"/>
              <a:ea typeface="宋体" panose="02010600030101010101" pitchFamily="2" charset="-122"/>
              <a:sym typeface="宋体" pitchFamily="2" charset="-122"/>
            </a:endParaRPr>
          </a:p>
        </p:txBody>
      </p:sp>
      <p:sp>
        <p:nvSpPr>
          <p:cNvPr id="39" name="TextBox 70">
            <a:extLst>
              <a:ext uri="{FF2B5EF4-FFF2-40B4-BE49-F238E27FC236}">
                <a16:creationId xmlns:a16="http://schemas.microsoft.com/office/drawing/2014/main" id="{8ADB922B-0E85-4A47-BD85-A3E2A81488C2}"/>
              </a:ext>
            </a:extLst>
          </p:cNvPr>
          <p:cNvSpPr>
            <a:spLocks noChangeArrowheads="1"/>
          </p:cNvSpPr>
          <p:nvPr/>
        </p:nvSpPr>
        <p:spPr bwMode="auto">
          <a:xfrm>
            <a:off x="8785394" y="4614048"/>
            <a:ext cx="1862170" cy="140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44"/>
            <a:r>
              <a:rPr lang="zh-CN" altLang="en-US" sz="1829" b="1" dirty="0">
                <a:solidFill>
                  <a:prstClr val="black">
                    <a:lumMod val="75000"/>
                    <a:lumOff val="25000"/>
                  </a:prstClr>
                </a:solidFill>
                <a:latin typeface="微软雅黑" pitchFamily="34" charset="-122"/>
                <a:ea typeface="微软雅黑" pitchFamily="34" charset="-122"/>
                <a:sym typeface="微软雅黑" pitchFamily="34" charset="-122"/>
              </a:rPr>
              <a:t>通过可视化工具</a:t>
            </a:r>
            <a:r>
              <a:rPr lang="en-US" altLang="zh-CN" sz="1829" b="1" dirty="0" err="1">
                <a:solidFill>
                  <a:prstClr val="black">
                    <a:lumMod val="75000"/>
                    <a:lumOff val="25000"/>
                  </a:prstClr>
                </a:solidFill>
                <a:latin typeface="微软雅黑" pitchFamily="34" charset="-122"/>
                <a:ea typeface="微软雅黑" pitchFamily="34" charset="-122"/>
                <a:sym typeface="微软雅黑" pitchFamily="34" charset="-122"/>
              </a:rPr>
              <a:t>Echarts</a:t>
            </a:r>
            <a:r>
              <a:rPr lang="zh-CN" altLang="en-US" sz="1829" b="1" dirty="0">
                <a:solidFill>
                  <a:prstClr val="black">
                    <a:lumMod val="75000"/>
                    <a:lumOff val="25000"/>
                  </a:prstClr>
                </a:solidFill>
                <a:latin typeface="微软雅黑" pitchFamily="34" charset="-122"/>
                <a:ea typeface="微软雅黑" pitchFamily="34" charset="-122"/>
                <a:sym typeface="微软雅黑" pitchFamily="34" charset="-122"/>
              </a:rPr>
              <a:t>，将数据库中的图谱可视化在网页端并提供交互功能</a:t>
            </a:r>
          </a:p>
        </p:txBody>
      </p:sp>
    </p:spTree>
    <p:extLst>
      <p:ext uri="{BB962C8B-B14F-4D97-AF65-F5344CB8AC3E}">
        <p14:creationId xmlns:p14="http://schemas.microsoft.com/office/powerpoint/2010/main" val="4053781030"/>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300" fill="hold"/>
                                        <p:tgtEl>
                                          <p:spTgt spid="19"/>
                                        </p:tgtEl>
                                        <p:attrNameLst>
                                          <p:attrName>ppt_w</p:attrName>
                                        </p:attrNameLst>
                                      </p:cBhvr>
                                      <p:tavLst>
                                        <p:tav tm="0">
                                          <p:val>
                                            <p:fltVal val="0"/>
                                          </p:val>
                                        </p:tav>
                                        <p:tav tm="100000">
                                          <p:val>
                                            <p:strVal val="#ppt_w"/>
                                          </p:val>
                                        </p:tav>
                                      </p:tavLst>
                                    </p:anim>
                                    <p:anim calcmode="lin" valueType="num">
                                      <p:cBhvr>
                                        <p:cTn id="8" dur="300" fill="hold"/>
                                        <p:tgtEl>
                                          <p:spTgt spid="19"/>
                                        </p:tgtEl>
                                        <p:attrNameLst>
                                          <p:attrName>ppt_h</p:attrName>
                                        </p:attrNameLst>
                                      </p:cBhvr>
                                      <p:tavLst>
                                        <p:tav tm="0">
                                          <p:val>
                                            <p:fltVal val="0"/>
                                          </p:val>
                                        </p:tav>
                                        <p:tav tm="100000">
                                          <p:val>
                                            <p:strVal val="#ppt_h"/>
                                          </p:val>
                                        </p:tav>
                                      </p:tavLst>
                                    </p:anim>
                                    <p:animEffect>
                                      <p:cBhvr>
                                        <p:cTn id="9" dur="300"/>
                                        <p:tgtEl>
                                          <p:spTgt spid="19"/>
                                        </p:tgtEl>
                                      </p:cBhvr>
                                    </p:animEffect>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p:cBhvr>
                                        <p:cTn id="14" dur="300"/>
                                        <p:tgtEl>
                                          <p:spTgt spid="4"/>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p:cBhvr>
                                        <p:cTn id="17" dur="600"/>
                                        <p:tgtEl>
                                          <p:spTgt spid="17"/>
                                        </p:tgtEl>
                                      </p:cBhvr>
                                    </p:animEffect>
                                    <p:anim calcmode="lin" valueType="num">
                                      <p:cBhvr>
                                        <p:cTn id="18" dur="600" fill="hold"/>
                                        <p:tgtEl>
                                          <p:spTgt spid="17"/>
                                        </p:tgtEl>
                                        <p:attrNameLst>
                                          <p:attrName>ppt_x</p:attrName>
                                        </p:attrNameLst>
                                      </p:cBhvr>
                                      <p:tavLst>
                                        <p:tav tm="0">
                                          <p:val>
                                            <p:strVal val="#ppt_x"/>
                                          </p:val>
                                        </p:tav>
                                        <p:tav tm="100000">
                                          <p:val>
                                            <p:strVal val="#ppt_x"/>
                                          </p:val>
                                        </p:tav>
                                      </p:tavLst>
                                    </p:anim>
                                    <p:anim calcmode="lin" valueType="num">
                                      <p:cBhvr>
                                        <p:cTn id="19" dur="600" fill="hold"/>
                                        <p:tgtEl>
                                          <p:spTgt spid="17"/>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p:cBhvr>
                                        <p:cTn id="22" dur="600"/>
                                        <p:tgtEl>
                                          <p:spTgt spid="7"/>
                                        </p:tgtEl>
                                      </p:cBhvr>
                                    </p:animEffect>
                                    <p:anim calcmode="lin" valueType="num">
                                      <p:cBhvr>
                                        <p:cTn id="23" dur="600" fill="hold"/>
                                        <p:tgtEl>
                                          <p:spTgt spid="7"/>
                                        </p:tgtEl>
                                        <p:attrNameLst>
                                          <p:attrName>ppt_x</p:attrName>
                                        </p:attrNameLst>
                                      </p:cBhvr>
                                      <p:tavLst>
                                        <p:tav tm="0">
                                          <p:val>
                                            <p:strVal val="#ppt_x"/>
                                          </p:val>
                                        </p:tav>
                                        <p:tav tm="100000">
                                          <p:val>
                                            <p:strVal val="#ppt_x"/>
                                          </p:val>
                                        </p:tav>
                                      </p:tavLst>
                                    </p:anim>
                                    <p:anim calcmode="lin" valueType="num">
                                      <p:cBhvr>
                                        <p:cTn id="24" dur="600" fill="hold"/>
                                        <p:tgtEl>
                                          <p:spTgt spid="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p:cBhvr>
                                        <p:cTn id="27" dur="600"/>
                                        <p:tgtEl>
                                          <p:spTgt spid="32"/>
                                        </p:tgtEl>
                                      </p:cBhvr>
                                    </p:animEffect>
                                    <p:anim calcmode="lin" valueType="num">
                                      <p:cBhvr>
                                        <p:cTn id="28" dur="600" fill="hold"/>
                                        <p:tgtEl>
                                          <p:spTgt spid="32"/>
                                        </p:tgtEl>
                                        <p:attrNameLst>
                                          <p:attrName>ppt_x</p:attrName>
                                        </p:attrNameLst>
                                      </p:cBhvr>
                                      <p:tavLst>
                                        <p:tav tm="0">
                                          <p:val>
                                            <p:strVal val="#ppt_x"/>
                                          </p:val>
                                        </p:tav>
                                        <p:tav tm="100000">
                                          <p:val>
                                            <p:strVal val="#ppt_x"/>
                                          </p:val>
                                        </p:tav>
                                      </p:tavLst>
                                    </p:anim>
                                    <p:anim calcmode="lin" valueType="num">
                                      <p:cBhvr>
                                        <p:cTn id="29" dur="600" fill="hold"/>
                                        <p:tgtEl>
                                          <p:spTgt spid="32"/>
                                        </p:tgtEl>
                                        <p:attrNameLst>
                                          <p:attrName>ppt_y</p:attrName>
                                        </p:attrNameLst>
                                      </p:cBhvr>
                                      <p:tavLst>
                                        <p:tav tm="0">
                                          <p:val>
                                            <p:strVal val="#ppt_y-.1"/>
                                          </p:val>
                                        </p:tav>
                                        <p:tav tm="100000">
                                          <p:val>
                                            <p:strVal val="#ppt_y"/>
                                          </p:val>
                                        </p:tav>
                                      </p:tavLst>
                                    </p:anim>
                                  </p:childTnLst>
                                </p:cTn>
                              </p:par>
                            </p:childTnLst>
                          </p:cTn>
                        </p:par>
                        <p:par>
                          <p:cTn id="30" fill="hold">
                            <p:stCondLst>
                              <p:cond delay="6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300" fill="hold"/>
                                        <p:tgtEl>
                                          <p:spTgt spid="20"/>
                                        </p:tgtEl>
                                        <p:attrNameLst>
                                          <p:attrName>ppt_w</p:attrName>
                                        </p:attrNameLst>
                                      </p:cBhvr>
                                      <p:tavLst>
                                        <p:tav tm="0">
                                          <p:val>
                                            <p:fltVal val="0"/>
                                          </p:val>
                                        </p:tav>
                                        <p:tav tm="100000">
                                          <p:val>
                                            <p:strVal val="#ppt_w"/>
                                          </p:val>
                                        </p:tav>
                                      </p:tavLst>
                                    </p:anim>
                                    <p:anim calcmode="lin" valueType="num">
                                      <p:cBhvr>
                                        <p:cTn id="34" dur="300" fill="hold"/>
                                        <p:tgtEl>
                                          <p:spTgt spid="20"/>
                                        </p:tgtEl>
                                        <p:attrNameLst>
                                          <p:attrName>ppt_h</p:attrName>
                                        </p:attrNameLst>
                                      </p:cBhvr>
                                      <p:tavLst>
                                        <p:tav tm="0">
                                          <p:val>
                                            <p:fltVal val="0"/>
                                          </p:val>
                                        </p:tav>
                                        <p:tav tm="100000">
                                          <p:val>
                                            <p:strVal val="#ppt_h"/>
                                          </p:val>
                                        </p:tav>
                                      </p:tavLst>
                                    </p:anim>
                                    <p:animEffect>
                                      <p:cBhvr>
                                        <p:cTn id="35" dur="3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300" fill="hold"/>
                                        <p:tgtEl>
                                          <p:spTgt spid="8"/>
                                        </p:tgtEl>
                                        <p:attrNameLst>
                                          <p:attrName>ppt_w</p:attrName>
                                        </p:attrNameLst>
                                      </p:cBhvr>
                                      <p:tavLst>
                                        <p:tav tm="0">
                                          <p:val>
                                            <p:fltVal val="0"/>
                                          </p:val>
                                        </p:tav>
                                        <p:tav tm="100000">
                                          <p:val>
                                            <p:strVal val="#ppt_w"/>
                                          </p:val>
                                        </p:tav>
                                      </p:tavLst>
                                    </p:anim>
                                    <p:anim calcmode="lin" valueType="num">
                                      <p:cBhvr>
                                        <p:cTn id="39" dur="300" fill="hold"/>
                                        <p:tgtEl>
                                          <p:spTgt spid="8"/>
                                        </p:tgtEl>
                                        <p:attrNameLst>
                                          <p:attrName>ppt_h</p:attrName>
                                        </p:attrNameLst>
                                      </p:cBhvr>
                                      <p:tavLst>
                                        <p:tav tm="0">
                                          <p:val>
                                            <p:fltVal val="0"/>
                                          </p:val>
                                        </p:tav>
                                        <p:tav tm="100000">
                                          <p:val>
                                            <p:strVal val="#ppt_h"/>
                                          </p:val>
                                        </p:tav>
                                      </p:tavLst>
                                    </p:anim>
                                    <p:animEffect>
                                      <p:cBhvr>
                                        <p:cTn id="40" dur="300"/>
                                        <p:tgtEl>
                                          <p:spTgt spid="8"/>
                                        </p:tgtEl>
                                      </p:cBhvr>
                                    </p:animEffect>
                                  </p:childTnLst>
                                </p:cTn>
                              </p:par>
                              <p:par>
                                <p:cTn id="41" presetID="47"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p:cBhvr>
                                        <p:cTn id="43" dur="600"/>
                                        <p:tgtEl>
                                          <p:spTgt spid="26"/>
                                        </p:tgtEl>
                                      </p:cBhvr>
                                    </p:animEffect>
                                    <p:anim calcmode="lin" valueType="num">
                                      <p:cBhvr>
                                        <p:cTn id="44" dur="600" fill="hold"/>
                                        <p:tgtEl>
                                          <p:spTgt spid="26"/>
                                        </p:tgtEl>
                                        <p:attrNameLst>
                                          <p:attrName>ppt_x</p:attrName>
                                        </p:attrNameLst>
                                      </p:cBhvr>
                                      <p:tavLst>
                                        <p:tav tm="0">
                                          <p:val>
                                            <p:strVal val="#ppt_x"/>
                                          </p:val>
                                        </p:tav>
                                        <p:tav tm="100000">
                                          <p:val>
                                            <p:strVal val="#ppt_x"/>
                                          </p:val>
                                        </p:tav>
                                      </p:tavLst>
                                    </p:anim>
                                    <p:anim calcmode="lin" valueType="num">
                                      <p:cBhvr>
                                        <p:cTn id="45" dur="6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p:cBhvr>
                                        <p:cTn id="48" dur="600"/>
                                        <p:tgtEl>
                                          <p:spTgt spid="11"/>
                                        </p:tgtEl>
                                      </p:cBhvr>
                                    </p:animEffect>
                                    <p:anim calcmode="lin" valueType="num">
                                      <p:cBhvr>
                                        <p:cTn id="49" dur="600" fill="hold"/>
                                        <p:tgtEl>
                                          <p:spTgt spid="11"/>
                                        </p:tgtEl>
                                        <p:attrNameLst>
                                          <p:attrName>ppt_x</p:attrName>
                                        </p:attrNameLst>
                                      </p:cBhvr>
                                      <p:tavLst>
                                        <p:tav tm="0">
                                          <p:val>
                                            <p:strVal val="#ppt_x"/>
                                          </p:val>
                                        </p:tav>
                                        <p:tav tm="100000">
                                          <p:val>
                                            <p:strVal val="#ppt_x"/>
                                          </p:val>
                                        </p:tav>
                                      </p:tavLst>
                                    </p:anim>
                                    <p:anim calcmode="lin" valueType="num">
                                      <p:cBhvr>
                                        <p:cTn id="50" dur="600" fill="hold"/>
                                        <p:tgtEl>
                                          <p:spTgt spid="1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p:cBhvr>
                                        <p:cTn id="53" dur="600"/>
                                        <p:tgtEl>
                                          <p:spTgt spid="34"/>
                                        </p:tgtEl>
                                      </p:cBhvr>
                                    </p:animEffect>
                                    <p:anim calcmode="lin" valueType="num">
                                      <p:cBhvr>
                                        <p:cTn id="54" dur="600" fill="hold"/>
                                        <p:tgtEl>
                                          <p:spTgt spid="34"/>
                                        </p:tgtEl>
                                        <p:attrNameLst>
                                          <p:attrName>ppt_x</p:attrName>
                                        </p:attrNameLst>
                                      </p:cBhvr>
                                      <p:tavLst>
                                        <p:tav tm="0">
                                          <p:val>
                                            <p:strVal val="#ppt_x"/>
                                          </p:val>
                                        </p:tav>
                                        <p:tav tm="100000">
                                          <p:val>
                                            <p:strVal val="#ppt_x"/>
                                          </p:val>
                                        </p:tav>
                                      </p:tavLst>
                                    </p:anim>
                                    <p:anim calcmode="lin" valueType="num">
                                      <p:cBhvr>
                                        <p:cTn id="55" dur="600" fill="hold"/>
                                        <p:tgtEl>
                                          <p:spTgt spid="34"/>
                                        </p:tgtEl>
                                        <p:attrNameLst>
                                          <p:attrName>ppt_y</p:attrName>
                                        </p:attrNameLst>
                                      </p:cBhvr>
                                      <p:tavLst>
                                        <p:tav tm="0">
                                          <p:val>
                                            <p:strVal val="#ppt_y+.1"/>
                                          </p:val>
                                        </p:tav>
                                        <p:tav tm="100000">
                                          <p:val>
                                            <p:strVal val="#ppt_y"/>
                                          </p:val>
                                        </p:tav>
                                      </p:tavLst>
                                    </p:anim>
                                  </p:childTnLst>
                                </p:cTn>
                              </p:par>
                            </p:childTnLst>
                          </p:cTn>
                        </p:par>
                        <p:par>
                          <p:cTn id="56" fill="hold">
                            <p:stCondLst>
                              <p:cond delay="1200"/>
                            </p:stCondLst>
                            <p:childTnLst>
                              <p:par>
                                <p:cTn id="57" presetID="10"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300" fill="hold"/>
                                        <p:tgtEl>
                                          <p:spTgt spid="21"/>
                                        </p:tgtEl>
                                        <p:attrNameLst>
                                          <p:attrName>ppt_w</p:attrName>
                                        </p:attrNameLst>
                                      </p:cBhvr>
                                      <p:tavLst>
                                        <p:tav tm="0">
                                          <p:val>
                                            <p:fltVal val="0"/>
                                          </p:val>
                                        </p:tav>
                                        <p:tav tm="100000">
                                          <p:val>
                                            <p:strVal val="#ppt_w"/>
                                          </p:val>
                                        </p:tav>
                                      </p:tavLst>
                                    </p:anim>
                                    <p:anim calcmode="lin" valueType="num">
                                      <p:cBhvr>
                                        <p:cTn id="60" dur="300" fill="hold"/>
                                        <p:tgtEl>
                                          <p:spTgt spid="21"/>
                                        </p:tgtEl>
                                        <p:attrNameLst>
                                          <p:attrName>ppt_h</p:attrName>
                                        </p:attrNameLst>
                                      </p:cBhvr>
                                      <p:tavLst>
                                        <p:tav tm="0">
                                          <p:val>
                                            <p:fltVal val="0"/>
                                          </p:val>
                                        </p:tav>
                                        <p:tav tm="100000">
                                          <p:val>
                                            <p:strVal val="#ppt_h"/>
                                          </p:val>
                                        </p:tav>
                                      </p:tavLst>
                                    </p:anim>
                                    <p:animEffect>
                                      <p:cBhvr>
                                        <p:cTn id="61" dur="300"/>
                                        <p:tgtEl>
                                          <p:spTgt spid="21"/>
                                        </p:tgtEl>
                                      </p:cBhvr>
                                    </p:animEffect>
                                  </p:childTnLst>
                                </p:cTn>
                              </p:par>
                              <p:par>
                                <p:cTn id="62" presetID="10" presetClass="entr" presetSubtype="0"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p:cTn id="64" dur="300" fill="hold"/>
                                        <p:tgtEl>
                                          <p:spTgt spid="12"/>
                                        </p:tgtEl>
                                        <p:attrNameLst>
                                          <p:attrName>ppt_w</p:attrName>
                                        </p:attrNameLst>
                                      </p:cBhvr>
                                      <p:tavLst>
                                        <p:tav tm="0">
                                          <p:val>
                                            <p:fltVal val="0"/>
                                          </p:val>
                                        </p:tav>
                                        <p:tav tm="100000">
                                          <p:val>
                                            <p:strVal val="#ppt_w"/>
                                          </p:val>
                                        </p:tav>
                                      </p:tavLst>
                                    </p:anim>
                                    <p:anim calcmode="lin" valueType="num">
                                      <p:cBhvr>
                                        <p:cTn id="65" dur="300" fill="hold"/>
                                        <p:tgtEl>
                                          <p:spTgt spid="12"/>
                                        </p:tgtEl>
                                        <p:attrNameLst>
                                          <p:attrName>ppt_h</p:attrName>
                                        </p:attrNameLst>
                                      </p:cBhvr>
                                      <p:tavLst>
                                        <p:tav tm="0">
                                          <p:val>
                                            <p:fltVal val="0"/>
                                          </p:val>
                                        </p:tav>
                                        <p:tav tm="100000">
                                          <p:val>
                                            <p:strVal val="#ppt_h"/>
                                          </p:val>
                                        </p:tav>
                                      </p:tavLst>
                                    </p:anim>
                                    <p:animEffect>
                                      <p:cBhvr>
                                        <p:cTn id="66" dur="300"/>
                                        <p:tgtEl>
                                          <p:spTgt spid="12"/>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p:cBhvr>
                                        <p:cTn id="69" dur="600"/>
                                        <p:tgtEl>
                                          <p:spTgt spid="28"/>
                                        </p:tgtEl>
                                      </p:cBhvr>
                                    </p:animEffect>
                                    <p:anim calcmode="lin" valueType="num">
                                      <p:cBhvr>
                                        <p:cTn id="70" dur="600" fill="hold"/>
                                        <p:tgtEl>
                                          <p:spTgt spid="28"/>
                                        </p:tgtEl>
                                        <p:attrNameLst>
                                          <p:attrName>ppt_x</p:attrName>
                                        </p:attrNameLst>
                                      </p:cBhvr>
                                      <p:tavLst>
                                        <p:tav tm="0">
                                          <p:val>
                                            <p:strVal val="#ppt_x"/>
                                          </p:val>
                                        </p:tav>
                                        <p:tav tm="100000">
                                          <p:val>
                                            <p:strVal val="#ppt_x"/>
                                          </p:val>
                                        </p:tav>
                                      </p:tavLst>
                                    </p:anim>
                                    <p:anim calcmode="lin" valueType="num">
                                      <p:cBhvr>
                                        <p:cTn id="71" dur="600" fill="hold"/>
                                        <p:tgtEl>
                                          <p:spTgt spid="28"/>
                                        </p:tgtEl>
                                        <p:attrNameLst>
                                          <p:attrName>ppt_y</p:attrName>
                                        </p:attrNameLst>
                                      </p:cBhvr>
                                      <p:tavLst>
                                        <p:tav tm="0">
                                          <p:val>
                                            <p:strVal val="#ppt_y+.1"/>
                                          </p:val>
                                        </p:tav>
                                        <p:tav tm="100000">
                                          <p:val>
                                            <p:strVal val="#ppt_y"/>
                                          </p:val>
                                        </p:tav>
                                      </p:tavLst>
                                    </p:anim>
                                  </p:childTnLst>
                                </p:cTn>
                              </p:par>
                            </p:childTnLst>
                          </p:cTn>
                        </p:par>
                        <p:par>
                          <p:cTn id="72" fill="hold">
                            <p:stCondLst>
                              <p:cond delay="1800"/>
                            </p:stCondLst>
                            <p:childTnLst>
                              <p:par>
                                <p:cTn id="73" presetID="10"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p:cTn id="75" dur="300" fill="hold"/>
                                        <p:tgtEl>
                                          <p:spTgt spid="25"/>
                                        </p:tgtEl>
                                        <p:attrNameLst>
                                          <p:attrName>ppt_w</p:attrName>
                                        </p:attrNameLst>
                                      </p:cBhvr>
                                      <p:tavLst>
                                        <p:tav tm="0">
                                          <p:val>
                                            <p:fltVal val="0"/>
                                          </p:val>
                                        </p:tav>
                                        <p:tav tm="100000">
                                          <p:val>
                                            <p:strVal val="#ppt_w"/>
                                          </p:val>
                                        </p:tav>
                                      </p:tavLst>
                                    </p:anim>
                                    <p:anim calcmode="lin" valueType="num">
                                      <p:cBhvr>
                                        <p:cTn id="76" dur="300" fill="hold"/>
                                        <p:tgtEl>
                                          <p:spTgt spid="25"/>
                                        </p:tgtEl>
                                        <p:attrNameLst>
                                          <p:attrName>ppt_h</p:attrName>
                                        </p:attrNameLst>
                                      </p:cBhvr>
                                      <p:tavLst>
                                        <p:tav tm="0">
                                          <p:val>
                                            <p:fltVal val="0"/>
                                          </p:val>
                                        </p:tav>
                                        <p:tav tm="100000">
                                          <p:val>
                                            <p:strVal val="#ppt_h"/>
                                          </p:val>
                                        </p:tav>
                                      </p:tavLst>
                                    </p:anim>
                                    <p:animEffect>
                                      <p:cBhvr>
                                        <p:cTn id="77" dur="300"/>
                                        <p:tgtEl>
                                          <p:spTgt spid="25"/>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p:cTn id="80" dur="300" fill="hold"/>
                                        <p:tgtEl>
                                          <p:spTgt spid="22"/>
                                        </p:tgtEl>
                                        <p:attrNameLst>
                                          <p:attrName>ppt_w</p:attrName>
                                        </p:attrNameLst>
                                      </p:cBhvr>
                                      <p:tavLst>
                                        <p:tav tm="0">
                                          <p:val>
                                            <p:fltVal val="0"/>
                                          </p:val>
                                        </p:tav>
                                        <p:tav tm="100000">
                                          <p:val>
                                            <p:strVal val="#ppt_w"/>
                                          </p:val>
                                        </p:tav>
                                      </p:tavLst>
                                    </p:anim>
                                    <p:anim calcmode="lin" valueType="num">
                                      <p:cBhvr>
                                        <p:cTn id="81" dur="300" fill="hold"/>
                                        <p:tgtEl>
                                          <p:spTgt spid="22"/>
                                        </p:tgtEl>
                                        <p:attrNameLst>
                                          <p:attrName>ppt_h</p:attrName>
                                        </p:attrNameLst>
                                      </p:cBhvr>
                                      <p:tavLst>
                                        <p:tav tm="0">
                                          <p:val>
                                            <p:fltVal val="0"/>
                                          </p:val>
                                        </p:tav>
                                        <p:tav tm="100000">
                                          <p:val>
                                            <p:strVal val="#ppt_h"/>
                                          </p:val>
                                        </p:tav>
                                      </p:tavLst>
                                    </p:anim>
                                    <p:animEffect>
                                      <p:cBhvr>
                                        <p:cTn id="82" dur="300"/>
                                        <p:tgtEl>
                                          <p:spTgt spid="22"/>
                                        </p:tgtEl>
                                      </p:cBhvr>
                                    </p:animEffect>
                                  </p:childTnLst>
                                </p:cTn>
                              </p:par>
                              <p:par>
                                <p:cTn id="83" presetID="47"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p:cBhvr>
                                        <p:cTn id="85" dur="600"/>
                                        <p:tgtEl>
                                          <p:spTgt spid="30"/>
                                        </p:tgtEl>
                                      </p:cBhvr>
                                    </p:animEffect>
                                    <p:anim calcmode="lin" valueType="num">
                                      <p:cBhvr>
                                        <p:cTn id="86" dur="600" fill="hold"/>
                                        <p:tgtEl>
                                          <p:spTgt spid="30"/>
                                        </p:tgtEl>
                                        <p:attrNameLst>
                                          <p:attrName>ppt_x</p:attrName>
                                        </p:attrNameLst>
                                      </p:cBhvr>
                                      <p:tavLst>
                                        <p:tav tm="0">
                                          <p:val>
                                            <p:strVal val="#ppt_x"/>
                                          </p:val>
                                        </p:tav>
                                        <p:tav tm="100000">
                                          <p:val>
                                            <p:strVal val="#ppt_x"/>
                                          </p:val>
                                        </p:tav>
                                      </p:tavLst>
                                    </p:anim>
                                    <p:anim calcmode="lin" valueType="num">
                                      <p:cBhvr>
                                        <p:cTn id="87" dur="600" fill="hold"/>
                                        <p:tgtEl>
                                          <p:spTgt spid="30"/>
                                        </p:tgtEl>
                                        <p:attrNameLst>
                                          <p:attrName>ppt_y</p:attrName>
                                        </p:attrNameLst>
                                      </p:cBhvr>
                                      <p:tavLst>
                                        <p:tav tm="0">
                                          <p:val>
                                            <p:strVal val="#ppt_y-.1"/>
                                          </p:val>
                                        </p:tav>
                                        <p:tav tm="100000">
                                          <p:val>
                                            <p:strVal val="#ppt_y"/>
                                          </p:val>
                                        </p:tav>
                                      </p:tavLst>
                                    </p:anim>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47"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p:cBhvr>
                                        <p:cTn id="93" dur="600"/>
                                        <p:tgtEl>
                                          <p:spTgt spid="31"/>
                                        </p:tgtEl>
                                      </p:cBhvr>
                                    </p:animEffect>
                                    <p:anim calcmode="lin" valueType="num">
                                      <p:cBhvr>
                                        <p:cTn id="94" dur="600" fill="hold"/>
                                        <p:tgtEl>
                                          <p:spTgt spid="31"/>
                                        </p:tgtEl>
                                        <p:attrNameLst>
                                          <p:attrName>ppt_x</p:attrName>
                                        </p:attrNameLst>
                                      </p:cBhvr>
                                      <p:tavLst>
                                        <p:tav tm="0">
                                          <p:val>
                                            <p:strVal val="#ppt_x"/>
                                          </p:val>
                                        </p:tav>
                                        <p:tav tm="100000">
                                          <p:val>
                                            <p:strVal val="#ppt_x"/>
                                          </p:val>
                                        </p:tav>
                                      </p:tavLst>
                                    </p:anim>
                                    <p:anim calcmode="lin" valueType="num">
                                      <p:cBhvr>
                                        <p:cTn id="95" dur="600" fill="hold"/>
                                        <p:tgtEl>
                                          <p:spTgt spid="31"/>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p:cBhvr>
                                        <p:cTn id="98" dur="600"/>
                                        <p:tgtEl>
                                          <p:spTgt spid="37"/>
                                        </p:tgtEl>
                                      </p:cBhvr>
                                    </p:animEffect>
                                    <p:anim calcmode="lin" valueType="num">
                                      <p:cBhvr>
                                        <p:cTn id="99" dur="600" fill="hold"/>
                                        <p:tgtEl>
                                          <p:spTgt spid="37"/>
                                        </p:tgtEl>
                                        <p:attrNameLst>
                                          <p:attrName>ppt_x</p:attrName>
                                        </p:attrNameLst>
                                      </p:cBhvr>
                                      <p:tavLst>
                                        <p:tav tm="0">
                                          <p:val>
                                            <p:strVal val="#ppt_x"/>
                                          </p:val>
                                        </p:tav>
                                        <p:tav tm="100000">
                                          <p:val>
                                            <p:strVal val="#ppt_x"/>
                                          </p:val>
                                        </p:tav>
                                      </p:tavLst>
                                    </p:anim>
                                    <p:anim calcmode="lin" valueType="num">
                                      <p:cBhvr>
                                        <p:cTn id="100" dur="600" fill="hold"/>
                                        <p:tgtEl>
                                          <p:spTgt spid="37"/>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p:cBhvr>
                                        <p:cTn id="103" dur="600"/>
                                        <p:tgtEl>
                                          <p:spTgt spid="38"/>
                                        </p:tgtEl>
                                      </p:cBhvr>
                                    </p:animEffect>
                                    <p:anim calcmode="lin" valueType="num">
                                      <p:cBhvr>
                                        <p:cTn id="104" dur="600" fill="hold"/>
                                        <p:tgtEl>
                                          <p:spTgt spid="38"/>
                                        </p:tgtEl>
                                        <p:attrNameLst>
                                          <p:attrName>ppt_x</p:attrName>
                                        </p:attrNameLst>
                                      </p:cBhvr>
                                      <p:tavLst>
                                        <p:tav tm="0">
                                          <p:val>
                                            <p:strVal val="#ppt_x"/>
                                          </p:val>
                                        </p:tav>
                                        <p:tav tm="100000">
                                          <p:val>
                                            <p:strVal val="#ppt_x"/>
                                          </p:val>
                                        </p:tav>
                                      </p:tavLst>
                                    </p:anim>
                                    <p:anim calcmode="lin" valueType="num">
                                      <p:cBhvr>
                                        <p:cTn id="105" dur="600" fill="hold"/>
                                        <p:tgtEl>
                                          <p:spTgt spid="38"/>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p:cBhvr>
                                        <p:cTn id="108" dur="600"/>
                                        <p:tgtEl>
                                          <p:spTgt spid="39"/>
                                        </p:tgtEl>
                                      </p:cBhvr>
                                    </p:animEffect>
                                    <p:anim calcmode="lin" valueType="num">
                                      <p:cBhvr>
                                        <p:cTn id="109" dur="600" fill="hold"/>
                                        <p:tgtEl>
                                          <p:spTgt spid="39"/>
                                        </p:tgtEl>
                                        <p:attrNameLst>
                                          <p:attrName>ppt_x</p:attrName>
                                        </p:attrNameLst>
                                      </p:cBhvr>
                                      <p:tavLst>
                                        <p:tav tm="0">
                                          <p:val>
                                            <p:strVal val="#ppt_x"/>
                                          </p:val>
                                        </p:tav>
                                        <p:tav tm="100000">
                                          <p:val>
                                            <p:strVal val="#ppt_x"/>
                                          </p:val>
                                        </p:tav>
                                      </p:tavLst>
                                    </p:anim>
                                    <p:anim calcmode="lin" valueType="num">
                                      <p:cBhvr>
                                        <p:cTn id="110" dur="6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11" grpId="0" bldLvl="0" animBg="1" autoUpdateAnimBg="0"/>
      <p:bldP spid="17" grpId="0" bldLvl="0" autoUpdateAnimBg="0"/>
      <p:bldP spid="19" grpId="0" bldLvl="0" autoUpdateAnimBg="0"/>
      <p:bldP spid="20" grpId="0" bldLvl="0" autoUpdateAnimBg="0"/>
      <p:bldP spid="21" grpId="0" bldLvl="0" autoUpdateAnimBg="0"/>
      <p:bldP spid="25" grpId="0" bldLvl="0" autoUpdateAnimBg="0"/>
      <p:bldP spid="26" grpId="0" bldLvl="0" autoUpdateAnimBg="0"/>
      <p:bldP spid="28" grpId="0" bldLvl="0" autoUpdateAnimBg="0"/>
      <p:bldP spid="30" grpId="0" bldLvl="0" autoUpdateAnimBg="0"/>
      <p:bldP spid="32" grpId="0" bldLvl="0" autoUpdateAnimBg="0"/>
      <p:bldP spid="34" grpId="0" bldLvl="0" autoUpdateAnimBg="0"/>
      <p:bldP spid="36" grpId="0"/>
      <p:bldP spid="31" grpId="0" bldLvl="0" animBg="1" autoUpdateAnimBg="0"/>
      <p:bldP spid="37" grpId="0" bldLvl="0" autoUpdateAnimBg="0"/>
      <p:bldP spid="38" grpId="0" bldLvl="0" animBg="1" autoUpdateAnimBg="0"/>
      <p:bldP spid="39"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705B5AA-D0E5-45DD-B193-FAFBCD14E5BF}"/>
              </a:ext>
            </a:extLst>
          </p:cNvPr>
          <p:cNvSpPr txBox="1"/>
          <p:nvPr/>
        </p:nvSpPr>
        <p:spPr>
          <a:xfrm>
            <a:off x="1007547" y="30648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搭建知识图谱</a:t>
            </a:r>
          </a:p>
        </p:txBody>
      </p:sp>
      <p:pic>
        <p:nvPicPr>
          <p:cNvPr id="9" name="图片 8">
            <a:extLst>
              <a:ext uri="{FF2B5EF4-FFF2-40B4-BE49-F238E27FC236}">
                <a16:creationId xmlns:a16="http://schemas.microsoft.com/office/drawing/2014/main" id="{29FD8880-1DFE-4D80-8FE6-1161FA1F46B1}"/>
              </a:ext>
            </a:extLst>
          </p:cNvPr>
          <p:cNvPicPr>
            <a:picLocks noChangeAspect="1"/>
          </p:cNvPicPr>
          <p:nvPr/>
        </p:nvPicPr>
        <p:blipFill>
          <a:blip r:embed="rId2"/>
          <a:stretch>
            <a:fillRect/>
          </a:stretch>
        </p:blipFill>
        <p:spPr>
          <a:xfrm>
            <a:off x="2858498" y="849973"/>
            <a:ext cx="9272201" cy="5972681"/>
          </a:xfrm>
          <a:prstGeom prst="rect">
            <a:avLst/>
          </a:prstGeom>
        </p:spPr>
      </p:pic>
      <p:sp>
        <p:nvSpPr>
          <p:cNvPr id="10" name="圆角矩形 5">
            <a:extLst>
              <a:ext uri="{FF2B5EF4-FFF2-40B4-BE49-F238E27FC236}">
                <a16:creationId xmlns:a16="http://schemas.microsoft.com/office/drawing/2014/main" id="{DC52CC0B-CE2C-4E51-AE47-31A9DB564ADF}"/>
              </a:ext>
            </a:extLst>
          </p:cNvPr>
          <p:cNvSpPr/>
          <p:nvPr/>
        </p:nvSpPr>
        <p:spPr>
          <a:xfrm>
            <a:off x="226053" y="1236962"/>
            <a:ext cx="2423238" cy="107409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用户在网页端选择某公司的</a:t>
            </a:r>
            <a:r>
              <a:rPr lang="en-US" altLang="zh-CN" sz="1524" dirty="0">
                <a:solidFill>
                  <a:schemeClr val="tx1"/>
                </a:solidFill>
                <a:latin typeface="微软雅黑" panose="020B0503020204020204" pitchFamily="34" charset="-122"/>
                <a:ea typeface="微软雅黑" panose="020B0503020204020204" pitchFamily="34" charset="-122"/>
              </a:rPr>
              <a:t>EXCEL</a:t>
            </a:r>
            <a:r>
              <a:rPr lang="zh-CN" altLang="en-US" sz="1524" dirty="0">
                <a:solidFill>
                  <a:schemeClr val="tx1"/>
                </a:solidFill>
                <a:latin typeface="微软雅黑" panose="020B0503020204020204" pitchFamily="34" charset="-122"/>
                <a:ea typeface="微软雅黑" panose="020B0503020204020204" pitchFamily="34" charset="-122"/>
              </a:rPr>
              <a:t>数据并提交</a:t>
            </a:r>
            <a:endParaRPr lang="en-US" altLang="zh-CN" sz="1524" dirty="0">
              <a:solidFill>
                <a:schemeClr val="tx1"/>
              </a:solidFill>
              <a:latin typeface="微软雅黑" panose="020B0503020204020204" pitchFamily="34" charset="-122"/>
              <a:ea typeface="微软雅黑" panose="020B0503020204020204" pitchFamily="34" charset="-122"/>
            </a:endParaRPr>
          </a:p>
        </p:txBody>
      </p:sp>
      <p:sp>
        <p:nvSpPr>
          <p:cNvPr id="12" name="下箭头 13">
            <a:extLst>
              <a:ext uri="{FF2B5EF4-FFF2-40B4-BE49-F238E27FC236}">
                <a16:creationId xmlns:a16="http://schemas.microsoft.com/office/drawing/2014/main" id="{F01DAF6D-4E9F-4223-89F0-9E9CC1FF2513}"/>
              </a:ext>
            </a:extLst>
          </p:cNvPr>
          <p:cNvSpPr/>
          <p:nvPr/>
        </p:nvSpPr>
        <p:spPr>
          <a:xfrm>
            <a:off x="1320893" y="2323712"/>
            <a:ext cx="220656" cy="721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latin typeface="微软雅黑" panose="020B0503020204020204" pitchFamily="34" charset="-122"/>
              <a:ea typeface="微软雅黑" panose="020B0503020204020204" pitchFamily="34" charset="-122"/>
            </a:endParaRPr>
          </a:p>
        </p:txBody>
      </p:sp>
      <p:sp>
        <p:nvSpPr>
          <p:cNvPr id="13" name="圆角矩形 5">
            <a:extLst>
              <a:ext uri="{FF2B5EF4-FFF2-40B4-BE49-F238E27FC236}">
                <a16:creationId xmlns:a16="http://schemas.microsoft.com/office/drawing/2014/main" id="{4352179D-F02D-422E-9D33-0231C83ADC61}"/>
              </a:ext>
            </a:extLst>
          </p:cNvPr>
          <p:cNvSpPr/>
          <p:nvPr/>
        </p:nvSpPr>
        <p:spPr>
          <a:xfrm>
            <a:off x="219602" y="3057540"/>
            <a:ext cx="2423238" cy="107409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在</a:t>
            </a:r>
            <a:r>
              <a:rPr lang="en-US" altLang="zh-CN" sz="1524" dirty="0">
                <a:solidFill>
                  <a:schemeClr val="tx1"/>
                </a:solidFill>
                <a:latin typeface="微软雅黑" panose="020B0503020204020204" pitchFamily="34" charset="-122"/>
                <a:ea typeface="微软雅黑" panose="020B0503020204020204" pitchFamily="34" charset="-122"/>
              </a:rPr>
              <a:t>Neo4j</a:t>
            </a:r>
            <a:r>
              <a:rPr lang="zh-CN" altLang="en-US" sz="1524" dirty="0">
                <a:solidFill>
                  <a:schemeClr val="tx1"/>
                </a:solidFill>
                <a:latin typeface="微软雅黑" panose="020B0503020204020204" pitchFamily="34" charset="-122"/>
                <a:ea typeface="微软雅黑" panose="020B0503020204020204" pitchFamily="34" charset="-122"/>
              </a:rPr>
              <a:t>数据库生成该公司的知识图谱</a:t>
            </a:r>
            <a:endParaRPr lang="en-US" altLang="zh-CN" sz="1524" dirty="0">
              <a:solidFill>
                <a:schemeClr val="tx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7EDFCF63-2D47-4B1A-989E-31DD10A981EE}"/>
              </a:ext>
            </a:extLst>
          </p:cNvPr>
          <p:cNvSpPr/>
          <p:nvPr/>
        </p:nvSpPr>
        <p:spPr>
          <a:xfrm>
            <a:off x="1651294" y="2502956"/>
            <a:ext cx="3217387" cy="335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24" dirty="0">
                <a:latin typeface="微软雅黑" panose="020B0503020204020204" pitchFamily="34" charset="-122"/>
                <a:ea typeface="微软雅黑" panose="020B0503020204020204" pitchFamily="34" charset="-122"/>
              </a:rPr>
              <a:t>Neo4j</a:t>
            </a:r>
            <a:r>
              <a:rPr lang="zh-CN" altLang="en-US" sz="1524" dirty="0">
                <a:latin typeface="微软雅黑" panose="020B0503020204020204" pitchFamily="34" charset="-122"/>
                <a:ea typeface="微软雅黑" panose="020B0503020204020204" pitchFamily="34" charset="-122"/>
              </a:rPr>
              <a:t>是目前最流行的图形数据库</a:t>
            </a:r>
          </a:p>
        </p:txBody>
      </p:sp>
      <p:sp>
        <p:nvSpPr>
          <p:cNvPr id="15" name="下箭头 13">
            <a:extLst>
              <a:ext uri="{FF2B5EF4-FFF2-40B4-BE49-F238E27FC236}">
                <a16:creationId xmlns:a16="http://schemas.microsoft.com/office/drawing/2014/main" id="{D1854CE9-2205-472E-8625-E1B9C73AF06F}"/>
              </a:ext>
            </a:extLst>
          </p:cNvPr>
          <p:cNvSpPr/>
          <p:nvPr/>
        </p:nvSpPr>
        <p:spPr>
          <a:xfrm>
            <a:off x="1320892" y="4131639"/>
            <a:ext cx="220656" cy="721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latin typeface="微软雅黑" panose="020B0503020204020204" pitchFamily="34" charset="-122"/>
              <a:ea typeface="微软雅黑" panose="020B0503020204020204" pitchFamily="34" charset="-122"/>
            </a:endParaRPr>
          </a:p>
        </p:txBody>
      </p:sp>
      <p:sp>
        <p:nvSpPr>
          <p:cNvPr id="16" name="圆角矩形 5">
            <a:extLst>
              <a:ext uri="{FF2B5EF4-FFF2-40B4-BE49-F238E27FC236}">
                <a16:creationId xmlns:a16="http://schemas.microsoft.com/office/drawing/2014/main" id="{2114C159-4DAC-4A11-BE2A-3D3E2B00B92B}"/>
              </a:ext>
            </a:extLst>
          </p:cNvPr>
          <p:cNvSpPr/>
          <p:nvPr/>
        </p:nvSpPr>
        <p:spPr>
          <a:xfrm>
            <a:off x="226053" y="4875875"/>
            <a:ext cx="2416786" cy="146138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图谱中存储该公司的股东、投资、高管、证券、业务、行业等基本信息以及公司之间的关联</a:t>
            </a:r>
            <a:endParaRPr lang="en-US" altLang="zh-CN" sz="1524"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2666055"/>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705B5AA-D0E5-45DD-B193-FAFBCD14E5BF}"/>
              </a:ext>
            </a:extLst>
          </p:cNvPr>
          <p:cNvSpPr txBox="1"/>
          <p:nvPr/>
        </p:nvSpPr>
        <p:spPr>
          <a:xfrm>
            <a:off x="1007547" y="30648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可视化知识图谱</a:t>
            </a:r>
          </a:p>
        </p:txBody>
      </p:sp>
      <p:sp>
        <p:nvSpPr>
          <p:cNvPr id="10" name="圆角矩形 5">
            <a:extLst>
              <a:ext uri="{FF2B5EF4-FFF2-40B4-BE49-F238E27FC236}">
                <a16:creationId xmlns:a16="http://schemas.microsoft.com/office/drawing/2014/main" id="{DC52CC0B-CE2C-4E51-AE47-31A9DB564ADF}"/>
              </a:ext>
            </a:extLst>
          </p:cNvPr>
          <p:cNvSpPr/>
          <p:nvPr/>
        </p:nvSpPr>
        <p:spPr>
          <a:xfrm>
            <a:off x="224598" y="1399817"/>
            <a:ext cx="2423238" cy="107409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用户在企业信息展示输入公司名称并查询，查看该公司单独的图谱全貌</a:t>
            </a:r>
            <a:endParaRPr lang="en-US" altLang="zh-CN" sz="1524" dirty="0">
              <a:solidFill>
                <a:schemeClr val="tx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F0B50E4-6FF2-488A-9EE0-719F798B1743}"/>
              </a:ext>
            </a:extLst>
          </p:cNvPr>
          <p:cNvPicPr>
            <a:picLocks noChangeAspect="1"/>
          </p:cNvPicPr>
          <p:nvPr/>
        </p:nvPicPr>
        <p:blipFill>
          <a:blip r:embed="rId2"/>
          <a:stretch>
            <a:fillRect/>
          </a:stretch>
        </p:blipFill>
        <p:spPr>
          <a:xfrm>
            <a:off x="2803625" y="1398702"/>
            <a:ext cx="9327074" cy="4854353"/>
          </a:xfrm>
          <a:prstGeom prst="rect">
            <a:avLst/>
          </a:prstGeom>
        </p:spPr>
      </p:pic>
      <p:sp>
        <p:nvSpPr>
          <p:cNvPr id="6" name="下箭头 13">
            <a:extLst>
              <a:ext uri="{FF2B5EF4-FFF2-40B4-BE49-F238E27FC236}">
                <a16:creationId xmlns:a16="http://schemas.microsoft.com/office/drawing/2014/main" id="{798FCAD8-70CD-4E81-9190-98D3C8ED65F2}"/>
              </a:ext>
            </a:extLst>
          </p:cNvPr>
          <p:cNvSpPr/>
          <p:nvPr/>
        </p:nvSpPr>
        <p:spPr>
          <a:xfrm>
            <a:off x="1325888" y="2486042"/>
            <a:ext cx="210789" cy="873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latin typeface="微软雅黑" panose="020B0503020204020204" pitchFamily="34" charset="-122"/>
              <a:ea typeface="微软雅黑" panose="020B0503020204020204" pitchFamily="34" charset="-122"/>
            </a:endParaRPr>
          </a:p>
        </p:txBody>
      </p:sp>
      <p:sp>
        <p:nvSpPr>
          <p:cNvPr id="7" name="圆角矩形 5">
            <a:extLst>
              <a:ext uri="{FF2B5EF4-FFF2-40B4-BE49-F238E27FC236}">
                <a16:creationId xmlns:a16="http://schemas.microsoft.com/office/drawing/2014/main" id="{C5D7F796-7780-4CEF-8DB7-3BD3F41A7789}"/>
              </a:ext>
            </a:extLst>
          </p:cNvPr>
          <p:cNvSpPr/>
          <p:nvPr/>
        </p:nvSpPr>
        <p:spPr>
          <a:xfrm>
            <a:off x="224598" y="3371554"/>
            <a:ext cx="2423238" cy="107409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用户在企业关联信息展示板块，查看所有公司的关联图谱全貌</a:t>
            </a:r>
            <a:endParaRPr lang="en-US" altLang="zh-CN" sz="1524" dirty="0">
              <a:solidFill>
                <a:schemeClr val="tx1"/>
              </a:solidFill>
              <a:latin typeface="微软雅黑" panose="020B0503020204020204" pitchFamily="34" charset="-122"/>
              <a:ea typeface="微软雅黑" panose="020B0503020204020204" pitchFamily="34" charset="-122"/>
            </a:endParaRPr>
          </a:p>
        </p:txBody>
      </p:sp>
      <p:sp>
        <p:nvSpPr>
          <p:cNvPr id="12" name="下箭头 13">
            <a:extLst>
              <a:ext uri="{FF2B5EF4-FFF2-40B4-BE49-F238E27FC236}">
                <a16:creationId xmlns:a16="http://schemas.microsoft.com/office/drawing/2014/main" id="{6EF75449-A86A-498A-B447-F97199637B59}"/>
              </a:ext>
            </a:extLst>
          </p:cNvPr>
          <p:cNvSpPr/>
          <p:nvPr/>
        </p:nvSpPr>
        <p:spPr>
          <a:xfrm>
            <a:off x="1316021" y="4457778"/>
            <a:ext cx="220656" cy="721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latin typeface="微软雅黑" panose="020B0503020204020204" pitchFamily="34" charset="-122"/>
              <a:ea typeface="微软雅黑" panose="020B0503020204020204" pitchFamily="34" charset="-122"/>
            </a:endParaRPr>
          </a:p>
        </p:txBody>
      </p:sp>
      <p:sp>
        <p:nvSpPr>
          <p:cNvPr id="13" name="圆角矩形 5">
            <a:extLst>
              <a:ext uri="{FF2B5EF4-FFF2-40B4-BE49-F238E27FC236}">
                <a16:creationId xmlns:a16="http://schemas.microsoft.com/office/drawing/2014/main" id="{343734D9-EB9E-45CC-A556-FBF075E6A59F}"/>
              </a:ext>
            </a:extLst>
          </p:cNvPr>
          <p:cNvSpPr/>
          <p:nvPr/>
        </p:nvSpPr>
        <p:spPr>
          <a:xfrm>
            <a:off x="214731" y="5178956"/>
            <a:ext cx="2423238" cy="1074099"/>
          </a:xfrm>
          <a:prstGeom prst="roundRect">
            <a:avLst/>
          </a:prstGeom>
          <a:gradFill flip="none" rotWithShape="1">
            <a:gsLst>
              <a:gs pos="0">
                <a:srgbClr val="BFEFF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524" dirty="0">
                <a:solidFill>
                  <a:schemeClr val="tx1"/>
                </a:solidFill>
                <a:latin typeface="微软雅黑" panose="020B0503020204020204" pitchFamily="34" charset="-122"/>
                <a:ea typeface="微软雅黑" panose="020B0503020204020204" pitchFamily="34" charset="-122"/>
              </a:rPr>
              <a:t>用户在企业信息设置页，与数据库进行交互，实现对图谱的增删改查</a:t>
            </a:r>
            <a:endParaRPr lang="en-US" altLang="zh-CN" sz="1524"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5514141"/>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10"/>
          <p:cNvSpPr/>
          <p:nvPr/>
        </p:nvSpPr>
        <p:spPr>
          <a:xfrm rot="13639649" flipH="1">
            <a:off x="3903975" y="2726333"/>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圆角右箭头 11"/>
          <p:cNvSpPr/>
          <p:nvPr/>
        </p:nvSpPr>
        <p:spPr>
          <a:xfrm rot="13500000" flipH="1" flipV="1">
            <a:off x="2987888" y="2221308"/>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42" name="下箭头 12"/>
          <p:cNvSpPr/>
          <p:nvPr/>
        </p:nvSpPr>
        <p:spPr>
          <a:xfrm rot="13500000" flipH="1">
            <a:off x="2640472" y="2243719"/>
            <a:ext cx="254176" cy="739644"/>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13"/>
          <p:cNvSpPr/>
          <p:nvPr/>
        </p:nvSpPr>
        <p:spPr>
          <a:xfrm rot="13639649" flipH="1">
            <a:off x="9183270" y="2721525"/>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矩形 14"/>
          <p:cNvSpPr/>
          <p:nvPr/>
        </p:nvSpPr>
        <p:spPr>
          <a:xfrm rot="18760351">
            <a:off x="9183270" y="3922435"/>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9" name="圆角右箭头 15"/>
          <p:cNvSpPr/>
          <p:nvPr/>
        </p:nvSpPr>
        <p:spPr>
          <a:xfrm rot="13500000" flipH="1" flipV="1">
            <a:off x="8260462" y="2221306"/>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7" name="圆角右箭头 18"/>
          <p:cNvSpPr/>
          <p:nvPr/>
        </p:nvSpPr>
        <p:spPr>
          <a:xfrm rot="18900000" flipV="1">
            <a:off x="8260458" y="3998459"/>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4" name="矩形 19"/>
          <p:cNvSpPr/>
          <p:nvPr/>
        </p:nvSpPr>
        <p:spPr>
          <a:xfrm>
            <a:off x="3657339" y="3320942"/>
            <a:ext cx="230253" cy="1454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矩形 20"/>
          <p:cNvSpPr/>
          <p:nvPr/>
        </p:nvSpPr>
        <p:spPr>
          <a:xfrm rot="18760351">
            <a:off x="3903975" y="3917623"/>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矩形 21"/>
          <p:cNvSpPr/>
          <p:nvPr/>
        </p:nvSpPr>
        <p:spPr>
          <a:xfrm rot="13639649" flipH="1">
            <a:off x="6556609" y="2721524"/>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矩形 22"/>
          <p:cNvSpPr/>
          <p:nvPr/>
        </p:nvSpPr>
        <p:spPr>
          <a:xfrm rot="18760351">
            <a:off x="6556609" y="3922434"/>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8" name="矩形 23"/>
          <p:cNvSpPr/>
          <p:nvPr/>
        </p:nvSpPr>
        <p:spPr>
          <a:xfrm rot="13639649" flipH="1">
            <a:off x="6441427" y="2270586"/>
            <a:ext cx="945240"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矩形 24"/>
          <p:cNvSpPr/>
          <p:nvPr/>
        </p:nvSpPr>
        <p:spPr>
          <a:xfrm rot="18760351">
            <a:off x="6441424" y="4370031"/>
            <a:ext cx="945240"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0" name="圆角右箭头 25"/>
          <p:cNvSpPr/>
          <p:nvPr/>
        </p:nvSpPr>
        <p:spPr>
          <a:xfrm rot="13500000" flipH="1" flipV="1">
            <a:off x="5624175" y="2221306"/>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1" name="圆角右箭头 26"/>
          <p:cNvSpPr/>
          <p:nvPr/>
        </p:nvSpPr>
        <p:spPr>
          <a:xfrm rot="13500000" flipH="1" flipV="1">
            <a:off x="5624177" y="1490074"/>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2" name="圆角右箭头 27"/>
          <p:cNvSpPr/>
          <p:nvPr/>
        </p:nvSpPr>
        <p:spPr>
          <a:xfrm rot="18900000" flipV="1">
            <a:off x="5624171" y="3998459"/>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3" name="圆角右箭头 28"/>
          <p:cNvSpPr/>
          <p:nvPr/>
        </p:nvSpPr>
        <p:spPr>
          <a:xfrm rot="18900000" flipV="1">
            <a:off x="5624173" y="4713622"/>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4" name="下箭头 29"/>
          <p:cNvSpPr/>
          <p:nvPr/>
        </p:nvSpPr>
        <p:spPr>
          <a:xfrm rot="13508965">
            <a:off x="1173991" y="3950562"/>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下箭头 30"/>
          <p:cNvSpPr/>
          <p:nvPr/>
        </p:nvSpPr>
        <p:spPr>
          <a:xfrm rot="18891035" flipH="1">
            <a:off x="1173991" y="2584311"/>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6" name="下箭头 31"/>
          <p:cNvSpPr/>
          <p:nvPr/>
        </p:nvSpPr>
        <p:spPr>
          <a:xfrm rot="10800000">
            <a:off x="1859653" y="4236524"/>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7" name="下箭头 32"/>
          <p:cNvSpPr/>
          <p:nvPr/>
        </p:nvSpPr>
        <p:spPr>
          <a:xfrm flipH="1">
            <a:off x="1859653" y="2302212"/>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圆角右箭头 33"/>
          <p:cNvSpPr/>
          <p:nvPr/>
        </p:nvSpPr>
        <p:spPr>
          <a:xfrm rot="18900000" flipV="1">
            <a:off x="2987884" y="3998462"/>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9" name="下箭头 34"/>
          <p:cNvSpPr/>
          <p:nvPr/>
        </p:nvSpPr>
        <p:spPr>
          <a:xfrm rot="16200000">
            <a:off x="3290864" y="3073682"/>
            <a:ext cx="254176" cy="639976"/>
          </a:xfrm>
          <a:prstGeom prst="downArrow">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0" name="下箭头 35"/>
          <p:cNvSpPr/>
          <p:nvPr/>
        </p:nvSpPr>
        <p:spPr>
          <a:xfrm rot="18900000">
            <a:off x="4991478" y="3860700"/>
            <a:ext cx="254176" cy="154907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1" name="下箭头 36"/>
          <p:cNvSpPr/>
          <p:nvPr/>
        </p:nvSpPr>
        <p:spPr>
          <a:xfrm rot="13500000" flipH="1">
            <a:off x="5001028" y="1379343"/>
            <a:ext cx="254176" cy="1538157"/>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下箭头 37"/>
          <p:cNvSpPr/>
          <p:nvPr/>
        </p:nvSpPr>
        <p:spPr>
          <a:xfrm rot="18900000">
            <a:off x="5287089" y="3802863"/>
            <a:ext cx="254176" cy="76143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3" name="下箭头 38"/>
          <p:cNvSpPr/>
          <p:nvPr/>
        </p:nvSpPr>
        <p:spPr>
          <a:xfrm rot="13500000" flipH="1">
            <a:off x="5284389" y="2209822"/>
            <a:ext cx="254176" cy="779364"/>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下箭头 39"/>
          <p:cNvSpPr/>
          <p:nvPr/>
        </p:nvSpPr>
        <p:spPr>
          <a:xfrm rot="18900000">
            <a:off x="7904687" y="3781230"/>
            <a:ext cx="254176" cy="78014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5" name="下箭头 40"/>
          <p:cNvSpPr/>
          <p:nvPr/>
        </p:nvSpPr>
        <p:spPr>
          <a:xfrm rot="13500000" flipH="1">
            <a:off x="7903733" y="2213472"/>
            <a:ext cx="254176" cy="793111"/>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6" name="下箭头 41"/>
          <p:cNvSpPr/>
          <p:nvPr/>
        </p:nvSpPr>
        <p:spPr>
          <a:xfrm rot="10800000">
            <a:off x="9767255" y="2300190"/>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7" name="下箭头 42"/>
          <p:cNvSpPr/>
          <p:nvPr/>
        </p:nvSpPr>
        <p:spPr>
          <a:xfrm flipH="1">
            <a:off x="9767255" y="4129107"/>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8" name="下箭头 43"/>
          <p:cNvSpPr/>
          <p:nvPr/>
        </p:nvSpPr>
        <p:spPr>
          <a:xfrm rot="16200000" flipH="1">
            <a:off x="10668674" y="3214811"/>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9" name="下箭头 44"/>
          <p:cNvSpPr/>
          <p:nvPr/>
        </p:nvSpPr>
        <p:spPr>
          <a:xfrm rot="18973824" flipH="1">
            <a:off x="10406012" y="3863268"/>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0" name="下箭头 45"/>
          <p:cNvSpPr/>
          <p:nvPr/>
        </p:nvSpPr>
        <p:spPr>
          <a:xfrm rot="13426176">
            <a:off x="10406014" y="2569904"/>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1" name="椭圆 46"/>
          <p:cNvSpPr/>
          <p:nvPr/>
        </p:nvSpPr>
        <p:spPr>
          <a:xfrm rot="16200000">
            <a:off x="3882780" y="2649464"/>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2" name="椭圆 47"/>
          <p:cNvSpPr/>
          <p:nvPr/>
        </p:nvSpPr>
        <p:spPr>
          <a:xfrm rot="16200000">
            <a:off x="9148945" y="2649464"/>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3" name="椭圆 48"/>
          <p:cNvSpPr/>
          <p:nvPr/>
        </p:nvSpPr>
        <p:spPr>
          <a:xfrm rot="16200000">
            <a:off x="6499830" y="2649464"/>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4" name="TextBox 43"/>
          <p:cNvSpPr txBox="1"/>
          <p:nvPr/>
        </p:nvSpPr>
        <p:spPr>
          <a:xfrm>
            <a:off x="488244" y="2276711"/>
            <a:ext cx="696024"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2</a:t>
            </a:r>
            <a:endParaRPr lang="zh-CN" altLang="en-US" sz="1465" dirty="0">
              <a:solidFill>
                <a:schemeClr val="tx1">
                  <a:lumMod val="75000"/>
                  <a:lumOff val="25000"/>
                </a:schemeClr>
              </a:solidFill>
            </a:endParaRPr>
          </a:p>
        </p:txBody>
      </p:sp>
      <p:sp>
        <p:nvSpPr>
          <p:cNvPr id="95" name="TextBox 44"/>
          <p:cNvSpPr txBox="1"/>
          <p:nvPr/>
        </p:nvSpPr>
        <p:spPr>
          <a:xfrm>
            <a:off x="583537" y="4204011"/>
            <a:ext cx="696024"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3</a:t>
            </a:r>
            <a:endParaRPr lang="zh-CN" altLang="en-US" sz="1465" dirty="0">
              <a:solidFill>
                <a:schemeClr val="tx1">
                  <a:lumMod val="75000"/>
                  <a:lumOff val="25000"/>
                </a:schemeClr>
              </a:solidFill>
            </a:endParaRPr>
          </a:p>
        </p:txBody>
      </p:sp>
      <p:sp>
        <p:nvSpPr>
          <p:cNvPr id="96" name="TextBox 45"/>
          <p:cNvSpPr txBox="1"/>
          <p:nvPr/>
        </p:nvSpPr>
        <p:spPr>
          <a:xfrm>
            <a:off x="1532629" y="1884074"/>
            <a:ext cx="696024"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1</a:t>
            </a:r>
            <a:endParaRPr lang="zh-CN" altLang="en-US" sz="1465" dirty="0">
              <a:solidFill>
                <a:schemeClr val="tx1">
                  <a:lumMod val="75000"/>
                  <a:lumOff val="25000"/>
                </a:schemeClr>
              </a:solidFill>
            </a:endParaRPr>
          </a:p>
        </p:txBody>
      </p:sp>
      <p:sp>
        <p:nvSpPr>
          <p:cNvPr id="97" name="TextBox 46"/>
          <p:cNvSpPr txBox="1"/>
          <p:nvPr/>
        </p:nvSpPr>
        <p:spPr>
          <a:xfrm>
            <a:off x="1532629" y="4495488"/>
            <a:ext cx="696024"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4</a:t>
            </a:r>
            <a:endParaRPr lang="zh-CN" altLang="en-US" sz="1465" dirty="0">
              <a:solidFill>
                <a:schemeClr val="tx1">
                  <a:lumMod val="75000"/>
                  <a:lumOff val="25000"/>
                </a:schemeClr>
              </a:solidFill>
            </a:endParaRPr>
          </a:p>
        </p:txBody>
      </p:sp>
      <p:sp>
        <p:nvSpPr>
          <p:cNvPr id="98" name="TextBox 47"/>
          <p:cNvSpPr txBox="1"/>
          <p:nvPr/>
        </p:nvSpPr>
        <p:spPr>
          <a:xfrm>
            <a:off x="2776023" y="4596007"/>
            <a:ext cx="1112805" cy="317779"/>
          </a:xfrm>
          <a:prstGeom prst="rect">
            <a:avLst/>
          </a:prstGeom>
          <a:noFill/>
        </p:spPr>
        <p:txBody>
          <a:bodyPr wrap="none" rtlCol="0">
            <a:spAutoFit/>
          </a:bodyPr>
          <a:lstStyle/>
          <a:p>
            <a:r>
              <a:rPr lang="zh-CN" altLang="en-US" sz="1465" dirty="0">
                <a:solidFill>
                  <a:schemeClr val="tx1">
                    <a:lumMod val="75000"/>
                    <a:lumOff val="25000"/>
                  </a:schemeClr>
                </a:solidFill>
              </a:rPr>
              <a:t>有效新闻 </a:t>
            </a:r>
            <a:r>
              <a:rPr lang="en-US" altLang="zh-CN" sz="1465" dirty="0">
                <a:solidFill>
                  <a:schemeClr val="tx1">
                    <a:lumMod val="75000"/>
                    <a:lumOff val="25000"/>
                  </a:schemeClr>
                </a:solidFill>
              </a:rPr>
              <a:t>3 </a:t>
            </a:r>
            <a:endParaRPr lang="zh-CN" altLang="en-US" sz="1465" dirty="0">
              <a:solidFill>
                <a:schemeClr val="tx1">
                  <a:lumMod val="75000"/>
                  <a:lumOff val="25000"/>
                </a:schemeClr>
              </a:solidFill>
            </a:endParaRPr>
          </a:p>
        </p:txBody>
      </p:sp>
      <p:sp>
        <p:nvSpPr>
          <p:cNvPr id="99" name="TextBox 48"/>
          <p:cNvSpPr txBox="1"/>
          <p:nvPr/>
        </p:nvSpPr>
        <p:spPr>
          <a:xfrm>
            <a:off x="2847771" y="1686813"/>
            <a:ext cx="1112805" cy="317779"/>
          </a:xfrm>
          <a:prstGeom prst="rect">
            <a:avLst/>
          </a:prstGeom>
          <a:noFill/>
        </p:spPr>
        <p:txBody>
          <a:bodyPr wrap="none" rtlCol="0">
            <a:spAutoFit/>
          </a:bodyPr>
          <a:lstStyle/>
          <a:p>
            <a:r>
              <a:rPr lang="zh-CN" altLang="en-US" sz="1465" dirty="0">
                <a:solidFill>
                  <a:schemeClr val="tx1">
                    <a:lumMod val="75000"/>
                    <a:lumOff val="25000"/>
                  </a:schemeClr>
                </a:solidFill>
              </a:rPr>
              <a:t>有效新闻 </a:t>
            </a:r>
            <a:r>
              <a:rPr lang="en-US" altLang="zh-CN" sz="1465" dirty="0">
                <a:solidFill>
                  <a:schemeClr val="tx1">
                    <a:lumMod val="75000"/>
                    <a:lumOff val="25000"/>
                  </a:schemeClr>
                </a:solidFill>
              </a:rPr>
              <a:t>1 </a:t>
            </a:r>
            <a:endParaRPr lang="zh-CN" altLang="en-US" sz="1465" dirty="0">
              <a:solidFill>
                <a:schemeClr val="tx1">
                  <a:lumMod val="75000"/>
                  <a:lumOff val="25000"/>
                </a:schemeClr>
              </a:solidFill>
            </a:endParaRPr>
          </a:p>
        </p:txBody>
      </p:sp>
      <p:sp>
        <p:nvSpPr>
          <p:cNvPr id="100" name="TextBox 49"/>
          <p:cNvSpPr txBox="1"/>
          <p:nvPr/>
        </p:nvSpPr>
        <p:spPr>
          <a:xfrm>
            <a:off x="2847771" y="2990850"/>
            <a:ext cx="1112805" cy="317779"/>
          </a:xfrm>
          <a:prstGeom prst="rect">
            <a:avLst/>
          </a:prstGeom>
          <a:noFill/>
        </p:spPr>
        <p:txBody>
          <a:bodyPr wrap="none" rtlCol="0">
            <a:spAutoFit/>
          </a:bodyPr>
          <a:lstStyle/>
          <a:p>
            <a:r>
              <a:rPr lang="zh-CN" altLang="en-US" sz="1465" dirty="0">
                <a:solidFill>
                  <a:schemeClr val="tx1">
                    <a:lumMod val="75000"/>
                    <a:lumOff val="25000"/>
                  </a:schemeClr>
                </a:solidFill>
              </a:rPr>
              <a:t>有效新闻 </a:t>
            </a:r>
            <a:r>
              <a:rPr lang="en-US" altLang="zh-CN" sz="1465" dirty="0">
                <a:solidFill>
                  <a:schemeClr val="tx1">
                    <a:lumMod val="75000"/>
                    <a:lumOff val="25000"/>
                  </a:schemeClr>
                </a:solidFill>
              </a:rPr>
              <a:t>2 </a:t>
            </a:r>
            <a:endParaRPr lang="zh-CN" altLang="en-US" sz="1465" dirty="0">
              <a:solidFill>
                <a:schemeClr val="tx1">
                  <a:lumMod val="75000"/>
                  <a:lumOff val="25000"/>
                </a:schemeClr>
              </a:solidFill>
            </a:endParaRPr>
          </a:p>
        </p:txBody>
      </p:sp>
      <p:sp>
        <p:nvSpPr>
          <p:cNvPr id="105" name="TextBox 53"/>
          <p:cNvSpPr txBox="1"/>
          <p:nvPr/>
        </p:nvSpPr>
        <p:spPr>
          <a:xfrm>
            <a:off x="5505528" y="5311167"/>
            <a:ext cx="1487908"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4 </a:t>
            </a:r>
            <a:r>
              <a:rPr lang="zh-CN" altLang="en-US" sz="1465" dirty="0">
                <a:solidFill>
                  <a:schemeClr val="tx1">
                    <a:lumMod val="75000"/>
                    <a:lumOff val="25000"/>
                  </a:schemeClr>
                </a:solidFill>
              </a:rPr>
              <a:t>分析结果</a:t>
            </a:r>
          </a:p>
        </p:txBody>
      </p:sp>
      <p:sp>
        <p:nvSpPr>
          <p:cNvPr id="106" name="TextBox 54"/>
          <p:cNvSpPr txBox="1"/>
          <p:nvPr/>
        </p:nvSpPr>
        <p:spPr>
          <a:xfrm>
            <a:off x="5505528" y="930295"/>
            <a:ext cx="1487908"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1 </a:t>
            </a:r>
            <a:r>
              <a:rPr lang="zh-CN" altLang="en-US" sz="1465" dirty="0">
                <a:solidFill>
                  <a:schemeClr val="tx1">
                    <a:lumMod val="75000"/>
                    <a:lumOff val="25000"/>
                  </a:schemeClr>
                </a:solidFill>
              </a:rPr>
              <a:t>分析结果</a:t>
            </a:r>
          </a:p>
        </p:txBody>
      </p:sp>
      <p:sp>
        <p:nvSpPr>
          <p:cNvPr id="107" name="TextBox 55"/>
          <p:cNvSpPr txBox="1"/>
          <p:nvPr/>
        </p:nvSpPr>
        <p:spPr>
          <a:xfrm>
            <a:off x="5280575" y="3915255"/>
            <a:ext cx="1487908"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3 </a:t>
            </a:r>
            <a:r>
              <a:rPr lang="zh-CN" altLang="en-US" sz="1465" dirty="0">
                <a:solidFill>
                  <a:schemeClr val="tx1">
                    <a:lumMod val="75000"/>
                    <a:lumOff val="25000"/>
                  </a:schemeClr>
                </a:solidFill>
              </a:rPr>
              <a:t>分析结果</a:t>
            </a:r>
          </a:p>
        </p:txBody>
      </p:sp>
      <p:sp>
        <p:nvSpPr>
          <p:cNvPr id="108" name="TextBox 56"/>
          <p:cNvSpPr txBox="1"/>
          <p:nvPr/>
        </p:nvSpPr>
        <p:spPr>
          <a:xfrm>
            <a:off x="5334457" y="2676151"/>
            <a:ext cx="1487908" cy="317779"/>
          </a:xfrm>
          <a:prstGeom prst="rect">
            <a:avLst/>
          </a:prstGeom>
          <a:noFill/>
        </p:spPr>
        <p:txBody>
          <a:bodyPr wrap="none" rtlCol="0">
            <a:spAutoFit/>
          </a:bodyPr>
          <a:lstStyle/>
          <a:p>
            <a:r>
              <a:rPr lang="zh-CN" altLang="en-US" sz="1465" dirty="0">
                <a:solidFill>
                  <a:schemeClr val="tx1">
                    <a:lumMod val="75000"/>
                    <a:lumOff val="25000"/>
                  </a:schemeClr>
                </a:solidFill>
              </a:rPr>
              <a:t>新闻 </a:t>
            </a:r>
            <a:r>
              <a:rPr lang="en-US" altLang="zh-CN" sz="1465" dirty="0">
                <a:solidFill>
                  <a:schemeClr val="tx1">
                    <a:lumMod val="75000"/>
                    <a:lumOff val="25000"/>
                  </a:schemeClr>
                </a:solidFill>
              </a:rPr>
              <a:t>2 </a:t>
            </a:r>
            <a:r>
              <a:rPr lang="zh-CN" altLang="en-US" sz="1465" dirty="0">
                <a:solidFill>
                  <a:schemeClr val="tx1">
                    <a:lumMod val="75000"/>
                    <a:lumOff val="25000"/>
                  </a:schemeClr>
                </a:solidFill>
              </a:rPr>
              <a:t>分析结果</a:t>
            </a:r>
          </a:p>
        </p:txBody>
      </p:sp>
      <p:sp>
        <p:nvSpPr>
          <p:cNvPr id="109" name="TextBox 57"/>
          <p:cNvSpPr txBox="1"/>
          <p:nvPr/>
        </p:nvSpPr>
        <p:spPr>
          <a:xfrm>
            <a:off x="8190524" y="1661527"/>
            <a:ext cx="1071127" cy="317779"/>
          </a:xfrm>
          <a:prstGeom prst="rect">
            <a:avLst/>
          </a:prstGeom>
          <a:noFill/>
        </p:spPr>
        <p:txBody>
          <a:bodyPr wrap="none" rtlCol="0">
            <a:spAutoFit/>
          </a:bodyPr>
          <a:lstStyle/>
          <a:p>
            <a:r>
              <a:rPr lang="zh-CN" altLang="en-US" sz="1465" dirty="0">
                <a:solidFill>
                  <a:schemeClr val="tx1">
                    <a:lumMod val="75000"/>
                    <a:lumOff val="25000"/>
                  </a:schemeClr>
                </a:solidFill>
              </a:rPr>
              <a:t>舆情 </a:t>
            </a:r>
            <a:r>
              <a:rPr lang="en-US" altLang="zh-CN" sz="1465" dirty="0">
                <a:solidFill>
                  <a:schemeClr val="tx1">
                    <a:lumMod val="75000"/>
                    <a:lumOff val="25000"/>
                  </a:schemeClr>
                </a:solidFill>
              </a:rPr>
              <a:t>1</a:t>
            </a:r>
            <a:r>
              <a:rPr lang="zh-CN" altLang="en-US" sz="1465" dirty="0">
                <a:solidFill>
                  <a:schemeClr val="tx1">
                    <a:lumMod val="75000"/>
                    <a:lumOff val="25000"/>
                  </a:schemeClr>
                </a:solidFill>
              </a:rPr>
              <a:t>提取</a:t>
            </a:r>
          </a:p>
        </p:txBody>
      </p:sp>
      <p:sp>
        <p:nvSpPr>
          <p:cNvPr id="110" name="TextBox 58"/>
          <p:cNvSpPr txBox="1"/>
          <p:nvPr/>
        </p:nvSpPr>
        <p:spPr>
          <a:xfrm>
            <a:off x="8088317" y="4594110"/>
            <a:ext cx="1112805" cy="317779"/>
          </a:xfrm>
          <a:prstGeom prst="rect">
            <a:avLst/>
          </a:prstGeom>
          <a:noFill/>
        </p:spPr>
        <p:txBody>
          <a:bodyPr wrap="none" rtlCol="0">
            <a:spAutoFit/>
          </a:bodyPr>
          <a:lstStyle/>
          <a:p>
            <a:r>
              <a:rPr lang="zh-CN" altLang="en-US" sz="1465" dirty="0">
                <a:solidFill>
                  <a:schemeClr val="tx1">
                    <a:lumMod val="75000"/>
                    <a:lumOff val="25000"/>
                  </a:schemeClr>
                </a:solidFill>
              </a:rPr>
              <a:t>舆情 </a:t>
            </a:r>
            <a:r>
              <a:rPr lang="en-US" altLang="zh-CN" sz="1465" dirty="0">
                <a:solidFill>
                  <a:schemeClr val="tx1">
                    <a:lumMod val="75000"/>
                    <a:lumOff val="25000"/>
                  </a:schemeClr>
                </a:solidFill>
              </a:rPr>
              <a:t>2 </a:t>
            </a:r>
            <a:r>
              <a:rPr lang="zh-CN" altLang="en-US" sz="1465" dirty="0">
                <a:solidFill>
                  <a:schemeClr val="tx1">
                    <a:lumMod val="75000"/>
                    <a:lumOff val="25000"/>
                  </a:schemeClr>
                </a:solidFill>
              </a:rPr>
              <a:t>提取</a:t>
            </a:r>
          </a:p>
        </p:txBody>
      </p:sp>
      <p:sp>
        <p:nvSpPr>
          <p:cNvPr id="111" name="TextBox 59"/>
          <p:cNvSpPr txBox="1"/>
          <p:nvPr/>
        </p:nvSpPr>
        <p:spPr>
          <a:xfrm>
            <a:off x="9484587" y="2011287"/>
            <a:ext cx="737702" cy="317779"/>
          </a:xfrm>
          <a:prstGeom prst="rect">
            <a:avLst/>
          </a:prstGeom>
          <a:noFill/>
        </p:spPr>
        <p:txBody>
          <a:bodyPr wrap="none" rtlCol="0">
            <a:spAutoFit/>
          </a:bodyPr>
          <a:lstStyle/>
          <a:p>
            <a:r>
              <a:rPr lang="zh-CN" altLang="en-US" sz="1465" dirty="0">
                <a:solidFill>
                  <a:schemeClr val="tx1">
                    <a:lumMod val="75000"/>
                    <a:lumOff val="25000"/>
                  </a:schemeClr>
                </a:solidFill>
              </a:rPr>
              <a:t>舆情 </a:t>
            </a:r>
            <a:r>
              <a:rPr lang="en-US" altLang="zh-CN" sz="1465" dirty="0">
                <a:solidFill>
                  <a:schemeClr val="tx1">
                    <a:lumMod val="75000"/>
                    <a:lumOff val="25000"/>
                  </a:schemeClr>
                </a:solidFill>
              </a:rPr>
              <a:t>1 </a:t>
            </a:r>
            <a:endParaRPr lang="zh-CN" altLang="en-US" sz="1465" dirty="0">
              <a:solidFill>
                <a:schemeClr val="tx1">
                  <a:lumMod val="75000"/>
                  <a:lumOff val="25000"/>
                </a:schemeClr>
              </a:solidFill>
            </a:endParaRPr>
          </a:p>
        </p:txBody>
      </p:sp>
      <p:sp>
        <p:nvSpPr>
          <p:cNvPr id="112" name="TextBox 60"/>
          <p:cNvSpPr txBox="1"/>
          <p:nvPr/>
        </p:nvSpPr>
        <p:spPr>
          <a:xfrm>
            <a:off x="9427274" y="4473807"/>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13" name="TextBox 61"/>
          <p:cNvSpPr txBox="1"/>
          <p:nvPr/>
        </p:nvSpPr>
        <p:spPr>
          <a:xfrm>
            <a:off x="10602992" y="4098987"/>
            <a:ext cx="737702" cy="317779"/>
          </a:xfrm>
          <a:prstGeom prst="rect">
            <a:avLst/>
          </a:prstGeom>
          <a:noFill/>
        </p:spPr>
        <p:txBody>
          <a:bodyPr wrap="none" rtlCol="0">
            <a:spAutoFit/>
          </a:bodyPr>
          <a:lstStyle/>
          <a:p>
            <a:r>
              <a:rPr lang="zh-CN" altLang="en-US" sz="1465" dirty="0">
                <a:solidFill>
                  <a:schemeClr val="tx1">
                    <a:lumMod val="75000"/>
                    <a:lumOff val="25000"/>
                  </a:schemeClr>
                </a:solidFill>
              </a:rPr>
              <a:t>舆情 </a:t>
            </a:r>
            <a:r>
              <a:rPr lang="en-US" altLang="zh-CN" sz="1465" dirty="0">
                <a:solidFill>
                  <a:schemeClr val="tx1">
                    <a:lumMod val="75000"/>
                    <a:lumOff val="25000"/>
                  </a:schemeClr>
                </a:solidFill>
              </a:rPr>
              <a:t>4 </a:t>
            </a:r>
            <a:endParaRPr lang="zh-CN" altLang="en-US" sz="1465" dirty="0">
              <a:solidFill>
                <a:schemeClr val="tx1">
                  <a:lumMod val="75000"/>
                  <a:lumOff val="25000"/>
                </a:schemeClr>
              </a:solidFill>
            </a:endParaRPr>
          </a:p>
        </p:txBody>
      </p:sp>
      <p:sp>
        <p:nvSpPr>
          <p:cNvPr id="114" name="TextBox 62"/>
          <p:cNvSpPr txBox="1"/>
          <p:nvPr/>
        </p:nvSpPr>
        <p:spPr>
          <a:xfrm>
            <a:off x="10461153" y="2327989"/>
            <a:ext cx="737702" cy="317779"/>
          </a:xfrm>
          <a:prstGeom prst="rect">
            <a:avLst/>
          </a:prstGeom>
          <a:noFill/>
        </p:spPr>
        <p:txBody>
          <a:bodyPr wrap="none" rtlCol="0">
            <a:spAutoFit/>
          </a:bodyPr>
          <a:lstStyle/>
          <a:p>
            <a:r>
              <a:rPr lang="zh-CN" altLang="en-US" sz="1465" dirty="0">
                <a:solidFill>
                  <a:schemeClr val="tx1">
                    <a:lumMod val="75000"/>
                    <a:lumOff val="25000"/>
                  </a:schemeClr>
                </a:solidFill>
              </a:rPr>
              <a:t>舆情</a:t>
            </a:r>
            <a:r>
              <a:rPr lang="en-US" altLang="zh-CN" sz="1465" dirty="0">
                <a:solidFill>
                  <a:schemeClr val="tx1">
                    <a:lumMod val="75000"/>
                    <a:lumOff val="25000"/>
                  </a:schemeClr>
                </a:solidFill>
              </a:rPr>
              <a:t> 2 </a:t>
            </a:r>
            <a:endParaRPr lang="zh-CN" altLang="en-US" sz="1465" dirty="0">
              <a:solidFill>
                <a:schemeClr val="tx1">
                  <a:lumMod val="75000"/>
                  <a:lumOff val="25000"/>
                </a:schemeClr>
              </a:solidFill>
            </a:endParaRPr>
          </a:p>
        </p:txBody>
      </p:sp>
      <p:sp>
        <p:nvSpPr>
          <p:cNvPr id="115" name="TextBox 63"/>
          <p:cNvSpPr txBox="1"/>
          <p:nvPr/>
        </p:nvSpPr>
        <p:spPr>
          <a:xfrm>
            <a:off x="11039598" y="3216184"/>
            <a:ext cx="696024" cy="543226"/>
          </a:xfrm>
          <a:prstGeom prst="rect">
            <a:avLst/>
          </a:prstGeom>
          <a:noFill/>
        </p:spPr>
        <p:txBody>
          <a:bodyPr wrap="none" rtlCol="0">
            <a:spAutoFit/>
          </a:bodyPr>
          <a:lstStyle/>
          <a:p>
            <a:pPr algn="ctr"/>
            <a:r>
              <a:rPr lang="zh-CN" altLang="en-US" sz="1465" dirty="0">
                <a:solidFill>
                  <a:schemeClr val="tx1">
                    <a:lumMod val="75000"/>
                    <a:lumOff val="25000"/>
                  </a:schemeClr>
                </a:solidFill>
              </a:rPr>
              <a:t>舆情 </a:t>
            </a:r>
            <a:r>
              <a:rPr lang="en-US" altLang="zh-CN" sz="1465" dirty="0">
                <a:solidFill>
                  <a:schemeClr val="tx1">
                    <a:lumMod val="75000"/>
                    <a:lumOff val="25000"/>
                  </a:schemeClr>
                </a:solidFill>
              </a:rPr>
              <a:t>3</a:t>
            </a:r>
            <a:endParaRPr lang="zh-CN" altLang="en-US" sz="1465" dirty="0">
              <a:solidFill>
                <a:schemeClr val="tx1">
                  <a:lumMod val="75000"/>
                  <a:lumOff val="25000"/>
                </a:schemeClr>
              </a:solidFill>
            </a:endParaRPr>
          </a:p>
          <a:p>
            <a:pPr algn="ctr"/>
            <a:endParaRPr lang="en-US" altLang="zh-CN" sz="1465" dirty="0">
              <a:solidFill>
                <a:schemeClr val="tx1">
                  <a:lumMod val="75000"/>
                  <a:lumOff val="25000"/>
                </a:schemeClr>
              </a:solidFill>
            </a:endParaRPr>
          </a:p>
        </p:txBody>
      </p:sp>
      <p:sp>
        <p:nvSpPr>
          <p:cNvPr id="116" name="下箭头 70"/>
          <p:cNvSpPr/>
          <p:nvPr/>
        </p:nvSpPr>
        <p:spPr>
          <a:xfrm rot="16200000">
            <a:off x="2795169" y="3127126"/>
            <a:ext cx="254176" cy="533087"/>
          </a:xfrm>
          <a:prstGeom prst="downArrow">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7" name="下箭头 71"/>
          <p:cNvSpPr/>
          <p:nvPr/>
        </p:nvSpPr>
        <p:spPr>
          <a:xfrm rot="18900000">
            <a:off x="2650992" y="3800127"/>
            <a:ext cx="254176" cy="780112"/>
          </a:xfrm>
          <a:prstGeom prst="downArrow">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8" name="椭圆 72"/>
          <p:cNvSpPr/>
          <p:nvPr/>
        </p:nvSpPr>
        <p:spPr>
          <a:xfrm rot="16200000">
            <a:off x="1236874" y="2649464"/>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9" name="TextBox 67"/>
          <p:cNvSpPr txBox="1"/>
          <p:nvPr/>
        </p:nvSpPr>
        <p:spPr>
          <a:xfrm>
            <a:off x="1514850" y="3127846"/>
            <a:ext cx="934871" cy="543226"/>
          </a:xfrm>
          <a:prstGeom prst="rect">
            <a:avLst/>
          </a:prstGeom>
          <a:noFill/>
        </p:spPr>
        <p:txBody>
          <a:bodyPr wrap="none" rtlCol="0">
            <a:spAutoFit/>
          </a:bodyPr>
          <a:lstStyle/>
          <a:p>
            <a:pPr algn="ctr"/>
            <a:r>
              <a:rPr lang="zh-CN" altLang="en-US" sz="1465" dirty="0">
                <a:solidFill>
                  <a:schemeClr val="bg1"/>
                </a:solidFill>
              </a:rPr>
              <a:t>实时新闻</a:t>
            </a:r>
            <a:endParaRPr lang="en-US" altLang="zh-CN" sz="1465" dirty="0">
              <a:solidFill>
                <a:schemeClr val="bg1"/>
              </a:solidFill>
            </a:endParaRPr>
          </a:p>
          <a:p>
            <a:pPr algn="ctr"/>
            <a:r>
              <a:rPr lang="zh-CN" altLang="en-US" sz="1465" dirty="0">
                <a:solidFill>
                  <a:schemeClr val="bg1"/>
                </a:solidFill>
              </a:rPr>
              <a:t>获取系统</a:t>
            </a:r>
            <a:endParaRPr lang="en-US" altLang="zh-CN" sz="1465" dirty="0">
              <a:solidFill>
                <a:schemeClr val="bg1"/>
              </a:solidFill>
            </a:endParaRPr>
          </a:p>
        </p:txBody>
      </p:sp>
      <p:sp>
        <p:nvSpPr>
          <p:cNvPr id="120" name="TextBox 67"/>
          <p:cNvSpPr txBox="1"/>
          <p:nvPr/>
        </p:nvSpPr>
        <p:spPr>
          <a:xfrm>
            <a:off x="4187946" y="3127846"/>
            <a:ext cx="886013" cy="317779"/>
          </a:xfrm>
          <a:prstGeom prst="rect">
            <a:avLst/>
          </a:prstGeom>
          <a:noFill/>
        </p:spPr>
        <p:txBody>
          <a:bodyPr wrap="none" rtlCol="0">
            <a:spAutoFit/>
          </a:bodyPr>
          <a:lstStyle/>
          <a:p>
            <a:pPr algn="ctr"/>
            <a:r>
              <a:rPr lang="en-US" altLang="zh-CN" sz="1465" dirty="0">
                <a:solidFill>
                  <a:schemeClr val="bg1"/>
                </a:solidFill>
              </a:rPr>
              <a:t>NLP</a:t>
            </a:r>
            <a:r>
              <a:rPr lang="zh-CN" altLang="en-US" sz="1465" dirty="0">
                <a:solidFill>
                  <a:schemeClr val="bg1"/>
                </a:solidFill>
              </a:rPr>
              <a:t>处理</a:t>
            </a:r>
            <a:endParaRPr lang="en-US" altLang="zh-CN" sz="1465" dirty="0">
              <a:solidFill>
                <a:schemeClr val="bg1"/>
              </a:solidFill>
            </a:endParaRPr>
          </a:p>
        </p:txBody>
      </p:sp>
      <p:sp>
        <p:nvSpPr>
          <p:cNvPr id="121" name="TextBox 67"/>
          <p:cNvSpPr txBox="1"/>
          <p:nvPr/>
        </p:nvSpPr>
        <p:spPr>
          <a:xfrm>
            <a:off x="6481964" y="3119534"/>
            <a:ext cx="1548857" cy="543226"/>
          </a:xfrm>
          <a:prstGeom prst="rect">
            <a:avLst/>
          </a:prstGeom>
          <a:noFill/>
        </p:spPr>
        <p:txBody>
          <a:bodyPr wrap="square" rtlCol="0">
            <a:spAutoFit/>
          </a:bodyPr>
          <a:lstStyle/>
          <a:p>
            <a:pPr algn="ctr"/>
            <a:r>
              <a:rPr lang="zh-CN" altLang="en-US" sz="1465" dirty="0">
                <a:solidFill>
                  <a:schemeClr val="bg1"/>
                </a:solidFill>
              </a:rPr>
              <a:t>处理结果结构化存储系统</a:t>
            </a:r>
            <a:endParaRPr lang="en-US" altLang="zh-CN" sz="1465" dirty="0">
              <a:solidFill>
                <a:schemeClr val="bg1"/>
              </a:solidFill>
            </a:endParaRPr>
          </a:p>
        </p:txBody>
      </p:sp>
      <p:sp>
        <p:nvSpPr>
          <p:cNvPr id="123" name="TextBox 67"/>
          <p:cNvSpPr txBox="1"/>
          <p:nvPr/>
        </p:nvSpPr>
        <p:spPr>
          <a:xfrm>
            <a:off x="9291681" y="3145257"/>
            <a:ext cx="1157325" cy="543226"/>
          </a:xfrm>
          <a:prstGeom prst="rect">
            <a:avLst/>
          </a:prstGeom>
          <a:noFill/>
        </p:spPr>
        <p:txBody>
          <a:bodyPr wrap="square" rtlCol="0">
            <a:spAutoFit/>
          </a:bodyPr>
          <a:lstStyle/>
          <a:p>
            <a:pPr algn="ctr"/>
            <a:r>
              <a:rPr lang="zh-CN" altLang="en-US" sz="1465" dirty="0">
                <a:solidFill>
                  <a:schemeClr val="bg1"/>
                </a:solidFill>
              </a:rPr>
              <a:t>舆情信息发布系统</a:t>
            </a:r>
            <a:endParaRPr lang="en-US" altLang="zh-CN" sz="1465" dirty="0">
              <a:solidFill>
                <a:schemeClr val="bg1"/>
              </a:solidFill>
            </a:endParaRPr>
          </a:p>
        </p:txBody>
      </p:sp>
      <p:sp>
        <p:nvSpPr>
          <p:cNvPr id="101" name="下箭头 70">
            <a:extLst>
              <a:ext uri="{FF2B5EF4-FFF2-40B4-BE49-F238E27FC236}">
                <a16:creationId xmlns:a16="http://schemas.microsoft.com/office/drawing/2014/main" id="{C23F1BA5-4373-4670-AE92-1951111BFDB9}"/>
              </a:ext>
            </a:extLst>
          </p:cNvPr>
          <p:cNvSpPr/>
          <p:nvPr/>
        </p:nvSpPr>
        <p:spPr>
          <a:xfrm rot="16200000">
            <a:off x="950988" y="3111746"/>
            <a:ext cx="254176" cy="533087"/>
          </a:xfrm>
          <a:prstGeom prst="downArrow">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a:extLst>
              <a:ext uri="{FF2B5EF4-FFF2-40B4-BE49-F238E27FC236}">
                <a16:creationId xmlns:a16="http://schemas.microsoft.com/office/drawing/2014/main" id="{871DAA11-4675-45A4-AE60-B9F81CECEE34}"/>
              </a:ext>
            </a:extLst>
          </p:cNvPr>
          <p:cNvSpPr txBox="1"/>
          <p:nvPr/>
        </p:nvSpPr>
        <p:spPr>
          <a:xfrm>
            <a:off x="9908" y="2915540"/>
            <a:ext cx="1055522" cy="923330"/>
          </a:xfrm>
          <a:prstGeom prst="rect">
            <a:avLst/>
          </a:prstGeom>
          <a:noFill/>
        </p:spPr>
        <p:txBody>
          <a:bodyPr wrap="square" rtlCol="0">
            <a:spAutoFit/>
          </a:bodyPr>
          <a:lstStyle/>
          <a:p>
            <a:r>
              <a:rPr lang="en-US" altLang="zh-CN" dirty="0"/>
              <a:t>Hadoop</a:t>
            </a:r>
            <a:r>
              <a:rPr lang="zh-CN" altLang="en-US" dirty="0"/>
              <a:t>数据库存储</a:t>
            </a:r>
          </a:p>
        </p:txBody>
      </p:sp>
      <p:sp>
        <p:nvSpPr>
          <p:cNvPr id="4" name="文本框 3">
            <a:extLst>
              <a:ext uri="{FF2B5EF4-FFF2-40B4-BE49-F238E27FC236}">
                <a16:creationId xmlns:a16="http://schemas.microsoft.com/office/drawing/2014/main" id="{332B195A-95A3-48EB-9C15-1E67F9229EBF}"/>
              </a:ext>
            </a:extLst>
          </p:cNvPr>
          <p:cNvSpPr txBox="1"/>
          <p:nvPr/>
        </p:nvSpPr>
        <p:spPr>
          <a:xfrm>
            <a:off x="2412403" y="1313360"/>
            <a:ext cx="2031325" cy="369332"/>
          </a:xfrm>
          <a:prstGeom prst="rect">
            <a:avLst/>
          </a:prstGeom>
          <a:noFill/>
        </p:spPr>
        <p:txBody>
          <a:bodyPr wrap="none" rtlCol="0">
            <a:spAutoFit/>
          </a:bodyPr>
          <a:lstStyle/>
          <a:p>
            <a:r>
              <a:rPr lang="zh-CN" altLang="en-US" dirty="0"/>
              <a:t>数据库中新闻提取</a:t>
            </a:r>
          </a:p>
        </p:txBody>
      </p:sp>
      <p:sp>
        <p:nvSpPr>
          <p:cNvPr id="5" name="文本框 4">
            <a:extLst>
              <a:ext uri="{FF2B5EF4-FFF2-40B4-BE49-F238E27FC236}">
                <a16:creationId xmlns:a16="http://schemas.microsoft.com/office/drawing/2014/main" id="{A1F6940E-9423-46D5-9EB6-FC05B0D04A01}"/>
              </a:ext>
            </a:extLst>
          </p:cNvPr>
          <p:cNvSpPr txBox="1"/>
          <p:nvPr/>
        </p:nvSpPr>
        <p:spPr>
          <a:xfrm>
            <a:off x="404194" y="4896026"/>
            <a:ext cx="4855931" cy="2031325"/>
          </a:xfrm>
          <a:prstGeom prst="rect">
            <a:avLst/>
          </a:prstGeom>
          <a:noFill/>
          <a:ln>
            <a:solidFill>
              <a:schemeClr val="accent5"/>
            </a:solidFill>
          </a:ln>
        </p:spPr>
        <p:txBody>
          <a:bodyPr wrap="square" rtlCol="0">
            <a:spAutoFit/>
          </a:bodyPr>
          <a:lstStyle/>
          <a:p>
            <a:pPr marL="400050" indent="-400050">
              <a:buFont typeface="Wingdings" panose="05000000000000000000" pitchFamily="2" charset="2"/>
              <a:buChar char="ü"/>
            </a:pPr>
            <a:r>
              <a:rPr lang="en-US" altLang="zh-CN" sz="1400" dirty="0"/>
              <a:t>NLP</a:t>
            </a:r>
            <a:r>
              <a:rPr lang="zh-CN" altLang="en-US" sz="1400" dirty="0"/>
              <a:t>处理阶段通过预先给出的数据新闻以及专家提供的风险类型标签，利用</a:t>
            </a:r>
            <a:r>
              <a:rPr lang="en-US" altLang="zh-CN" sz="1400" dirty="0"/>
              <a:t>Bert</a:t>
            </a:r>
            <a:r>
              <a:rPr lang="zh-CN" altLang="en-US" sz="1400" dirty="0"/>
              <a:t>深度神经网络训练得出判别模型</a:t>
            </a:r>
            <a:endParaRPr lang="en-US" altLang="zh-CN" sz="1400" dirty="0"/>
          </a:p>
          <a:p>
            <a:pPr marL="400050" indent="-400050">
              <a:buFont typeface="Wingdings" panose="05000000000000000000" pitchFamily="2" charset="2"/>
              <a:buChar char="ü"/>
            </a:pPr>
            <a:r>
              <a:rPr lang="en-US" altLang="zh-CN" sz="1400" dirty="0"/>
              <a:t>NLP</a:t>
            </a:r>
            <a:r>
              <a:rPr lang="zh-CN" altLang="en-US" sz="1400" dirty="0"/>
              <a:t>处理阶段为核心技术对于新闻中出现的相关企业、证券、股票或行业进行采用关键词向量匹配算法提取</a:t>
            </a:r>
            <a:endParaRPr lang="en-US" altLang="zh-CN" sz="1400" dirty="0"/>
          </a:p>
          <a:p>
            <a:pPr marL="400050" indent="-400050">
              <a:buFont typeface="Wingdings" panose="05000000000000000000" pitchFamily="2" charset="2"/>
              <a:buChar char="ü"/>
            </a:pPr>
            <a:r>
              <a:rPr lang="zh-CN" altLang="en-US" sz="1400" dirty="0"/>
              <a:t>对新闻整体内容切词，利用</a:t>
            </a:r>
            <a:r>
              <a:rPr lang="en-US" altLang="zh-CN" sz="1400" dirty="0"/>
              <a:t>Bert</a:t>
            </a:r>
            <a:r>
              <a:rPr lang="zh-CN" altLang="en-US" sz="1400" dirty="0"/>
              <a:t>技术做词向量向量间相似度计算，得出新闻的风险类型</a:t>
            </a:r>
            <a:endParaRPr lang="en-US" altLang="zh-CN" sz="1400" dirty="0"/>
          </a:p>
          <a:p>
            <a:endParaRPr lang="en-US" altLang="zh-CN" sz="1400" dirty="0"/>
          </a:p>
          <a:p>
            <a:endParaRPr lang="zh-CN" altLang="en-US" sz="1400" dirty="0"/>
          </a:p>
        </p:txBody>
      </p:sp>
      <p:sp>
        <p:nvSpPr>
          <p:cNvPr id="6" name="文本框 5">
            <a:extLst>
              <a:ext uri="{FF2B5EF4-FFF2-40B4-BE49-F238E27FC236}">
                <a16:creationId xmlns:a16="http://schemas.microsoft.com/office/drawing/2014/main" id="{912AA66D-AC0C-4AAF-9401-BE00E15488CA}"/>
              </a:ext>
            </a:extLst>
          </p:cNvPr>
          <p:cNvSpPr txBox="1"/>
          <p:nvPr/>
        </p:nvSpPr>
        <p:spPr>
          <a:xfrm>
            <a:off x="6452438" y="5587530"/>
            <a:ext cx="2433838" cy="1077218"/>
          </a:xfrm>
          <a:prstGeom prst="rect">
            <a:avLst/>
          </a:prstGeom>
          <a:noFill/>
          <a:ln>
            <a:solidFill>
              <a:srgbClr val="FFC000"/>
            </a:solidFill>
          </a:ln>
        </p:spPr>
        <p:txBody>
          <a:bodyPr wrap="square" rtlCol="0">
            <a:spAutoFit/>
          </a:bodyPr>
          <a:lstStyle/>
          <a:p>
            <a:r>
              <a:rPr lang="zh-CN" altLang="en-US" sz="1600" dirty="0"/>
              <a:t>第二步存储系统将处理结果以信息流的方式存储到</a:t>
            </a:r>
            <a:r>
              <a:rPr lang="en-US" altLang="zh-CN" sz="1600" dirty="0"/>
              <a:t>Hadoop</a:t>
            </a:r>
            <a:r>
              <a:rPr lang="zh-CN" altLang="en-US" sz="1600" dirty="0"/>
              <a:t>数据系统中，等待下一步结果信息提取</a:t>
            </a:r>
          </a:p>
        </p:txBody>
      </p:sp>
      <p:sp>
        <p:nvSpPr>
          <p:cNvPr id="7" name="文本框 6">
            <a:extLst>
              <a:ext uri="{FF2B5EF4-FFF2-40B4-BE49-F238E27FC236}">
                <a16:creationId xmlns:a16="http://schemas.microsoft.com/office/drawing/2014/main" id="{61E668CE-0C7E-49D9-B92F-B4DB6C65D577}"/>
              </a:ext>
            </a:extLst>
          </p:cNvPr>
          <p:cNvSpPr txBox="1"/>
          <p:nvPr/>
        </p:nvSpPr>
        <p:spPr>
          <a:xfrm>
            <a:off x="9516366" y="4848866"/>
            <a:ext cx="1865279" cy="1815882"/>
          </a:xfrm>
          <a:prstGeom prst="rect">
            <a:avLst/>
          </a:prstGeom>
          <a:noFill/>
          <a:ln>
            <a:solidFill>
              <a:srgbClr val="92D050"/>
            </a:solidFill>
          </a:ln>
        </p:spPr>
        <p:txBody>
          <a:bodyPr wrap="square" rtlCol="0">
            <a:spAutoFit/>
          </a:bodyPr>
          <a:lstStyle/>
          <a:p>
            <a:r>
              <a:rPr lang="zh-CN" altLang="en-US" sz="1600" dirty="0"/>
              <a:t>舆情信息发布系统将信息发布到网页端，在网页端工作的业务人员可以第一时间了解到风险舆情并作出相应的处理</a:t>
            </a:r>
          </a:p>
        </p:txBody>
      </p:sp>
      <p:sp>
        <p:nvSpPr>
          <p:cNvPr id="103" name="平行四边形 102">
            <a:extLst>
              <a:ext uri="{FF2B5EF4-FFF2-40B4-BE49-F238E27FC236}">
                <a16:creationId xmlns:a16="http://schemas.microsoft.com/office/drawing/2014/main" id="{2D9965E0-1919-4561-B945-EB7379BF0458}"/>
              </a:ext>
            </a:extLst>
          </p:cNvPr>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平行四边形 103">
            <a:extLst>
              <a:ext uri="{FF2B5EF4-FFF2-40B4-BE49-F238E27FC236}">
                <a16:creationId xmlns:a16="http://schemas.microsoft.com/office/drawing/2014/main" id="{A9D08718-B624-44A8-9EFD-ABA17A63A06C}"/>
              </a:ext>
            </a:extLst>
          </p:cNvPr>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95D71826-6447-4F04-9082-D033A385A741}"/>
              </a:ext>
            </a:extLst>
          </p:cNvPr>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系统功能与实现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5" name="文本框 124">
            <a:extLst>
              <a:ext uri="{FF2B5EF4-FFF2-40B4-BE49-F238E27FC236}">
                <a16:creationId xmlns:a16="http://schemas.microsoft.com/office/drawing/2014/main" id="{10D488E0-108E-4636-99BA-8F625CE7B80C}"/>
              </a:ext>
            </a:extLst>
          </p:cNvPr>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日期占位符 7">
            <a:extLst>
              <a:ext uri="{FF2B5EF4-FFF2-40B4-BE49-F238E27FC236}">
                <a16:creationId xmlns:a16="http://schemas.microsoft.com/office/drawing/2014/main" id="{CB5CED64-576A-49E1-8DCE-182D2BE32ADC}"/>
              </a:ext>
            </a:extLst>
          </p:cNvPr>
          <p:cNvSpPr>
            <a:spLocks noGrp="1"/>
          </p:cNvSpPr>
          <p:nvPr>
            <p:ph type="dt" sz="half" idx="10"/>
          </p:nvPr>
        </p:nvSpPr>
        <p:spPr/>
        <p:txBody>
          <a:bodyPr/>
          <a:lstStyle/>
          <a:p>
            <a:fld id="{83F5457C-F9C7-4813-A06E-30741594D37A}" type="datetime3">
              <a:rPr lang="zh-CN" altLang="en-US" smtClean="0"/>
              <a:t>2020年7月7日星期二</a:t>
            </a:fld>
            <a:endParaRPr lang="zh-CN" altLang="en-US"/>
          </a:p>
        </p:txBody>
      </p:sp>
      <p:sp>
        <p:nvSpPr>
          <p:cNvPr id="9" name="灯片编号占位符 8">
            <a:extLst>
              <a:ext uri="{FF2B5EF4-FFF2-40B4-BE49-F238E27FC236}">
                <a16:creationId xmlns:a16="http://schemas.microsoft.com/office/drawing/2014/main" id="{46D39907-47FB-4191-9439-BC20659E3F76}"/>
              </a:ext>
            </a:extLst>
          </p:cNvPr>
          <p:cNvSpPr>
            <a:spLocks noGrp="1"/>
          </p:cNvSpPr>
          <p:nvPr>
            <p:ph type="sldNum" sz="quarter" idx="12"/>
          </p:nvPr>
        </p:nvSpPr>
        <p:spPr/>
        <p:txBody>
          <a:bodyPr/>
          <a:lstStyle/>
          <a:p>
            <a:fld id="{D5F57C09-5328-435E-B7B4-09E48B87BE06}" type="slidenum">
              <a:rPr lang="zh-CN" altLang="en-US" smtClean="0"/>
              <a:t>15</a:t>
            </a:fld>
            <a:endParaRPr lang="zh-CN" altLang="en-US"/>
          </a:p>
        </p:txBody>
      </p:sp>
      <p:sp>
        <p:nvSpPr>
          <p:cNvPr id="102" name="下箭头 40">
            <a:extLst>
              <a:ext uri="{FF2B5EF4-FFF2-40B4-BE49-F238E27FC236}">
                <a16:creationId xmlns:a16="http://schemas.microsoft.com/office/drawing/2014/main" id="{B781A137-114C-4EEE-95EB-0F3DBAE5C11F}"/>
              </a:ext>
            </a:extLst>
          </p:cNvPr>
          <p:cNvSpPr/>
          <p:nvPr/>
        </p:nvSpPr>
        <p:spPr>
          <a:xfrm rot="11241332" flipH="1">
            <a:off x="7408396" y="1888037"/>
            <a:ext cx="254176" cy="793111"/>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a:extLst>
              <a:ext uri="{FF2B5EF4-FFF2-40B4-BE49-F238E27FC236}">
                <a16:creationId xmlns:a16="http://schemas.microsoft.com/office/drawing/2014/main" id="{EAEAB709-0536-4D24-B843-C462101ADACB}"/>
              </a:ext>
            </a:extLst>
          </p:cNvPr>
          <p:cNvSpPr/>
          <p:nvPr/>
        </p:nvSpPr>
        <p:spPr>
          <a:xfrm>
            <a:off x="6938247" y="795294"/>
            <a:ext cx="1345221" cy="1095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知识图谱结合推理相关企业</a:t>
            </a:r>
          </a:p>
        </p:txBody>
      </p:sp>
    </p:spTree>
    <p:extLst>
      <p:ext uri="{BB962C8B-B14F-4D97-AF65-F5344CB8AC3E}">
        <p14:creationId xmlns:p14="http://schemas.microsoft.com/office/powerpoint/2010/main" val="287606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705B5AA-D0E5-45DD-B193-FAFBCD14E5BF}"/>
              </a:ext>
            </a:extLst>
          </p:cNvPr>
          <p:cNvSpPr txBox="1"/>
          <p:nvPr/>
        </p:nvSpPr>
        <p:spPr>
          <a:xfrm>
            <a:off x="1007547" y="30648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知识图谱与舆情分析的结合</a:t>
            </a:r>
          </a:p>
        </p:txBody>
      </p:sp>
      <p:sp>
        <p:nvSpPr>
          <p:cNvPr id="2" name="椭圆 1">
            <a:extLst>
              <a:ext uri="{FF2B5EF4-FFF2-40B4-BE49-F238E27FC236}">
                <a16:creationId xmlns:a16="http://schemas.microsoft.com/office/drawing/2014/main" id="{FE5FA336-37D8-4E03-A5BC-CCB8474DD24C}"/>
              </a:ext>
            </a:extLst>
          </p:cNvPr>
          <p:cNvSpPr/>
          <p:nvPr/>
        </p:nvSpPr>
        <p:spPr>
          <a:xfrm>
            <a:off x="1124125" y="1627464"/>
            <a:ext cx="1258348" cy="1291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网页爬虫获取相关企业信息</a:t>
            </a:r>
          </a:p>
        </p:txBody>
      </p:sp>
      <p:sp>
        <p:nvSpPr>
          <p:cNvPr id="15" name="椭圆 14">
            <a:extLst>
              <a:ext uri="{FF2B5EF4-FFF2-40B4-BE49-F238E27FC236}">
                <a16:creationId xmlns:a16="http://schemas.microsoft.com/office/drawing/2014/main" id="{346AE861-466F-49D6-8C50-3A7C2D69A0BF}"/>
              </a:ext>
            </a:extLst>
          </p:cNvPr>
          <p:cNvSpPr/>
          <p:nvPr/>
        </p:nvSpPr>
        <p:spPr>
          <a:xfrm>
            <a:off x="6154722" y="4224695"/>
            <a:ext cx="1905695" cy="1291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获取分析结果保存到数据库中</a:t>
            </a:r>
          </a:p>
        </p:txBody>
      </p:sp>
      <p:sp>
        <p:nvSpPr>
          <p:cNvPr id="16" name="椭圆 15">
            <a:extLst>
              <a:ext uri="{FF2B5EF4-FFF2-40B4-BE49-F238E27FC236}">
                <a16:creationId xmlns:a16="http://schemas.microsoft.com/office/drawing/2014/main" id="{F7C9251D-58FF-4482-972E-55A1288A85B5}"/>
              </a:ext>
            </a:extLst>
          </p:cNvPr>
          <p:cNvSpPr/>
          <p:nvPr/>
        </p:nvSpPr>
        <p:spPr>
          <a:xfrm>
            <a:off x="3442027" y="4199528"/>
            <a:ext cx="1631217" cy="1291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深度学习技术分析判断新闻内容</a:t>
            </a:r>
          </a:p>
        </p:txBody>
      </p:sp>
      <p:sp>
        <p:nvSpPr>
          <p:cNvPr id="17" name="椭圆 16">
            <a:extLst>
              <a:ext uri="{FF2B5EF4-FFF2-40B4-BE49-F238E27FC236}">
                <a16:creationId xmlns:a16="http://schemas.microsoft.com/office/drawing/2014/main" id="{0272F084-8851-4980-A738-A64D23D1EF56}"/>
              </a:ext>
            </a:extLst>
          </p:cNvPr>
          <p:cNvSpPr/>
          <p:nvPr/>
        </p:nvSpPr>
        <p:spPr>
          <a:xfrm>
            <a:off x="6095999" y="1630258"/>
            <a:ext cx="1408373" cy="1291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使用</a:t>
            </a:r>
            <a:r>
              <a:rPr lang="en-US" altLang="zh-CN" sz="1600" dirty="0"/>
              <a:t>neo4j</a:t>
            </a:r>
            <a:r>
              <a:rPr lang="zh-CN" altLang="en-US" sz="1600" dirty="0"/>
              <a:t>图数据库构建企业知识图谱</a:t>
            </a:r>
          </a:p>
        </p:txBody>
      </p:sp>
      <p:sp>
        <p:nvSpPr>
          <p:cNvPr id="18" name="椭圆 17">
            <a:extLst>
              <a:ext uri="{FF2B5EF4-FFF2-40B4-BE49-F238E27FC236}">
                <a16:creationId xmlns:a16="http://schemas.microsoft.com/office/drawing/2014/main" id="{97095D3F-A555-4471-B656-932DB6F76563}"/>
              </a:ext>
            </a:extLst>
          </p:cNvPr>
          <p:cNvSpPr/>
          <p:nvPr/>
        </p:nvSpPr>
        <p:spPr>
          <a:xfrm>
            <a:off x="3442028" y="1588314"/>
            <a:ext cx="1258348" cy="1291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筛选整理结构化数据</a:t>
            </a:r>
          </a:p>
        </p:txBody>
      </p:sp>
      <p:sp>
        <p:nvSpPr>
          <p:cNvPr id="19" name="椭圆 18">
            <a:extLst>
              <a:ext uri="{FF2B5EF4-FFF2-40B4-BE49-F238E27FC236}">
                <a16:creationId xmlns:a16="http://schemas.microsoft.com/office/drawing/2014/main" id="{B54640C3-54B6-4C4B-9E5F-A162E1C08E57}"/>
              </a:ext>
            </a:extLst>
          </p:cNvPr>
          <p:cNvSpPr/>
          <p:nvPr/>
        </p:nvSpPr>
        <p:spPr>
          <a:xfrm>
            <a:off x="1007547" y="4199529"/>
            <a:ext cx="1258348" cy="1291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互联网实时获取相关新闻</a:t>
            </a:r>
          </a:p>
        </p:txBody>
      </p:sp>
      <p:sp>
        <p:nvSpPr>
          <p:cNvPr id="3" name="矩形 2">
            <a:extLst>
              <a:ext uri="{FF2B5EF4-FFF2-40B4-BE49-F238E27FC236}">
                <a16:creationId xmlns:a16="http://schemas.microsoft.com/office/drawing/2014/main" id="{A1247E21-740A-409D-A1E9-451DF91E1DA7}"/>
              </a:ext>
            </a:extLst>
          </p:cNvPr>
          <p:cNvSpPr/>
          <p:nvPr/>
        </p:nvSpPr>
        <p:spPr>
          <a:xfrm>
            <a:off x="8808440" y="1392572"/>
            <a:ext cx="2852257" cy="4018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zh-CN" altLang="en-US" dirty="0"/>
              <a:t>根据分析所得结果判断相关企业或行业并得出风险类型</a:t>
            </a:r>
            <a:endParaRPr lang="en-US" altLang="zh-CN" dirty="0"/>
          </a:p>
          <a:p>
            <a:pPr marL="342900" indent="-342900" algn="just">
              <a:buFont typeface="+mj-lt"/>
              <a:buAutoNum type="arabicPeriod"/>
            </a:pPr>
            <a:r>
              <a:rPr lang="zh-CN" altLang="en-US" dirty="0"/>
              <a:t>在知识图谱中以所获的企业或行业进行扩展推理得到与之关联的其他上下游企业</a:t>
            </a:r>
            <a:endParaRPr lang="en-US" altLang="zh-CN" dirty="0"/>
          </a:p>
          <a:p>
            <a:pPr marL="342900" indent="-342900" algn="just">
              <a:buFont typeface="+mj-lt"/>
              <a:buAutoNum type="arabicPeriod"/>
            </a:pPr>
            <a:r>
              <a:rPr lang="zh-CN" altLang="en-US" dirty="0"/>
              <a:t>获得完整结果后发布到网页端实时展示</a:t>
            </a:r>
          </a:p>
        </p:txBody>
      </p:sp>
      <p:sp>
        <p:nvSpPr>
          <p:cNvPr id="4" name="箭头: 右 3">
            <a:extLst>
              <a:ext uri="{FF2B5EF4-FFF2-40B4-BE49-F238E27FC236}">
                <a16:creationId xmlns:a16="http://schemas.microsoft.com/office/drawing/2014/main" id="{5544F347-2CE0-421E-9492-61B5C1CF5499}"/>
              </a:ext>
            </a:extLst>
          </p:cNvPr>
          <p:cNvSpPr/>
          <p:nvPr/>
        </p:nvSpPr>
        <p:spPr>
          <a:xfrm>
            <a:off x="1124125" y="872455"/>
            <a:ext cx="6979640" cy="715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知识图谱构建路线</a:t>
            </a:r>
          </a:p>
        </p:txBody>
      </p:sp>
      <p:sp>
        <p:nvSpPr>
          <p:cNvPr id="20" name="箭头: 右 19">
            <a:extLst>
              <a:ext uri="{FF2B5EF4-FFF2-40B4-BE49-F238E27FC236}">
                <a16:creationId xmlns:a16="http://schemas.microsoft.com/office/drawing/2014/main" id="{6189FC74-B355-4B20-92B6-AC3C24FE4ADC}"/>
              </a:ext>
            </a:extLst>
          </p:cNvPr>
          <p:cNvSpPr/>
          <p:nvPr/>
        </p:nvSpPr>
        <p:spPr>
          <a:xfrm>
            <a:off x="1033244" y="5471025"/>
            <a:ext cx="6979640" cy="715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深度学习新闻舆情分析判别路线</a:t>
            </a:r>
          </a:p>
        </p:txBody>
      </p:sp>
      <p:sp>
        <p:nvSpPr>
          <p:cNvPr id="8" name="箭头: 右 7">
            <a:extLst>
              <a:ext uri="{FF2B5EF4-FFF2-40B4-BE49-F238E27FC236}">
                <a16:creationId xmlns:a16="http://schemas.microsoft.com/office/drawing/2014/main" id="{971C763F-116D-4CBA-94A9-679DF2EA583A}"/>
              </a:ext>
            </a:extLst>
          </p:cNvPr>
          <p:cNvSpPr/>
          <p:nvPr/>
        </p:nvSpPr>
        <p:spPr>
          <a:xfrm>
            <a:off x="2382473" y="2234266"/>
            <a:ext cx="1013836" cy="190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BBAE8CA4-413A-4DD6-BCC1-95C9831E0956}"/>
              </a:ext>
            </a:extLst>
          </p:cNvPr>
          <p:cNvSpPr/>
          <p:nvPr/>
        </p:nvSpPr>
        <p:spPr>
          <a:xfrm>
            <a:off x="4741180" y="2234265"/>
            <a:ext cx="1258348" cy="149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4632580B-5F18-4229-AE64-607A65BE1270}"/>
              </a:ext>
            </a:extLst>
          </p:cNvPr>
          <p:cNvSpPr/>
          <p:nvPr/>
        </p:nvSpPr>
        <p:spPr>
          <a:xfrm>
            <a:off x="2274814" y="4794309"/>
            <a:ext cx="1013836" cy="190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3136E720-FCD3-42E7-B6C3-BD97EF9F71E7}"/>
              </a:ext>
            </a:extLst>
          </p:cNvPr>
          <p:cNvSpPr/>
          <p:nvPr/>
        </p:nvSpPr>
        <p:spPr>
          <a:xfrm>
            <a:off x="4977470" y="4869809"/>
            <a:ext cx="1118529" cy="124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192CF980-7861-4E54-B70B-7498E3165CFE}"/>
              </a:ext>
            </a:extLst>
          </p:cNvPr>
          <p:cNvSpPr/>
          <p:nvPr/>
        </p:nvSpPr>
        <p:spPr>
          <a:xfrm>
            <a:off x="7502559" y="2244052"/>
            <a:ext cx="1258348" cy="149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675136D0-D5C5-489C-A564-448314E703E6}"/>
              </a:ext>
            </a:extLst>
          </p:cNvPr>
          <p:cNvSpPr/>
          <p:nvPr/>
        </p:nvSpPr>
        <p:spPr>
          <a:xfrm>
            <a:off x="8103764" y="4869809"/>
            <a:ext cx="715865" cy="149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592789"/>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功能与实现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3" name="图片 2">
            <a:extLst>
              <a:ext uri="{FF2B5EF4-FFF2-40B4-BE49-F238E27FC236}">
                <a16:creationId xmlns:a16="http://schemas.microsoft.com/office/drawing/2014/main" id="{3E7E1E38-C5C1-4F5B-8A3B-329234AAEA26}"/>
              </a:ext>
            </a:extLst>
          </p:cNvPr>
          <p:cNvPicPr>
            <a:picLocks noChangeAspect="1"/>
          </p:cNvPicPr>
          <p:nvPr/>
        </p:nvPicPr>
        <p:blipFill>
          <a:blip r:embed="rId2"/>
          <a:stretch>
            <a:fillRect/>
          </a:stretch>
        </p:blipFill>
        <p:spPr>
          <a:xfrm>
            <a:off x="2798118" y="1071000"/>
            <a:ext cx="7787002" cy="471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9">
            <a:extLst>
              <a:ext uri="{FF2B5EF4-FFF2-40B4-BE49-F238E27FC236}">
                <a16:creationId xmlns:a16="http://schemas.microsoft.com/office/drawing/2014/main" id="{69554157-8A8F-4CBA-8D9C-600F63D99497}"/>
              </a:ext>
            </a:extLst>
          </p:cNvPr>
          <p:cNvSpPr txBox="1"/>
          <p:nvPr/>
        </p:nvSpPr>
        <p:spPr>
          <a:xfrm>
            <a:off x="427839" y="1669409"/>
            <a:ext cx="1729325" cy="3416320"/>
          </a:xfrm>
          <a:prstGeom prst="rect">
            <a:avLst/>
          </a:prstGeom>
          <a:noFill/>
          <a:ln>
            <a:solidFill>
              <a:schemeClr val="accent1"/>
            </a:solidFill>
          </a:ln>
        </p:spPr>
        <p:txBody>
          <a:bodyPr wrap="square" rtlCol="0">
            <a:spAutoFit/>
          </a:bodyPr>
          <a:lstStyle/>
          <a:p>
            <a:pPr marL="342900" indent="-342900" algn="just">
              <a:buFont typeface="+mj-lt"/>
              <a:buAutoNum type="arabicPeriod"/>
            </a:pPr>
            <a:r>
              <a:rPr lang="zh-CN" altLang="en-US" dirty="0"/>
              <a:t>新闻事件管理系统自动在网络中搜寻新闻事件</a:t>
            </a:r>
            <a:endParaRPr lang="en-US" altLang="zh-CN" dirty="0"/>
          </a:p>
          <a:p>
            <a:pPr marL="342900" indent="-342900" algn="just">
              <a:buFont typeface="+mj-lt"/>
              <a:buAutoNum type="arabicPeriod"/>
            </a:pPr>
            <a:r>
              <a:rPr lang="zh-CN" altLang="en-US" dirty="0"/>
              <a:t>通过网页爬虫将新闻爬取并存储到</a:t>
            </a:r>
            <a:r>
              <a:rPr lang="en-US" altLang="zh-CN" dirty="0"/>
              <a:t>Hadoop</a:t>
            </a:r>
            <a:r>
              <a:rPr lang="zh-CN" altLang="en-US" dirty="0"/>
              <a:t>数据库中</a:t>
            </a:r>
            <a:endParaRPr lang="en-US" altLang="zh-CN" dirty="0"/>
          </a:p>
          <a:p>
            <a:pPr marL="342900" indent="-342900" algn="just">
              <a:buFont typeface="+mj-lt"/>
              <a:buAutoNum type="arabicPeriod"/>
            </a:pPr>
            <a:r>
              <a:rPr lang="zh-CN" altLang="en-US" dirty="0"/>
              <a:t>图为</a:t>
            </a:r>
            <a:r>
              <a:rPr lang="en-US" altLang="zh-CN" dirty="0"/>
              <a:t>Hadoop</a:t>
            </a:r>
            <a:r>
              <a:rPr lang="zh-CN" altLang="en-US" dirty="0"/>
              <a:t>中存储的新闻数据示例</a:t>
            </a:r>
          </a:p>
        </p:txBody>
      </p:sp>
      <p:sp>
        <p:nvSpPr>
          <p:cNvPr id="4" name="日期占位符 3">
            <a:extLst>
              <a:ext uri="{FF2B5EF4-FFF2-40B4-BE49-F238E27FC236}">
                <a16:creationId xmlns:a16="http://schemas.microsoft.com/office/drawing/2014/main" id="{6CCCDA4F-AF85-4FF1-9506-1FB63E96A3AC}"/>
              </a:ext>
            </a:extLst>
          </p:cNvPr>
          <p:cNvSpPr>
            <a:spLocks noGrp="1"/>
          </p:cNvSpPr>
          <p:nvPr>
            <p:ph type="dt" sz="half" idx="10"/>
          </p:nvPr>
        </p:nvSpPr>
        <p:spPr/>
        <p:txBody>
          <a:bodyPr/>
          <a:lstStyle/>
          <a:p>
            <a:fld id="{DD22F359-CDA9-44D7-A702-2A87DA3E0318}" type="datetime3">
              <a:rPr lang="zh-CN" altLang="en-US" smtClean="0"/>
              <a:t>2020年7月7日星期二</a:t>
            </a:fld>
            <a:endParaRPr lang="zh-CN" altLang="en-US"/>
          </a:p>
        </p:txBody>
      </p:sp>
      <p:sp>
        <p:nvSpPr>
          <p:cNvPr id="5" name="灯片编号占位符 4">
            <a:extLst>
              <a:ext uri="{FF2B5EF4-FFF2-40B4-BE49-F238E27FC236}">
                <a16:creationId xmlns:a16="http://schemas.microsoft.com/office/drawing/2014/main" id="{B2E983F7-0126-4259-8D4C-39B296392837}"/>
              </a:ext>
            </a:extLst>
          </p:cNvPr>
          <p:cNvSpPr>
            <a:spLocks noGrp="1"/>
          </p:cNvSpPr>
          <p:nvPr>
            <p:ph type="sldNum" sz="quarter" idx="12"/>
          </p:nvPr>
        </p:nvSpPr>
        <p:spPr/>
        <p:txBody>
          <a:bodyPr/>
          <a:lstStyle/>
          <a:p>
            <a:fld id="{D5F57C09-5328-435E-B7B4-09E48B87BE06}"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功能与实现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5971" y="379609"/>
            <a:ext cx="5023299"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5" name="图片 4">
            <a:extLst>
              <a:ext uri="{FF2B5EF4-FFF2-40B4-BE49-F238E27FC236}">
                <a16:creationId xmlns:a16="http://schemas.microsoft.com/office/drawing/2014/main" id="{219DC300-912E-41FD-93FF-04676FDF74BD}"/>
              </a:ext>
            </a:extLst>
          </p:cNvPr>
          <p:cNvPicPr>
            <a:picLocks noChangeAspect="1"/>
          </p:cNvPicPr>
          <p:nvPr/>
        </p:nvPicPr>
        <p:blipFill>
          <a:blip r:embed="rId2"/>
          <a:stretch>
            <a:fillRect/>
          </a:stretch>
        </p:blipFill>
        <p:spPr>
          <a:xfrm>
            <a:off x="642000" y="1487852"/>
            <a:ext cx="10908000" cy="3158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9">
            <a:extLst>
              <a:ext uri="{FF2B5EF4-FFF2-40B4-BE49-F238E27FC236}">
                <a16:creationId xmlns:a16="http://schemas.microsoft.com/office/drawing/2014/main" id="{FC16DAFD-BA09-4A79-B3F2-CEA3098192E0}"/>
              </a:ext>
            </a:extLst>
          </p:cNvPr>
          <p:cNvSpPr txBox="1"/>
          <p:nvPr/>
        </p:nvSpPr>
        <p:spPr>
          <a:xfrm>
            <a:off x="2357482" y="5506012"/>
            <a:ext cx="1711179" cy="646331"/>
          </a:xfrm>
          <a:prstGeom prst="rect">
            <a:avLst/>
          </a:prstGeom>
          <a:solidFill>
            <a:schemeClr val="accent1">
              <a:lumMod val="20000"/>
              <a:lumOff val="80000"/>
            </a:schemeClr>
          </a:solidFill>
          <a:ln>
            <a:solidFill>
              <a:srgbClr val="00B0F0"/>
            </a:solidFill>
          </a:ln>
        </p:spPr>
        <p:txBody>
          <a:bodyPr wrap="square" rtlCol="0">
            <a:spAutoFit/>
          </a:bodyPr>
          <a:lstStyle/>
          <a:p>
            <a:r>
              <a:rPr lang="zh-CN" altLang="en-US" dirty="0"/>
              <a:t>舆情新闻信息处理结果发布</a:t>
            </a:r>
          </a:p>
        </p:txBody>
      </p:sp>
      <p:sp>
        <p:nvSpPr>
          <p:cNvPr id="3" name="日期占位符 2">
            <a:extLst>
              <a:ext uri="{FF2B5EF4-FFF2-40B4-BE49-F238E27FC236}">
                <a16:creationId xmlns:a16="http://schemas.microsoft.com/office/drawing/2014/main" id="{D16A5D00-41AE-4221-AA61-2EC18F0ED857}"/>
              </a:ext>
            </a:extLst>
          </p:cNvPr>
          <p:cNvSpPr>
            <a:spLocks noGrp="1"/>
          </p:cNvSpPr>
          <p:nvPr>
            <p:ph type="dt" sz="half" idx="10"/>
          </p:nvPr>
        </p:nvSpPr>
        <p:spPr/>
        <p:txBody>
          <a:bodyPr/>
          <a:lstStyle/>
          <a:p>
            <a:fld id="{E5F900A1-35AF-48E9-B417-77FAA2966CD3}" type="datetime3">
              <a:rPr lang="zh-CN" altLang="en-US" smtClean="0"/>
              <a:t>2020年7月7日星期二</a:t>
            </a:fld>
            <a:endParaRPr lang="zh-CN" altLang="en-US"/>
          </a:p>
        </p:txBody>
      </p:sp>
      <p:sp>
        <p:nvSpPr>
          <p:cNvPr id="4" name="灯片编号占位符 3">
            <a:extLst>
              <a:ext uri="{FF2B5EF4-FFF2-40B4-BE49-F238E27FC236}">
                <a16:creationId xmlns:a16="http://schemas.microsoft.com/office/drawing/2014/main" id="{030B0BBD-E323-4470-B951-96C415DBF7C3}"/>
              </a:ext>
            </a:extLst>
          </p:cNvPr>
          <p:cNvSpPr>
            <a:spLocks noGrp="1"/>
          </p:cNvSpPr>
          <p:nvPr>
            <p:ph type="sldNum" sz="quarter" idx="12"/>
          </p:nvPr>
        </p:nvSpPr>
        <p:spPr/>
        <p:txBody>
          <a:bodyPr/>
          <a:lstStyle/>
          <a:p>
            <a:fld id="{D5F57C09-5328-435E-B7B4-09E48B87BE06}" type="slidenum">
              <a:rPr lang="zh-CN" altLang="en-US" smtClean="0"/>
              <a:t>18</a:t>
            </a:fld>
            <a:endParaRPr lang="zh-CN" altLang="en-US"/>
          </a:p>
        </p:txBody>
      </p:sp>
    </p:spTree>
    <p:extLst>
      <p:ext uri="{BB962C8B-B14F-4D97-AF65-F5344CB8AC3E}">
        <p14:creationId xmlns:p14="http://schemas.microsoft.com/office/powerpoint/2010/main" val="2699689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功能与实现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6" name="图片 5">
            <a:extLst>
              <a:ext uri="{FF2B5EF4-FFF2-40B4-BE49-F238E27FC236}">
                <a16:creationId xmlns:a16="http://schemas.microsoft.com/office/drawing/2014/main" id="{1E93F0B0-8249-4B02-83BF-C95A01D2EA39}"/>
              </a:ext>
            </a:extLst>
          </p:cNvPr>
          <p:cNvPicPr>
            <a:picLocks noChangeAspect="1"/>
          </p:cNvPicPr>
          <p:nvPr/>
        </p:nvPicPr>
        <p:blipFill>
          <a:blip r:embed="rId2"/>
          <a:stretch>
            <a:fillRect/>
          </a:stretch>
        </p:blipFill>
        <p:spPr>
          <a:xfrm>
            <a:off x="3652837" y="1847850"/>
            <a:ext cx="4886325" cy="3162300"/>
          </a:xfrm>
          <a:prstGeom prst="rect">
            <a:avLst/>
          </a:prstGeom>
        </p:spPr>
      </p:pic>
      <p:pic>
        <p:nvPicPr>
          <p:cNvPr id="7" name="图片 6">
            <a:extLst>
              <a:ext uri="{FF2B5EF4-FFF2-40B4-BE49-F238E27FC236}">
                <a16:creationId xmlns:a16="http://schemas.microsoft.com/office/drawing/2014/main" id="{589331B6-7B48-4A32-99B4-3FEF8C053068}"/>
              </a:ext>
            </a:extLst>
          </p:cNvPr>
          <p:cNvPicPr>
            <a:picLocks noChangeAspect="1"/>
          </p:cNvPicPr>
          <p:nvPr/>
        </p:nvPicPr>
        <p:blipFill>
          <a:blip r:embed="rId3"/>
          <a:stretch>
            <a:fillRect/>
          </a:stretch>
        </p:blipFill>
        <p:spPr>
          <a:xfrm>
            <a:off x="1388509" y="1245992"/>
            <a:ext cx="9576000" cy="39178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9">
            <a:extLst>
              <a:ext uri="{FF2B5EF4-FFF2-40B4-BE49-F238E27FC236}">
                <a16:creationId xmlns:a16="http://schemas.microsoft.com/office/drawing/2014/main" id="{3E4E1A05-7B9B-4239-8BE7-066E925ACCB3}"/>
              </a:ext>
            </a:extLst>
          </p:cNvPr>
          <p:cNvSpPr txBox="1"/>
          <p:nvPr/>
        </p:nvSpPr>
        <p:spPr>
          <a:xfrm flipH="1">
            <a:off x="4476503" y="5765707"/>
            <a:ext cx="3238991" cy="923330"/>
          </a:xfrm>
          <a:prstGeom prst="rect">
            <a:avLst/>
          </a:prstGeom>
          <a:solidFill>
            <a:schemeClr val="accent1">
              <a:lumMod val="40000"/>
              <a:lumOff val="60000"/>
            </a:schemeClr>
          </a:solidFill>
          <a:ln>
            <a:solidFill>
              <a:srgbClr val="00B0F0"/>
            </a:solidFill>
          </a:ln>
        </p:spPr>
        <p:txBody>
          <a:bodyPr wrap="square" rtlCol="0">
            <a:spAutoFit/>
          </a:bodyPr>
          <a:lstStyle/>
          <a:p>
            <a:r>
              <a:rPr lang="zh-CN" altLang="en-US" dirty="0"/>
              <a:t>实时新闻信息网页端垂直滚动</a:t>
            </a:r>
            <a:endParaRPr lang="en-US" altLang="zh-CN" dirty="0"/>
          </a:p>
          <a:p>
            <a:r>
              <a:rPr lang="zh-CN" altLang="en-US" sz="1200" dirty="0"/>
              <a:t>实时滚动新闻从</a:t>
            </a:r>
            <a:r>
              <a:rPr lang="en-US" altLang="zh-CN" sz="1200" dirty="0"/>
              <a:t>Hadoop</a:t>
            </a:r>
            <a:r>
              <a:rPr lang="zh-CN" altLang="en-US" sz="1200" dirty="0"/>
              <a:t>数据库中获取，获取到的新闻均与所关注企业有关，其中红色标注的为由风险的事件，灰色的为无风险事件</a:t>
            </a:r>
          </a:p>
        </p:txBody>
      </p:sp>
      <p:sp>
        <p:nvSpPr>
          <p:cNvPr id="3" name="日期占位符 2">
            <a:extLst>
              <a:ext uri="{FF2B5EF4-FFF2-40B4-BE49-F238E27FC236}">
                <a16:creationId xmlns:a16="http://schemas.microsoft.com/office/drawing/2014/main" id="{8CE74E13-80F1-497B-944F-899461223364}"/>
              </a:ext>
            </a:extLst>
          </p:cNvPr>
          <p:cNvSpPr>
            <a:spLocks noGrp="1"/>
          </p:cNvSpPr>
          <p:nvPr>
            <p:ph type="dt" sz="half" idx="10"/>
          </p:nvPr>
        </p:nvSpPr>
        <p:spPr/>
        <p:txBody>
          <a:bodyPr/>
          <a:lstStyle/>
          <a:p>
            <a:fld id="{625738CD-FAA0-409B-8035-FADDDB3CF49F}" type="datetime3">
              <a:rPr lang="zh-CN" altLang="en-US" smtClean="0"/>
              <a:t>2020年7月7日星期二</a:t>
            </a:fld>
            <a:endParaRPr lang="zh-CN" altLang="en-US"/>
          </a:p>
        </p:txBody>
      </p:sp>
      <p:sp>
        <p:nvSpPr>
          <p:cNvPr id="4" name="灯片编号占位符 3">
            <a:extLst>
              <a:ext uri="{FF2B5EF4-FFF2-40B4-BE49-F238E27FC236}">
                <a16:creationId xmlns:a16="http://schemas.microsoft.com/office/drawing/2014/main" id="{E614B32B-5D45-431A-84A6-056DBDC84D44}"/>
              </a:ext>
            </a:extLst>
          </p:cNvPr>
          <p:cNvSpPr>
            <a:spLocks noGrp="1"/>
          </p:cNvSpPr>
          <p:nvPr>
            <p:ph type="sldNum" sz="quarter" idx="12"/>
          </p:nvPr>
        </p:nvSpPr>
        <p:spPr/>
        <p:txBody>
          <a:bodyPr/>
          <a:lstStyle/>
          <a:p>
            <a:fld id="{D5F57C09-5328-435E-B7B4-09E48B87BE06}" type="slidenum">
              <a:rPr lang="zh-CN" altLang="en-US" smtClean="0"/>
              <a:t>19</a:t>
            </a:fld>
            <a:endParaRPr lang="zh-CN" altLang="en-US"/>
          </a:p>
        </p:txBody>
      </p:sp>
    </p:spTree>
    <p:extLst>
      <p:ext uri="{BB962C8B-B14F-4D97-AF65-F5344CB8AC3E}">
        <p14:creationId xmlns:p14="http://schemas.microsoft.com/office/powerpoint/2010/main" val="174636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49"/>
          <p:cNvGrpSpPr/>
          <p:nvPr/>
        </p:nvGrpSpPr>
        <p:grpSpPr>
          <a:xfrm>
            <a:off x="5113251" y="1459528"/>
            <a:ext cx="1965498" cy="1969472"/>
            <a:chOff x="2362200" y="2838801"/>
            <a:chExt cx="1198786" cy="1201210"/>
          </a:xfrm>
        </p:grpSpPr>
        <p:grpSp>
          <p:nvGrpSpPr>
            <p:cNvPr id="51" name="组合 79"/>
            <p:cNvGrpSpPr/>
            <p:nvPr/>
          </p:nvGrpSpPr>
          <p:grpSpPr bwMode="auto">
            <a:xfrm>
              <a:off x="2362200" y="2838801"/>
              <a:ext cx="1198786" cy="1201210"/>
              <a:chOff x="6379729" y="2488774"/>
              <a:chExt cx="2513016" cy="2513016"/>
            </a:xfrm>
          </p:grpSpPr>
          <p:sp>
            <p:nvSpPr>
              <p:cNvPr id="54" name="任意多边形 5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55" name="任意多边形 5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52" name="椭圆 80"/>
            <p:cNvSpPr/>
            <p:nvPr/>
          </p:nvSpPr>
          <p:spPr bwMode="auto">
            <a:xfrm>
              <a:off x="2528441" y="3008058"/>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3" name="Freeform 115"/>
            <p:cNvSpPr/>
            <p:nvPr/>
          </p:nvSpPr>
          <p:spPr bwMode="auto">
            <a:xfrm>
              <a:off x="2810382" y="3247257"/>
              <a:ext cx="313569" cy="322754"/>
            </a:xfrm>
            <a:custGeom>
              <a:avLst/>
              <a:gdLst>
                <a:gd name="T0" fmla="*/ 33 w 239"/>
                <a:gd name="T1" fmla="*/ 104 h 246"/>
                <a:gd name="T2" fmla="*/ 38 w 239"/>
                <a:gd name="T3" fmla="*/ 90 h 246"/>
                <a:gd name="T4" fmla="*/ 40 w 239"/>
                <a:gd name="T5" fmla="*/ 78 h 246"/>
                <a:gd name="T6" fmla="*/ 42 w 239"/>
                <a:gd name="T7" fmla="*/ 64 h 246"/>
                <a:gd name="T8" fmla="*/ 49 w 239"/>
                <a:gd name="T9" fmla="*/ 45 h 246"/>
                <a:gd name="T10" fmla="*/ 61 w 239"/>
                <a:gd name="T11" fmla="*/ 28 h 246"/>
                <a:gd name="T12" fmla="*/ 78 w 239"/>
                <a:gd name="T13" fmla="*/ 14 h 246"/>
                <a:gd name="T14" fmla="*/ 99 w 239"/>
                <a:gd name="T15" fmla="*/ 4 h 246"/>
                <a:gd name="T16" fmla="*/ 125 w 239"/>
                <a:gd name="T17" fmla="*/ 0 h 246"/>
                <a:gd name="T18" fmla="*/ 151 w 239"/>
                <a:gd name="T19" fmla="*/ 4 h 246"/>
                <a:gd name="T20" fmla="*/ 175 w 239"/>
                <a:gd name="T21" fmla="*/ 14 h 246"/>
                <a:gd name="T22" fmla="*/ 189 w 239"/>
                <a:gd name="T23" fmla="*/ 26 h 246"/>
                <a:gd name="T24" fmla="*/ 201 w 239"/>
                <a:gd name="T25" fmla="*/ 42 h 246"/>
                <a:gd name="T26" fmla="*/ 208 w 239"/>
                <a:gd name="T27" fmla="*/ 61 h 246"/>
                <a:gd name="T28" fmla="*/ 213 w 239"/>
                <a:gd name="T29" fmla="*/ 80 h 246"/>
                <a:gd name="T30" fmla="*/ 218 w 239"/>
                <a:gd name="T31" fmla="*/ 94 h 246"/>
                <a:gd name="T32" fmla="*/ 218 w 239"/>
                <a:gd name="T33" fmla="*/ 104 h 246"/>
                <a:gd name="T34" fmla="*/ 220 w 239"/>
                <a:gd name="T35" fmla="*/ 118 h 246"/>
                <a:gd name="T36" fmla="*/ 234 w 239"/>
                <a:gd name="T37" fmla="*/ 139 h 246"/>
                <a:gd name="T38" fmla="*/ 239 w 239"/>
                <a:gd name="T39" fmla="*/ 158 h 246"/>
                <a:gd name="T40" fmla="*/ 239 w 239"/>
                <a:gd name="T41" fmla="*/ 177 h 246"/>
                <a:gd name="T42" fmla="*/ 234 w 239"/>
                <a:gd name="T43" fmla="*/ 189 h 246"/>
                <a:gd name="T44" fmla="*/ 229 w 239"/>
                <a:gd name="T45" fmla="*/ 194 h 246"/>
                <a:gd name="T46" fmla="*/ 225 w 239"/>
                <a:gd name="T47" fmla="*/ 189 h 246"/>
                <a:gd name="T48" fmla="*/ 218 w 239"/>
                <a:gd name="T49" fmla="*/ 175 h 246"/>
                <a:gd name="T50" fmla="*/ 213 w 239"/>
                <a:gd name="T51" fmla="*/ 184 h 246"/>
                <a:gd name="T52" fmla="*/ 201 w 239"/>
                <a:gd name="T53" fmla="*/ 203 h 246"/>
                <a:gd name="T54" fmla="*/ 210 w 239"/>
                <a:gd name="T55" fmla="*/ 215 h 246"/>
                <a:gd name="T56" fmla="*/ 220 w 239"/>
                <a:gd name="T57" fmla="*/ 222 h 246"/>
                <a:gd name="T58" fmla="*/ 220 w 239"/>
                <a:gd name="T59" fmla="*/ 229 h 246"/>
                <a:gd name="T60" fmla="*/ 213 w 239"/>
                <a:gd name="T61" fmla="*/ 236 h 246"/>
                <a:gd name="T62" fmla="*/ 199 w 239"/>
                <a:gd name="T63" fmla="*/ 243 h 246"/>
                <a:gd name="T64" fmla="*/ 177 w 239"/>
                <a:gd name="T65" fmla="*/ 246 h 246"/>
                <a:gd name="T66" fmla="*/ 151 w 239"/>
                <a:gd name="T67" fmla="*/ 241 h 246"/>
                <a:gd name="T68" fmla="*/ 130 w 239"/>
                <a:gd name="T69" fmla="*/ 236 h 246"/>
                <a:gd name="T70" fmla="*/ 118 w 239"/>
                <a:gd name="T71" fmla="*/ 236 h 246"/>
                <a:gd name="T72" fmla="*/ 99 w 239"/>
                <a:gd name="T73" fmla="*/ 246 h 246"/>
                <a:gd name="T74" fmla="*/ 80 w 239"/>
                <a:gd name="T75" fmla="*/ 246 h 246"/>
                <a:gd name="T76" fmla="*/ 52 w 239"/>
                <a:gd name="T77" fmla="*/ 246 h 246"/>
                <a:gd name="T78" fmla="*/ 33 w 239"/>
                <a:gd name="T79" fmla="*/ 239 h 246"/>
                <a:gd name="T80" fmla="*/ 28 w 239"/>
                <a:gd name="T81" fmla="*/ 232 h 246"/>
                <a:gd name="T82" fmla="*/ 28 w 239"/>
                <a:gd name="T83" fmla="*/ 224 h 246"/>
                <a:gd name="T84" fmla="*/ 31 w 239"/>
                <a:gd name="T85" fmla="*/ 217 h 246"/>
                <a:gd name="T86" fmla="*/ 38 w 239"/>
                <a:gd name="T87" fmla="*/ 213 h 246"/>
                <a:gd name="T88" fmla="*/ 47 w 239"/>
                <a:gd name="T89" fmla="*/ 210 h 246"/>
                <a:gd name="T90" fmla="*/ 45 w 239"/>
                <a:gd name="T91" fmla="*/ 206 h 246"/>
                <a:gd name="T92" fmla="*/ 33 w 239"/>
                <a:gd name="T93" fmla="*/ 191 h 246"/>
                <a:gd name="T94" fmla="*/ 26 w 239"/>
                <a:gd name="T95" fmla="*/ 175 h 246"/>
                <a:gd name="T96" fmla="*/ 23 w 239"/>
                <a:gd name="T97" fmla="*/ 172 h 246"/>
                <a:gd name="T98" fmla="*/ 19 w 239"/>
                <a:gd name="T99" fmla="*/ 180 h 246"/>
                <a:gd name="T100" fmla="*/ 9 w 239"/>
                <a:gd name="T101" fmla="*/ 189 h 246"/>
                <a:gd name="T102" fmla="*/ 2 w 239"/>
                <a:gd name="T103" fmla="*/ 189 h 246"/>
                <a:gd name="T104" fmla="*/ 0 w 239"/>
                <a:gd name="T105" fmla="*/ 180 h 246"/>
                <a:gd name="T106" fmla="*/ 0 w 239"/>
                <a:gd name="T107" fmla="*/ 158 h 246"/>
                <a:gd name="T108" fmla="*/ 7 w 239"/>
                <a:gd name="T109" fmla="*/ 139 h 246"/>
                <a:gd name="T110" fmla="*/ 21 w 239"/>
                <a:gd name="T111" fmla="*/ 123 h 246"/>
                <a:gd name="T112" fmla="*/ 33 w 239"/>
                <a:gd name="T113" fmla="*/ 11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9" h="246">
                  <a:moveTo>
                    <a:pt x="33" y="111"/>
                  </a:moveTo>
                  <a:lnTo>
                    <a:pt x="33" y="111"/>
                  </a:lnTo>
                  <a:lnTo>
                    <a:pt x="33" y="109"/>
                  </a:lnTo>
                  <a:lnTo>
                    <a:pt x="33" y="106"/>
                  </a:lnTo>
                  <a:lnTo>
                    <a:pt x="33" y="106"/>
                  </a:lnTo>
                  <a:lnTo>
                    <a:pt x="33" y="104"/>
                  </a:lnTo>
                  <a:lnTo>
                    <a:pt x="33" y="104"/>
                  </a:lnTo>
                  <a:lnTo>
                    <a:pt x="33" y="101"/>
                  </a:lnTo>
                  <a:lnTo>
                    <a:pt x="33" y="99"/>
                  </a:lnTo>
                  <a:lnTo>
                    <a:pt x="33" y="97"/>
                  </a:lnTo>
                  <a:lnTo>
                    <a:pt x="35" y="94"/>
                  </a:lnTo>
                  <a:lnTo>
                    <a:pt x="35" y="94"/>
                  </a:lnTo>
                  <a:lnTo>
                    <a:pt x="38" y="92"/>
                  </a:lnTo>
                  <a:lnTo>
                    <a:pt x="38" y="90"/>
                  </a:lnTo>
                  <a:lnTo>
                    <a:pt x="38" y="87"/>
                  </a:lnTo>
                  <a:lnTo>
                    <a:pt x="38" y="87"/>
                  </a:lnTo>
                  <a:lnTo>
                    <a:pt x="38" y="85"/>
                  </a:lnTo>
                  <a:lnTo>
                    <a:pt x="38" y="82"/>
                  </a:lnTo>
                  <a:lnTo>
                    <a:pt x="40" y="80"/>
                  </a:lnTo>
                  <a:lnTo>
                    <a:pt x="40" y="80"/>
                  </a:lnTo>
                  <a:lnTo>
                    <a:pt x="40" y="78"/>
                  </a:lnTo>
                  <a:lnTo>
                    <a:pt x="40" y="78"/>
                  </a:lnTo>
                  <a:lnTo>
                    <a:pt x="40" y="75"/>
                  </a:lnTo>
                  <a:lnTo>
                    <a:pt x="40" y="75"/>
                  </a:lnTo>
                  <a:lnTo>
                    <a:pt x="40" y="73"/>
                  </a:lnTo>
                  <a:lnTo>
                    <a:pt x="42" y="71"/>
                  </a:lnTo>
                  <a:lnTo>
                    <a:pt x="42" y="66"/>
                  </a:lnTo>
                  <a:lnTo>
                    <a:pt x="42" y="64"/>
                  </a:lnTo>
                  <a:lnTo>
                    <a:pt x="45" y="59"/>
                  </a:lnTo>
                  <a:lnTo>
                    <a:pt x="45" y="56"/>
                  </a:lnTo>
                  <a:lnTo>
                    <a:pt x="45" y="54"/>
                  </a:lnTo>
                  <a:lnTo>
                    <a:pt x="47" y="52"/>
                  </a:lnTo>
                  <a:lnTo>
                    <a:pt x="47" y="49"/>
                  </a:lnTo>
                  <a:lnTo>
                    <a:pt x="49" y="47"/>
                  </a:lnTo>
                  <a:lnTo>
                    <a:pt x="49" y="45"/>
                  </a:lnTo>
                  <a:lnTo>
                    <a:pt x="52" y="42"/>
                  </a:lnTo>
                  <a:lnTo>
                    <a:pt x="52" y="40"/>
                  </a:lnTo>
                  <a:lnTo>
                    <a:pt x="54" y="38"/>
                  </a:lnTo>
                  <a:lnTo>
                    <a:pt x="54" y="38"/>
                  </a:lnTo>
                  <a:lnTo>
                    <a:pt x="57" y="35"/>
                  </a:lnTo>
                  <a:lnTo>
                    <a:pt x="59" y="33"/>
                  </a:lnTo>
                  <a:lnTo>
                    <a:pt x="61" y="28"/>
                  </a:lnTo>
                  <a:lnTo>
                    <a:pt x="64" y="26"/>
                  </a:lnTo>
                  <a:lnTo>
                    <a:pt x="66" y="23"/>
                  </a:lnTo>
                  <a:lnTo>
                    <a:pt x="68" y="21"/>
                  </a:lnTo>
                  <a:lnTo>
                    <a:pt x="71" y="19"/>
                  </a:lnTo>
                  <a:lnTo>
                    <a:pt x="73" y="16"/>
                  </a:lnTo>
                  <a:lnTo>
                    <a:pt x="76" y="14"/>
                  </a:lnTo>
                  <a:lnTo>
                    <a:pt x="78" y="14"/>
                  </a:lnTo>
                  <a:lnTo>
                    <a:pt x="80" y="12"/>
                  </a:lnTo>
                  <a:lnTo>
                    <a:pt x="85" y="9"/>
                  </a:lnTo>
                  <a:lnTo>
                    <a:pt x="87" y="9"/>
                  </a:lnTo>
                  <a:lnTo>
                    <a:pt x="90" y="7"/>
                  </a:lnTo>
                  <a:lnTo>
                    <a:pt x="92" y="7"/>
                  </a:lnTo>
                  <a:lnTo>
                    <a:pt x="97" y="4"/>
                  </a:lnTo>
                  <a:lnTo>
                    <a:pt x="99" y="4"/>
                  </a:lnTo>
                  <a:lnTo>
                    <a:pt x="104" y="2"/>
                  </a:lnTo>
                  <a:lnTo>
                    <a:pt x="106" y="2"/>
                  </a:lnTo>
                  <a:lnTo>
                    <a:pt x="111" y="2"/>
                  </a:lnTo>
                  <a:lnTo>
                    <a:pt x="113" y="2"/>
                  </a:lnTo>
                  <a:lnTo>
                    <a:pt x="118" y="0"/>
                  </a:lnTo>
                  <a:lnTo>
                    <a:pt x="120" y="0"/>
                  </a:lnTo>
                  <a:lnTo>
                    <a:pt x="125" y="0"/>
                  </a:lnTo>
                  <a:lnTo>
                    <a:pt x="128" y="0"/>
                  </a:lnTo>
                  <a:lnTo>
                    <a:pt x="132" y="0"/>
                  </a:lnTo>
                  <a:lnTo>
                    <a:pt x="135" y="2"/>
                  </a:lnTo>
                  <a:lnTo>
                    <a:pt x="139" y="2"/>
                  </a:lnTo>
                  <a:lnTo>
                    <a:pt x="144" y="2"/>
                  </a:lnTo>
                  <a:lnTo>
                    <a:pt x="147" y="2"/>
                  </a:lnTo>
                  <a:lnTo>
                    <a:pt x="151" y="4"/>
                  </a:lnTo>
                  <a:lnTo>
                    <a:pt x="154" y="4"/>
                  </a:lnTo>
                  <a:lnTo>
                    <a:pt x="158" y="4"/>
                  </a:lnTo>
                  <a:lnTo>
                    <a:pt x="161" y="7"/>
                  </a:lnTo>
                  <a:lnTo>
                    <a:pt x="165" y="9"/>
                  </a:lnTo>
                  <a:lnTo>
                    <a:pt x="168" y="9"/>
                  </a:lnTo>
                  <a:lnTo>
                    <a:pt x="173" y="12"/>
                  </a:lnTo>
                  <a:lnTo>
                    <a:pt x="175" y="14"/>
                  </a:lnTo>
                  <a:lnTo>
                    <a:pt x="177" y="16"/>
                  </a:lnTo>
                  <a:lnTo>
                    <a:pt x="180" y="16"/>
                  </a:lnTo>
                  <a:lnTo>
                    <a:pt x="182" y="19"/>
                  </a:lnTo>
                  <a:lnTo>
                    <a:pt x="182" y="19"/>
                  </a:lnTo>
                  <a:lnTo>
                    <a:pt x="187" y="21"/>
                  </a:lnTo>
                  <a:lnTo>
                    <a:pt x="187" y="23"/>
                  </a:lnTo>
                  <a:lnTo>
                    <a:pt x="189" y="26"/>
                  </a:lnTo>
                  <a:lnTo>
                    <a:pt x="191" y="28"/>
                  </a:lnTo>
                  <a:lnTo>
                    <a:pt x="194" y="30"/>
                  </a:lnTo>
                  <a:lnTo>
                    <a:pt x="196" y="33"/>
                  </a:lnTo>
                  <a:lnTo>
                    <a:pt x="196" y="35"/>
                  </a:lnTo>
                  <a:lnTo>
                    <a:pt x="199" y="38"/>
                  </a:lnTo>
                  <a:lnTo>
                    <a:pt x="201" y="40"/>
                  </a:lnTo>
                  <a:lnTo>
                    <a:pt x="201" y="42"/>
                  </a:lnTo>
                  <a:lnTo>
                    <a:pt x="203" y="47"/>
                  </a:lnTo>
                  <a:lnTo>
                    <a:pt x="203" y="49"/>
                  </a:lnTo>
                  <a:lnTo>
                    <a:pt x="206" y="52"/>
                  </a:lnTo>
                  <a:lnTo>
                    <a:pt x="206" y="54"/>
                  </a:lnTo>
                  <a:lnTo>
                    <a:pt x="206" y="56"/>
                  </a:lnTo>
                  <a:lnTo>
                    <a:pt x="208" y="59"/>
                  </a:lnTo>
                  <a:lnTo>
                    <a:pt x="208" y="61"/>
                  </a:lnTo>
                  <a:lnTo>
                    <a:pt x="208" y="64"/>
                  </a:lnTo>
                  <a:lnTo>
                    <a:pt x="210" y="68"/>
                  </a:lnTo>
                  <a:lnTo>
                    <a:pt x="210" y="73"/>
                  </a:lnTo>
                  <a:lnTo>
                    <a:pt x="210" y="75"/>
                  </a:lnTo>
                  <a:lnTo>
                    <a:pt x="210" y="80"/>
                  </a:lnTo>
                  <a:lnTo>
                    <a:pt x="210" y="80"/>
                  </a:lnTo>
                  <a:lnTo>
                    <a:pt x="213" y="80"/>
                  </a:lnTo>
                  <a:lnTo>
                    <a:pt x="213" y="82"/>
                  </a:lnTo>
                  <a:lnTo>
                    <a:pt x="215" y="85"/>
                  </a:lnTo>
                  <a:lnTo>
                    <a:pt x="215" y="87"/>
                  </a:lnTo>
                  <a:lnTo>
                    <a:pt x="215" y="87"/>
                  </a:lnTo>
                  <a:lnTo>
                    <a:pt x="218" y="90"/>
                  </a:lnTo>
                  <a:lnTo>
                    <a:pt x="218" y="92"/>
                  </a:lnTo>
                  <a:lnTo>
                    <a:pt x="218" y="94"/>
                  </a:lnTo>
                  <a:lnTo>
                    <a:pt x="218" y="97"/>
                  </a:lnTo>
                  <a:lnTo>
                    <a:pt x="220" y="97"/>
                  </a:lnTo>
                  <a:lnTo>
                    <a:pt x="220" y="99"/>
                  </a:lnTo>
                  <a:lnTo>
                    <a:pt x="220" y="101"/>
                  </a:lnTo>
                  <a:lnTo>
                    <a:pt x="220" y="101"/>
                  </a:lnTo>
                  <a:lnTo>
                    <a:pt x="220" y="104"/>
                  </a:lnTo>
                  <a:lnTo>
                    <a:pt x="218" y="104"/>
                  </a:lnTo>
                  <a:lnTo>
                    <a:pt x="218" y="109"/>
                  </a:lnTo>
                  <a:lnTo>
                    <a:pt x="218" y="109"/>
                  </a:lnTo>
                  <a:lnTo>
                    <a:pt x="218" y="111"/>
                  </a:lnTo>
                  <a:lnTo>
                    <a:pt x="218" y="111"/>
                  </a:lnTo>
                  <a:lnTo>
                    <a:pt x="218" y="111"/>
                  </a:lnTo>
                  <a:lnTo>
                    <a:pt x="218" y="113"/>
                  </a:lnTo>
                  <a:lnTo>
                    <a:pt x="220" y="118"/>
                  </a:lnTo>
                  <a:lnTo>
                    <a:pt x="222" y="120"/>
                  </a:lnTo>
                  <a:lnTo>
                    <a:pt x="225" y="123"/>
                  </a:lnTo>
                  <a:lnTo>
                    <a:pt x="227" y="127"/>
                  </a:lnTo>
                  <a:lnTo>
                    <a:pt x="227" y="130"/>
                  </a:lnTo>
                  <a:lnTo>
                    <a:pt x="229" y="132"/>
                  </a:lnTo>
                  <a:lnTo>
                    <a:pt x="232" y="137"/>
                  </a:lnTo>
                  <a:lnTo>
                    <a:pt x="234" y="139"/>
                  </a:lnTo>
                  <a:lnTo>
                    <a:pt x="234" y="142"/>
                  </a:lnTo>
                  <a:lnTo>
                    <a:pt x="234" y="144"/>
                  </a:lnTo>
                  <a:lnTo>
                    <a:pt x="236" y="146"/>
                  </a:lnTo>
                  <a:lnTo>
                    <a:pt x="236" y="149"/>
                  </a:lnTo>
                  <a:lnTo>
                    <a:pt x="236" y="151"/>
                  </a:lnTo>
                  <a:lnTo>
                    <a:pt x="239" y="153"/>
                  </a:lnTo>
                  <a:lnTo>
                    <a:pt x="239" y="158"/>
                  </a:lnTo>
                  <a:lnTo>
                    <a:pt x="239" y="163"/>
                  </a:lnTo>
                  <a:lnTo>
                    <a:pt x="239" y="168"/>
                  </a:lnTo>
                  <a:lnTo>
                    <a:pt x="239" y="170"/>
                  </a:lnTo>
                  <a:lnTo>
                    <a:pt x="239" y="170"/>
                  </a:lnTo>
                  <a:lnTo>
                    <a:pt x="239" y="172"/>
                  </a:lnTo>
                  <a:lnTo>
                    <a:pt x="239" y="175"/>
                  </a:lnTo>
                  <a:lnTo>
                    <a:pt x="239" y="177"/>
                  </a:lnTo>
                  <a:lnTo>
                    <a:pt x="239" y="182"/>
                  </a:lnTo>
                  <a:lnTo>
                    <a:pt x="239" y="184"/>
                  </a:lnTo>
                  <a:lnTo>
                    <a:pt x="236" y="184"/>
                  </a:lnTo>
                  <a:lnTo>
                    <a:pt x="236" y="187"/>
                  </a:lnTo>
                  <a:lnTo>
                    <a:pt x="236" y="187"/>
                  </a:lnTo>
                  <a:lnTo>
                    <a:pt x="236" y="189"/>
                  </a:lnTo>
                  <a:lnTo>
                    <a:pt x="234" y="189"/>
                  </a:lnTo>
                  <a:lnTo>
                    <a:pt x="234" y="189"/>
                  </a:lnTo>
                  <a:lnTo>
                    <a:pt x="234" y="191"/>
                  </a:lnTo>
                  <a:lnTo>
                    <a:pt x="232" y="191"/>
                  </a:lnTo>
                  <a:lnTo>
                    <a:pt x="232" y="191"/>
                  </a:lnTo>
                  <a:lnTo>
                    <a:pt x="232" y="191"/>
                  </a:lnTo>
                  <a:lnTo>
                    <a:pt x="229" y="194"/>
                  </a:lnTo>
                  <a:lnTo>
                    <a:pt x="229" y="194"/>
                  </a:lnTo>
                  <a:lnTo>
                    <a:pt x="229" y="194"/>
                  </a:lnTo>
                  <a:lnTo>
                    <a:pt x="229" y="191"/>
                  </a:lnTo>
                  <a:lnTo>
                    <a:pt x="227" y="191"/>
                  </a:lnTo>
                  <a:lnTo>
                    <a:pt x="227" y="191"/>
                  </a:lnTo>
                  <a:lnTo>
                    <a:pt x="227" y="191"/>
                  </a:lnTo>
                  <a:lnTo>
                    <a:pt x="225" y="191"/>
                  </a:lnTo>
                  <a:lnTo>
                    <a:pt x="225" y="189"/>
                  </a:lnTo>
                  <a:lnTo>
                    <a:pt x="225" y="189"/>
                  </a:lnTo>
                  <a:lnTo>
                    <a:pt x="222" y="187"/>
                  </a:lnTo>
                  <a:lnTo>
                    <a:pt x="222" y="184"/>
                  </a:lnTo>
                  <a:lnTo>
                    <a:pt x="220" y="184"/>
                  </a:lnTo>
                  <a:lnTo>
                    <a:pt x="220" y="182"/>
                  </a:lnTo>
                  <a:lnTo>
                    <a:pt x="218" y="180"/>
                  </a:lnTo>
                  <a:lnTo>
                    <a:pt x="218" y="175"/>
                  </a:lnTo>
                  <a:lnTo>
                    <a:pt x="215" y="175"/>
                  </a:lnTo>
                  <a:lnTo>
                    <a:pt x="215" y="175"/>
                  </a:lnTo>
                  <a:lnTo>
                    <a:pt x="215" y="177"/>
                  </a:lnTo>
                  <a:lnTo>
                    <a:pt x="215" y="177"/>
                  </a:lnTo>
                  <a:lnTo>
                    <a:pt x="215" y="177"/>
                  </a:lnTo>
                  <a:lnTo>
                    <a:pt x="213" y="182"/>
                  </a:lnTo>
                  <a:lnTo>
                    <a:pt x="213" y="184"/>
                  </a:lnTo>
                  <a:lnTo>
                    <a:pt x="210" y="191"/>
                  </a:lnTo>
                  <a:lnTo>
                    <a:pt x="208" y="194"/>
                  </a:lnTo>
                  <a:lnTo>
                    <a:pt x="206" y="196"/>
                  </a:lnTo>
                  <a:lnTo>
                    <a:pt x="203" y="198"/>
                  </a:lnTo>
                  <a:lnTo>
                    <a:pt x="203" y="201"/>
                  </a:lnTo>
                  <a:lnTo>
                    <a:pt x="201" y="203"/>
                  </a:lnTo>
                  <a:lnTo>
                    <a:pt x="201" y="203"/>
                  </a:lnTo>
                  <a:lnTo>
                    <a:pt x="196" y="208"/>
                  </a:lnTo>
                  <a:lnTo>
                    <a:pt x="199" y="208"/>
                  </a:lnTo>
                  <a:lnTo>
                    <a:pt x="199" y="208"/>
                  </a:lnTo>
                  <a:lnTo>
                    <a:pt x="199" y="208"/>
                  </a:lnTo>
                  <a:lnTo>
                    <a:pt x="206" y="210"/>
                  </a:lnTo>
                  <a:lnTo>
                    <a:pt x="208" y="213"/>
                  </a:lnTo>
                  <a:lnTo>
                    <a:pt x="210" y="215"/>
                  </a:lnTo>
                  <a:lnTo>
                    <a:pt x="213" y="215"/>
                  </a:lnTo>
                  <a:lnTo>
                    <a:pt x="215" y="217"/>
                  </a:lnTo>
                  <a:lnTo>
                    <a:pt x="218" y="220"/>
                  </a:lnTo>
                  <a:lnTo>
                    <a:pt x="218" y="220"/>
                  </a:lnTo>
                  <a:lnTo>
                    <a:pt x="218" y="222"/>
                  </a:lnTo>
                  <a:lnTo>
                    <a:pt x="220" y="222"/>
                  </a:lnTo>
                  <a:lnTo>
                    <a:pt x="220" y="222"/>
                  </a:lnTo>
                  <a:lnTo>
                    <a:pt x="220" y="224"/>
                  </a:lnTo>
                  <a:lnTo>
                    <a:pt x="220" y="224"/>
                  </a:lnTo>
                  <a:lnTo>
                    <a:pt x="220" y="227"/>
                  </a:lnTo>
                  <a:lnTo>
                    <a:pt x="220" y="227"/>
                  </a:lnTo>
                  <a:lnTo>
                    <a:pt x="220" y="229"/>
                  </a:lnTo>
                  <a:lnTo>
                    <a:pt x="220" y="229"/>
                  </a:lnTo>
                  <a:lnTo>
                    <a:pt x="220" y="229"/>
                  </a:lnTo>
                  <a:lnTo>
                    <a:pt x="220" y="232"/>
                  </a:lnTo>
                  <a:lnTo>
                    <a:pt x="218" y="232"/>
                  </a:lnTo>
                  <a:lnTo>
                    <a:pt x="218" y="234"/>
                  </a:lnTo>
                  <a:lnTo>
                    <a:pt x="218" y="234"/>
                  </a:lnTo>
                  <a:lnTo>
                    <a:pt x="215" y="236"/>
                  </a:lnTo>
                  <a:lnTo>
                    <a:pt x="215" y="236"/>
                  </a:lnTo>
                  <a:lnTo>
                    <a:pt x="213" y="236"/>
                  </a:lnTo>
                  <a:lnTo>
                    <a:pt x="210" y="239"/>
                  </a:lnTo>
                  <a:lnTo>
                    <a:pt x="210" y="239"/>
                  </a:lnTo>
                  <a:lnTo>
                    <a:pt x="208" y="241"/>
                  </a:lnTo>
                  <a:lnTo>
                    <a:pt x="206" y="241"/>
                  </a:lnTo>
                  <a:lnTo>
                    <a:pt x="203" y="241"/>
                  </a:lnTo>
                  <a:lnTo>
                    <a:pt x="203" y="241"/>
                  </a:lnTo>
                  <a:lnTo>
                    <a:pt x="199" y="243"/>
                  </a:lnTo>
                  <a:lnTo>
                    <a:pt x="196" y="243"/>
                  </a:lnTo>
                  <a:lnTo>
                    <a:pt x="194" y="243"/>
                  </a:lnTo>
                  <a:lnTo>
                    <a:pt x="191" y="243"/>
                  </a:lnTo>
                  <a:lnTo>
                    <a:pt x="187" y="243"/>
                  </a:lnTo>
                  <a:lnTo>
                    <a:pt x="184" y="246"/>
                  </a:lnTo>
                  <a:lnTo>
                    <a:pt x="180" y="246"/>
                  </a:lnTo>
                  <a:lnTo>
                    <a:pt x="177" y="246"/>
                  </a:lnTo>
                  <a:lnTo>
                    <a:pt x="173" y="246"/>
                  </a:lnTo>
                  <a:lnTo>
                    <a:pt x="170" y="246"/>
                  </a:lnTo>
                  <a:lnTo>
                    <a:pt x="165" y="243"/>
                  </a:lnTo>
                  <a:lnTo>
                    <a:pt x="163" y="243"/>
                  </a:lnTo>
                  <a:lnTo>
                    <a:pt x="158" y="243"/>
                  </a:lnTo>
                  <a:lnTo>
                    <a:pt x="154" y="243"/>
                  </a:lnTo>
                  <a:lnTo>
                    <a:pt x="151" y="241"/>
                  </a:lnTo>
                  <a:lnTo>
                    <a:pt x="147" y="241"/>
                  </a:lnTo>
                  <a:lnTo>
                    <a:pt x="144" y="241"/>
                  </a:lnTo>
                  <a:lnTo>
                    <a:pt x="139" y="239"/>
                  </a:lnTo>
                  <a:lnTo>
                    <a:pt x="135" y="239"/>
                  </a:lnTo>
                  <a:lnTo>
                    <a:pt x="135" y="236"/>
                  </a:lnTo>
                  <a:lnTo>
                    <a:pt x="132" y="236"/>
                  </a:lnTo>
                  <a:lnTo>
                    <a:pt x="130" y="236"/>
                  </a:lnTo>
                  <a:lnTo>
                    <a:pt x="130" y="236"/>
                  </a:lnTo>
                  <a:lnTo>
                    <a:pt x="128" y="236"/>
                  </a:lnTo>
                  <a:lnTo>
                    <a:pt x="128" y="236"/>
                  </a:lnTo>
                  <a:lnTo>
                    <a:pt x="123" y="236"/>
                  </a:lnTo>
                  <a:lnTo>
                    <a:pt x="120" y="236"/>
                  </a:lnTo>
                  <a:lnTo>
                    <a:pt x="118" y="234"/>
                  </a:lnTo>
                  <a:lnTo>
                    <a:pt x="118" y="236"/>
                  </a:lnTo>
                  <a:lnTo>
                    <a:pt x="116" y="239"/>
                  </a:lnTo>
                  <a:lnTo>
                    <a:pt x="113" y="239"/>
                  </a:lnTo>
                  <a:lnTo>
                    <a:pt x="109" y="241"/>
                  </a:lnTo>
                  <a:lnTo>
                    <a:pt x="109" y="241"/>
                  </a:lnTo>
                  <a:lnTo>
                    <a:pt x="106" y="243"/>
                  </a:lnTo>
                  <a:lnTo>
                    <a:pt x="102" y="243"/>
                  </a:lnTo>
                  <a:lnTo>
                    <a:pt x="99" y="246"/>
                  </a:lnTo>
                  <a:lnTo>
                    <a:pt x="97" y="246"/>
                  </a:lnTo>
                  <a:lnTo>
                    <a:pt x="94" y="246"/>
                  </a:lnTo>
                  <a:lnTo>
                    <a:pt x="92" y="246"/>
                  </a:lnTo>
                  <a:lnTo>
                    <a:pt x="90" y="246"/>
                  </a:lnTo>
                  <a:lnTo>
                    <a:pt x="87" y="246"/>
                  </a:lnTo>
                  <a:lnTo>
                    <a:pt x="85" y="246"/>
                  </a:lnTo>
                  <a:lnTo>
                    <a:pt x="80" y="246"/>
                  </a:lnTo>
                  <a:lnTo>
                    <a:pt x="78" y="246"/>
                  </a:lnTo>
                  <a:lnTo>
                    <a:pt x="73" y="246"/>
                  </a:lnTo>
                  <a:lnTo>
                    <a:pt x="66" y="246"/>
                  </a:lnTo>
                  <a:lnTo>
                    <a:pt x="61" y="246"/>
                  </a:lnTo>
                  <a:lnTo>
                    <a:pt x="57" y="246"/>
                  </a:lnTo>
                  <a:lnTo>
                    <a:pt x="54" y="246"/>
                  </a:lnTo>
                  <a:lnTo>
                    <a:pt x="52" y="246"/>
                  </a:lnTo>
                  <a:lnTo>
                    <a:pt x="47" y="243"/>
                  </a:lnTo>
                  <a:lnTo>
                    <a:pt x="45" y="243"/>
                  </a:lnTo>
                  <a:lnTo>
                    <a:pt x="42" y="243"/>
                  </a:lnTo>
                  <a:lnTo>
                    <a:pt x="40" y="241"/>
                  </a:lnTo>
                  <a:lnTo>
                    <a:pt x="38" y="241"/>
                  </a:lnTo>
                  <a:lnTo>
                    <a:pt x="35" y="239"/>
                  </a:lnTo>
                  <a:lnTo>
                    <a:pt x="33" y="239"/>
                  </a:lnTo>
                  <a:lnTo>
                    <a:pt x="33" y="236"/>
                  </a:lnTo>
                  <a:lnTo>
                    <a:pt x="31" y="236"/>
                  </a:lnTo>
                  <a:lnTo>
                    <a:pt x="31" y="236"/>
                  </a:lnTo>
                  <a:lnTo>
                    <a:pt x="31" y="234"/>
                  </a:lnTo>
                  <a:lnTo>
                    <a:pt x="31" y="234"/>
                  </a:lnTo>
                  <a:lnTo>
                    <a:pt x="28" y="234"/>
                  </a:lnTo>
                  <a:lnTo>
                    <a:pt x="28" y="232"/>
                  </a:lnTo>
                  <a:lnTo>
                    <a:pt x="28" y="232"/>
                  </a:lnTo>
                  <a:lnTo>
                    <a:pt x="28" y="229"/>
                  </a:lnTo>
                  <a:lnTo>
                    <a:pt x="28" y="229"/>
                  </a:lnTo>
                  <a:lnTo>
                    <a:pt x="28" y="229"/>
                  </a:lnTo>
                  <a:lnTo>
                    <a:pt x="28" y="227"/>
                  </a:lnTo>
                  <a:lnTo>
                    <a:pt x="28" y="227"/>
                  </a:lnTo>
                  <a:lnTo>
                    <a:pt x="28" y="224"/>
                  </a:lnTo>
                  <a:lnTo>
                    <a:pt x="28" y="224"/>
                  </a:lnTo>
                  <a:lnTo>
                    <a:pt x="28" y="222"/>
                  </a:lnTo>
                  <a:lnTo>
                    <a:pt x="28" y="222"/>
                  </a:lnTo>
                  <a:lnTo>
                    <a:pt x="28" y="220"/>
                  </a:lnTo>
                  <a:lnTo>
                    <a:pt x="28" y="220"/>
                  </a:lnTo>
                  <a:lnTo>
                    <a:pt x="31" y="217"/>
                  </a:lnTo>
                  <a:lnTo>
                    <a:pt x="31" y="217"/>
                  </a:lnTo>
                  <a:lnTo>
                    <a:pt x="31" y="217"/>
                  </a:lnTo>
                  <a:lnTo>
                    <a:pt x="33" y="215"/>
                  </a:lnTo>
                  <a:lnTo>
                    <a:pt x="33" y="215"/>
                  </a:lnTo>
                  <a:lnTo>
                    <a:pt x="33" y="215"/>
                  </a:lnTo>
                  <a:lnTo>
                    <a:pt x="35" y="213"/>
                  </a:lnTo>
                  <a:lnTo>
                    <a:pt x="35" y="213"/>
                  </a:lnTo>
                  <a:lnTo>
                    <a:pt x="38" y="213"/>
                  </a:lnTo>
                  <a:lnTo>
                    <a:pt x="38" y="213"/>
                  </a:lnTo>
                  <a:lnTo>
                    <a:pt x="40" y="210"/>
                  </a:lnTo>
                  <a:lnTo>
                    <a:pt x="40" y="210"/>
                  </a:lnTo>
                  <a:lnTo>
                    <a:pt x="42" y="210"/>
                  </a:lnTo>
                  <a:lnTo>
                    <a:pt x="45" y="210"/>
                  </a:lnTo>
                  <a:lnTo>
                    <a:pt x="47" y="210"/>
                  </a:lnTo>
                  <a:lnTo>
                    <a:pt x="47" y="210"/>
                  </a:lnTo>
                  <a:lnTo>
                    <a:pt x="49" y="210"/>
                  </a:lnTo>
                  <a:lnTo>
                    <a:pt x="49" y="210"/>
                  </a:lnTo>
                  <a:lnTo>
                    <a:pt x="49" y="210"/>
                  </a:lnTo>
                  <a:lnTo>
                    <a:pt x="49" y="208"/>
                  </a:lnTo>
                  <a:lnTo>
                    <a:pt x="49" y="208"/>
                  </a:lnTo>
                  <a:lnTo>
                    <a:pt x="47" y="208"/>
                  </a:lnTo>
                  <a:lnTo>
                    <a:pt x="45" y="206"/>
                  </a:lnTo>
                  <a:lnTo>
                    <a:pt x="42" y="203"/>
                  </a:lnTo>
                  <a:lnTo>
                    <a:pt x="40" y="203"/>
                  </a:lnTo>
                  <a:lnTo>
                    <a:pt x="40" y="201"/>
                  </a:lnTo>
                  <a:lnTo>
                    <a:pt x="38" y="198"/>
                  </a:lnTo>
                  <a:lnTo>
                    <a:pt x="33" y="194"/>
                  </a:lnTo>
                  <a:lnTo>
                    <a:pt x="33" y="194"/>
                  </a:lnTo>
                  <a:lnTo>
                    <a:pt x="33" y="191"/>
                  </a:lnTo>
                  <a:lnTo>
                    <a:pt x="31" y="189"/>
                  </a:lnTo>
                  <a:lnTo>
                    <a:pt x="31" y="187"/>
                  </a:lnTo>
                  <a:lnTo>
                    <a:pt x="28" y="184"/>
                  </a:lnTo>
                  <a:lnTo>
                    <a:pt x="28" y="182"/>
                  </a:lnTo>
                  <a:lnTo>
                    <a:pt x="26" y="180"/>
                  </a:lnTo>
                  <a:lnTo>
                    <a:pt x="26" y="177"/>
                  </a:lnTo>
                  <a:lnTo>
                    <a:pt x="26" y="175"/>
                  </a:lnTo>
                  <a:lnTo>
                    <a:pt x="23" y="172"/>
                  </a:lnTo>
                  <a:lnTo>
                    <a:pt x="23" y="172"/>
                  </a:lnTo>
                  <a:lnTo>
                    <a:pt x="23" y="172"/>
                  </a:lnTo>
                  <a:lnTo>
                    <a:pt x="23" y="172"/>
                  </a:lnTo>
                  <a:lnTo>
                    <a:pt x="23" y="172"/>
                  </a:lnTo>
                  <a:lnTo>
                    <a:pt x="23" y="172"/>
                  </a:lnTo>
                  <a:lnTo>
                    <a:pt x="23" y="172"/>
                  </a:lnTo>
                  <a:lnTo>
                    <a:pt x="23" y="172"/>
                  </a:lnTo>
                  <a:lnTo>
                    <a:pt x="21" y="175"/>
                  </a:lnTo>
                  <a:lnTo>
                    <a:pt x="21" y="175"/>
                  </a:lnTo>
                  <a:lnTo>
                    <a:pt x="21" y="175"/>
                  </a:lnTo>
                  <a:lnTo>
                    <a:pt x="21" y="177"/>
                  </a:lnTo>
                  <a:lnTo>
                    <a:pt x="19" y="180"/>
                  </a:lnTo>
                  <a:lnTo>
                    <a:pt x="19" y="180"/>
                  </a:lnTo>
                  <a:lnTo>
                    <a:pt x="19" y="182"/>
                  </a:lnTo>
                  <a:lnTo>
                    <a:pt x="16" y="182"/>
                  </a:lnTo>
                  <a:lnTo>
                    <a:pt x="14" y="184"/>
                  </a:lnTo>
                  <a:lnTo>
                    <a:pt x="14" y="187"/>
                  </a:lnTo>
                  <a:lnTo>
                    <a:pt x="12" y="187"/>
                  </a:lnTo>
                  <a:lnTo>
                    <a:pt x="12" y="189"/>
                  </a:lnTo>
                  <a:lnTo>
                    <a:pt x="9" y="189"/>
                  </a:lnTo>
                  <a:lnTo>
                    <a:pt x="7" y="189"/>
                  </a:lnTo>
                  <a:lnTo>
                    <a:pt x="5" y="189"/>
                  </a:lnTo>
                  <a:lnTo>
                    <a:pt x="5" y="191"/>
                  </a:lnTo>
                  <a:lnTo>
                    <a:pt x="5" y="191"/>
                  </a:lnTo>
                  <a:lnTo>
                    <a:pt x="2" y="191"/>
                  </a:lnTo>
                  <a:lnTo>
                    <a:pt x="2" y="189"/>
                  </a:lnTo>
                  <a:lnTo>
                    <a:pt x="2" y="189"/>
                  </a:lnTo>
                  <a:lnTo>
                    <a:pt x="2" y="189"/>
                  </a:lnTo>
                  <a:lnTo>
                    <a:pt x="2" y="187"/>
                  </a:lnTo>
                  <a:lnTo>
                    <a:pt x="0" y="187"/>
                  </a:lnTo>
                  <a:lnTo>
                    <a:pt x="0" y="184"/>
                  </a:lnTo>
                  <a:lnTo>
                    <a:pt x="0" y="184"/>
                  </a:lnTo>
                  <a:lnTo>
                    <a:pt x="0" y="182"/>
                  </a:lnTo>
                  <a:lnTo>
                    <a:pt x="0" y="180"/>
                  </a:lnTo>
                  <a:lnTo>
                    <a:pt x="0" y="177"/>
                  </a:lnTo>
                  <a:lnTo>
                    <a:pt x="0" y="175"/>
                  </a:lnTo>
                  <a:lnTo>
                    <a:pt x="0" y="170"/>
                  </a:lnTo>
                  <a:lnTo>
                    <a:pt x="0" y="165"/>
                  </a:lnTo>
                  <a:lnTo>
                    <a:pt x="0" y="163"/>
                  </a:lnTo>
                  <a:lnTo>
                    <a:pt x="0" y="161"/>
                  </a:lnTo>
                  <a:lnTo>
                    <a:pt x="0" y="158"/>
                  </a:lnTo>
                  <a:lnTo>
                    <a:pt x="0" y="156"/>
                  </a:lnTo>
                  <a:lnTo>
                    <a:pt x="2" y="153"/>
                  </a:lnTo>
                  <a:lnTo>
                    <a:pt x="2" y="151"/>
                  </a:lnTo>
                  <a:lnTo>
                    <a:pt x="5" y="149"/>
                  </a:lnTo>
                  <a:lnTo>
                    <a:pt x="5" y="146"/>
                  </a:lnTo>
                  <a:lnTo>
                    <a:pt x="7" y="144"/>
                  </a:lnTo>
                  <a:lnTo>
                    <a:pt x="7" y="139"/>
                  </a:lnTo>
                  <a:lnTo>
                    <a:pt x="9" y="137"/>
                  </a:lnTo>
                  <a:lnTo>
                    <a:pt x="12" y="135"/>
                  </a:lnTo>
                  <a:lnTo>
                    <a:pt x="12" y="132"/>
                  </a:lnTo>
                  <a:lnTo>
                    <a:pt x="14" y="130"/>
                  </a:lnTo>
                  <a:lnTo>
                    <a:pt x="16" y="127"/>
                  </a:lnTo>
                  <a:lnTo>
                    <a:pt x="19" y="125"/>
                  </a:lnTo>
                  <a:lnTo>
                    <a:pt x="21" y="123"/>
                  </a:lnTo>
                  <a:lnTo>
                    <a:pt x="21" y="120"/>
                  </a:lnTo>
                  <a:lnTo>
                    <a:pt x="23" y="120"/>
                  </a:lnTo>
                  <a:lnTo>
                    <a:pt x="26" y="118"/>
                  </a:lnTo>
                  <a:lnTo>
                    <a:pt x="28" y="116"/>
                  </a:lnTo>
                  <a:lnTo>
                    <a:pt x="31" y="113"/>
                  </a:lnTo>
                  <a:lnTo>
                    <a:pt x="33" y="111"/>
                  </a:lnTo>
                  <a:lnTo>
                    <a:pt x="33" y="111"/>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10" name="文本框 9"/>
          <p:cNvSpPr txBox="1"/>
          <p:nvPr/>
        </p:nvSpPr>
        <p:spPr>
          <a:xfrm>
            <a:off x="3616035" y="3733705"/>
            <a:ext cx="4959929"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背景和意义</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494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800" dirty="0">
              <a:ln>
                <a:solidFill>
                  <a:srgbClr val="00762F"/>
                </a:solidFill>
              </a:ln>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日期占位符 1">
            <a:extLst>
              <a:ext uri="{FF2B5EF4-FFF2-40B4-BE49-F238E27FC236}">
                <a16:creationId xmlns:a16="http://schemas.microsoft.com/office/drawing/2014/main" id="{E65E6832-A4EE-45D5-9D6F-7740DD938F5F}"/>
              </a:ext>
            </a:extLst>
          </p:cNvPr>
          <p:cNvSpPr>
            <a:spLocks noGrp="1"/>
          </p:cNvSpPr>
          <p:nvPr>
            <p:ph type="dt" sz="half" idx="10"/>
          </p:nvPr>
        </p:nvSpPr>
        <p:spPr/>
        <p:txBody>
          <a:bodyPr/>
          <a:lstStyle/>
          <a:p>
            <a:fld id="{7F5CB1CE-96C5-4ED7-B640-39DD5F811CE1}" type="datetime3">
              <a:rPr lang="zh-CN" altLang="en-US" smtClean="0"/>
              <a:t>2020年7月7日星期二</a:t>
            </a:fld>
            <a:endParaRPr lang="zh-CN" altLang="en-US"/>
          </a:p>
        </p:txBody>
      </p:sp>
      <p:sp>
        <p:nvSpPr>
          <p:cNvPr id="3" name="灯片编号占位符 2">
            <a:extLst>
              <a:ext uri="{FF2B5EF4-FFF2-40B4-BE49-F238E27FC236}">
                <a16:creationId xmlns:a16="http://schemas.microsoft.com/office/drawing/2014/main" id="{C84C0477-638A-4BEE-A03C-6DAC58E5EA95}"/>
              </a:ext>
            </a:extLst>
          </p:cNvPr>
          <p:cNvSpPr>
            <a:spLocks noGrp="1"/>
          </p:cNvSpPr>
          <p:nvPr>
            <p:ph type="sldNum" sz="quarter" idx="12"/>
          </p:nvPr>
        </p:nvSpPr>
        <p:spPr/>
        <p:txBody>
          <a:bodyPr/>
          <a:lstStyle/>
          <a:p>
            <a:fld id="{D5F57C09-5328-435E-B7B4-09E48B87BE06}"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功能与实现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4" name="图片 3">
            <a:extLst>
              <a:ext uri="{FF2B5EF4-FFF2-40B4-BE49-F238E27FC236}">
                <a16:creationId xmlns:a16="http://schemas.microsoft.com/office/drawing/2014/main" id="{05817105-F321-49F5-98E7-DCEF9C3EAB3C}"/>
              </a:ext>
            </a:extLst>
          </p:cNvPr>
          <p:cNvPicPr>
            <a:picLocks noChangeAspect="1"/>
          </p:cNvPicPr>
          <p:nvPr/>
        </p:nvPicPr>
        <p:blipFill>
          <a:blip r:embed="rId2"/>
          <a:stretch>
            <a:fillRect/>
          </a:stretch>
        </p:blipFill>
        <p:spPr>
          <a:xfrm>
            <a:off x="6819070" y="1435086"/>
            <a:ext cx="3672000" cy="2918943"/>
          </a:xfrm>
          <a:prstGeom prst="rect">
            <a:avLst/>
          </a:prstGeom>
        </p:spPr>
      </p:pic>
      <p:sp>
        <p:nvSpPr>
          <p:cNvPr id="10" name="文本框 9">
            <a:extLst>
              <a:ext uri="{FF2B5EF4-FFF2-40B4-BE49-F238E27FC236}">
                <a16:creationId xmlns:a16="http://schemas.microsoft.com/office/drawing/2014/main" id="{9CCE5F34-9D01-4DFE-8D33-658B2382C8D0}"/>
              </a:ext>
            </a:extLst>
          </p:cNvPr>
          <p:cNvSpPr txBox="1"/>
          <p:nvPr/>
        </p:nvSpPr>
        <p:spPr>
          <a:xfrm>
            <a:off x="838200" y="5303877"/>
            <a:ext cx="3264017" cy="1200329"/>
          </a:xfrm>
          <a:prstGeom prst="rect">
            <a:avLst/>
          </a:prstGeom>
          <a:solidFill>
            <a:schemeClr val="accent1">
              <a:lumMod val="40000"/>
              <a:lumOff val="60000"/>
            </a:schemeClr>
          </a:solidFill>
          <a:ln>
            <a:solidFill>
              <a:schemeClr val="accent1"/>
            </a:solidFill>
          </a:ln>
        </p:spPr>
        <p:txBody>
          <a:bodyPr wrap="square" rtlCol="0">
            <a:spAutoFit/>
          </a:bodyPr>
          <a:lstStyle/>
          <a:p>
            <a:r>
              <a:rPr lang="zh-CN" altLang="en-US" sz="1200" dirty="0"/>
              <a:t>网页端舆情信息分析处理结果展示</a:t>
            </a:r>
            <a:endParaRPr lang="en-US" altLang="zh-CN" sz="1200" dirty="0"/>
          </a:p>
          <a:p>
            <a:r>
              <a:rPr lang="zh-CN" altLang="en-US" sz="1200" dirty="0"/>
              <a:t>展示结果中包括当前舆情新闻标题</a:t>
            </a:r>
            <a:endParaRPr lang="en-US" altLang="zh-CN" sz="1200" dirty="0"/>
          </a:p>
          <a:p>
            <a:r>
              <a:rPr lang="zh-CN" altLang="en-US" sz="1200" dirty="0"/>
              <a:t>、相关企业名称、当前企业一个周期内的综合评分、风险类型、事件严重等级以及持续影响事件</a:t>
            </a:r>
            <a:endParaRPr lang="en-US" altLang="zh-CN" sz="1200" dirty="0"/>
          </a:p>
          <a:p>
            <a:endParaRPr lang="zh-CN" altLang="en-US" sz="1200" dirty="0"/>
          </a:p>
        </p:txBody>
      </p:sp>
      <p:sp>
        <p:nvSpPr>
          <p:cNvPr id="13" name="文本框 12">
            <a:extLst>
              <a:ext uri="{FF2B5EF4-FFF2-40B4-BE49-F238E27FC236}">
                <a16:creationId xmlns:a16="http://schemas.microsoft.com/office/drawing/2014/main" id="{4E042376-2DB3-4FF1-882A-1ECE83CCB081}"/>
              </a:ext>
            </a:extLst>
          </p:cNvPr>
          <p:cNvSpPr txBox="1"/>
          <p:nvPr/>
        </p:nvSpPr>
        <p:spPr>
          <a:xfrm>
            <a:off x="6695820" y="5613633"/>
            <a:ext cx="4567537" cy="646331"/>
          </a:xfrm>
          <a:prstGeom prst="rect">
            <a:avLst/>
          </a:prstGeom>
          <a:solidFill>
            <a:schemeClr val="accent1">
              <a:lumMod val="40000"/>
              <a:lumOff val="60000"/>
            </a:schemeClr>
          </a:solidFill>
          <a:ln>
            <a:solidFill>
              <a:schemeClr val="accent1"/>
            </a:solidFill>
          </a:ln>
        </p:spPr>
        <p:txBody>
          <a:bodyPr wrap="square" rtlCol="0">
            <a:spAutoFit/>
          </a:bodyPr>
          <a:lstStyle/>
          <a:p>
            <a:r>
              <a:rPr lang="zh-CN" altLang="en-US" sz="1200" dirty="0"/>
              <a:t>舆情新闻在不同风险类型中占据权值比重</a:t>
            </a:r>
            <a:endParaRPr lang="en-US" altLang="zh-CN" sz="1200" dirty="0"/>
          </a:p>
          <a:p>
            <a:r>
              <a:rPr lang="zh-CN" altLang="en-US" sz="1200" dirty="0"/>
              <a:t>通过多维图可以清楚的看出当前风险事件在不同风险类型中所占</a:t>
            </a:r>
            <a:endParaRPr lang="en-US" altLang="zh-CN" sz="1200" dirty="0"/>
          </a:p>
          <a:p>
            <a:r>
              <a:rPr lang="zh-CN" altLang="en-US" sz="1200" dirty="0"/>
              <a:t>比重，能够更好的对于风险事件作出准确的判断</a:t>
            </a:r>
          </a:p>
        </p:txBody>
      </p:sp>
      <p:sp>
        <p:nvSpPr>
          <p:cNvPr id="3" name="日期占位符 2">
            <a:extLst>
              <a:ext uri="{FF2B5EF4-FFF2-40B4-BE49-F238E27FC236}">
                <a16:creationId xmlns:a16="http://schemas.microsoft.com/office/drawing/2014/main" id="{4B15B486-CD80-43A6-8561-0908691F5479}"/>
              </a:ext>
            </a:extLst>
          </p:cNvPr>
          <p:cNvSpPr>
            <a:spLocks noGrp="1"/>
          </p:cNvSpPr>
          <p:nvPr>
            <p:ph type="dt" sz="half" idx="10"/>
          </p:nvPr>
        </p:nvSpPr>
        <p:spPr/>
        <p:txBody>
          <a:bodyPr/>
          <a:lstStyle/>
          <a:p>
            <a:fld id="{8AECC441-315C-414D-941E-385671D899EE}" type="datetime3">
              <a:rPr lang="zh-CN" altLang="en-US" smtClean="0"/>
              <a:t>2020年7月7日星期二</a:t>
            </a:fld>
            <a:endParaRPr lang="zh-CN" altLang="en-US"/>
          </a:p>
        </p:txBody>
      </p:sp>
      <p:sp>
        <p:nvSpPr>
          <p:cNvPr id="5" name="灯片编号占位符 4">
            <a:extLst>
              <a:ext uri="{FF2B5EF4-FFF2-40B4-BE49-F238E27FC236}">
                <a16:creationId xmlns:a16="http://schemas.microsoft.com/office/drawing/2014/main" id="{1FEF2A00-0981-4758-BDB3-0CE8D8372491}"/>
              </a:ext>
            </a:extLst>
          </p:cNvPr>
          <p:cNvSpPr>
            <a:spLocks noGrp="1"/>
          </p:cNvSpPr>
          <p:nvPr>
            <p:ph type="sldNum" sz="quarter" idx="12"/>
          </p:nvPr>
        </p:nvSpPr>
        <p:spPr/>
        <p:txBody>
          <a:bodyPr/>
          <a:lstStyle/>
          <a:p>
            <a:fld id="{D5F57C09-5328-435E-B7B4-09E48B87BE06}" type="slidenum">
              <a:rPr lang="zh-CN" altLang="en-US" smtClean="0"/>
              <a:t>20</a:t>
            </a:fld>
            <a:endParaRPr lang="zh-CN" altLang="en-US"/>
          </a:p>
        </p:txBody>
      </p:sp>
      <p:pic>
        <p:nvPicPr>
          <p:cNvPr id="7" name="图片 6">
            <a:extLst>
              <a:ext uri="{FF2B5EF4-FFF2-40B4-BE49-F238E27FC236}">
                <a16:creationId xmlns:a16="http://schemas.microsoft.com/office/drawing/2014/main" id="{067E4C8D-6BD1-41B8-9861-D919C3A9434F}"/>
              </a:ext>
            </a:extLst>
          </p:cNvPr>
          <p:cNvPicPr>
            <a:picLocks noChangeAspect="1"/>
          </p:cNvPicPr>
          <p:nvPr/>
        </p:nvPicPr>
        <p:blipFill>
          <a:blip r:embed="rId3"/>
          <a:stretch>
            <a:fillRect/>
          </a:stretch>
        </p:blipFill>
        <p:spPr>
          <a:xfrm>
            <a:off x="478169" y="1866900"/>
            <a:ext cx="4876800" cy="3124200"/>
          </a:xfrm>
          <a:prstGeom prst="rect">
            <a:avLst/>
          </a:prstGeom>
        </p:spPr>
      </p:pic>
    </p:spTree>
    <p:extLst>
      <p:ext uri="{BB962C8B-B14F-4D97-AF65-F5344CB8AC3E}">
        <p14:creationId xmlns:p14="http://schemas.microsoft.com/office/powerpoint/2010/main" val="2946091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229719"/>
            <a:ext cx="982639" cy="466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57618" y="194835"/>
            <a:ext cx="5478395" cy="523220"/>
          </a:xfrm>
          <a:prstGeom prst="rect">
            <a:avLst/>
          </a:prstGeom>
          <a:noFill/>
        </p:spPr>
        <p:txBody>
          <a:bodyPr wrap="square" rtlCol="0">
            <a:spAutoFit/>
          </a:bodyPr>
          <a:lstStyle/>
          <a:p>
            <a:r>
              <a:rPr lang="zh-CN" altLang="en-US" sz="2800" b="1" dirty="0">
                <a:solidFill>
                  <a:srgbClr val="345C99"/>
                </a:solidFill>
                <a:latin typeface="微软雅黑" panose="020B0503020204020204" pitchFamily="34" charset="-122"/>
                <a:ea typeface="微软雅黑" panose="020B0503020204020204" pitchFamily="34" charset="-122"/>
              </a:rPr>
              <a:t>知识图谱增删操作</a:t>
            </a:r>
          </a:p>
        </p:txBody>
      </p:sp>
      <p:sp>
        <p:nvSpPr>
          <p:cNvPr id="140" name="灯片编号占位符 3">
            <a:extLst>
              <a:ext uri="{FF2B5EF4-FFF2-40B4-BE49-F238E27FC236}">
                <a16:creationId xmlns:a16="http://schemas.microsoft.com/office/drawing/2014/main" id="{04B702AC-9428-4A36-BFEA-06E42B99B8E8}"/>
              </a:ext>
            </a:extLst>
          </p:cNvPr>
          <p:cNvSpPr>
            <a:spLocks noGrp="1"/>
          </p:cNvSpPr>
          <p:nvPr>
            <p:ph type="sldNum" sz="quarter" idx="12"/>
          </p:nvPr>
        </p:nvSpPr>
        <p:spPr>
          <a:xfrm>
            <a:off x="11275483" y="6402091"/>
            <a:ext cx="965200" cy="457200"/>
          </a:xfrm>
        </p:spPr>
        <p:txBody>
          <a:bodyPr/>
          <a:lstStyle/>
          <a:p>
            <a:pPr>
              <a:defRPr/>
            </a:pPr>
            <a:fld id="{C74DB63C-3BE5-4DD4-B0A1-C0F1C5D43B8F}" type="slidenum">
              <a:rPr lang="en-US" altLang="zh-CN"/>
              <a:pPr>
                <a:defRPr/>
              </a:pPr>
              <a:t>21</a:t>
            </a:fld>
            <a:endParaRPr lang="en-US" altLang="zh-CN"/>
          </a:p>
        </p:txBody>
      </p:sp>
      <p:pic>
        <p:nvPicPr>
          <p:cNvPr id="54" name="图片 53" descr="校徽抠图">
            <a:extLst>
              <a:ext uri="{FF2B5EF4-FFF2-40B4-BE49-F238E27FC236}">
                <a16:creationId xmlns:a16="http://schemas.microsoft.com/office/drawing/2014/main" id="{CB220719-D329-4AF5-9043-F9DF5AB8F31E}"/>
              </a:ext>
            </a:extLst>
          </p:cNvPr>
          <p:cNvPicPr>
            <a:picLocks noChangeAspect="1"/>
          </p:cNvPicPr>
          <p:nvPr/>
        </p:nvPicPr>
        <p:blipFill>
          <a:blip r:embed="rId3"/>
          <a:stretch>
            <a:fillRect/>
          </a:stretch>
        </p:blipFill>
        <p:spPr>
          <a:xfrm>
            <a:off x="479814" y="3358829"/>
            <a:ext cx="3088682" cy="3095099"/>
          </a:xfrm>
          <a:prstGeom prst="rect">
            <a:avLst/>
          </a:prstGeom>
        </p:spPr>
      </p:pic>
      <p:sp>
        <p:nvSpPr>
          <p:cNvPr id="2" name="文本框 1">
            <a:extLst>
              <a:ext uri="{FF2B5EF4-FFF2-40B4-BE49-F238E27FC236}">
                <a16:creationId xmlns:a16="http://schemas.microsoft.com/office/drawing/2014/main" id="{6585E8E5-58E0-480C-B7C4-EBA85A6EAC9C}"/>
              </a:ext>
            </a:extLst>
          </p:cNvPr>
          <p:cNvSpPr txBox="1"/>
          <p:nvPr/>
        </p:nvSpPr>
        <p:spPr>
          <a:xfrm>
            <a:off x="747423" y="1208598"/>
            <a:ext cx="5231958" cy="1200329"/>
          </a:xfrm>
          <a:prstGeom prst="rect">
            <a:avLst/>
          </a:prstGeom>
          <a:noFill/>
        </p:spPr>
        <p:txBody>
          <a:bodyPr wrap="square" rtlCol="0">
            <a:spAutoFit/>
          </a:bodyPr>
          <a:lstStyle/>
          <a:p>
            <a:pPr>
              <a:lnSpc>
                <a:spcPct val="150000"/>
              </a:lnSpc>
            </a:pPr>
            <a:r>
              <a:rPr lang="zh-CN" altLang="en-US" sz="1800" dirty="0">
                <a:latin typeface="黑体" panose="02010609060101010101" pitchFamily="49" charset="-122"/>
                <a:ea typeface="黑体" panose="02010609060101010101" pitchFamily="49" charset="-122"/>
              </a:rPr>
              <a:t>增：灵活性强，后续维护中可随时增加节点</a:t>
            </a:r>
            <a:endParaRPr lang="en-US" altLang="zh-CN" sz="1800" dirty="0">
              <a:latin typeface="黑体" panose="02010609060101010101" pitchFamily="49" charset="-122"/>
              <a:ea typeface="黑体" panose="02010609060101010101" pitchFamily="49" charset="-122"/>
            </a:endParaRPr>
          </a:p>
          <a:p>
            <a:pPr>
              <a:lnSpc>
                <a:spcPct val="150000"/>
              </a:lnSpc>
            </a:pPr>
            <a:r>
              <a:rPr lang="zh-CN" altLang="en-US" sz="1800" dirty="0">
                <a:latin typeface="黑体" panose="02010609060101010101" pitchFamily="49" charset="-122"/>
                <a:ea typeface="黑体" panose="02010609060101010101" pitchFamily="49" charset="-122"/>
              </a:rPr>
              <a:t>删：输入目标节点即可轻松删除节点及其关系。</a:t>
            </a:r>
            <a:endParaRPr lang="en-US" altLang="zh-CN" sz="1800" dirty="0">
              <a:latin typeface="黑体" panose="02010609060101010101" pitchFamily="49" charset="-122"/>
              <a:ea typeface="黑体" panose="02010609060101010101" pitchFamily="49" charset="-122"/>
            </a:endParaRPr>
          </a:p>
          <a:p>
            <a:endParaRPr lang="zh-CN" altLang="en-US" dirty="0"/>
          </a:p>
        </p:txBody>
      </p:sp>
      <p:pic>
        <p:nvPicPr>
          <p:cNvPr id="3" name="图片 2">
            <a:extLst>
              <a:ext uri="{FF2B5EF4-FFF2-40B4-BE49-F238E27FC236}">
                <a16:creationId xmlns:a16="http://schemas.microsoft.com/office/drawing/2014/main" id="{F00C0D68-7763-442B-BDB5-96DFA67F6A05}"/>
              </a:ext>
            </a:extLst>
          </p:cNvPr>
          <p:cNvPicPr>
            <a:picLocks noChangeAspect="1"/>
          </p:cNvPicPr>
          <p:nvPr/>
        </p:nvPicPr>
        <p:blipFill>
          <a:blip r:embed="rId4"/>
          <a:stretch>
            <a:fillRect/>
          </a:stretch>
        </p:blipFill>
        <p:spPr>
          <a:xfrm>
            <a:off x="5623661" y="128177"/>
            <a:ext cx="1769970" cy="3595952"/>
          </a:xfrm>
          <a:prstGeom prst="rect">
            <a:avLst/>
          </a:prstGeom>
        </p:spPr>
      </p:pic>
      <p:pic>
        <p:nvPicPr>
          <p:cNvPr id="4" name="图片 3">
            <a:extLst>
              <a:ext uri="{FF2B5EF4-FFF2-40B4-BE49-F238E27FC236}">
                <a16:creationId xmlns:a16="http://schemas.microsoft.com/office/drawing/2014/main" id="{0BF6CEBB-5935-4141-8616-C168F2BBD316}"/>
              </a:ext>
            </a:extLst>
          </p:cNvPr>
          <p:cNvPicPr>
            <a:picLocks noChangeAspect="1"/>
          </p:cNvPicPr>
          <p:nvPr/>
        </p:nvPicPr>
        <p:blipFill>
          <a:blip r:embed="rId5"/>
          <a:stretch>
            <a:fillRect/>
          </a:stretch>
        </p:blipFill>
        <p:spPr>
          <a:xfrm>
            <a:off x="5623661" y="3724129"/>
            <a:ext cx="1769970" cy="3001098"/>
          </a:xfrm>
          <a:prstGeom prst="rect">
            <a:avLst/>
          </a:prstGeom>
        </p:spPr>
      </p:pic>
      <p:pic>
        <p:nvPicPr>
          <p:cNvPr id="5" name="图片 4">
            <a:extLst>
              <a:ext uri="{FF2B5EF4-FFF2-40B4-BE49-F238E27FC236}">
                <a16:creationId xmlns:a16="http://schemas.microsoft.com/office/drawing/2014/main" id="{C5B01819-5B47-4859-9BCD-9D6BAA223782}"/>
              </a:ext>
            </a:extLst>
          </p:cNvPr>
          <p:cNvPicPr>
            <a:picLocks noChangeAspect="1"/>
          </p:cNvPicPr>
          <p:nvPr/>
        </p:nvPicPr>
        <p:blipFill>
          <a:blip r:embed="rId6"/>
          <a:stretch>
            <a:fillRect/>
          </a:stretch>
        </p:blipFill>
        <p:spPr>
          <a:xfrm>
            <a:off x="8299997" y="86968"/>
            <a:ext cx="3081360" cy="6543723"/>
          </a:xfrm>
          <a:prstGeom prst="rect">
            <a:avLst/>
          </a:prstGeom>
        </p:spPr>
      </p:pic>
    </p:spTree>
    <p:extLst>
      <p:ext uri="{BB962C8B-B14F-4D97-AF65-F5344CB8AC3E}">
        <p14:creationId xmlns:p14="http://schemas.microsoft.com/office/powerpoint/2010/main" val="2986788859"/>
      </p:ext>
    </p:extLst>
  </p:cSld>
  <p:clrMapOvr>
    <a:masterClrMapping/>
  </p:clrMapOvr>
  <mc:AlternateContent xmlns:mc="http://schemas.openxmlformats.org/markup-compatibility/2006" xmlns:p14="http://schemas.microsoft.com/office/powerpoint/2010/main">
    <mc:Choice Requires="p14">
      <p:transition p14:dur="250">
        <p:wipe dir="d"/>
      </p:transition>
    </mc:Choice>
    <mc:Fallback xmlns="">
      <p:transition>
        <p:wipe dir="d"/>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229719"/>
            <a:ext cx="982639" cy="466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57618" y="194835"/>
            <a:ext cx="5478395" cy="523220"/>
          </a:xfrm>
          <a:prstGeom prst="rect">
            <a:avLst/>
          </a:prstGeom>
          <a:noFill/>
        </p:spPr>
        <p:txBody>
          <a:bodyPr wrap="square" rtlCol="0">
            <a:spAutoFit/>
          </a:bodyPr>
          <a:lstStyle/>
          <a:p>
            <a:r>
              <a:rPr lang="zh-CN" altLang="en-US" sz="2800" b="1" dirty="0">
                <a:solidFill>
                  <a:srgbClr val="345C99"/>
                </a:solidFill>
                <a:latin typeface="微软雅黑" panose="020B0503020204020204" pitchFamily="34" charset="-122"/>
                <a:ea typeface="微软雅黑" panose="020B0503020204020204" pitchFamily="34" charset="-122"/>
              </a:rPr>
              <a:t>知识图谱改查操作</a:t>
            </a:r>
          </a:p>
        </p:txBody>
      </p:sp>
      <p:sp>
        <p:nvSpPr>
          <p:cNvPr id="140" name="灯片编号占位符 3">
            <a:extLst>
              <a:ext uri="{FF2B5EF4-FFF2-40B4-BE49-F238E27FC236}">
                <a16:creationId xmlns:a16="http://schemas.microsoft.com/office/drawing/2014/main" id="{04B702AC-9428-4A36-BFEA-06E42B99B8E8}"/>
              </a:ext>
            </a:extLst>
          </p:cNvPr>
          <p:cNvSpPr>
            <a:spLocks noGrp="1"/>
          </p:cNvSpPr>
          <p:nvPr>
            <p:ph type="sldNum" sz="quarter" idx="12"/>
          </p:nvPr>
        </p:nvSpPr>
        <p:spPr>
          <a:xfrm>
            <a:off x="11275483" y="6402091"/>
            <a:ext cx="965200" cy="457200"/>
          </a:xfrm>
        </p:spPr>
        <p:txBody>
          <a:bodyPr/>
          <a:lstStyle/>
          <a:p>
            <a:pPr>
              <a:defRPr/>
            </a:pPr>
            <a:fld id="{C74DB63C-3BE5-4DD4-B0A1-C0F1C5D43B8F}" type="slidenum">
              <a:rPr lang="en-US" altLang="zh-CN"/>
              <a:pPr>
                <a:defRPr/>
              </a:pPr>
              <a:t>22</a:t>
            </a:fld>
            <a:endParaRPr lang="en-US" altLang="zh-CN"/>
          </a:p>
        </p:txBody>
      </p:sp>
      <p:pic>
        <p:nvPicPr>
          <p:cNvPr id="54" name="图片 53" descr="校徽抠图">
            <a:extLst>
              <a:ext uri="{FF2B5EF4-FFF2-40B4-BE49-F238E27FC236}">
                <a16:creationId xmlns:a16="http://schemas.microsoft.com/office/drawing/2014/main" id="{CB220719-D329-4AF5-9043-F9DF5AB8F31E}"/>
              </a:ext>
            </a:extLst>
          </p:cNvPr>
          <p:cNvPicPr>
            <a:picLocks noChangeAspect="1"/>
          </p:cNvPicPr>
          <p:nvPr/>
        </p:nvPicPr>
        <p:blipFill>
          <a:blip r:embed="rId3"/>
          <a:stretch>
            <a:fillRect/>
          </a:stretch>
        </p:blipFill>
        <p:spPr>
          <a:xfrm>
            <a:off x="807002" y="3241804"/>
            <a:ext cx="3224085" cy="3230783"/>
          </a:xfrm>
          <a:prstGeom prst="rect">
            <a:avLst/>
          </a:prstGeom>
        </p:spPr>
      </p:pic>
      <p:sp>
        <p:nvSpPr>
          <p:cNvPr id="2" name="文本框 1">
            <a:extLst>
              <a:ext uri="{FF2B5EF4-FFF2-40B4-BE49-F238E27FC236}">
                <a16:creationId xmlns:a16="http://schemas.microsoft.com/office/drawing/2014/main" id="{F181B5F1-DD25-4863-A813-81A95A392421}"/>
              </a:ext>
            </a:extLst>
          </p:cNvPr>
          <p:cNvSpPr txBox="1"/>
          <p:nvPr/>
        </p:nvSpPr>
        <p:spPr>
          <a:xfrm>
            <a:off x="485030" y="1272209"/>
            <a:ext cx="6217920" cy="147732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改：可修改性强，目标节点的属性标签及其关系均可修改。</a:t>
            </a:r>
            <a:endParaRPr lang="en-US" altLang="zh-CN" sz="1800" dirty="0">
              <a:latin typeface="黑体" panose="02010609060101010101" pitchFamily="49" charset="-122"/>
              <a:ea typeface="黑体" panose="02010609060101010101" pitchFamily="49" charset="-122"/>
            </a:endParaRPr>
          </a:p>
          <a:p>
            <a:pPr>
              <a:lnSpc>
                <a:spcPct val="150000"/>
              </a:lnSpc>
            </a:pPr>
            <a:r>
              <a:rPr lang="zh-CN" altLang="en-US" sz="1800" dirty="0">
                <a:latin typeface="黑体" panose="02010609060101010101" pitchFamily="49" charset="-122"/>
                <a:ea typeface="黑体" panose="02010609060101010101" pitchFamily="49" charset="-122"/>
              </a:rPr>
              <a:t>查：输入节点名称即可查询到节点相关所有信息。</a:t>
            </a:r>
            <a:endParaRPr lang="en-US" altLang="zh-CN" sz="1800"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全面性好。</a:t>
            </a:r>
            <a:endParaRPr lang="zh-CN" altLang="en-US" sz="1800" dirty="0">
              <a:latin typeface="黑体" panose="02010609060101010101" pitchFamily="49" charset="-122"/>
              <a:ea typeface="黑体" panose="02010609060101010101" pitchFamily="49" charset="-122"/>
            </a:endParaRPr>
          </a:p>
          <a:p>
            <a:endParaRPr lang="zh-CN" altLang="en-US" dirty="0"/>
          </a:p>
        </p:txBody>
      </p:sp>
      <p:pic>
        <p:nvPicPr>
          <p:cNvPr id="3" name="图片 2">
            <a:extLst>
              <a:ext uri="{FF2B5EF4-FFF2-40B4-BE49-F238E27FC236}">
                <a16:creationId xmlns:a16="http://schemas.microsoft.com/office/drawing/2014/main" id="{52052C9B-403A-4A5A-976A-EF9DEB3C60E8}"/>
              </a:ext>
            </a:extLst>
          </p:cNvPr>
          <p:cNvPicPr>
            <a:picLocks noChangeAspect="1"/>
          </p:cNvPicPr>
          <p:nvPr/>
        </p:nvPicPr>
        <p:blipFill>
          <a:blip r:embed="rId4"/>
          <a:stretch>
            <a:fillRect/>
          </a:stretch>
        </p:blipFill>
        <p:spPr>
          <a:xfrm>
            <a:off x="6436013" y="302396"/>
            <a:ext cx="2624157" cy="6253208"/>
          </a:xfrm>
          <a:prstGeom prst="rect">
            <a:avLst/>
          </a:prstGeom>
        </p:spPr>
      </p:pic>
      <p:pic>
        <p:nvPicPr>
          <p:cNvPr id="4" name="图片 3">
            <a:extLst>
              <a:ext uri="{FF2B5EF4-FFF2-40B4-BE49-F238E27FC236}">
                <a16:creationId xmlns:a16="http://schemas.microsoft.com/office/drawing/2014/main" id="{C77E4201-7860-4BA8-B8BC-524BF8DA0AF0}"/>
              </a:ext>
            </a:extLst>
          </p:cNvPr>
          <p:cNvPicPr>
            <a:picLocks noChangeAspect="1"/>
          </p:cNvPicPr>
          <p:nvPr/>
        </p:nvPicPr>
        <p:blipFill>
          <a:blip r:embed="rId5"/>
          <a:stretch>
            <a:fillRect/>
          </a:stretch>
        </p:blipFill>
        <p:spPr>
          <a:xfrm>
            <a:off x="9228338" y="229719"/>
            <a:ext cx="1944085" cy="4115669"/>
          </a:xfrm>
          <a:prstGeom prst="rect">
            <a:avLst/>
          </a:prstGeom>
        </p:spPr>
      </p:pic>
      <p:pic>
        <p:nvPicPr>
          <p:cNvPr id="5" name="图片 4">
            <a:extLst>
              <a:ext uri="{FF2B5EF4-FFF2-40B4-BE49-F238E27FC236}">
                <a16:creationId xmlns:a16="http://schemas.microsoft.com/office/drawing/2014/main" id="{BC788C1C-1187-4538-A8E3-5B5468E4717E}"/>
              </a:ext>
            </a:extLst>
          </p:cNvPr>
          <p:cNvPicPr>
            <a:picLocks noChangeAspect="1"/>
          </p:cNvPicPr>
          <p:nvPr/>
        </p:nvPicPr>
        <p:blipFill>
          <a:blip r:embed="rId6"/>
          <a:stretch>
            <a:fillRect/>
          </a:stretch>
        </p:blipFill>
        <p:spPr>
          <a:xfrm>
            <a:off x="9228338" y="4345388"/>
            <a:ext cx="1944085" cy="1837895"/>
          </a:xfrm>
          <a:prstGeom prst="rect">
            <a:avLst/>
          </a:prstGeom>
        </p:spPr>
      </p:pic>
    </p:spTree>
    <p:extLst>
      <p:ext uri="{BB962C8B-B14F-4D97-AF65-F5344CB8AC3E}">
        <p14:creationId xmlns:p14="http://schemas.microsoft.com/office/powerpoint/2010/main" val="3462131511"/>
      </p:ext>
    </p:extLst>
  </p:cSld>
  <p:clrMapOvr>
    <a:masterClrMapping/>
  </p:clrMapOvr>
  <mc:AlternateContent xmlns:mc="http://schemas.openxmlformats.org/markup-compatibility/2006" xmlns:p14="http://schemas.microsoft.com/office/powerpoint/2010/main">
    <mc:Choice Requires="p14">
      <p:transition p14:dur="250">
        <p:wipe dir="d"/>
      </p:transition>
    </mc:Choice>
    <mc:Fallback xmlns="">
      <p:transition>
        <p:wipe dir="d"/>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418970" y="1106064"/>
            <a:ext cx="1354060" cy="1356796"/>
            <a:chOff x="10265088" y="255018"/>
            <a:chExt cx="1570606" cy="1573782"/>
          </a:xfrm>
        </p:grpSpPr>
        <p:grpSp>
          <p:nvGrpSpPr>
            <p:cNvPr id="19" name="Group 32"/>
            <p:cNvGrpSpPr/>
            <p:nvPr/>
          </p:nvGrpSpPr>
          <p:grpSpPr>
            <a:xfrm>
              <a:off x="10265088" y="255018"/>
              <a:ext cx="1570606" cy="1573782"/>
              <a:chOff x="3692576" y="1742634"/>
              <a:chExt cx="2790379" cy="2796023"/>
            </a:xfrm>
          </p:grpSpPr>
          <p:grpSp>
            <p:nvGrpSpPr>
              <p:cNvPr id="25" name="组合 79"/>
              <p:cNvGrpSpPr/>
              <p:nvPr/>
            </p:nvGrpSpPr>
            <p:grpSpPr bwMode="auto">
              <a:xfrm>
                <a:off x="3692576" y="1742634"/>
                <a:ext cx="2790379" cy="2796023"/>
                <a:chOff x="6379729" y="2488774"/>
                <a:chExt cx="2513016" cy="2513016"/>
              </a:xfrm>
            </p:grpSpPr>
            <p:sp>
              <p:nvSpPr>
                <p:cNvPr id="2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6" name="椭圆 8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0" name="组合 19"/>
            <p:cNvGrpSpPr/>
            <p:nvPr/>
          </p:nvGrpSpPr>
          <p:grpSpPr>
            <a:xfrm>
              <a:off x="10638670" y="749095"/>
              <a:ext cx="823442" cy="585626"/>
              <a:chOff x="1743075" y="720725"/>
              <a:chExt cx="5573713" cy="3963988"/>
            </a:xfrm>
            <a:solidFill>
              <a:schemeClr val="bg1"/>
            </a:solidFill>
          </p:grpSpPr>
          <p:sp>
            <p:nvSpPr>
              <p:cNvPr id="21"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29" name="文本框 28"/>
          <p:cNvSpPr txBox="1"/>
          <p:nvPr/>
        </p:nvSpPr>
        <p:spPr>
          <a:xfrm>
            <a:off x="2329676" y="4114946"/>
            <a:ext cx="7424516" cy="923330"/>
          </a:xfrm>
          <a:prstGeom prst="rect">
            <a:avLst/>
          </a:prstGeom>
          <a:noFill/>
        </p:spPr>
        <p:txBody>
          <a:bodyPr wrap="square" rtlCol="0">
            <a:spAutoFit/>
          </a:bodyPr>
          <a:lstStyle/>
          <a:p>
            <a:pPr algn="ctr"/>
            <a:r>
              <a:rPr lang="zh-CN" altLang="en-US" sz="5400" dirty="0">
                <a:solidFill>
                  <a:srgbClr val="44546A"/>
                </a:solidFill>
                <a:latin typeface="微软雅黑" panose="020B0503020204020204" pitchFamily="34" charset="-122"/>
                <a:ea typeface="微软雅黑" panose="020B0503020204020204" pitchFamily="34" charset="-122"/>
              </a:rPr>
              <a:t>欢迎各位老师指导</a:t>
            </a:r>
          </a:p>
        </p:txBody>
      </p:sp>
      <p:sp>
        <p:nvSpPr>
          <p:cNvPr id="30" name="文本框 19"/>
          <p:cNvSpPr txBox="1"/>
          <p:nvPr/>
        </p:nvSpPr>
        <p:spPr>
          <a:xfrm>
            <a:off x="491757" y="2705725"/>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a:solidFill>
                  <a:srgbClr val="44546A"/>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96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日期占位符 1">
            <a:extLst>
              <a:ext uri="{FF2B5EF4-FFF2-40B4-BE49-F238E27FC236}">
                <a16:creationId xmlns:a16="http://schemas.microsoft.com/office/drawing/2014/main" id="{E2392D14-C6DA-45C8-BAD7-C5078AA274B5}"/>
              </a:ext>
            </a:extLst>
          </p:cNvPr>
          <p:cNvSpPr>
            <a:spLocks noGrp="1"/>
          </p:cNvSpPr>
          <p:nvPr>
            <p:ph type="dt" sz="half" idx="10"/>
          </p:nvPr>
        </p:nvSpPr>
        <p:spPr/>
        <p:txBody>
          <a:bodyPr/>
          <a:lstStyle/>
          <a:p>
            <a:fld id="{7E116B94-2B30-4305-B39C-7124625FCA0C}" type="datetime3">
              <a:rPr lang="zh-CN" altLang="en-US" smtClean="0"/>
              <a:t>2020年7月7日星期二</a:t>
            </a:fld>
            <a:endParaRPr lang="zh-CN" altLang="en-US"/>
          </a:p>
        </p:txBody>
      </p:sp>
      <p:sp>
        <p:nvSpPr>
          <p:cNvPr id="3" name="灯片编号占位符 2">
            <a:extLst>
              <a:ext uri="{FF2B5EF4-FFF2-40B4-BE49-F238E27FC236}">
                <a16:creationId xmlns:a16="http://schemas.microsoft.com/office/drawing/2014/main" id="{4C129F52-ED6D-411C-A931-EFF54A9F09F5}"/>
              </a:ext>
            </a:extLst>
          </p:cNvPr>
          <p:cNvSpPr>
            <a:spLocks noGrp="1"/>
          </p:cNvSpPr>
          <p:nvPr>
            <p:ph type="sldNum" sz="quarter" idx="12"/>
          </p:nvPr>
        </p:nvSpPr>
        <p:spPr/>
        <p:txBody>
          <a:bodyPr/>
          <a:lstStyle/>
          <a:p>
            <a:fld id="{D5F57C09-5328-435E-B7B4-09E48B87BE06}" type="slidenum">
              <a:rPr lang="zh-CN" altLang="en-US" smtClean="0"/>
              <a:t>23</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83" y="2439869"/>
            <a:ext cx="3886347" cy="2590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4" name="组合 3"/>
          <p:cNvGrpSpPr/>
          <p:nvPr/>
        </p:nvGrpSpPr>
        <p:grpSpPr>
          <a:xfrm>
            <a:off x="5948728" y="1799676"/>
            <a:ext cx="786078" cy="784940"/>
            <a:chOff x="7049719" y="1895239"/>
            <a:chExt cx="964084" cy="962688"/>
          </a:xfrm>
        </p:grpSpPr>
        <p:sp>
          <p:nvSpPr>
            <p:cNvPr id="10" name="Oval 66"/>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11" name="组合 10"/>
            <p:cNvGrpSpPr/>
            <p:nvPr/>
          </p:nvGrpSpPr>
          <p:grpSpPr>
            <a:xfrm>
              <a:off x="7323178" y="2136608"/>
              <a:ext cx="465997" cy="464602"/>
              <a:chOff x="6760032" y="3590699"/>
              <a:chExt cx="530225" cy="528638"/>
            </a:xfrm>
            <a:solidFill>
              <a:schemeClr val="bg1"/>
            </a:solidFill>
          </p:grpSpPr>
          <p:sp>
            <p:nvSpPr>
              <p:cNvPr id="12"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3" name="组合 2"/>
          <p:cNvGrpSpPr/>
          <p:nvPr/>
        </p:nvGrpSpPr>
        <p:grpSpPr>
          <a:xfrm>
            <a:off x="5948728" y="3374524"/>
            <a:ext cx="786078" cy="784940"/>
            <a:chOff x="7049719" y="4007180"/>
            <a:chExt cx="964084" cy="962688"/>
          </a:xfrm>
        </p:grpSpPr>
        <p:sp>
          <p:nvSpPr>
            <p:cNvPr id="19" name="Oval 74"/>
            <p:cNvSpPr>
              <a:spLocks noChangeArrowheads="1"/>
            </p:cNvSpPr>
            <p:nvPr/>
          </p:nvSpPr>
          <p:spPr bwMode="auto">
            <a:xfrm>
              <a:off x="7049719" y="4007180"/>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20" name="组合 19"/>
            <p:cNvGrpSpPr/>
            <p:nvPr/>
          </p:nvGrpSpPr>
          <p:grpSpPr>
            <a:xfrm>
              <a:off x="7286903" y="4189951"/>
              <a:ext cx="500876" cy="537153"/>
              <a:chOff x="8471357" y="3524024"/>
              <a:chExt cx="569912" cy="611188"/>
            </a:xfrm>
            <a:solidFill>
              <a:schemeClr val="bg1"/>
            </a:solidFill>
          </p:grpSpPr>
          <p:sp>
            <p:nvSpPr>
              <p:cNvPr id="21"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26" name="文本框 25"/>
          <p:cNvSpPr txBox="1"/>
          <p:nvPr/>
        </p:nvSpPr>
        <p:spPr>
          <a:xfrm>
            <a:off x="7021276" y="1939912"/>
            <a:ext cx="169323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舆情监测服务</a:t>
            </a:r>
          </a:p>
        </p:txBody>
      </p:sp>
      <p:sp>
        <p:nvSpPr>
          <p:cNvPr id="30" name="TextBox 38"/>
          <p:cNvSpPr txBox="1"/>
          <p:nvPr/>
        </p:nvSpPr>
        <p:spPr>
          <a:xfrm>
            <a:off x="7108065" y="2547649"/>
            <a:ext cx="3231585" cy="738664"/>
          </a:xfrm>
          <a:prstGeom prst="rect">
            <a:avLst/>
          </a:prstGeom>
          <a:noFill/>
        </p:spPr>
        <p:txBody>
          <a:bodyPr wrap="square" lIns="0" tIns="0" rIns="0" bIns="0" rtlCol="0">
            <a:spAutoFit/>
          </a:bodyPr>
          <a:lstStyle/>
          <a:p>
            <a:pPr algn="just"/>
            <a:r>
              <a:rPr lang="zh-CN" altLang="en-US" sz="1600" dirty="0">
                <a:solidFill>
                  <a:schemeClr val="tx1">
                    <a:lumMod val="75000"/>
                    <a:lumOff val="25000"/>
                  </a:schemeClr>
                </a:solidFill>
                <a:latin typeface="Arial" panose="020B0604020202020204" pitchFamily="34" charset="0"/>
                <a:cs typeface="Arial" panose="020B0604020202020204" pitchFamily="34" charset="0"/>
              </a:rPr>
              <a:t>舆情监测服务是数据抓取，数据分析，数据实时监控分析的一种企业服务</a:t>
            </a:r>
          </a:p>
        </p:txBody>
      </p:sp>
      <p:sp>
        <p:nvSpPr>
          <p:cNvPr id="32" name="文本框 31"/>
          <p:cNvSpPr txBox="1"/>
          <p:nvPr/>
        </p:nvSpPr>
        <p:spPr>
          <a:xfrm>
            <a:off x="7021276" y="3635575"/>
            <a:ext cx="169323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舆情预警系统</a:t>
            </a:r>
          </a:p>
        </p:txBody>
      </p:sp>
      <p:sp>
        <p:nvSpPr>
          <p:cNvPr id="33" name="TextBox 38"/>
          <p:cNvSpPr txBox="1"/>
          <p:nvPr/>
        </p:nvSpPr>
        <p:spPr>
          <a:xfrm>
            <a:off x="6734806" y="3979980"/>
            <a:ext cx="4892335" cy="2462213"/>
          </a:xfrm>
          <a:prstGeom prst="rect">
            <a:avLst/>
          </a:prstGeom>
          <a:noFill/>
          <a:ln>
            <a:solidFill>
              <a:schemeClr val="accent1"/>
            </a:solidFill>
          </a:ln>
        </p:spPr>
        <p:txBody>
          <a:bodyPr wrap="square" lIns="0" tIns="0" rIns="0" bIns="0" rtlCol="0">
            <a:spAutoFit/>
          </a:bodyPr>
          <a:lstStyle/>
          <a:p>
            <a:pPr marL="342900" indent="-342900" algn="just">
              <a:buFont typeface="+mj-lt"/>
              <a:buAutoNum type="arabicPeriod"/>
            </a:pPr>
            <a:r>
              <a:rPr lang="zh-CN" altLang="en-US" sz="1600" b="1" dirty="0">
                <a:solidFill>
                  <a:schemeClr val="tx1">
                    <a:lumMod val="75000"/>
                    <a:lumOff val="25000"/>
                  </a:schemeClr>
                </a:solidFill>
                <a:latin typeface="Arial" panose="020B0604020202020204" pitchFamily="34" charset="0"/>
                <a:cs typeface="Arial" panose="020B0604020202020204" pitchFamily="34" charset="0"/>
              </a:rPr>
              <a:t>基于关键词的舆情预警    </a:t>
            </a:r>
            <a:r>
              <a:rPr lang="zh-CN" altLang="en-US" sz="1600" dirty="0">
                <a:solidFill>
                  <a:schemeClr val="tx1">
                    <a:lumMod val="75000"/>
                    <a:lumOff val="25000"/>
                  </a:schemeClr>
                </a:solidFill>
                <a:latin typeface="Arial" panose="020B0604020202020204" pitchFamily="34" charset="0"/>
                <a:cs typeface="Arial" panose="020B0604020202020204" pitchFamily="34" charset="0"/>
              </a:rPr>
              <a:t>当监测到的舆情信息中一旦触发到了相关的监测关键词，系统便会发出告警通知</a:t>
            </a:r>
            <a:endParaRPr lang="en-US" altLang="zh-CN" sz="16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lgn="just">
              <a:buFont typeface="+mj-lt"/>
              <a:buAutoNum type="arabicPeriod"/>
            </a:pPr>
            <a:r>
              <a:rPr lang="zh-CN" altLang="en-US" sz="1600" b="1" dirty="0">
                <a:solidFill>
                  <a:schemeClr val="tx1">
                    <a:lumMod val="75000"/>
                    <a:lumOff val="25000"/>
                  </a:schemeClr>
                </a:solidFill>
                <a:latin typeface="Arial" panose="020B0604020202020204" pitchFamily="34" charset="0"/>
                <a:cs typeface="Arial" panose="020B0604020202020204" pitchFamily="34" charset="0"/>
              </a:rPr>
              <a:t>基于情感倾向类的舆情预警     </a:t>
            </a:r>
            <a:r>
              <a:rPr lang="zh-CN" altLang="en-US" sz="1600" dirty="0">
                <a:solidFill>
                  <a:schemeClr val="tx1">
                    <a:lumMod val="75000"/>
                    <a:lumOff val="25000"/>
                  </a:schemeClr>
                </a:solidFill>
                <a:latin typeface="Arial" panose="020B0604020202020204" pitchFamily="34" charset="0"/>
                <a:cs typeface="Arial" panose="020B0604020202020204" pitchFamily="34" charset="0"/>
              </a:rPr>
              <a:t>情感倾向预警，指的是当网民的负面情绪超过了一定的比例后，系统便会发出告警通知。</a:t>
            </a:r>
            <a:endParaRPr lang="en-US" altLang="zh-CN" sz="16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lgn="just">
              <a:buFont typeface="+mj-lt"/>
              <a:buAutoNum type="arabicPeriod"/>
            </a:pPr>
            <a:r>
              <a:rPr lang="zh-CN" altLang="en-US" sz="1600" b="1" dirty="0">
                <a:solidFill>
                  <a:schemeClr val="tx1">
                    <a:lumMod val="75000"/>
                    <a:lumOff val="25000"/>
                  </a:schemeClr>
                </a:solidFill>
                <a:latin typeface="Arial" panose="020B0604020202020204" pitchFamily="34" charset="0"/>
                <a:cs typeface="Arial" panose="020B0604020202020204" pitchFamily="34" charset="0"/>
              </a:rPr>
              <a:t>基于指标的舆情预警     </a:t>
            </a:r>
            <a:r>
              <a:rPr lang="zh-CN" altLang="en-US" sz="1600" dirty="0">
                <a:solidFill>
                  <a:schemeClr val="tx1">
                    <a:lumMod val="75000"/>
                    <a:lumOff val="25000"/>
                  </a:schemeClr>
                </a:solidFill>
                <a:latin typeface="Arial" panose="020B0604020202020204" pitchFamily="34" charset="0"/>
                <a:cs typeface="Arial" panose="020B0604020202020204" pitchFamily="34" charset="0"/>
              </a:rPr>
              <a:t>基于指标的舆情预警方式主要是根据舆情的传播声量、转载情况等指标进行预警，借助网络舆情预警系统，可追踪舆情话题的发展态势</a:t>
            </a:r>
            <a:endParaRPr lang="en-US" altLang="zh-CN"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5" name="日期占位符 24">
            <a:extLst>
              <a:ext uri="{FF2B5EF4-FFF2-40B4-BE49-F238E27FC236}">
                <a16:creationId xmlns:a16="http://schemas.microsoft.com/office/drawing/2014/main" id="{EF2B161A-8E05-4931-A02C-9A617CFFE1B4}"/>
              </a:ext>
            </a:extLst>
          </p:cNvPr>
          <p:cNvSpPr>
            <a:spLocks noGrp="1"/>
          </p:cNvSpPr>
          <p:nvPr>
            <p:ph type="dt" sz="half" idx="10"/>
          </p:nvPr>
        </p:nvSpPr>
        <p:spPr/>
        <p:txBody>
          <a:bodyPr/>
          <a:lstStyle/>
          <a:p>
            <a:fld id="{193242B7-74FC-4EC7-884B-99917CCE41D1}" type="datetime3">
              <a:rPr lang="zh-CN" altLang="en-US" smtClean="0"/>
              <a:t>2020年7月7日星期二</a:t>
            </a:fld>
            <a:endParaRPr lang="zh-CN" altLang="en-US"/>
          </a:p>
        </p:txBody>
      </p:sp>
      <p:sp>
        <p:nvSpPr>
          <p:cNvPr id="27" name="灯片编号占位符 26">
            <a:extLst>
              <a:ext uri="{FF2B5EF4-FFF2-40B4-BE49-F238E27FC236}">
                <a16:creationId xmlns:a16="http://schemas.microsoft.com/office/drawing/2014/main" id="{47F83250-18E6-40FD-BC78-CCB673EC1FCD}"/>
              </a:ext>
            </a:extLst>
          </p:cNvPr>
          <p:cNvSpPr>
            <a:spLocks noGrp="1"/>
          </p:cNvSpPr>
          <p:nvPr>
            <p:ph type="sldNum" sz="quarter" idx="12"/>
          </p:nvPr>
        </p:nvSpPr>
        <p:spPr>
          <a:xfrm>
            <a:off x="8610600" y="6356350"/>
            <a:ext cx="2743200" cy="365125"/>
          </a:xfrm>
        </p:spPr>
        <p:txBody>
          <a:bodyPr/>
          <a:lstStyle/>
          <a:p>
            <a:fld id="{D5F57C09-5328-435E-B7B4-09E48B87BE06}" type="slidenum">
              <a:rPr lang="zh-CN" altLang="en-US" smtClean="0"/>
              <a:t>3</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851117" y="1360348"/>
            <a:ext cx="10489767" cy="4713509"/>
            <a:chOff x="651851" y="1360348"/>
            <a:chExt cx="10489767" cy="4713509"/>
          </a:xfrm>
        </p:grpSpPr>
        <p:pic>
          <p:nvPicPr>
            <p:cNvPr id="20" name="Picture 125"/>
            <p:cNvPicPr>
              <a:picLocks noChangeAspect="1" noChangeArrowheads="1"/>
            </p:cNvPicPr>
            <p:nvPr/>
          </p:nvPicPr>
          <p:blipFill>
            <a:blip r:embed="rId2">
              <a:lum bright="-30000"/>
              <a:extLst>
                <a:ext uri="{28A0092B-C50C-407E-A947-70E740481C1C}">
                  <a14:useLocalDpi xmlns:a14="http://schemas.microsoft.com/office/drawing/2010/main" val="0"/>
                </a:ext>
              </a:extLst>
            </a:blip>
            <a:srcRect/>
            <a:stretch>
              <a:fillRect/>
            </a:stretch>
          </p:blipFill>
          <p:spPr bwMode="auto">
            <a:xfrm>
              <a:off x="3914777" y="4897434"/>
              <a:ext cx="4110037"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6"/>
            <p:cNvSpPr>
              <a:spLocks noChangeArrowheads="1"/>
            </p:cNvSpPr>
            <p:nvPr/>
          </p:nvSpPr>
          <p:spPr bwMode="gray">
            <a:xfrm>
              <a:off x="4248151" y="1917697"/>
              <a:ext cx="3471862" cy="3467100"/>
            </a:xfrm>
            <a:prstGeom prst="ellipse">
              <a:avLst/>
            </a:prstGeom>
            <a:solidFill>
              <a:srgbClr val="777777"/>
            </a:solidFill>
            <a:ln w="9525">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flatTx/>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grpSp>
          <p:nvGrpSpPr>
            <p:cNvPr id="22" name="Group 27"/>
            <p:cNvGrpSpPr/>
            <p:nvPr/>
          </p:nvGrpSpPr>
          <p:grpSpPr>
            <a:xfrm>
              <a:off x="4259263" y="1927222"/>
              <a:ext cx="3449637" cy="3448050"/>
              <a:chOff x="4259263" y="1927222"/>
              <a:chExt cx="3449637" cy="3448050"/>
            </a:xfrm>
          </p:grpSpPr>
          <p:sp>
            <p:nvSpPr>
              <p:cNvPr id="23" name="Oval 8"/>
              <p:cNvSpPr>
                <a:spLocks noChangeArrowheads="1"/>
              </p:cNvSpPr>
              <p:nvPr/>
            </p:nvSpPr>
            <p:spPr bwMode="gray">
              <a:xfrm>
                <a:off x="4259263" y="1927222"/>
                <a:ext cx="3449637" cy="3448050"/>
              </a:xfrm>
              <a:prstGeom prst="ellipse">
                <a:avLst/>
              </a:prstGeom>
              <a:gradFill rotWithShape="1">
                <a:gsLst>
                  <a:gs pos="0">
                    <a:schemeClr val="bg1">
                      <a:lumMod val="65000"/>
                    </a:schemeClr>
                  </a:gs>
                  <a:gs pos="75000">
                    <a:srgbClr val="9F9F9F">
                      <a:gamma/>
                      <a:tint val="28235"/>
                      <a:invGamma/>
                    </a:srgbClr>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4" name="Oval 9"/>
              <p:cNvSpPr>
                <a:spLocks noChangeArrowheads="1"/>
              </p:cNvSpPr>
              <p:nvPr/>
            </p:nvSpPr>
            <p:spPr bwMode="gray">
              <a:xfrm>
                <a:off x="4614863" y="2282822"/>
                <a:ext cx="2740025" cy="2738438"/>
              </a:xfrm>
              <a:prstGeom prst="ellipse">
                <a:avLst/>
              </a:prstGeom>
              <a:gradFill rotWithShape="1">
                <a:gsLst>
                  <a:gs pos="0">
                    <a:srgbClr val="FFFFFF"/>
                  </a:gs>
                  <a:gs pos="100000">
                    <a:srgbClr val="EAEAEA"/>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5" name="Oval 10"/>
              <p:cNvSpPr>
                <a:spLocks noChangeArrowheads="1"/>
              </p:cNvSpPr>
              <p:nvPr/>
            </p:nvSpPr>
            <p:spPr bwMode="gray">
              <a:xfrm>
                <a:off x="4957763" y="2624135"/>
                <a:ext cx="2052637" cy="2054225"/>
              </a:xfrm>
              <a:prstGeom prst="ellipse">
                <a:avLst/>
              </a:prstGeom>
              <a:gradFill rotWithShape="1">
                <a:gsLst>
                  <a:gs pos="0">
                    <a:srgbClr val="333333"/>
                  </a:gs>
                  <a:gs pos="100000">
                    <a:srgbClr val="333333">
                      <a:gamma/>
                      <a:tint val="38431"/>
                      <a:invGamma/>
                    </a:srgbClr>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6" name="Oval 11"/>
              <p:cNvSpPr>
                <a:spLocks noChangeArrowheads="1"/>
              </p:cNvSpPr>
              <p:nvPr/>
            </p:nvSpPr>
            <p:spPr bwMode="gray">
              <a:xfrm>
                <a:off x="5281613" y="2949572"/>
                <a:ext cx="1408112" cy="1403350"/>
              </a:xfrm>
              <a:prstGeom prst="ellipse">
                <a:avLst/>
              </a:prstGeom>
              <a:gradFill rotWithShape="1">
                <a:gsLst>
                  <a:gs pos="0">
                    <a:srgbClr val="FFFFFF"/>
                  </a:gs>
                  <a:gs pos="100000">
                    <a:srgbClr val="EAEAEA"/>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8" name="Oval 12"/>
              <p:cNvSpPr>
                <a:spLocks noChangeArrowheads="1"/>
              </p:cNvSpPr>
              <p:nvPr/>
            </p:nvSpPr>
            <p:spPr bwMode="gray">
              <a:xfrm flipV="1">
                <a:off x="5562601" y="3228972"/>
                <a:ext cx="846137" cy="846138"/>
              </a:xfrm>
              <a:prstGeom prst="ellipse">
                <a:avLst/>
              </a:prstGeom>
              <a:solidFill>
                <a:schemeClr val="accent1"/>
              </a:solidFill>
              <a:ln w="9525">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ot="10800000"/>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9" name="Text Box 67"/>
              <p:cNvSpPr txBox="1">
                <a:spLocks noChangeArrowheads="1"/>
              </p:cNvSpPr>
              <p:nvPr/>
            </p:nvSpPr>
            <p:spPr bwMode="gray">
              <a:xfrm>
                <a:off x="5867401" y="2070097"/>
                <a:ext cx="265112" cy="28575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latin typeface="+mn-lt"/>
                  </a:rPr>
                  <a:t>1</a:t>
                </a:r>
              </a:p>
            </p:txBody>
          </p:sp>
          <p:sp>
            <p:nvSpPr>
              <p:cNvPr id="30" name="Text Box 67"/>
              <p:cNvSpPr txBox="1">
                <a:spLocks noChangeArrowheads="1"/>
              </p:cNvSpPr>
              <p:nvPr/>
            </p:nvSpPr>
            <p:spPr bwMode="gray">
              <a:xfrm>
                <a:off x="5867401" y="2409822"/>
                <a:ext cx="265112" cy="28575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latin typeface="+mn-lt"/>
                  </a:rPr>
                  <a:t>2</a:t>
                </a:r>
              </a:p>
            </p:txBody>
          </p:sp>
          <p:sp>
            <p:nvSpPr>
              <p:cNvPr id="31" name="Text Box 67"/>
              <p:cNvSpPr txBox="1">
                <a:spLocks noChangeArrowheads="1"/>
              </p:cNvSpPr>
              <p:nvPr/>
            </p:nvSpPr>
            <p:spPr bwMode="gray">
              <a:xfrm>
                <a:off x="5867401" y="2735260"/>
                <a:ext cx="265112" cy="28575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solidFill>
                      <a:schemeClr val="bg1"/>
                    </a:solidFill>
                    <a:latin typeface="+mn-lt"/>
                  </a:rPr>
                  <a:t>3</a:t>
                </a:r>
              </a:p>
            </p:txBody>
          </p:sp>
          <p:sp>
            <p:nvSpPr>
              <p:cNvPr id="32" name="Text Box 67"/>
              <p:cNvSpPr txBox="1">
                <a:spLocks noChangeArrowheads="1"/>
              </p:cNvSpPr>
              <p:nvPr/>
            </p:nvSpPr>
            <p:spPr bwMode="gray">
              <a:xfrm>
                <a:off x="5867401" y="3087685"/>
                <a:ext cx="265112" cy="2841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latin typeface="+mn-lt"/>
                  </a:rPr>
                  <a:t>4</a:t>
                </a:r>
              </a:p>
            </p:txBody>
          </p:sp>
          <p:grpSp>
            <p:nvGrpSpPr>
              <p:cNvPr id="33" name="Group 117"/>
              <p:cNvGrpSpPr/>
              <p:nvPr/>
            </p:nvGrpSpPr>
            <p:grpSpPr bwMode="auto">
              <a:xfrm>
                <a:off x="5224463" y="3036884"/>
                <a:ext cx="609600" cy="609600"/>
                <a:chOff x="-180" y="2946"/>
                <a:chExt cx="384" cy="384"/>
              </a:xfrm>
            </p:grpSpPr>
            <p:sp>
              <p:nvSpPr>
                <p:cNvPr id="61" name="Oval 113"/>
                <p:cNvSpPr>
                  <a:spLocks noChangeArrowheads="1"/>
                </p:cNvSpPr>
                <p:nvPr/>
              </p:nvSpPr>
              <p:spPr bwMode="auto">
                <a:xfrm>
                  <a:off x="-120" y="3006"/>
                  <a:ext cx="264" cy="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62" name="Oval 115"/>
                <p:cNvSpPr>
                  <a:spLocks noChangeArrowheads="1"/>
                </p:cNvSpPr>
                <p:nvPr/>
              </p:nvSpPr>
              <p:spPr bwMode="auto">
                <a:xfrm>
                  <a:off x="-44" y="3082"/>
                  <a:ext cx="112" cy="112"/>
                </a:xfrm>
                <a:prstGeom prst="ellipse">
                  <a:avLst/>
                </a:prstGeom>
                <a:solidFill>
                  <a:srgbClr val="BCBCB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63" name="Oval 116"/>
                <p:cNvSpPr>
                  <a:spLocks noChangeArrowheads="1"/>
                </p:cNvSpPr>
                <p:nvPr/>
              </p:nvSpPr>
              <p:spPr bwMode="auto">
                <a:xfrm>
                  <a:off x="-180" y="2946"/>
                  <a:ext cx="384" cy="38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34" name="Group 135"/>
              <p:cNvGrpSpPr/>
              <p:nvPr/>
            </p:nvGrpSpPr>
            <p:grpSpPr bwMode="auto">
              <a:xfrm>
                <a:off x="6351588" y="2827334"/>
                <a:ext cx="609600" cy="609600"/>
                <a:chOff x="-180" y="2946"/>
                <a:chExt cx="384" cy="384"/>
              </a:xfrm>
            </p:grpSpPr>
            <p:sp>
              <p:nvSpPr>
                <p:cNvPr id="58" name="Oval 136"/>
                <p:cNvSpPr>
                  <a:spLocks noChangeArrowheads="1"/>
                </p:cNvSpPr>
                <p:nvPr/>
              </p:nvSpPr>
              <p:spPr bwMode="auto">
                <a:xfrm>
                  <a:off x="-120" y="3006"/>
                  <a:ext cx="264" cy="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9" name="Oval 137"/>
                <p:cNvSpPr>
                  <a:spLocks noChangeArrowheads="1"/>
                </p:cNvSpPr>
                <p:nvPr/>
              </p:nvSpPr>
              <p:spPr bwMode="auto">
                <a:xfrm>
                  <a:off x="-44" y="3082"/>
                  <a:ext cx="112" cy="112"/>
                </a:xfrm>
                <a:prstGeom prst="ellipse">
                  <a:avLst/>
                </a:prstGeom>
                <a:solidFill>
                  <a:srgbClr val="5F5F5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60" name="Oval 138"/>
                <p:cNvSpPr>
                  <a:spLocks noChangeArrowheads="1"/>
                </p:cNvSpPr>
                <p:nvPr/>
              </p:nvSpPr>
              <p:spPr bwMode="auto">
                <a:xfrm>
                  <a:off x="-180" y="2946"/>
                  <a:ext cx="384" cy="38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35" name="Group 139"/>
              <p:cNvGrpSpPr/>
              <p:nvPr/>
            </p:nvGrpSpPr>
            <p:grpSpPr bwMode="auto">
              <a:xfrm>
                <a:off x="5732463" y="3521072"/>
                <a:ext cx="609600" cy="609600"/>
                <a:chOff x="-180" y="2946"/>
                <a:chExt cx="384" cy="384"/>
              </a:xfrm>
            </p:grpSpPr>
            <p:sp>
              <p:nvSpPr>
                <p:cNvPr id="55" name="Oval 140"/>
                <p:cNvSpPr>
                  <a:spLocks noChangeArrowheads="1"/>
                </p:cNvSpPr>
                <p:nvPr/>
              </p:nvSpPr>
              <p:spPr bwMode="auto">
                <a:xfrm>
                  <a:off x="-120" y="3006"/>
                  <a:ext cx="264" cy="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6" name="Oval 141"/>
                <p:cNvSpPr>
                  <a:spLocks noChangeArrowheads="1"/>
                </p:cNvSpPr>
                <p:nvPr/>
              </p:nvSpPr>
              <p:spPr bwMode="auto">
                <a:xfrm>
                  <a:off x="-44" y="3082"/>
                  <a:ext cx="112" cy="112"/>
                </a:xfrm>
                <a:prstGeom prst="ellipse">
                  <a:avLst/>
                </a:prstGeom>
                <a:solidFill>
                  <a:srgbClr val="6D030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7" name="Oval 142"/>
                <p:cNvSpPr>
                  <a:spLocks noChangeArrowheads="1"/>
                </p:cNvSpPr>
                <p:nvPr/>
              </p:nvSpPr>
              <p:spPr bwMode="auto">
                <a:xfrm>
                  <a:off x="-180" y="2946"/>
                  <a:ext cx="384" cy="38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36" name="Group 293"/>
              <p:cNvGrpSpPr/>
              <p:nvPr/>
            </p:nvGrpSpPr>
            <p:grpSpPr bwMode="auto">
              <a:xfrm>
                <a:off x="6105527" y="3895723"/>
                <a:ext cx="196850" cy="174625"/>
                <a:chOff x="2905" y="2343"/>
                <a:chExt cx="124" cy="110"/>
              </a:xfrm>
              <a:solidFill>
                <a:schemeClr val="accent4"/>
              </a:solidFill>
            </p:grpSpPr>
            <p:sp>
              <p:nvSpPr>
                <p:cNvPr id="40" name="Freeform 286"/>
                <p:cNvSpPr/>
                <p:nvPr/>
              </p:nvSpPr>
              <p:spPr bwMode="gray">
                <a:xfrm rot="10843907">
                  <a:off x="2939" y="2378"/>
                  <a:ext cx="78" cy="63"/>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0" name="Freeform 287"/>
                <p:cNvSpPr/>
                <p:nvPr/>
              </p:nvSpPr>
              <p:spPr bwMode="gray">
                <a:xfrm rot="10843907">
                  <a:off x="2947" y="2386"/>
                  <a:ext cx="82" cy="67"/>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1" name="Freeform 288"/>
                <p:cNvSpPr/>
                <p:nvPr/>
              </p:nvSpPr>
              <p:spPr bwMode="gray">
                <a:xfrm rot="10843907">
                  <a:off x="2931" y="2372"/>
                  <a:ext cx="76" cy="60"/>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2" name="Freeform 289"/>
                <p:cNvSpPr/>
                <p:nvPr/>
              </p:nvSpPr>
              <p:spPr bwMode="gray">
                <a:xfrm rot="10843907">
                  <a:off x="2913" y="2349"/>
                  <a:ext cx="64" cy="51"/>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3" name="Freeform 290"/>
                <p:cNvSpPr/>
                <p:nvPr/>
              </p:nvSpPr>
              <p:spPr bwMode="gray">
                <a:xfrm rot="10843907">
                  <a:off x="2918" y="2356"/>
                  <a:ext cx="67" cy="54"/>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4" name="Freeform 291"/>
                <p:cNvSpPr/>
                <p:nvPr/>
              </p:nvSpPr>
              <p:spPr bwMode="gray">
                <a:xfrm rot="10843907">
                  <a:off x="2905" y="2343"/>
                  <a:ext cx="61" cy="50"/>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sp>
          <p:nvSpPr>
            <p:cNvPr id="73" name="任意多边形 1"/>
            <p:cNvSpPr/>
            <p:nvPr/>
          </p:nvSpPr>
          <p:spPr>
            <a:xfrm>
              <a:off x="4853731" y="3860477"/>
              <a:ext cx="1140031" cy="1615044"/>
            </a:xfrm>
            <a:custGeom>
              <a:avLst/>
              <a:gdLst>
                <a:gd name="connsiteX0" fmla="*/ 1140031 w 1140031"/>
                <a:gd name="connsiteY0" fmla="*/ 0 h 1615044"/>
                <a:gd name="connsiteX1" fmla="*/ 0 w 1140031"/>
                <a:gd name="connsiteY1" fmla="*/ 1615044 h 1615044"/>
              </a:gdLst>
              <a:ahLst/>
              <a:cxnLst>
                <a:cxn ang="0">
                  <a:pos x="connsiteX0" y="connsiteY0"/>
                </a:cxn>
                <a:cxn ang="0">
                  <a:pos x="connsiteX1" y="connsiteY1"/>
                </a:cxn>
              </a:cxnLst>
              <a:rect l="l" t="t" r="r" b="b"/>
              <a:pathLst>
                <a:path w="1140031" h="1615044">
                  <a:moveTo>
                    <a:pt x="1140031" y="0"/>
                  </a:moveTo>
                  <a:lnTo>
                    <a:pt x="0" y="1615044"/>
                  </a:lnTo>
                </a:path>
              </a:pathLst>
            </a:custGeom>
            <a:noFill/>
            <a:ln w="19050">
              <a:solidFill>
                <a:schemeClr val="tx1">
                  <a:lumMod val="75000"/>
                  <a:lumOff val="25000"/>
                </a:schemeClr>
              </a:solidFill>
              <a:prstDash val="dash"/>
              <a:headEnd type="diamond" w="med" len="med"/>
              <a:tailEnd type="diamo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2"/>
            <p:cNvSpPr/>
            <p:nvPr/>
          </p:nvSpPr>
          <p:spPr>
            <a:xfrm>
              <a:off x="6646904" y="3195459"/>
              <a:ext cx="1235034" cy="368135"/>
            </a:xfrm>
            <a:custGeom>
              <a:avLst/>
              <a:gdLst>
                <a:gd name="connsiteX0" fmla="*/ 0 w 1235034"/>
                <a:gd name="connsiteY0" fmla="*/ 0 h 368135"/>
                <a:gd name="connsiteX1" fmla="*/ 0 w 1235034"/>
                <a:gd name="connsiteY1" fmla="*/ 368135 h 368135"/>
                <a:gd name="connsiteX2" fmla="*/ 1235034 w 1235034"/>
                <a:gd name="connsiteY2" fmla="*/ 368135 h 368135"/>
              </a:gdLst>
              <a:ahLst/>
              <a:cxnLst>
                <a:cxn ang="0">
                  <a:pos x="connsiteX0" y="connsiteY0"/>
                </a:cxn>
                <a:cxn ang="0">
                  <a:pos x="connsiteX1" y="connsiteY1"/>
                </a:cxn>
                <a:cxn ang="0">
                  <a:pos x="connsiteX2" y="connsiteY2"/>
                </a:cxn>
              </a:cxnLst>
              <a:rect l="l" t="t" r="r" b="b"/>
              <a:pathLst>
                <a:path w="1235034" h="368135">
                  <a:moveTo>
                    <a:pt x="0" y="0"/>
                  </a:moveTo>
                  <a:lnTo>
                    <a:pt x="0" y="368135"/>
                  </a:lnTo>
                  <a:lnTo>
                    <a:pt x="1235034" y="368135"/>
                  </a:lnTo>
                </a:path>
              </a:pathLst>
            </a:custGeom>
            <a:noFill/>
            <a:ln w="19050">
              <a:solidFill>
                <a:schemeClr val="tx1">
                  <a:lumMod val="75000"/>
                  <a:lumOff val="25000"/>
                </a:schemeClr>
              </a:solidFill>
              <a:prstDash val="dash"/>
              <a:headEnd type="diamond" w="med" len="med"/>
              <a:tailEnd type="diamo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4"/>
            <p:cNvSpPr/>
            <p:nvPr/>
          </p:nvSpPr>
          <p:spPr>
            <a:xfrm>
              <a:off x="3868078" y="1509164"/>
              <a:ext cx="1662546" cy="1769423"/>
            </a:xfrm>
            <a:custGeom>
              <a:avLst/>
              <a:gdLst>
                <a:gd name="connsiteX0" fmla="*/ 1662546 w 1662546"/>
                <a:gd name="connsiteY0" fmla="*/ 1769423 h 1769423"/>
                <a:gd name="connsiteX1" fmla="*/ 1662546 w 1662546"/>
                <a:gd name="connsiteY1" fmla="*/ 0 h 1769423"/>
                <a:gd name="connsiteX2" fmla="*/ 0 w 1662546"/>
                <a:gd name="connsiteY2" fmla="*/ 0 h 1769423"/>
              </a:gdLst>
              <a:ahLst/>
              <a:cxnLst>
                <a:cxn ang="0">
                  <a:pos x="connsiteX0" y="connsiteY0"/>
                </a:cxn>
                <a:cxn ang="0">
                  <a:pos x="connsiteX1" y="connsiteY1"/>
                </a:cxn>
                <a:cxn ang="0">
                  <a:pos x="connsiteX2" y="connsiteY2"/>
                </a:cxn>
              </a:cxnLst>
              <a:rect l="l" t="t" r="r" b="b"/>
              <a:pathLst>
                <a:path w="1662546" h="1769423">
                  <a:moveTo>
                    <a:pt x="1662546" y="1769423"/>
                  </a:moveTo>
                  <a:lnTo>
                    <a:pt x="1662546" y="0"/>
                  </a:lnTo>
                  <a:lnTo>
                    <a:pt x="0" y="0"/>
                  </a:lnTo>
                </a:path>
              </a:pathLst>
            </a:custGeom>
            <a:noFill/>
            <a:ln w="19050">
              <a:solidFill>
                <a:schemeClr val="tx1">
                  <a:lumMod val="75000"/>
                  <a:lumOff val="25000"/>
                </a:schemeClr>
              </a:solidFill>
              <a:prstDash val="dash"/>
              <a:headEnd type="diamond" w="med" len="med"/>
              <a:tailEnd type="diamo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277"/>
            <p:cNvSpPr/>
            <p:nvPr/>
          </p:nvSpPr>
          <p:spPr bwMode="gray">
            <a:xfrm rot="10843907">
              <a:off x="6135307" y="3919824"/>
              <a:ext cx="755650" cy="844550"/>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solidFill>
              <a:srgbClr val="304371"/>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78" name="Freeform 278"/>
            <p:cNvSpPr/>
            <p:nvPr/>
          </p:nvSpPr>
          <p:spPr bwMode="gray">
            <a:xfrm rot="10843907">
              <a:off x="6581395" y="4251612"/>
              <a:ext cx="1038225" cy="708025"/>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solidFill>
              <a:srgbClr val="415A99"/>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79" name="Freeform 279"/>
            <p:cNvSpPr/>
            <p:nvPr/>
          </p:nvSpPr>
          <p:spPr bwMode="gray">
            <a:xfrm rot="10843907">
              <a:off x="6405182" y="4372262"/>
              <a:ext cx="792163" cy="1082675"/>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solidFill>
              <a:srgbClr val="415A99"/>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80" name="Freeform 280"/>
            <p:cNvSpPr/>
            <p:nvPr/>
          </p:nvSpPr>
          <p:spPr bwMode="gray">
            <a:xfrm rot="10843907">
              <a:off x="6584570" y="4097624"/>
              <a:ext cx="620713" cy="860425"/>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solidFill>
              <a:srgbClr val="415A99"/>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81" name="Freeform 281"/>
            <p:cNvSpPr/>
            <p:nvPr/>
          </p:nvSpPr>
          <p:spPr bwMode="gray">
            <a:xfrm rot="10843907">
              <a:off x="6303582" y="4369087"/>
              <a:ext cx="898525" cy="655638"/>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solidFill>
              <a:srgbClr val="304371"/>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nvGrpSpPr>
            <p:cNvPr id="82" name="Group 294"/>
            <p:cNvGrpSpPr/>
            <p:nvPr/>
          </p:nvGrpSpPr>
          <p:grpSpPr bwMode="auto">
            <a:xfrm>
              <a:off x="6071807" y="3862674"/>
              <a:ext cx="279400" cy="260350"/>
              <a:chOff x="2860" y="2298"/>
              <a:chExt cx="176" cy="164"/>
            </a:xfrm>
          </p:grpSpPr>
          <p:sp>
            <p:nvSpPr>
              <p:cNvPr id="83" name="Freeform 283"/>
              <p:cNvSpPr/>
              <p:nvPr/>
            </p:nvSpPr>
            <p:spPr bwMode="gray">
              <a:xfrm rot="10843907">
                <a:off x="2860" y="2298"/>
                <a:ext cx="80" cy="79"/>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DDDDDD">
                      <a:gamma/>
                      <a:shade val="46275"/>
                      <a:invGamma/>
                    </a:srgbClr>
                  </a:gs>
                  <a:gs pos="100000">
                    <a:srgbClr val="DDDDDD"/>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84" name="Freeform 284"/>
              <p:cNvSpPr/>
              <p:nvPr/>
            </p:nvSpPr>
            <p:spPr bwMode="gray">
              <a:xfrm rot="10843907">
                <a:off x="2899" y="2331"/>
                <a:ext cx="137" cy="131"/>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gradFill rotWithShape="1">
                <a:gsLst>
                  <a:gs pos="0">
                    <a:srgbClr val="000000"/>
                  </a:gs>
                  <a:gs pos="100000">
                    <a:srgbClr val="FEA501"/>
                  </a:gs>
                </a:gsLst>
                <a:lin ang="189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85" name="Group 257"/>
            <p:cNvGrpSpPr/>
            <p:nvPr/>
          </p:nvGrpSpPr>
          <p:grpSpPr bwMode="auto">
            <a:xfrm>
              <a:off x="6685599" y="2072895"/>
              <a:ext cx="1846263" cy="1365251"/>
              <a:chOff x="3295" y="1211"/>
              <a:chExt cx="1163" cy="860"/>
            </a:xfrm>
          </p:grpSpPr>
          <p:grpSp>
            <p:nvGrpSpPr>
              <p:cNvPr id="86" name="Group 254"/>
              <p:cNvGrpSpPr/>
              <p:nvPr/>
            </p:nvGrpSpPr>
            <p:grpSpPr bwMode="auto">
              <a:xfrm>
                <a:off x="3420" y="1211"/>
                <a:ext cx="1038" cy="860"/>
                <a:chOff x="3420" y="1211"/>
                <a:chExt cx="1038" cy="860"/>
              </a:xfrm>
            </p:grpSpPr>
            <p:sp>
              <p:nvSpPr>
                <p:cNvPr id="97" name="Freeform 239"/>
                <p:cNvSpPr/>
                <p:nvPr/>
              </p:nvSpPr>
              <p:spPr bwMode="gray">
                <a:xfrm rot="28823090">
                  <a:off x="3448" y="1520"/>
                  <a:ext cx="491" cy="548"/>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8" name="Freeform 240"/>
                <p:cNvSpPr/>
                <p:nvPr/>
              </p:nvSpPr>
              <p:spPr bwMode="gray">
                <a:xfrm rot="28823090">
                  <a:off x="3694" y="1318"/>
                  <a:ext cx="674" cy="459"/>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9" name="Freeform 241"/>
                <p:cNvSpPr/>
                <p:nvPr/>
              </p:nvSpPr>
              <p:spPr bwMode="gray">
                <a:xfrm rot="28823090">
                  <a:off x="3849" y="1463"/>
                  <a:ext cx="515" cy="702"/>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0" name="Freeform 242"/>
                <p:cNvSpPr/>
                <p:nvPr/>
              </p:nvSpPr>
              <p:spPr bwMode="gray">
                <a:xfrm rot="28823090">
                  <a:off x="3719" y="1358"/>
                  <a:ext cx="403" cy="559"/>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1" name="Freeform 243"/>
                <p:cNvSpPr/>
                <p:nvPr/>
              </p:nvSpPr>
              <p:spPr bwMode="gray">
                <a:xfrm rot="28823090">
                  <a:off x="3679" y="1560"/>
                  <a:ext cx="583" cy="425"/>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87" name="Group 256"/>
              <p:cNvGrpSpPr/>
              <p:nvPr/>
            </p:nvGrpSpPr>
            <p:grpSpPr bwMode="auto">
              <a:xfrm>
                <a:off x="3295" y="1770"/>
                <a:ext cx="195" cy="143"/>
                <a:chOff x="3295" y="1770"/>
                <a:chExt cx="195" cy="143"/>
              </a:xfrm>
            </p:grpSpPr>
            <p:sp>
              <p:nvSpPr>
                <p:cNvPr id="95" name="Freeform 245"/>
                <p:cNvSpPr/>
                <p:nvPr/>
              </p:nvSpPr>
              <p:spPr bwMode="gray">
                <a:xfrm rot="28823090">
                  <a:off x="3295" y="1831"/>
                  <a:ext cx="82" cy="81"/>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FEA501">
                        <a:gamma/>
                        <a:shade val="46275"/>
                        <a:invGamma/>
                      </a:srgbClr>
                    </a:gs>
                    <a:gs pos="100000">
                      <a:srgbClr val="FEA50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6" name="Freeform 246"/>
                <p:cNvSpPr/>
                <p:nvPr/>
              </p:nvSpPr>
              <p:spPr bwMode="gray">
                <a:xfrm rot="28823090">
                  <a:off x="3352" y="1773"/>
                  <a:ext cx="142" cy="135"/>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88" name="Group 255"/>
              <p:cNvGrpSpPr/>
              <p:nvPr/>
            </p:nvGrpSpPr>
            <p:grpSpPr bwMode="auto">
              <a:xfrm>
                <a:off x="3357" y="1793"/>
                <a:ext cx="133" cy="92"/>
                <a:chOff x="3357" y="1793"/>
                <a:chExt cx="133" cy="92"/>
              </a:xfrm>
            </p:grpSpPr>
            <p:sp>
              <p:nvSpPr>
                <p:cNvPr id="89" name="Freeform 248"/>
                <p:cNvSpPr/>
                <p:nvPr/>
              </p:nvSpPr>
              <p:spPr bwMode="gray">
                <a:xfrm rot="28823090">
                  <a:off x="3402" y="1805"/>
                  <a:ext cx="80" cy="66"/>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0" name="Freeform 249"/>
                <p:cNvSpPr/>
                <p:nvPr/>
              </p:nvSpPr>
              <p:spPr bwMode="gray">
                <a:xfrm rot="28823090">
                  <a:off x="3414" y="1800"/>
                  <a:ext cx="84" cy="69"/>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1" name="Freeform 250"/>
                <p:cNvSpPr/>
                <p:nvPr/>
              </p:nvSpPr>
              <p:spPr bwMode="gray">
                <a:xfrm rot="28823090">
                  <a:off x="3390" y="1811"/>
                  <a:ext cx="77" cy="62"/>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2" name="Freeform 251"/>
                <p:cNvSpPr/>
                <p:nvPr/>
              </p:nvSpPr>
              <p:spPr bwMode="gray">
                <a:xfrm rot="28823090">
                  <a:off x="3361" y="1825"/>
                  <a:ext cx="66" cy="52"/>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3" name="Freeform 252"/>
                <p:cNvSpPr/>
                <p:nvPr/>
              </p:nvSpPr>
              <p:spPr bwMode="gray">
                <a:xfrm rot="28823090">
                  <a:off x="3370" y="1819"/>
                  <a:ext cx="68" cy="56"/>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4" name="Freeform 253"/>
                <p:cNvSpPr/>
                <p:nvPr/>
              </p:nvSpPr>
              <p:spPr bwMode="gray">
                <a:xfrm rot="28823090">
                  <a:off x="3351" y="1828"/>
                  <a:ext cx="63" cy="52"/>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sp>
          <p:nvSpPr>
            <p:cNvPr id="103" name="Freeform 205"/>
            <p:cNvSpPr/>
            <p:nvPr/>
          </p:nvSpPr>
          <p:spPr bwMode="gray">
            <a:xfrm rot="19522652">
              <a:off x="4501527" y="2771138"/>
              <a:ext cx="779553" cy="869857"/>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solidFill>
              <a:schemeClr val="accent5">
                <a:lumMod val="50000"/>
              </a:schemeClr>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4" name="Freeform 206"/>
            <p:cNvSpPr/>
            <p:nvPr/>
          </p:nvSpPr>
          <p:spPr bwMode="gray">
            <a:xfrm rot="19522652">
              <a:off x="3705790" y="2970823"/>
              <a:ext cx="1069521" cy="729083"/>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gradFill rotWithShape="1">
              <a:gsLst>
                <a:gs pos="0">
                  <a:schemeClr val="accent5"/>
                </a:gs>
                <a:gs pos="100000">
                  <a:schemeClr val="accent5">
                    <a:lumMod val="50000"/>
                  </a:schemeClr>
                </a:gs>
              </a:gsLst>
              <a:lin ang="18900000" scaled="1"/>
            </a:gra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5" name="Freeform 207"/>
            <p:cNvSpPr/>
            <p:nvPr/>
          </p:nvSpPr>
          <p:spPr bwMode="gray">
            <a:xfrm rot="19522652">
              <a:off x="3900921" y="2342260"/>
              <a:ext cx="817375" cy="1115686"/>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solidFill>
              <a:schemeClr val="accent5"/>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6" name="Freeform 208"/>
            <p:cNvSpPr/>
            <p:nvPr/>
          </p:nvSpPr>
          <p:spPr bwMode="gray">
            <a:xfrm rot="19522652">
              <a:off x="4139318" y="2834676"/>
              <a:ext cx="640872" cy="886666"/>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solidFill>
              <a:schemeClr val="accent5">
                <a:lumMod val="50000"/>
              </a:schemeClr>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7" name="Freeform 209"/>
            <p:cNvSpPr/>
            <p:nvPr/>
          </p:nvSpPr>
          <p:spPr bwMode="gray">
            <a:xfrm rot="19522652">
              <a:off x="4015283" y="2712793"/>
              <a:ext cx="926638" cy="674454"/>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solidFill>
              <a:schemeClr val="accent5">
                <a:lumMod val="50000"/>
              </a:schemeClr>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8" name="Freeform 211"/>
            <p:cNvSpPr/>
            <p:nvPr/>
          </p:nvSpPr>
          <p:spPr bwMode="gray">
            <a:xfrm rot="19522652">
              <a:off x="5393427" y="3269487"/>
              <a:ext cx="130276" cy="128168"/>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FEA501">
                    <a:gamma/>
                    <a:shade val="46275"/>
                    <a:invGamma/>
                  </a:srgbClr>
                </a:gs>
                <a:gs pos="100000">
                  <a:srgbClr val="FEA50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9" name="Freeform 212"/>
            <p:cNvSpPr/>
            <p:nvPr/>
          </p:nvSpPr>
          <p:spPr bwMode="gray">
            <a:xfrm rot="19522652">
              <a:off x="5200792" y="3212047"/>
              <a:ext cx="224831" cy="214313"/>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solidFill>
              <a:schemeClr val="accent4"/>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0" name="Freeform 214"/>
            <p:cNvSpPr/>
            <p:nvPr/>
          </p:nvSpPr>
          <p:spPr bwMode="gray">
            <a:xfrm rot="19522652">
              <a:off x="5222537" y="3257540"/>
              <a:ext cx="127874" cy="104402"/>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1" name="Freeform 215"/>
            <p:cNvSpPr/>
            <p:nvPr/>
          </p:nvSpPr>
          <p:spPr bwMode="gray">
            <a:xfrm rot="19522652">
              <a:off x="5197142" y="3250391"/>
              <a:ext cx="133277" cy="110023"/>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2" name="Freeform 216"/>
            <p:cNvSpPr/>
            <p:nvPr/>
          </p:nvSpPr>
          <p:spPr bwMode="gray">
            <a:xfrm rot="19522652">
              <a:off x="5245000" y="3263474"/>
              <a:ext cx="123372" cy="98780"/>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3" name="Freeform 217"/>
            <p:cNvSpPr/>
            <p:nvPr/>
          </p:nvSpPr>
          <p:spPr bwMode="gray">
            <a:xfrm rot="19522652">
              <a:off x="5311673" y="3281858"/>
              <a:ext cx="104461" cy="83521"/>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4" name="Freeform 218"/>
            <p:cNvSpPr/>
            <p:nvPr/>
          </p:nvSpPr>
          <p:spPr bwMode="gray">
            <a:xfrm rot="19522652">
              <a:off x="5292881" y="3276628"/>
              <a:ext cx="108063" cy="89143"/>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5" name="Freeform 219"/>
            <p:cNvSpPr/>
            <p:nvPr/>
          </p:nvSpPr>
          <p:spPr bwMode="gray">
            <a:xfrm rot="19522652">
              <a:off x="5331970" y="3285817"/>
              <a:ext cx="99958" cy="81915"/>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6" name="文本框 115"/>
            <p:cNvSpPr txBox="1"/>
            <p:nvPr/>
          </p:nvSpPr>
          <p:spPr>
            <a:xfrm>
              <a:off x="7985280" y="3712128"/>
              <a:ext cx="3156338" cy="1225400"/>
            </a:xfrm>
            <a:prstGeom prst="rect">
              <a:avLst/>
            </a:prstGeom>
            <a:noFill/>
            <a:ln>
              <a:solidFill>
                <a:schemeClr val="accent1"/>
              </a:solidFill>
            </a:ln>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此种类型的预警系统需要根据新闻的传播度、转发量来判断事件的风险特征，这对于争分夺秒的金融行业来说显然是行不通的。对于企业的有关新闻应该第一时间对其作出判断并作出相应的处理</a:t>
              </a:r>
            </a:p>
          </p:txBody>
        </p:sp>
        <p:sp>
          <p:nvSpPr>
            <p:cNvPr id="117" name="文本框 116"/>
            <p:cNvSpPr txBox="1"/>
            <p:nvPr/>
          </p:nvSpPr>
          <p:spPr>
            <a:xfrm>
              <a:off x="7998726" y="3403430"/>
              <a:ext cx="2229523"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基于指标的舆情预警 </a:t>
              </a:r>
            </a:p>
          </p:txBody>
        </p:sp>
        <p:sp>
          <p:nvSpPr>
            <p:cNvPr id="118" name="文本框 117"/>
            <p:cNvSpPr txBox="1"/>
            <p:nvPr/>
          </p:nvSpPr>
          <p:spPr>
            <a:xfrm>
              <a:off x="1601123" y="5079289"/>
              <a:ext cx="3156338" cy="994568"/>
            </a:xfrm>
            <a:prstGeom prst="rect">
              <a:avLst/>
            </a:prstGeom>
            <a:noFill/>
            <a:ln>
              <a:solidFill>
                <a:schemeClr val="accent1"/>
              </a:solidFill>
            </a:ln>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在金融证券行业，大多数新闻的表述都是以客观角度描述事件，这就导致很难提取其中的情感特征，因此基于情感分析的舆情预警系统并不适用于企业新闻的舆情分析</a:t>
              </a:r>
            </a:p>
          </p:txBody>
        </p:sp>
        <p:sp>
          <p:nvSpPr>
            <p:cNvPr id="119" name="文本框 118"/>
            <p:cNvSpPr txBox="1"/>
            <p:nvPr/>
          </p:nvSpPr>
          <p:spPr>
            <a:xfrm>
              <a:off x="1965094" y="4800137"/>
              <a:ext cx="2792367"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基于情感倾向类的舆情预警 </a:t>
              </a:r>
            </a:p>
          </p:txBody>
        </p:sp>
        <p:sp>
          <p:nvSpPr>
            <p:cNvPr id="120" name="文本框 119"/>
            <p:cNvSpPr txBox="1"/>
            <p:nvPr/>
          </p:nvSpPr>
          <p:spPr>
            <a:xfrm>
              <a:off x="651851" y="1670122"/>
              <a:ext cx="3156338" cy="1225400"/>
            </a:xfrm>
            <a:prstGeom prst="rect">
              <a:avLst/>
            </a:prstGeom>
            <a:noFill/>
            <a:ln>
              <a:solidFill>
                <a:schemeClr val="accent1"/>
              </a:solidFill>
            </a:ln>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基于关键词的预警系统需要预先由专业人员给出相应的关键词词库，且词库的丰富度决定了预警系统是否可以完整正确的判断事件的风险类型，当出现新的未知类型的事件将无法正确给出判断</a:t>
              </a:r>
            </a:p>
          </p:txBody>
        </p:sp>
        <p:sp>
          <p:nvSpPr>
            <p:cNvPr id="121" name="文本框 120"/>
            <p:cNvSpPr txBox="1"/>
            <p:nvPr/>
          </p:nvSpPr>
          <p:spPr>
            <a:xfrm>
              <a:off x="1428198" y="1360348"/>
              <a:ext cx="2379991"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基于关键词的舆情预警</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400467" y="2005061"/>
            <a:ext cx="3865832" cy="3460514"/>
            <a:chOff x="1120247" y="1883225"/>
            <a:chExt cx="4429190" cy="3964807"/>
          </a:xfrm>
        </p:grpSpPr>
        <p:sp>
          <p:nvSpPr>
            <p:cNvPr id="23" name="Freeform 969"/>
            <p:cNvSpPr/>
            <p:nvPr/>
          </p:nvSpPr>
          <p:spPr bwMode="auto">
            <a:xfrm>
              <a:off x="1149827" y="3987085"/>
              <a:ext cx="4356540" cy="1860947"/>
            </a:xfrm>
            <a:custGeom>
              <a:avLst/>
              <a:gdLst>
                <a:gd name="connsiteX0" fmla="*/ 0 w 3036293"/>
                <a:gd name="connsiteY0" fmla="*/ 0 h 1296988"/>
                <a:gd name="connsiteX1" fmla="*/ 401051 w 3036293"/>
                <a:gd name="connsiteY1" fmla="*/ 187426 h 1296988"/>
                <a:gd name="connsiteX2" fmla="*/ 1217786 w 3036293"/>
                <a:gd name="connsiteY2" fmla="*/ 190801 h 1296988"/>
                <a:gd name="connsiteX3" fmla="*/ 1217786 w 3036293"/>
                <a:gd name="connsiteY3" fmla="*/ 163066 h 1296988"/>
                <a:gd name="connsiteX4" fmla="*/ 1793849 w 3036293"/>
                <a:gd name="connsiteY4" fmla="*/ 163066 h 1296988"/>
                <a:gd name="connsiteX5" fmla="*/ 1793849 w 3036293"/>
                <a:gd name="connsiteY5" fmla="*/ 190903 h 1296988"/>
                <a:gd name="connsiteX6" fmla="*/ 2635242 w 3036293"/>
                <a:gd name="connsiteY6" fmla="*/ 187426 h 1296988"/>
                <a:gd name="connsiteX7" fmla="*/ 3036293 w 3036293"/>
                <a:gd name="connsiteY7" fmla="*/ 0 h 1296988"/>
                <a:gd name="connsiteX8" fmla="*/ 3010056 w 3036293"/>
                <a:gd name="connsiteY8" fmla="*/ 74971 h 1296988"/>
                <a:gd name="connsiteX9" fmla="*/ 2863879 w 3036293"/>
                <a:gd name="connsiteY9" fmla="*/ 326121 h 1296988"/>
                <a:gd name="connsiteX10" fmla="*/ 2526546 w 3036293"/>
                <a:gd name="connsiteY10" fmla="*/ 914639 h 1296988"/>
                <a:gd name="connsiteX11" fmla="*/ 2391613 w 3036293"/>
                <a:gd name="connsiteY11" fmla="*/ 1147047 h 1296988"/>
                <a:gd name="connsiteX12" fmla="*/ 2369124 w 3036293"/>
                <a:gd name="connsiteY12" fmla="*/ 1177036 h 1296988"/>
                <a:gd name="connsiteX13" fmla="*/ 2136739 w 3036293"/>
                <a:gd name="connsiteY13" fmla="*/ 1296988 h 1296988"/>
                <a:gd name="connsiteX14" fmla="*/ 1728192 w 3036293"/>
                <a:gd name="connsiteY14" fmla="*/ 1296988 h 1296988"/>
                <a:gd name="connsiteX15" fmla="*/ 1728192 w 3036293"/>
                <a:gd name="connsiteY15" fmla="*/ 1296987 h 1296988"/>
                <a:gd name="connsiteX16" fmla="*/ 1308101 w 3036293"/>
                <a:gd name="connsiteY16" fmla="*/ 1296987 h 1296988"/>
                <a:gd name="connsiteX17" fmla="*/ 899554 w 3036293"/>
                <a:gd name="connsiteY17" fmla="*/ 1296988 h 1296988"/>
                <a:gd name="connsiteX18" fmla="*/ 667169 w 3036293"/>
                <a:gd name="connsiteY18" fmla="*/ 1177036 h 1296988"/>
                <a:gd name="connsiteX19" fmla="*/ 644680 w 3036293"/>
                <a:gd name="connsiteY19" fmla="*/ 1147047 h 1296988"/>
                <a:gd name="connsiteX20" fmla="*/ 509747 w 3036293"/>
                <a:gd name="connsiteY20" fmla="*/ 914639 h 1296988"/>
                <a:gd name="connsiteX21" fmla="*/ 168667 w 3036293"/>
                <a:gd name="connsiteY21" fmla="*/ 326121 h 1296988"/>
                <a:gd name="connsiteX22" fmla="*/ 26237 w 3036293"/>
                <a:gd name="connsiteY22" fmla="*/ 74971 h 1296988"/>
                <a:gd name="connsiteX23" fmla="*/ 0 w 3036293"/>
                <a:gd name="connsiteY23" fmla="*/ 0 h 1296988"/>
                <a:gd name="connsiteX0-1" fmla="*/ 0 w 3036293"/>
                <a:gd name="connsiteY0-2" fmla="*/ 0 h 1296988"/>
                <a:gd name="connsiteX1-3" fmla="*/ 401051 w 3036293"/>
                <a:gd name="connsiteY1-4" fmla="*/ 187426 h 1296988"/>
                <a:gd name="connsiteX2-5" fmla="*/ 1217786 w 3036293"/>
                <a:gd name="connsiteY2-6" fmla="*/ 190801 h 1296988"/>
                <a:gd name="connsiteX3-7" fmla="*/ 1217786 w 3036293"/>
                <a:gd name="connsiteY3-8" fmla="*/ 163066 h 1296988"/>
                <a:gd name="connsiteX4-9" fmla="*/ 1793849 w 3036293"/>
                <a:gd name="connsiteY4-10" fmla="*/ 163066 h 1296988"/>
                <a:gd name="connsiteX5-11" fmla="*/ 1793849 w 3036293"/>
                <a:gd name="connsiteY5-12" fmla="*/ 190903 h 1296988"/>
                <a:gd name="connsiteX6-13" fmla="*/ 2635242 w 3036293"/>
                <a:gd name="connsiteY6-14" fmla="*/ 187426 h 1296988"/>
                <a:gd name="connsiteX7-15" fmla="*/ 3036293 w 3036293"/>
                <a:gd name="connsiteY7-16" fmla="*/ 0 h 1296988"/>
                <a:gd name="connsiteX8-17" fmla="*/ 3010056 w 3036293"/>
                <a:gd name="connsiteY8-18" fmla="*/ 74971 h 1296988"/>
                <a:gd name="connsiteX9-19" fmla="*/ 2863879 w 3036293"/>
                <a:gd name="connsiteY9-20" fmla="*/ 326121 h 1296988"/>
                <a:gd name="connsiteX10-21" fmla="*/ 2526546 w 3036293"/>
                <a:gd name="connsiteY10-22" fmla="*/ 914639 h 1296988"/>
                <a:gd name="connsiteX11-23" fmla="*/ 2391613 w 3036293"/>
                <a:gd name="connsiteY11-24" fmla="*/ 1147047 h 1296988"/>
                <a:gd name="connsiteX12-25" fmla="*/ 2369124 w 3036293"/>
                <a:gd name="connsiteY12-26" fmla="*/ 1177036 h 1296988"/>
                <a:gd name="connsiteX13-27" fmla="*/ 2136739 w 3036293"/>
                <a:gd name="connsiteY13-28" fmla="*/ 1296988 h 1296988"/>
                <a:gd name="connsiteX14-29" fmla="*/ 1728192 w 3036293"/>
                <a:gd name="connsiteY14-30" fmla="*/ 1296988 h 1296988"/>
                <a:gd name="connsiteX15-31" fmla="*/ 1728192 w 3036293"/>
                <a:gd name="connsiteY15-32" fmla="*/ 1296987 h 1296988"/>
                <a:gd name="connsiteX16-33" fmla="*/ 899554 w 3036293"/>
                <a:gd name="connsiteY16-34" fmla="*/ 1296988 h 1296988"/>
                <a:gd name="connsiteX17-35" fmla="*/ 667169 w 3036293"/>
                <a:gd name="connsiteY17-36" fmla="*/ 1177036 h 1296988"/>
                <a:gd name="connsiteX18-37" fmla="*/ 644680 w 3036293"/>
                <a:gd name="connsiteY18-38" fmla="*/ 1147047 h 1296988"/>
                <a:gd name="connsiteX19-39" fmla="*/ 509747 w 3036293"/>
                <a:gd name="connsiteY19-40" fmla="*/ 914639 h 1296988"/>
                <a:gd name="connsiteX20-41" fmla="*/ 168667 w 3036293"/>
                <a:gd name="connsiteY20-42" fmla="*/ 326121 h 1296988"/>
                <a:gd name="connsiteX21-43" fmla="*/ 26237 w 3036293"/>
                <a:gd name="connsiteY21-44" fmla="*/ 74971 h 1296988"/>
                <a:gd name="connsiteX22-45" fmla="*/ 0 w 3036293"/>
                <a:gd name="connsiteY22-46" fmla="*/ 0 h 1296988"/>
                <a:gd name="connsiteX0-47" fmla="*/ 0 w 3036293"/>
                <a:gd name="connsiteY0-48" fmla="*/ 0 h 1296988"/>
                <a:gd name="connsiteX1-49" fmla="*/ 401051 w 3036293"/>
                <a:gd name="connsiteY1-50" fmla="*/ 187426 h 1296988"/>
                <a:gd name="connsiteX2-51" fmla="*/ 1217786 w 3036293"/>
                <a:gd name="connsiteY2-52" fmla="*/ 190801 h 1296988"/>
                <a:gd name="connsiteX3-53" fmla="*/ 1217786 w 3036293"/>
                <a:gd name="connsiteY3-54" fmla="*/ 163066 h 1296988"/>
                <a:gd name="connsiteX4-55" fmla="*/ 1793849 w 3036293"/>
                <a:gd name="connsiteY4-56" fmla="*/ 163066 h 1296988"/>
                <a:gd name="connsiteX5-57" fmla="*/ 1793849 w 3036293"/>
                <a:gd name="connsiteY5-58" fmla="*/ 190903 h 1296988"/>
                <a:gd name="connsiteX6-59" fmla="*/ 2635242 w 3036293"/>
                <a:gd name="connsiteY6-60" fmla="*/ 187426 h 1296988"/>
                <a:gd name="connsiteX7-61" fmla="*/ 3036293 w 3036293"/>
                <a:gd name="connsiteY7-62" fmla="*/ 0 h 1296988"/>
                <a:gd name="connsiteX8-63" fmla="*/ 3010056 w 3036293"/>
                <a:gd name="connsiteY8-64" fmla="*/ 74971 h 1296988"/>
                <a:gd name="connsiteX9-65" fmla="*/ 2863879 w 3036293"/>
                <a:gd name="connsiteY9-66" fmla="*/ 326121 h 1296988"/>
                <a:gd name="connsiteX10-67" fmla="*/ 2526546 w 3036293"/>
                <a:gd name="connsiteY10-68" fmla="*/ 914639 h 1296988"/>
                <a:gd name="connsiteX11-69" fmla="*/ 2391613 w 3036293"/>
                <a:gd name="connsiteY11-70" fmla="*/ 1147047 h 1296988"/>
                <a:gd name="connsiteX12-71" fmla="*/ 2369124 w 3036293"/>
                <a:gd name="connsiteY12-72" fmla="*/ 1177036 h 1296988"/>
                <a:gd name="connsiteX13-73" fmla="*/ 2136739 w 3036293"/>
                <a:gd name="connsiteY13-74" fmla="*/ 1296988 h 1296988"/>
                <a:gd name="connsiteX14-75" fmla="*/ 1728192 w 3036293"/>
                <a:gd name="connsiteY14-76" fmla="*/ 1296988 h 1296988"/>
                <a:gd name="connsiteX15-77" fmla="*/ 899554 w 3036293"/>
                <a:gd name="connsiteY15-78" fmla="*/ 1296988 h 1296988"/>
                <a:gd name="connsiteX16-79" fmla="*/ 667169 w 3036293"/>
                <a:gd name="connsiteY16-80" fmla="*/ 1177036 h 1296988"/>
                <a:gd name="connsiteX17-81" fmla="*/ 644680 w 3036293"/>
                <a:gd name="connsiteY17-82" fmla="*/ 1147047 h 1296988"/>
                <a:gd name="connsiteX18-83" fmla="*/ 509747 w 3036293"/>
                <a:gd name="connsiteY18-84" fmla="*/ 914639 h 1296988"/>
                <a:gd name="connsiteX19-85" fmla="*/ 168667 w 3036293"/>
                <a:gd name="connsiteY19-86" fmla="*/ 326121 h 1296988"/>
                <a:gd name="connsiteX20-87" fmla="*/ 26237 w 3036293"/>
                <a:gd name="connsiteY20-88" fmla="*/ 74971 h 1296988"/>
                <a:gd name="connsiteX21-89" fmla="*/ 0 w 3036293"/>
                <a:gd name="connsiteY21-90" fmla="*/ 0 h 1296988"/>
                <a:gd name="connsiteX0-91" fmla="*/ 0 w 3036293"/>
                <a:gd name="connsiteY0-92" fmla="*/ 0 h 1296988"/>
                <a:gd name="connsiteX1-93" fmla="*/ 401051 w 3036293"/>
                <a:gd name="connsiteY1-94" fmla="*/ 187426 h 1296988"/>
                <a:gd name="connsiteX2-95" fmla="*/ 1217786 w 3036293"/>
                <a:gd name="connsiteY2-96" fmla="*/ 190801 h 1296988"/>
                <a:gd name="connsiteX3-97" fmla="*/ 1217786 w 3036293"/>
                <a:gd name="connsiteY3-98" fmla="*/ 163066 h 1296988"/>
                <a:gd name="connsiteX4-99" fmla="*/ 1793849 w 3036293"/>
                <a:gd name="connsiteY4-100" fmla="*/ 190903 h 1296988"/>
                <a:gd name="connsiteX5-101" fmla="*/ 2635242 w 3036293"/>
                <a:gd name="connsiteY5-102" fmla="*/ 187426 h 1296988"/>
                <a:gd name="connsiteX6-103" fmla="*/ 3036293 w 3036293"/>
                <a:gd name="connsiteY6-104" fmla="*/ 0 h 1296988"/>
                <a:gd name="connsiteX7-105" fmla="*/ 3010056 w 3036293"/>
                <a:gd name="connsiteY7-106" fmla="*/ 74971 h 1296988"/>
                <a:gd name="connsiteX8-107" fmla="*/ 2863879 w 3036293"/>
                <a:gd name="connsiteY8-108" fmla="*/ 326121 h 1296988"/>
                <a:gd name="connsiteX9-109" fmla="*/ 2526546 w 3036293"/>
                <a:gd name="connsiteY9-110" fmla="*/ 914639 h 1296988"/>
                <a:gd name="connsiteX10-111" fmla="*/ 2391613 w 3036293"/>
                <a:gd name="connsiteY10-112" fmla="*/ 1147047 h 1296988"/>
                <a:gd name="connsiteX11-113" fmla="*/ 2369124 w 3036293"/>
                <a:gd name="connsiteY11-114" fmla="*/ 1177036 h 1296988"/>
                <a:gd name="connsiteX12-115" fmla="*/ 2136739 w 3036293"/>
                <a:gd name="connsiteY12-116" fmla="*/ 1296988 h 1296988"/>
                <a:gd name="connsiteX13-117" fmla="*/ 1728192 w 3036293"/>
                <a:gd name="connsiteY13-118" fmla="*/ 1296988 h 1296988"/>
                <a:gd name="connsiteX14-119" fmla="*/ 899554 w 3036293"/>
                <a:gd name="connsiteY14-120" fmla="*/ 1296988 h 1296988"/>
                <a:gd name="connsiteX15-121" fmla="*/ 667169 w 3036293"/>
                <a:gd name="connsiteY15-122" fmla="*/ 1177036 h 1296988"/>
                <a:gd name="connsiteX16-123" fmla="*/ 644680 w 3036293"/>
                <a:gd name="connsiteY16-124" fmla="*/ 1147047 h 1296988"/>
                <a:gd name="connsiteX17-125" fmla="*/ 509747 w 3036293"/>
                <a:gd name="connsiteY17-126" fmla="*/ 914639 h 1296988"/>
                <a:gd name="connsiteX18-127" fmla="*/ 168667 w 3036293"/>
                <a:gd name="connsiteY18-128" fmla="*/ 326121 h 1296988"/>
                <a:gd name="connsiteX19-129" fmla="*/ 26237 w 3036293"/>
                <a:gd name="connsiteY19-130" fmla="*/ 74971 h 1296988"/>
                <a:gd name="connsiteX20-131" fmla="*/ 0 w 3036293"/>
                <a:gd name="connsiteY20-132" fmla="*/ 0 h 1296988"/>
                <a:gd name="connsiteX0-133" fmla="*/ 0 w 3036293"/>
                <a:gd name="connsiteY0-134" fmla="*/ 0 h 1296988"/>
                <a:gd name="connsiteX1-135" fmla="*/ 401051 w 3036293"/>
                <a:gd name="connsiteY1-136" fmla="*/ 187426 h 1296988"/>
                <a:gd name="connsiteX2-137" fmla="*/ 1217786 w 3036293"/>
                <a:gd name="connsiteY2-138" fmla="*/ 190801 h 1296988"/>
                <a:gd name="connsiteX3-139" fmla="*/ 1793849 w 3036293"/>
                <a:gd name="connsiteY3-140" fmla="*/ 190903 h 1296988"/>
                <a:gd name="connsiteX4-141" fmla="*/ 2635242 w 3036293"/>
                <a:gd name="connsiteY4-142" fmla="*/ 187426 h 1296988"/>
                <a:gd name="connsiteX5-143" fmla="*/ 3036293 w 3036293"/>
                <a:gd name="connsiteY5-144" fmla="*/ 0 h 1296988"/>
                <a:gd name="connsiteX6-145" fmla="*/ 3010056 w 3036293"/>
                <a:gd name="connsiteY6-146" fmla="*/ 74971 h 1296988"/>
                <a:gd name="connsiteX7-147" fmla="*/ 2863879 w 3036293"/>
                <a:gd name="connsiteY7-148" fmla="*/ 326121 h 1296988"/>
                <a:gd name="connsiteX8-149" fmla="*/ 2526546 w 3036293"/>
                <a:gd name="connsiteY8-150" fmla="*/ 914639 h 1296988"/>
                <a:gd name="connsiteX9-151" fmla="*/ 2391613 w 3036293"/>
                <a:gd name="connsiteY9-152" fmla="*/ 1147047 h 1296988"/>
                <a:gd name="connsiteX10-153" fmla="*/ 2369124 w 3036293"/>
                <a:gd name="connsiteY10-154" fmla="*/ 1177036 h 1296988"/>
                <a:gd name="connsiteX11-155" fmla="*/ 2136739 w 3036293"/>
                <a:gd name="connsiteY11-156" fmla="*/ 1296988 h 1296988"/>
                <a:gd name="connsiteX12-157" fmla="*/ 1728192 w 3036293"/>
                <a:gd name="connsiteY12-158" fmla="*/ 1296988 h 1296988"/>
                <a:gd name="connsiteX13-159" fmla="*/ 899554 w 3036293"/>
                <a:gd name="connsiteY13-160" fmla="*/ 1296988 h 1296988"/>
                <a:gd name="connsiteX14-161" fmla="*/ 667169 w 3036293"/>
                <a:gd name="connsiteY14-162" fmla="*/ 1177036 h 1296988"/>
                <a:gd name="connsiteX15-163" fmla="*/ 644680 w 3036293"/>
                <a:gd name="connsiteY15-164" fmla="*/ 1147047 h 1296988"/>
                <a:gd name="connsiteX16-165" fmla="*/ 509747 w 3036293"/>
                <a:gd name="connsiteY16-166" fmla="*/ 914639 h 1296988"/>
                <a:gd name="connsiteX17-167" fmla="*/ 168667 w 3036293"/>
                <a:gd name="connsiteY17-168" fmla="*/ 326121 h 1296988"/>
                <a:gd name="connsiteX18-169" fmla="*/ 26237 w 3036293"/>
                <a:gd name="connsiteY18-170" fmla="*/ 74971 h 1296988"/>
                <a:gd name="connsiteX19-171" fmla="*/ 0 w 3036293"/>
                <a:gd name="connsiteY19-172" fmla="*/ 0 h 1296988"/>
                <a:gd name="connsiteX0-173" fmla="*/ 0 w 3036293"/>
                <a:gd name="connsiteY0-174" fmla="*/ 0 h 1296988"/>
                <a:gd name="connsiteX1-175" fmla="*/ 401051 w 3036293"/>
                <a:gd name="connsiteY1-176" fmla="*/ 187426 h 1296988"/>
                <a:gd name="connsiteX2-177" fmla="*/ 1793849 w 3036293"/>
                <a:gd name="connsiteY2-178" fmla="*/ 190903 h 1296988"/>
                <a:gd name="connsiteX3-179" fmla="*/ 2635242 w 3036293"/>
                <a:gd name="connsiteY3-180" fmla="*/ 187426 h 1296988"/>
                <a:gd name="connsiteX4-181" fmla="*/ 3036293 w 3036293"/>
                <a:gd name="connsiteY4-182" fmla="*/ 0 h 1296988"/>
                <a:gd name="connsiteX5-183" fmla="*/ 3010056 w 3036293"/>
                <a:gd name="connsiteY5-184" fmla="*/ 74971 h 1296988"/>
                <a:gd name="connsiteX6-185" fmla="*/ 2863879 w 3036293"/>
                <a:gd name="connsiteY6-186" fmla="*/ 326121 h 1296988"/>
                <a:gd name="connsiteX7-187" fmla="*/ 2526546 w 3036293"/>
                <a:gd name="connsiteY7-188" fmla="*/ 914639 h 1296988"/>
                <a:gd name="connsiteX8-189" fmla="*/ 2391613 w 3036293"/>
                <a:gd name="connsiteY8-190" fmla="*/ 1147047 h 1296988"/>
                <a:gd name="connsiteX9-191" fmla="*/ 2369124 w 3036293"/>
                <a:gd name="connsiteY9-192" fmla="*/ 1177036 h 1296988"/>
                <a:gd name="connsiteX10-193" fmla="*/ 2136739 w 3036293"/>
                <a:gd name="connsiteY10-194" fmla="*/ 1296988 h 1296988"/>
                <a:gd name="connsiteX11-195" fmla="*/ 1728192 w 3036293"/>
                <a:gd name="connsiteY11-196" fmla="*/ 1296988 h 1296988"/>
                <a:gd name="connsiteX12-197" fmla="*/ 899554 w 3036293"/>
                <a:gd name="connsiteY12-198" fmla="*/ 1296988 h 1296988"/>
                <a:gd name="connsiteX13-199" fmla="*/ 667169 w 3036293"/>
                <a:gd name="connsiteY13-200" fmla="*/ 1177036 h 1296988"/>
                <a:gd name="connsiteX14-201" fmla="*/ 644680 w 3036293"/>
                <a:gd name="connsiteY14-202" fmla="*/ 1147047 h 1296988"/>
                <a:gd name="connsiteX15-203" fmla="*/ 509747 w 3036293"/>
                <a:gd name="connsiteY15-204" fmla="*/ 914639 h 1296988"/>
                <a:gd name="connsiteX16-205" fmla="*/ 168667 w 3036293"/>
                <a:gd name="connsiteY16-206" fmla="*/ 326121 h 1296988"/>
                <a:gd name="connsiteX17-207" fmla="*/ 26237 w 3036293"/>
                <a:gd name="connsiteY17-208" fmla="*/ 74971 h 1296988"/>
                <a:gd name="connsiteX18-209" fmla="*/ 0 w 3036293"/>
                <a:gd name="connsiteY18-210" fmla="*/ 0 h 1296988"/>
                <a:gd name="connsiteX0-211" fmla="*/ 0 w 3036293"/>
                <a:gd name="connsiteY0-212" fmla="*/ 0 h 1296988"/>
                <a:gd name="connsiteX1-213" fmla="*/ 401051 w 3036293"/>
                <a:gd name="connsiteY1-214" fmla="*/ 187426 h 1296988"/>
                <a:gd name="connsiteX2-215" fmla="*/ 2635242 w 3036293"/>
                <a:gd name="connsiteY2-216" fmla="*/ 187426 h 1296988"/>
                <a:gd name="connsiteX3-217" fmla="*/ 3036293 w 3036293"/>
                <a:gd name="connsiteY3-218" fmla="*/ 0 h 1296988"/>
                <a:gd name="connsiteX4-219" fmla="*/ 3010056 w 3036293"/>
                <a:gd name="connsiteY4-220" fmla="*/ 74971 h 1296988"/>
                <a:gd name="connsiteX5-221" fmla="*/ 2863879 w 3036293"/>
                <a:gd name="connsiteY5-222" fmla="*/ 326121 h 1296988"/>
                <a:gd name="connsiteX6-223" fmla="*/ 2526546 w 3036293"/>
                <a:gd name="connsiteY6-224" fmla="*/ 914639 h 1296988"/>
                <a:gd name="connsiteX7-225" fmla="*/ 2391613 w 3036293"/>
                <a:gd name="connsiteY7-226" fmla="*/ 1147047 h 1296988"/>
                <a:gd name="connsiteX8-227" fmla="*/ 2369124 w 3036293"/>
                <a:gd name="connsiteY8-228" fmla="*/ 1177036 h 1296988"/>
                <a:gd name="connsiteX9-229" fmla="*/ 2136739 w 3036293"/>
                <a:gd name="connsiteY9-230" fmla="*/ 1296988 h 1296988"/>
                <a:gd name="connsiteX10-231" fmla="*/ 1728192 w 3036293"/>
                <a:gd name="connsiteY10-232" fmla="*/ 1296988 h 1296988"/>
                <a:gd name="connsiteX11-233" fmla="*/ 899554 w 3036293"/>
                <a:gd name="connsiteY11-234" fmla="*/ 1296988 h 1296988"/>
                <a:gd name="connsiteX12-235" fmla="*/ 667169 w 3036293"/>
                <a:gd name="connsiteY12-236" fmla="*/ 1177036 h 1296988"/>
                <a:gd name="connsiteX13-237" fmla="*/ 644680 w 3036293"/>
                <a:gd name="connsiteY13-238" fmla="*/ 1147047 h 1296988"/>
                <a:gd name="connsiteX14-239" fmla="*/ 509747 w 3036293"/>
                <a:gd name="connsiteY14-240" fmla="*/ 914639 h 1296988"/>
                <a:gd name="connsiteX15-241" fmla="*/ 168667 w 3036293"/>
                <a:gd name="connsiteY15-242" fmla="*/ 326121 h 1296988"/>
                <a:gd name="connsiteX16-243" fmla="*/ 26237 w 3036293"/>
                <a:gd name="connsiteY16-244" fmla="*/ 74971 h 1296988"/>
                <a:gd name="connsiteX17-245" fmla="*/ 0 w 3036293"/>
                <a:gd name="connsiteY17-246" fmla="*/ 0 h 12969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3036293" h="1296988">
                  <a:moveTo>
                    <a:pt x="0" y="0"/>
                  </a:moveTo>
                  <a:cubicBezTo>
                    <a:pt x="63719" y="116204"/>
                    <a:pt x="202400" y="187426"/>
                    <a:pt x="401051" y="187426"/>
                  </a:cubicBezTo>
                  <a:lnTo>
                    <a:pt x="2635242" y="187426"/>
                  </a:lnTo>
                  <a:cubicBezTo>
                    <a:pt x="2833893" y="187426"/>
                    <a:pt x="2972575" y="116204"/>
                    <a:pt x="3036293" y="0"/>
                  </a:cubicBezTo>
                  <a:cubicBezTo>
                    <a:pt x="3028797" y="29988"/>
                    <a:pt x="3021300" y="56228"/>
                    <a:pt x="3010056" y="74971"/>
                  </a:cubicBezTo>
                  <a:lnTo>
                    <a:pt x="2863879" y="326121"/>
                  </a:lnTo>
                  <a:lnTo>
                    <a:pt x="2526546" y="914639"/>
                  </a:lnTo>
                  <a:lnTo>
                    <a:pt x="2391613" y="1147047"/>
                  </a:lnTo>
                  <a:cubicBezTo>
                    <a:pt x="2384117" y="1158293"/>
                    <a:pt x="2376620" y="1169539"/>
                    <a:pt x="2369124" y="1177036"/>
                  </a:cubicBezTo>
                  <a:cubicBezTo>
                    <a:pt x="2316650" y="1244509"/>
                    <a:pt x="2219198" y="1296988"/>
                    <a:pt x="2136739" y="1296988"/>
                  </a:cubicBezTo>
                  <a:lnTo>
                    <a:pt x="1728192" y="1296988"/>
                  </a:lnTo>
                  <a:lnTo>
                    <a:pt x="899554" y="1296988"/>
                  </a:lnTo>
                  <a:cubicBezTo>
                    <a:pt x="817095" y="1296988"/>
                    <a:pt x="719643" y="1244509"/>
                    <a:pt x="667169" y="1177036"/>
                  </a:cubicBezTo>
                  <a:cubicBezTo>
                    <a:pt x="659673" y="1169539"/>
                    <a:pt x="652177" y="1158293"/>
                    <a:pt x="644680" y="1147047"/>
                  </a:cubicBezTo>
                  <a:cubicBezTo>
                    <a:pt x="644672" y="1147033"/>
                    <a:pt x="643626" y="1145231"/>
                    <a:pt x="509747" y="914639"/>
                  </a:cubicBezTo>
                  <a:cubicBezTo>
                    <a:pt x="509738" y="914623"/>
                    <a:pt x="507972" y="911576"/>
                    <a:pt x="168667" y="326121"/>
                  </a:cubicBezTo>
                  <a:lnTo>
                    <a:pt x="26237" y="74971"/>
                  </a:lnTo>
                  <a:cubicBezTo>
                    <a:pt x="14993" y="56228"/>
                    <a:pt x="7497" y="29988"/>
                    <a:pt x="0" y="0"/>
                  </a:cubicBezTo>
                  <a:close/>
                </a:path>
              </a:pathLst>
            </a:custGeom>
            <a:solidFill>
              <a:srgbClr val="415A99"/>
            </a:solidFill>
            <a:ln>
              <a:noFill/>
            </a:ln>
            <a:effectLst>
              <a:outerShdw blurRad="50800" dist="38100" dir="16200000" rotWithShape="0">
                <a:prstClr val="black">
                  <a:alpha val="40000"/>
                </a:prstClr>
              </a:outerShdw>
            </a:effectLst>
          </p:spPr>
          <p:txBody>
            <a:bodyPr vert="horz" wrap="square" lIns="121920" tIns="60960" rIns="121920" bIns="60960" numCol="1" anchor="t" anchorCtr="0" compatLnSpc="1"/>
            <a:lstStyle/>
            <a:p>
              <a:endParaRPr lang="zh-CN" altLang="en-US" sz="2400">
                <a:latin typeface="+mn-ea"/>
              </a:endParaRPr>
            </a:p>
          </p:txBody>
        </p:sp>
        <p:sp>
          <p:nvSpPr>
            <p:cNvPr id="24" name="Freeform 489"/>
            <p:cNvSpPr/>
            <p:nvPr/>
          </p:nvSpPr>
          <p:spPr bwMode="auto">
            <a:xfrm>
              <a:off x="2180600" y="1905357"/>
              <a:ext cx="3368837" cy="3799336"/>
            </a:xfrm>
            <a:custGeom>
              <a:avLst/>
              <a:gdLst>
                <a:gd name="T0" fmla="*/ 131 w 626"/>
                <a:gd name="T1" fmla="*/ 81 h 706"/>
                <a:gd name="T2" fmla="*/ 425 w 626"/>
                <a:gd name="T3" fmla="*/ 588 h 706"/>
                <a:gd name="T4" fmla="*/ 435 w 626"/>
                <a:gd name="T5" fmla="*/ 706 h 706"/>
                <a:gd name="T6" fmla="*/ 449 w 626"/>
                <a:gd name="T7" fmla="*/ 690 h 706"/>
                <a:gd name="T8" fmla="*/ 614 w 626"/>
                <a:gd name="T9" fmla="*/ 404 h 706"/>
                <a:gd name="T10" fmla="*/ 614 w 626"/>
                <a:gd name="T11" fmla="*/ 326 h 706"/>
                <a:gd name="T12" fmla="*/ 449 w 626"/>
                <a:gd name="T13" fmla="*/ 40 h 706"/>
                <a:gd name="T14" fmla="*/ 381 w 626"/>
                <a:gd name="T15" fmla="*/ 1 h 706"/>
                <a:gd name="T16" fmla="*/ 51 w 626"/>
                <a:gd name="T17" fmla="*/ 1 h 706"/>
                <a:gd name="T18" fmla="*/ 0 w 626"/>
                <a:gd name="T19" fmla="*/ 21 h 706"/>
                <a:gd name="T20" fmla="*/ 131 w 626"/>
                <a:gd name="T21" fmla="*/ 81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6" h="706">
                  <a:moveTo>
                    <a:pt x="131" y="81"/>
                  </a:moveTo>
                  <a:cubicBezTo>
                    <a:pt x="425" y="588"/>
                    <a:pt x="425" y="588"/>
                    <a:pt x="425" y="588"/>
                  </a:cubicBezTo>
                  <a:cubicBezTo>
                    <a:pt x="451" y="634"/>
                    <a:pt x="453" y="676"/>
                    <a:pt x="435" y="706"/>
                  </a:cubicBezTo>
                  <a:cubicBezTo>
                    <a:pt x="441" y="701"/>
                    <a:pt x="445" y="696"/>
                    <a:pt x="449" y="690"/>
                  </a:cubicBezTo>
                  <a:cubicBezTo>
                    <a:pt x="614" y="404"/>
                    <a:pt x="614" y="404"/>
                    <a:pt x="614" y="404"/>
                  </a:cubicBezTo>
                  <a:cubicBezTo>
                    <a:pt x="626" y="383"/>
                    <a:pt x="626" y="347"/>
                    <a:pt x="614" y="326"/>
                  </a:cubicBezTo>
                  <a:cubicBezTo>
                    <a:pt x="449" y="40"/>
                    <a:pt x="449" y="40"/>
                    <a:pt x="449" y="40"/>
                  </a:cubicBezTo>
                  <a:cubicBezTo>
                    <a:pt x="436" y="19"/>
                    <a:pt x="406" y="1"/>
                    <a:pt x="381" y="1"/>
                  </a:cubicBezTo>
                  <a:cubicBezTo>
                    <a:pt x="51" y="1"/>
                    <a:pt x="51" y="1"/>
                    <a:pt x="51" y="1"/>
                  </a:cubicBezTo>
                  <a:cubicBezTo>
                    <a:pt x="34" y="1"/>
                    <a:pt x="15" y="9"/>
                    <a:pt x="0" y="21"/>
                  </a:cubicBezTo>
                  <a:cubicBezTo>
                    <a:pt x="45" y="0"/>
                    <a:pt x="96" y="19"/>
                    <a:pt x="131" y="81"/>
                  </a:cubicBezTo>
                </a:path>
              </a:pathLst>
            </a:custGeom>
            <a:solidFill>
              <a:srgbClr val="526FB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25" name="Freeform 967"/>
            <p:cNvSpPr/>
            <p:nvPr/>
          </p:nvSpPr>
          <p:spPr bwMode="auto">
            <a:xfrm>
              <a:off x="1120247" y="1883225"/>
              <a:ext cx="3384783" cy="3790225"/>
            </a:xfrm>
            <a:custGeom>
              <a:avLst/>
              <a:gdLst>
                <a:gd name="T0" fmla="*/ 12 w 629"/>
                <a:gd name="T1" fmla="*/ 406 h 704"/>
                <a:gd name="T2" fmla="*/ 177 w 629"/>
                <a:gd name="T3" fmla="*/ 692 h 704"/>
                <a:gd name="T4" fmla="*/ 186 w 629"/>
                <a:gd name="T5" fmla="*/ 704 h 704"/>
                <a:gd name="T6" fmla="*/ 199 w 629"/>
                <a:gd name="T7" fmla="*/ 590 h 704"/>
                <a:gd name="T8" fmla="*/ 492 w 629"/>
                <a:gd name="T9" fmla="*/ 83 h 704"/>
                <a:gd name="T10" fmla="*/ 629 w 629"/>
                <a:gd name="T11" fmla="*/ 26 h 704"/>
                <a:gd name="T12" fmla="*/ 575 w 629"/>
                <a:gd name="T13" fmla="*/ 3 h 704"/>
                <a:gd name="T14" fmla="*/ 245 w 629"/>
                <a:gd name="T15" fmla="*/ 3 h 704"/>
                <a:gd name="T16" fmla="*/ 177 w 629"/>
                <a:gd name="T17" fmla="*/ 42 h 704"/>
                <a:gd name="T18" fmla="*/ 12 w 629"/>
                <a:gd name="T19" fmla="*/ 328 h 704"/>
                <a:gd name="T20" fmla="*/ 12 w 629"/>
                <a:gd name="T21" fmla="*/ 40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9" h="704">
                  <a:moveTo>
                    <a:pt x="12" y="406"/>
                  </a:moveTo>
                  <a:cubicBezTo>
                    <a:pt x="177" y="692"/>
                    <a:pt x="177" y="692"/>
                    <a:pt x="177" y="692"/>
                  </a:cubicBezTo>
                  <a:cubicBezTo>
                    <a:pt x="180" y="696"/>
                    <a:pt x="183" y="700"/>
                    <a:pt x="186" y="704"/>
                  </a:cubicBezTo>
                  <a:cubicBezTo>
                    <a:pt x="171" y="674"/>
                    <a:pt x="174" y="634"/>
                    <a:pt x="199" y="590"/>
                  </a:cubicBezTo>
                  <a:cubicBezTo>
                    <a:pt x="492" y="83"/>
                    <a:pt x="492" y="83"/>
                    <a:pt x="492" y="83"/>
                  </a:cubicBezTo>
                  <a:cubicBezTo>
                    <a:pt x="529" y="19"/>
                    <a:pt x="583" y="0"/>
                    <a:pt x="629" y="26"/>
                  </a:cubicBezTo>
                  <a:cubicBezTo>
                    <a:pt x="614" y="13"/>
                    <a:pt x="593" y="3"/>
                    <a:pt x="575" y="3"/>
                  </a:cubicBezTo>
                  <a:cubicBezTo>
                    <a:pt x="245" y="3"/>
                    <a:pt x="245" y="3"/>
                    <a:pt x="245" y="3"/>
                  </a:cubicBezTo>
                  <a:cubicBezTo>
                    <a:pt x="220" y="3"/>
                    <a:pt x="190" y="21"/>
                    <a:pt x="177" y="42"/>
                  </a:cubicBezTo>
                  <a:cubicBezTo>
                    <a:pt x="12" y="328"/>
                    <a:pt x="12" y="328"/>
                    <a:pt x="12" y="328"/>
                  </a:cubicBezTo>
                  <a:cubicBezTo>
                    <a:pt x="0" y="349"/>
                    <a:pt x="0" y="385"/>
                    <a:pt x="12" y="406"/>
                  </a:cubicBezTo>
                </a:path>
              </a:pathLst>
            </a:custGeom>
            <a:solidFill>
              <a:srgbClr val="8398CB"/>
            </a:solidFill>
            <a:ln>
              <a:noFill/>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zh-CN" altLang="en-US" sz="2400">
                <a:latin typeface="+mn-ea"/>
              </a:endParaRPr>
            </a:p>
          </p:txBody>
        </p:sp>
        <p:sp>
          <p:nvSpPr>
            <p:cNvPr id="26" name="Freeform 969"/>
            <p:cNvSpPr/>
            <p:nvPr/>
          </p:nvSpPr>
          <p:spPr bwMode="auto">
            <a:xfrm>
              <a:off x="1153004" y="3987085"/>
              <a:ext cx="2178268" cy="1860947"/>
            </a:xfrm>
            <a:custGeom>
              <a:avLst/>
              <a:gdLst/>
              <a:ahLst/>
              <a:cxnLst/>
              <a:rect l="l" t="t" r="r" b="b"/>
              <a:pathLst>
                <a:path w="1518145" h="1296988">
                  <a:moveTo>
                    <a:pt x="0" y="0"/>
                  </a:moveTo>
                  <a:cubicBezTo>
                    <a:pt x="63719" y="116204"/>
                    <a:pt x="202400" y="187426"/>
                    <a:pt x="401051" y="187426"/>
                  </a:cubicBezTo>
                  <a:lnTo>
                    <a:pt x="1518145" y="187426"/>
                  </a:lnTo>
                  <a:lnTo>
                    <a:pt x="1518145" y="1296988"/>
                  </a:lnTo>
                  <a:lnTo>
                    <a:pt x="899554" y="1296988"/>
                  </a:lnTo>
                  <a:cubicBezTo>
                    <a:pt x="817095" y="1296988"/>
                    <a:pt x="719643" y="1244509"/>
                    <a:pt x="667169" y="1177036"/>
                  </a:cubicBezTo>
                  <a:cubicBezTo>
                    <a:pt x="659673" y="1169539"/>
                    <a:pt x="652177" y="1158293"/>
                    <a:pt x="644680" y="1147047"/>
                  </a:cubicBezTo>
                  <a:cubicBezTo>
                    <a:pt x="644671" y="1147032"/>
                    <a:pt x="643571" y="1145137"/>
                    <a:pt x="509747" y="914639"/>
                  </a:cubicBezTo>
                  <a:cubicBezTo>
                    <a:pt x="509737" y="914621"/>
                    <a:pt x="507851" y="911368"/>
                    <a:pt x="168667" y="326121"/>
                  </a:cubicBezTo>
                  <a:lnTo>
                    <a:pt x="26237" y="74971"/>
                  </a:lnTo>
                  <a:cubicBezTo>
                    <a:pt x="14993" y="56228"/>
                    <a:pt x="7497" y="29988"/>
                    <a:pt x="0" y="0"/>
                  </a:cubicBezTo>
                  <a:close/>
                </a:path>
              </a:pathLst>
            </a:custGeom>
            <a:solidFill>
              <a:srgbClr val="415A99"/>
            </a:solidFill>
            <a:ln>
              <a:noFill/>
            </a:ln>
            <a:effectLst>
              <a:outerShdw blurRad="50800" dist="38100" dir="10200000" rotWithShape="0">
                <a:prstClr val="black">
                  <a:alpha val="40000"/>
                </a:prstClr>
              </a:outerShdw>
            </a:effectLst>
          </p:spPr>
          <p:txBody>
            <a:bodyPr vert="horz" wrap="square" lIns="121920" tIns="60960" rIns="121920" bIns="60960" numCol="1" anchor="t" anchorCtr="0" compatLnSpc="1"/>
            <a:lstStyle/>
            <a:p>
              <a:endParaRPr lang="zh-CN" altLang="en-US" sz="2400">
                <a:latin typeface="+mn-ea"/>
              </a:endParaRPr>
            </a:p>
          </p:txBody>
        </p:sp>
      </p:grpSp>
      <p:cxnSp>
        <p:nvCxnSpPr>
          <p:cNvPr id="29" name="直接连接符 10"/>
          <p:cNvCxnSpPr/>
          <p:nvPr/>
        </p:nvCxnSpPr>
        <p:spPr>
          <a:xfrm flipH="1">
            <a:off x="6913382" y="2113586"/>
            <a:ext cx="3419650" cy="5944"/>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30" name="椭圆 11"/>
          <p:cNvSpPr/>
          <p:nvPr/>
        </p:nvSpPr>
        <p:spPr>
          <a:xfrm>
            <a:off x="6300585" y="1782183"/>
            <a:ext cx="662808" cy="662807"/>
          </a:xfrm>
          <a:prstGeom prst="ellipse">
            <a:avLst/>
          </a:prstGeom>
          <a:solidFill>
            <a:srgbClr val="415A99"/>
          </a:solidFill>
          <a:ln>
            <a:noFill/>
          </a:ln>
        </p:spPr>
        <p:txBody>
          <a:bodyPr vert="horz" wrap="square" lIns="121920" tIns="60960" rIns="121920" bIns="60960" numCol="1" anchor="t" anchorCtr="0" compatLnSpc="1"/>
          <a:lstStyle/>
          <a:p>
            <a:endParaRPr lang="zh-CN" altLang="en-US" sz="2665">
              <a:latin typeface="+mn-ea"/>
            </a:endParaRPr>
          </a:p>
        </p:txBody>
      </p:sp>
      <p:sp>
        <p:nvSpPr>
          <p:cNvPr id="36" name="椭圆 15"/>
          <p:cNvSpPr/>
          <p:nvPr/>
        </p:nvSpPr>
        <p:spPr>
          <a:xfrm>
            <a:off x="6300589" y="3230881"/>
            <a:ext cx="662808" cy="662807"/>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cxnSp>
        <p:nvCxnSpPr>
          <p:cNvPr id="39" name="直接连接符 18"/>
          <p:cNvCxnSpPr/>
          <p:nvPr/>
        </p:nvCxnSpPr>
        <p:spPr>
          <a:xfrm flipH="1">
            <a:off x="6921513" y="3537890"/>
            <a:ext cx="3411524" cy="0"/>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44" name="椭圆 22"/>
          <p:cNvSpPr/>
          <p:nvPr/>
        </p:nvSpPr>
        <p:spPr>
          <a:xfrm>
            <a:off x="6300589" y="4672457"/>
            <a:ext cx="662808" cy="662808"/>
          </a:xfrm>
          <a:prstGeom prst="ellipse">
            <a:avLst/>
          </a:prstGeom>
          <a:solidFill>
            <a:srgbClr val="415A99"/>
          </a:solidFill>
          <a:ln>
            <a:noFill/>
          </a:ln>
        </p:spPr>
        <p:txBody>
          <a:bodyPr vert="horz" wrap="square" lIns="121920" tIns="60960" rIns="121920" bIns="60960" numCol="1" anchor="t" anchorCtr="0" compatLnSpc="1"/>
          <a:lstStyle/>
          <a:p>
            <a:endParaRPr lang="zh-CN" altLang="en-US" sz="2665">
              <a:latin typeface="+mn-ea"/>
            </a:endParaRPr>
          </a:p>
        </p:txBody>
      </p:sp>
      <p:cxnSp>
        <p:nvCxnSpPr>
          <p:cNvPr id="47" name="直接连接符 25"/>
          <p:cNvCxnSpPr/>
          <p:nvPr/>
        </p:nvCxnSpPr>
        <p:spPr>
          <a:xfrm flipH="1">
            <a:off x="6913386" y="5003861"/>
            <a:ext cx="3419651" cy="2972"/>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7560487" y="2116323"/>
            <a:ext cx="2655395" cy="994568"/>
          </a:xfrm>
          <a:prstGeom prst="rect">
            <a:avLst/>
          </a:prstGeom>
          <a:noFill/>
          <a:ln>
            <a:solidFill>
              <a:schemeClr val="accent1"/>
            </a:solidFill>
          </a:ln>
        </p:spPr>
        <p:txBody>
          <a:bodyPr wrap="square" rtlCol="0">
            <a:spAutoFit/>
          </a:bodyPr>
          <a:lstStyle/>
          <a:p>
            <a:pPr algn="just">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通过知识图谱将企业内部以及企业与企业间的关联关系全部存储到图数据库中，可实现由单独企业、单一行业到多企业、多行业的扩展推理</a:t>
            </a:r>
          </a:p>
        </p:txBody>
      </p:sp>
      <p:sp>
        <p:nvSpPr>
          <p:cNvPr id="59" name="文本框 58"/>
          <p:cNvSpPr txBox="1"/>
          <p:nvPr/>
        </p:nvSpPr>
        <p:spPr>
          <a:xfrm>
            <a:off x="7507601" y="1771261"/>
            <a:ext cx="2231211"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知识图谱提供多径推理</a:t>
            </a:r>
          </a:p>
        </p:txBody>
      </p:sp>
      <p:sp>
        <p:nvSpPr>
          <p:cNvPr id="60" name="文本框 59"/>
          <p:cNvSpPr txBox="1"/>
          <p:nvPr/>
        </p:nvSpPr>
        <p:spPr>
          <a:xfrm>
            <a:off x="7560488" y="3563243"/>
            <a:ext cx="2655394" cy="994568"/>
          </a:xfrm>
          <a:prstGeom prst="rect">
            <a:avLst/>
          </a:prstGeom>
          <a:noFill/>
          <a:ln>
            <a:solidFill>
              <a:schemeClr val="accent1"/>
            </a:solidFill>
          </a:ln>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通过深度学习训练的方法根据预先给出的样例新闻以及对应的风险类型标签进行训练。可实现精准度高、覆盖面广、计算速度快等要求</a:t>
            </a:r>
          </a:p>
        </p:txBody>
      </p:sp>
      <p:sp>
        <p:nvSpPr>
          <p:cNvPr id="61" name="文本框 60"/>
          <p:cNvSpPr txBox="1"/>
          <p:nvPr/>
        </p:nvSpPr>
        <p:spPr>
          <a:xfrm>
            <a:off x="7349261" y="3207364"/>
            <a:ext cx="2546241"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机器学习保证精准判断</a:t>
            </a:r>
          </a:p>
        </p:txBody>
      </p:sp>
      <p:sp>
        <p:nvSpPr>
          <p:cNvPr id="62" name="文本框 61"/>
          <p:cNvSpPr txBox="1"/>
          <p:nvPr/>
        </p:nvSpPr>
        <p:spPr>
          <a:xfrm>
            <a:off x="7560488" y="5042971"/>
            <a:ext cx="2655394" cy="1225400"/>
          </a:xfrm>
          <a:prstGeom prst="rect">
            <a:avLst/>
          </a:prstGeom>
          <a:noFill/>
          <a:ln>
            <a:solidFill>
              <a:schemeClr val="accent1"/>
            </a:solidFill>
          </a:ln>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Hadoop</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大数据存储以及</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spark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读写技术实现海量数据快速获取存储以及读取，并对数据进行多路并行处理，提高处理数据的单一时间，实现准实时处理</a:t>
            </a:r>
          </a:p>
        </p:txBody>
      </p:sp>
      <p:sp>
        <p:nvSpPr>
          <p:cNvPr id="63" name="文本框 62"/>
          <p:cNvSpPr txBox="1"/>
          <p:nvPr/>
        </p:nvSpPr>
        <p:spPr>
          <a:xfrm>
            <a:off x="7349261" y="4704417"/>
            <a:ext cx="2866622"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大数据实时计算实现实分析</a:t>
            </a:r>
          </a:p>
        </p:txBody>
      </p:sp>
      <p:sp>
        <p:nvSpPr>
          <p:cNvPr id="35" name="平行四边形 34">
            <a:extLst>
              <a:ext uri="{FF2B5EF4-FFF2-40B4-BE49-F238E27FC236}">
                <a16:creationId xmlns:a16="http://schemas.microsoft.com/office/drawing/2014/main" id="{32CF0AF4-7A34-43DD-BF59-D294EB9BE5CD}"/>
              </a:ext>
            </a:extLst>
          </p:cNvPr>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平行四边形 39">
            <a:extLst>
              <a:ext uri="{FF2B5EF4-FFF2-40B4-BE49-F238E27FC236}">
                <a16:creationId xmlns:a16="http://schemas.microsoft.com/office/drawing/2014/main" id="{14E34F31-EA09-457D-A8C2-096EAA7A67AF}"/>
              </a:ext>
            </a:extLst>
          </p:cNvPr>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22E10D30-791A-41FC-A9D6-B22809BF46AE}"/>
              </a:ext>
            </a:extLst>
          </p:cNvPr>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EFA489E0-8670-4758-9AAB-5DB78F482236}"/>
              </a:ext>
            </a:extLst>
          </p:cNvPr>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1026" name="Picture 2">
            <a:extLst>
              <a:ext uri="{FF2B5EF4-FFF2-40B4-BE49-F238E27FC236}">
                <a16:creationId xmlns:a16="http://schemas.microsoft.com/office/drawing/2014/main" id="{00CD0B5A-189A-46BE-8F29-FE20038C49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9257" y="1856159"/>
            <a:ext cx="593198" cy="4852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3" name="Picture 2">
            <a:extLst>
              <a:ext uri="{FF2B5EF4-FFF2-40B4-BE49-F238E27FC236}">
                <a16:creationId xmlns:a16="http://schemas.microsoft.com/office/drawing/2014/main" id="{54494BC6-9006-4758-8912-DB2AC98413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3267" y="2721624"/>
            <a:ext cx="593198" cy="4852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https://ss1.bdstatic.com/70cFuXSh_Q1YnxGkpoWK1HF6hhy/it/u=3095497389,3862781490&amp;fm=26&amp;gp=0.jpg">
            <a:extLst>
              <a:ext uri="{FF2B5EF4-FFF2-40B4-BE49-F238E27FC236}">
                <a16:creationId xmlns:a16="http://schemas.microsoft.com/office/drawing/2014/main" id="{377E9023-0505-4026-9D14-65E86129C7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8000" y="3364579"/>
            <a:ext cx="622596" cy="3626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8" name="Picture 4" descr="https://ss1.bdstatic.com/70cFuXSh_Q1YnxGkpoWK1HF6hhy/it/u=3095497389,3862781490&amp;fm=26&amp;gp=0.jpg">
            <a:extLst>
              <a:ext uri="{FF2B5EF4-FFF2-40B4-BE49-F238E27FC236}">
                <a16:creationId xmlns:a16="http://schemas.microsoft.com/office/drawing/2014/main" id="{40C14D97-223F-4513-B15E-BC2FB2BB25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724" y="3391144"/>
            <a:ext cx="622596" cy="3626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s://ss3.bdstatic.com/70cFv8Sh_Q1YnxGkpoWK1HF6hhy/it/u=1861757580,4082078395&amp;fm=26&amp;gp=0.jpg">
            <a:extLst>
              <a:ext uri="{FF2B5EF4-FFF2-40B4-BE49-F238E27FC236}">
                <a16:creationId xmlns:a16="http://schemas.microsoft.com/office/drawing/2014/main" id="{FC3777CA-B9B6-4DDA-AD32-D6719AEAC2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1085" y="4551782"/>
            <a:ext cx="662808" cy="3576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9" name="Picture 6" descr="https://ss3.bdstatic.com/70cFv8Sh_Q1YnxGkpoWK1HF6hhy/it/u=1861757580,4082078395&amp;fm=26&amp;gp=0.jpg">
            <a:extLst>
              <a:ext uri="{FF2B5EF4-FFF2-40B4-BE49-F238E27FC236}">
                <a16:creationId xmlns:a16="http://schemas.microsoft.com/office/drawing/2014/main" id="{21E0A57B-8920-4F71-9CC8-1B91FF2ADB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1973" y="4821628"/>
            <a:ext cx="662808" cy="3576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7547" y="30648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知识图谱在金融行业应用场景简介</a:t>
            </a:r>
          </a:p>
        </p:txBody>
      </p:sp>
      <p:sp>
        <p:nvSpPr>
          <p:cNvPr id="7" name="文本框 6"/>
          <p:cNvSpPr txBox="1"/>
          <p:nvPr/>
        </p:nvSpPr>
        <p:spPr>
          <a:xfrm>
            <a:off x="431496" y="849974"/>
            <a:ext cx="10987177" cy="2575962"/>
          </a:xfrm>
          <a:prstGeom prst="rect">
            <a:avLst/>
          </a:prstGeom>
          <a:noFill/>
        </p:spPr>
        <p:txBody>
          <a:bodyPr wrap="square" rtlCol="0">
            <a:spAutoFit/>
          </a:bodyPr>
          <a:lstStyle/>
          <a:p>
            <a:pPr indent="348386" defTabSz="1219144">
              <a:lnSpc>
                <a:spcPct val="150000"/>
              </a:lnSpc>
            </a:pPr>
            <a:r>
              <a:rPr lang="zh-CN" altLang="en-US" sz="1829" dirty="0">
                <a:solidFill>
                  <a:prstClr val="black">
                    <a:lumMod val="75000"/>
                    <a:lumOff val="25000"/>
                  </a:prstClr>
                </a:solidFill>
                <a:latin typeface="微软雅黑" panose="020B0503020204020204" pitchFamily="34" charset="-122"/>
                <a:ea typeface="微软雅黑" panose="020B0503020204020204" pitchFamily="34" charset="-122"/>
              </a:rPr>
              <a:t>知识图谱在电商、农业、医疗、环保等多个领域得到了广泛的应用，但在金融行业的应用尚处于起步阶段，而金融风险的复杂性与多样化使金融领域的知识图谱建设迫在眉睫，为金融领域应用决策提供更精准可靠的依据。</a:t>
            </a:r>
          </a:p>
          <a:p>
            <a:pPr indent="348386" defTabSz="1219144">
              <a:lnSpc>
                <a:spcPct val="150000"/>
              </a:lnSpc>
            </a:pPr>
            <a:r>
              <a:rPr lang="en-US" altLang="zh-CN" sz="1829" dirty="0">
                <a:solidFill>
                  <a:prstClr val="black">
                    <a:lumMod val="75000"/>
                    <a:lumOff val="25000"/>
                  </a:prstClr>
                </a:solidFill>
                <a:latin typeface="微软雅黑" panose="020B0503020204020204" pitchFamily="34" charset="-122"/>
                <a:ea typeface="微软雅黑" panose="020B0503020204020204" pitchFamily="34" charset="-122"/>
              </a:rPr>
              <a:t>2018</a:t>
            </a:r>
            <a:r>
              <a:rPr lang="zh-CN" altLang="en-US" sz="1829" dirty="0">
                <a:solidFill>
                  <a:prstClr val="black">
                    <a:lumMod val="75000"/>
                    <a:lumOff val="25000"/>
                  </a:prstClr>
                </a:solidFill>
                <a:latin typeface="微软雅黑" panose="020B0503020204020204" pitchFamily="34" charset="-122"/>
                <a:ea typeface="微软雅黑" panose="020B0503020204020204" pitchFamily="34" charset="-122"/>
              </a:rPr>
              <a:t>年，证监会强调了企业知识图谱的建设，比如广泛应用于中央监管信息平台的上市公司画像、拟上市公司画像和中央监管私募机构画像，则是通过关联关系识别面向企业层面的风险防范，如非法集资、财务管理风险等，使金融风险管理适应于金融科技产品、服务、行业的发展，成为了可能。</a:t>
            </a:r>
          </a:p>
        </p:txBody>
      </p:sp>
      <p:pic>
        <p:nvPicPr>
          <p:cNvPr id="8" name="图片 7">
            <a:extLst>
              <a:ext uri="{FF2B5EF4-FFF2-40B4-BE49-F238E27FC236}">
                <a16:creationId xmlns:a16="http://schemas.microsoft.com/office/drawing/2014/main" id="{362F6429-99C5-4E72-BEA2-E2E1B283F8A5}"/>
              </a:ext>
            </a:extLst>
          </p:cNvPr>
          <p:cNvPicPr>
            <a:picLocks noChangeAspect="1"/>
          </p:cNvPicPr>
          <p:nvPr/>
        </p:nvPicPr>
        <p:blipFill>
          <a:blip r:embed="rId2"/>
          <a:stretch>
            <a:fillRect/>
          </a:stretch>
        </p:blipFill>
        <p:spPr>
          <a:xfrm>
            <a:off x="2200023" y="3429000"/>
            <a:ext cx="7023733" cy="3273363"/>
          </a:xfrm>
          <a:prstGeom prst="rect">
            <a:avLst/>
          </a:prstGeom>
        </p:spPr>
      </p:pic>
    </p:spTree>
    <p:extLst>
      <p:ext uri="{BB962C8B-B14F-4D97-AF65-F5344CB8AC3E}">
        <p14:creationId xmlns:p14="http://schemas.microsoft.com/office/powerpoint/2010/main" val="3308524207"/>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007547" y="1257629"/>
            <a:ext cx="4375105" cy="4800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44"/>
            <a:r>
              <a:rPr lang="zh-CN" altLang="en-US" sz="2400" dirty="0">
                <a:solidFill>
                  <a:prstClr val="white"/>
                </a:solidFill>
                <a:latin typeface="微软雅黑" panose="020B0503020204020204" pitchFamily="34" charset="-122"/>
                <a:ea typeface="微软雅黑" panose="020B0503020204020204" pitchFamily="34" charset="-122"/>
              </a:rPr>
              <a:t>知识图谱</a:t>
            </a:r>
            <a:r>
              <a:rPr lang="en-US" altLang="zh-CN" sz="2400" dirty="0">
                <a:solidFill>
                  <a:prstClr val="white"/>
                </a:solidFill>
                <a:latin typeface="微软雅黑" panose="020B0503020204020204" pitchFamily="34" charset="-122"/>
                <a:ea typeface="微软雅黑" panose="020B0503020204020204" pitchFamily="34" charset="-122"/>
              </a:rPr>
              <a:t>+</a:t>
            </a:r>
            <a:r>
              <a:rPr lang="zh-CN" altLang="en-US" sz="2400" dirty="0">
                <a:solidFill>
                  <a:prstClr val="white"/>
                </a:solidFill>
                <a:latin typeface="微软雅黑" panose="020B0503020204020204" pitchFamily="34" charset="-122"/>
                <a:ea typeface="微软雅黑" panose="020B0503020204020204" pitchFamily="34" charset="-122"/>
              </a:rPr>
              <a:t>用户画像与情感分析</a:t>
            </a:r>
          </a:p>
        </p:txBody>
      </p:sp>
      <p:sp>
        <p:nvSpPr>
          <p:cNvPr id="26" name="文本框 25"/>
          <p:cNvSpPr txBox="1"/>
          <p:nvPr/>
        </p:nvSpPr>
        <p:spPr>
          <a:xfrm>
            <a:off x="911538" y="1896916"/>
            <a:ext cx="10507135" cy="1136914"/>
          </a:xfrm>
          <a:prstGeom prst="rect">
            <a:avLst/>
          </a:prstGeom>
          <a:noFill/>
        </p:spPr>
        <p:txBody>
          <a:bodyPr wrap="square" rtlCol="0">
            <a:spAutoFit/>
          </a:bodyPr>
          <a:lstStyle/>
          <a:p>
            <a:pPr defTabSz="1219144">
              <a:lnSpc>
                <a:spcPct val="125000"/>
              </a:lnSpc>
            </a:pPr>
            <a:r>
              <a:rPr lang="zh-CN" altLang="en-US" sz="1867" dirty="0">
                <a:solidFill>
                  <a:prstClr val="black">
                    <a:lumMod val="75000"/>
                    <a:lumOff val="25000"/>
                  </a:prstClr>
                </a:solidFill>
                <a:latin typeface="微软雅黑" panose="020B0503020204020204" pitchFamily="34" charset="-122"/>
                <a:ea typeface="微软雅黑" panose="020B0503020204020204" pitchFamily="34" charset="-122"/>
              </a:rPr>
              <a:t>结合常用的机器学习算法进行用户画像，既能判断最适合用户的产品或服务，还能为客户分类、精准营销、智能投顾、流失预警、适当性管理、反欺诈等上层应用提供基础。结合对社交网络的爬虫进行情感分析，实时感知投资者的情感变化，部分反应投资走势和预期。</a:t>
            </a:r>
            <a:endParaRPr lang="en-US" altLang="zh-CN" sz="1867"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7" name="矩形 26"/>
          <p:cNvSpPr/>
          <p:nvPr/>
        </p:nvSpPr>
        <p:spPr>
          <a:xfrm>
            <a:off x="1007547" y="3429000"/>
            <a:ext cx="3744334" cy="4800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44"/>
            <a:r>
              <a:rPr lang="zh-CN" altLang="en-US" sz="2400" dirty="0">
                <a:solidFill>
                  <a:prstClr val="white"/>
                </a:solidFill>
                <a:latin typeface="微软雅黑" panose="020B0503020204020204" pitchFamily="34" charset="-122"/>
                <a:ea typeface="微软雅黑" panose="020B0503020204020204" pitchFamily="34" charset="-122"/>
              </a:rPr>
              <a:t>知识图谱</a:t>
            </a:r>
            <a:r>
              <a:rPr lang="en-US" altLang="zh-CN" sz="2400" dirty="0">
                <a:solidFill>
                  <a:prstClr val="white"/>
                </a:solidFill>
                <a:latin typeface="微软雅黑" panose="020B0503020204020204" pitchFamily="34" charset="-122"/>
                <a:ea typeface="微软雅黑" panose="020B0503020204020204" pitchFamily="34" charset="-122"/>
              </a:rPr>
              <a:t>+</a:t>
            </a:r>
            <a:r>
              <a:rPr lang="zh-CN" altLang="en-US" sz="2400" dirty="0">
                <a:solidFill>
                  <a:prstClr val="white"/>
                </a:solidFill>
                <a:latin typeface="微软雅黑" panose="020B0503020204020204" pitchFamily="34" charset="-122"/>
                <a:ea typeface="微软雅黑" panose="020B0503020204020204" pitchFamily="34" charset="-122"/>
              </a:rPr>
              <a:t>公司知识库</a:t>
            </a:r>
          </a:p>
        </p:txBody>
      </p:sp>
      <p:sp>
        <p:nvSpPr>
          <p:cNvPr id="28" name="文本框 27"/>
          <p:cNvSpPr txBox="1"/>
          <p:nvPr/>
        </p:nvSpPr>
        <p:spPr>
          <a:xfrm>
            <a:off x="911538" y="4178889"/>
            <a:ext cx="7489124" cy="418641"/>
          </a:xfrm>
          <a:prstGeom prst="rect">
            <a:avLst/>
          </a:prstGeom>
          <a:noFill/>
        </p:spPr>
        <p:txBody>
          <a:bodyPr wrap="square" rtlCol="0">
            <a:spAutoFit/>
          </a:bodyPr>
          <a:lstStyle/>
          <a:p>
            <a:pPr defTabSz="1219144">
              <a:lnSpc>
                <a:spcPct val="125000"/>
              </a:lnSpc>
            </a:pPr>
            <a:r>
              <a:rPr lang="zh-CN" altLang="en-US" sz="1867" dirty="0">
                <a:solidFill>
                  <a:prstClr val="black">
                    <a:lumMod val="75000"/>
                    <a:lumOff val="25000"/>
                  </a:prstClr>
                </a:solidFill>
                <a:latin typeface="微软雅黑" panose="020B0503020204020204" pitchFamily="34" charset="-122"/>
                <a:ea typeface="微软雅黑" panose="020B0503020204020204" pitchFamily="34" charset="-122"/>
              </a:rPr>
              <a:t>让公司的客服机器人更加智能，减轻人工服务的压力，降低运营成本。</a:t>
            </a:r>
          </a:p>
        </p:txBody>
      </p:sp>
      <p:sp>
        <p:nvSpPr>
          <p:cNvPr id="29" name="矩形 28"/>
          <p:cNvSpPr/>
          <p:nvPr/>
        </p:nvSpPr>
        <p:spPr>
          <a:xfrm>
            <a:off x="1007547" y="5057094"/>
            <a:ext cx="3744334" cy="4800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44"/>
            <a:r>
              <a:rPr lang="zh-CN" altLang="en-US" sz="2400" dirty="0">
                <a:solidFill>
                  <a:prstClr val="white"/>
                </a:solidFill>
                <a:latin typeface="微软雅黑" panose="020B0503020204020204" pitchFamily="34" charset="-122"/>
                <a:ea typeface="微软雅黑" panose="020B0503020204020204" pitchFamily="34" charset="-122"/>
              </a:rPr>
              <a:t>知识图谱</a:t>
            </a:r>
            <a:r>
              <a:rPr lang="en-US" altLang="zh-CN" sz="2400" dirty="0">
                <a:solidFill>
                  <a:prstClr val="white"/>
                </a:solidFill>
                <a:latin typeface="微软雅黑" panose="020B0503020204020204" pitchFamily="34" charset="-122"/>
                <a:ea typeface="微软雅黑" panose="020B0503020204020204" pitchFamily="34" charset="-122"/>
              </a:rPr>
              <a:t>+</a:t>
            </a:r>
            <a:r>
              <a:rPr lang="zh-CN" altLang="en-US" sz="2400" dirty="0">
                <a:solidFill>
                  <a:prstClr val="white"/>
                </a:solidFill>
                <a:latin typeface="微软雅黑" panose="020B0503020204020204" pitchFamily="34" charset="-122"/>
                <a:ea typeface="微软雅黑" panose="020B0503020204020204" pitchFamily="34" charset="-122"/>
              </a:rPr>
              <a:t>智能问答系统</a:t>
            </a:r>
          </a:p>
        </p:txBody>
      </p:sp>
      <p:sp>
        <p:nvSpPr>
          <p:cNvPr id="30" name="文本框 29"/>
          <p:cNvSpPr txBox="1"/>
          <p:nvPr/>
        </p:nvSpPr>
        <p:spPr>
          <a:xfrm>
            <a:off x="911538" y="5729154"/>
            <a:ext cx="10507135" cy="777777"/>
          </a:xfrm>
          <a:prstGeom prst="rect">
            <a:avLst/>
          </a:prstGeom>
          <a:noFill/>
        </p:spPr>
        <p:txBody>
          <a:bodyPr wrap="square" rtlCol="0">
            <a:spAutoFit/>
          </a:bodyPr>
          <a:lstStyle/>
          <a:p>
            <a:pPr defTabSz="1219144">
              <a:lnSpc>
                <a:spcPct val="125000"/>
              </a:lnSpc>
            </a:pPr>
            <a:r>
              <a:rPr lang="zh-CN" altLang="en-US" sz="1867" dirty="0">
                <a:solidFill>
                  <a:prstClr val="black">
                    <a:lumMod val="75000"/>
                    <a:lumOff val="25000"/>
                  </a:prstClr>
                </a:solidFill>
                <a:latin typeface="微软雅黑" panose="020B0503020204020204" pitchFamily="34" charset="-122"/>
                <a:ea typeface="微软雅黑" panose="020B0503020204020204" pitchFamily="34" charset="-122"/>
              </a:rPr>
              <a:t>实现智能化搜索及可视化展示，即可以根据用户的搜索内容，与知识图谱中的实体进行匹配，并找到与该实体相关联的其他实体内容，返回更丰富和更全面的页面信息展示。</a:t>
            </a:r>
          </a:p>
        </p:txBody>
      </p:sp>
      <p:sp>
        <p:nvSpPr>
          <p:cNvPr id="11" name="文本框 10">
            <a:extLst>
              <a:ext uri="{FF2B5EF4-FFF2-40B4-BE49-F238E27FC236}">
                <a16:creationId xmlns:a16="http://schemas.microsoft.com/office/drawing/2014/main" id="{A705B5AA-D0E5-45DD-B193-FAFBCD14E5BF}"/>
              </a:ext>
            </a:extLst>
          </p:cNvPr>
          <p:cNvSpPr txBox="1"/>
          <p:nvPr/>
        </p:nvSpPr>
        <p:spPr>
          <a:xfrm>
            <a:off x="1007547" y="30648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知识图谱在金融行业应用场景简介</a:t>
            </a:r>
          </a:p>
        </p:txBody>
      </p:sp>
    </p:spTree>
    <p:extLst>
      <p:ext uri="{BB962C8B-B14F-4D97-AF65-F5344CB8AC3E}">
        <p14:creationId xmlns:p14="http://schemas.microsoft.com/office/powerpoint/2010/main" val="1957961233"/>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28" grpId="0"/>
      <p:bldP spid="29" grpId="0" animBg="1"/>
      <p:bldP spid="3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7716434" y="1198272"/>
            <a:ext cx="3744334" cy="4800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1219144"/>
            <a:r>
              <a:rPr lang="zh-CN" altLang="en-US" sz="2400" dirty="0">
                <a:solidFill>
                  <a:prstClr val="white"/>
                </a:solidFill>
                <a:latin typeface="微软雅黑" panose="020B0503020204020204" pitchFamily="34" charset="-122"/>
                <a:ea typeface="微软雅黑" panose="020B0503020204020204" pitchFamily="34" charset="-122"/>
              </a:rPr>
              <a:t>知识图谱</a:t>
            </a:r>
            <a:r>
              <a:rPr lang="en-US" altLang="zh-CN" sz="2400" dirty="0">
                <a:solidFill>
                  <a:prstClr val="white"/>
                </a:solidFill>
                <a:latin typeface="微软雅黑" panose="020B0503020204020204" pitchFamily="34" charset="-122"/>
                <a:ea typeface="微软雅黑" panose="020B0503020204020204" pitchFamily="34" charset="-122"/>
              </a:rPr>
              <a:t>+</a:t>
            </a:r>
            <a:r>
              <a:rPr lang="zh-CN" altLang="en-US" sz="2400" dirty="0">
                <a:solidFill>
                  <a:prstClr val="white"/>
                </a:solidFill>
                <a:latin typeface="微软雅黑" panose="020B0503020204020204" pitchFamily="34" charset="-122"/>
                <a:ea typeface="微软雅黑" panose="020B0503020204020204" pitchFamily="34" charset="-122"/>
              </a:rPr>
              <a:t>深度学习</a:t>
            </a:r>
          </a:p>
        </p:txBody>
      </p:sp>
      <p:sp>
        <p:nvSpPr>
          <p:cNvPr id="26" name="文本框 25"/>
          <p:cNvSpPr txBox="1"/>
          <p:nvPr/>
        </p:nvSpPr>
        <p:spPr>
          <a:xfrm>
            <a:off x="4943669" y="1954333"/>
            <a:ext cx="6624590" cy="1531701"/>
          </a:xfrm>
          <a:prstGeom prst="rect">
            <a:avLst/>
          </a:prstGeom>
          <a:noFill/>
        </p:spPr>
        <p:txBody>
          <a:bodyPr wrap="square" rtlCol="0">
            <a:spAutoFit/>
          </a:bodyPr>
          <a:lstStyle/>
          <a:p>
            <a:pPr algn="r" defTabSz="1219144">
              <a:lnSpc>
                <a:spcPct val="125000"/>
              </a:lnSpc>
            </a:pPr>
            <a:r>
              <a:rPr lang="zh-CN" altLang="en-US" sz="1524" dirty="0">
                <a:solidFill>
                  <a:prstClr val="black">
                    <a:lumMod val="75000"/>
                    <a:lumOff val="25000"/>
                  </a:prstClr>
                </a:solidFill>
                <a:latin typeface="微软雅黑" panose="020B0503020204020204" pitchFamily="34" charset="-122"/>
                <a:ea typeface="微软雅黑" panose="020B0503020204020204" pitchFamily="34" charset="-122"/>
              </a:rPr>
              <a:t>实现异常分析、产业链及担保链分析等风险信息监测预警。比如，在贷款审核期间，通过图谱查询到申请贷款主体的关联方信息中有借贷纠纷的诉讼事件，担保方过多等可关注的风险点；或者在贷款发放后，有时出现贷款方失联的情况，无法通过申请贷款时提交的信息联系到借款方，可以通过图谱探寻某申请贷款主体的关联方信息，从而尽快找到失联的贷款方。</a:t>
            </a:r>
          </a:p>
        </p:txBody>
      </p:sp>
      <p:sp>
        <p:nvSpPr>
          <p:cNvPr id="27" name="矩形 26"/>
          <p:cNvSpPr/>
          <p:nvPr/>
        </p:nvSpPr>
        <p:spPr>
          <a:xfrm>
            <a:off x="7716433" y="4581331"/>
            <a:ext cx="3744334" cy="4800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1219144"/>
            <a:r>
              <a:rPr lang="zh-CN" altLang="en-US" sz="2400" dirty="0">
                <a:solidFill>
                  <a:prstClr val="white"/>
                </a:solidFill>
                <a:latin typeface="微软雅黑" panose="020B0503020204020204" pitchFamily="34" charset="-122"/>
                <a:ea typeface="微软雅黑" panose="020B0503020204020204" pitchFamily="34" charset="-122"/>
              </a:rPr>
              <a:t>知识图谱</a:t>
            </a:r>
            <a:r>
              <a:rPr lang="en-US" altLang="zh-CN" sz="2400" dirty="0">
                <a:solidFill>
                  <a:prstClr val="white"/>
                </a:solidFill>
                <a:latin typeface="微软雅黑" panose="020B0503020204020204" pitchFamily="34" charset="-122"/>
                <a:ea typeface="微软雅黑" panose="020B0503020204020204" pitchFamily="34" charset="-122"/>
              </a:rPr>
              <a:t>+</a:t>
            </a:r>
            <a:r>
              <a:rPr lang="zh-CN" altLang="en-US" sz="2400" dirty="0">
                <a:solidFill>
                  <a:prstClr val="white"/>
                </a:solidFill>
                <a:latin typeface="微软雅黑" panose="020B0503020204020204" pitchFamily="34" charset="-122"/>
                <a:ea typeface="微软雅黑" panose="020B0503020204020204" pitchFamily="34" charset="-122"/>
              </a:rPr>
              <a:t>深度学习</a:t>
            </a:r>
          </a:p>
        </p:txBody>
      </p:sp>
      <p:sp>
        <p:nvSpPr>
          <p:cNvPr id="28" name="文本框 27"/>
          <p:cNvSpPr txBox="1"/>
          <p:nvPr/>
        </p:nvSpPr>
        <p:spPr>
          <a:xfrm>
            <a:off x="4991672" y="5349552"/>
            <a:ext cx="6528582" cy="945259"/>
          </a:xfrm>
          <a:prstGeom prst="rect">
            <a:avLst/>
          </a:prstGeom>
          <a:noFill/>
        </p:spPr>
        <p:txBody>
          <a:bodyPr wrap="square" rtlCol="0">
            <a:spAutoFit/>
          </a:bodyPr>
          <a:lstStyle/>
          <a:p>
            <a:pPr algn="r" defTabSz="1219144">
              <a:lnSpc>
                <a:spcPct val="125000"/>
              </a:lnSpc>
            </a:pPr>
            <a:r>
              <a:rPr lang="zh-CN" altLang="en-US" sz="1524" dirty="0">
                <a:solidFill>
                  <a:prstClr val="black">
                    <a:lumMod val="75000"/>
                    <a:lumOff val="25000"/>
                  </a:prstClr>
                </a:solidFill>
                <a:latin typeface="微软雅黑" panose="020B0503020204020204" pitchFamily="34" charset="-122"/>
                <a:ea typeface="微软雅黑" panose="020B0503020204020204" pitchFamily="34" charset="-122"/>
              </a:rPr>
              <a:t>实现反身份作假和防群体欺诈，失联客户管理等风险信息监测预警。比如，在图谱中搜索某用户名字，获取该用户的基础信息画像，如电话，地址，关联方的信息。</a:t>
            </a:r>
          </a:p>
        </p:txBody>
      </p:sp>
      <p:sp>
        <p:nvSpPr>
          <p:cNvPr id="9" name="文本框 8">
            <a:extLst>
              <a:ext uri="{FF2B5EF4-FFF2-40B4-BE49-F238E27FC236}">
                <a16:creationId xmlns:a16="http://schemas.microsoft.com/office/drawing/2014/main" id="{37C19252-F6D5-4F73-AF42-1F9B901AA986}"/>
              </a:ext>
            </a:extLst>
          </p:cNvPr>
          <p:cNvSpPr txBox="1"/>
          <p:nvPr/>
        </p:nvSpPr>
        <p:spPr>
          <a:xfrm>
            <a:off x="1007547" y="33235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知识图谱在金融行业应用场景简介</a:t>
            </a:r>
          </a:p>
        </p:txBody>
      </p:sp>
      <p:pic>
        <p:nvPicPr>
          <p:cNvPr id="10" name="图片 9">
            <a:extLst>
              <a:ext uri="{FF2B5EF4-FFF2-40B4-BE49-F238E27FC236}">
                <a16:creationId xmlns:a16="http://schemas.microsoft.com/office/drawing/2014/main" id="{954E6010-A6CB-4F88-BB58-8B95262D6557}"/>
              </a:ext>
            </a:extLst>
          </p:cNvPr>
          <p:cNvPicPr>
            <a:picLocks noChangeAspect="1"/>
          </p:cNvPicPr>
          <p:nvPr/>
        </p:nvPicPr>
        <p:blipFill>
          <a:blip r:embed="rId2"/>
          <a:stretch>
            <a:fillRect/>
          </a:stretch>
        </p:blipFill>
        <p:spPr>
          <a:xfrm>
            <a:off x="553836" y="987348"/>
            <a:ext cx="3921732" cy="2971186"/>
          </a:xfrm>
          <a:prstGeom prst="rect">
            <a:avLst/>
          </a:prstGeom>
        </p:spPr>
      </p:pic>
      <p:pic>
        <p:nvPicPr>
          <p:cNvPr id="11" name="Picture 10" descr="https://ss0.bdstatic.com/70cFuHSh_Q1YnxGkpoWK1HF6hhy/it/u=3330150025,2868278491&amp;fm=26&amp;gp=0.jpg">
            <a:extLst>
              <a:ext uri="{FF2B5EF4-FFF2-40B4-BE49-F238E27FC236}">
                <a16:creationId xmlns:a16="http://schemas.microsoft.com/office/drawing/2014/main" id="{974AA4A4-C211-4190-9948-590FA81B6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36" y="4199735"/>
            <a:ext cx="3921732" cy="253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36016"/>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2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37C19252-F6D5-4F73-AF42-1F9B901AA986}"/>
              </a:ext>
            </a:extLst>
          </p:cNvPr>
          <p:cNvSpPr txBox="1"/>
          <p:nvPr/>
        </p:nvSpPr>
        <p:spPr>
          <a:xfrm>
            <a:off x="1007547" y="332356"/>
            <a:ext cx="4868962" cy="461665"/>
          </a:xfrm>
          <a:prstGeom prst="rect">
            <a:avLst/>
          </a:prstGeom>
          <a:noFill/>
        </p:spPr>
        <p:txBody>
          <a:bodyPr wrap="square" rtlCol="0">
            <a:spAutoFit/>
          </a:bodyPr>
          <a:lstStyle/>
          <a:p>
            <a:pPr defTabSz="1219144"/>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深度学习技术模型</a:t>
            </a:r>
            <a:r>
              <a:rPr lang="en-US" altLang="zh-CN" sz="2400" b="1" dirty="0">
                <a:solidFill>
                  <a:prstClr val="black">
                    <a:lumMod val="75000"/>
                    <a:lumOff val="25000"/>
                  </a:prstClr>
                </a:solidFill>
                <a:latin typeface="微软雅黑" panose="020B0503020204020204" pitchFamily="34" charset="-122"/>
                <a:ea typeface="微软雅黑" panose="020B0503020204020204" pitchFamily="34" charset="-122"/>
              </a:rPr>
              <a:t>BERT</a:t>
            </a:r>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的介绍</a:t>
            </a:r>
          </a:p>
        </p:txBody>
      </p:sp>
      <p:sp>
        <p:nvSpPr>
          <p:cNvPr id="12" name="文本框 11">
            <a:extLst>
              <a:ext uri="{FF2B5EF4-FFF2-40B4-BE49-F238E27FC236}">
                <a16:creationId xmlns:a16="http://schemas.microsoft.com/office/drawing/2014/main" id="{780F6D56-969C-4D16-95AB-827E13D97D46}"/>
              </a:ext>
            </a:extLst>
          </p:cNvPr>
          <p:cNvSpPr txBox="1"/>
          <p:nvPr/>
        </p:nvSpPr>
        <p:spPr>
          <a:xfrm>
            <a:off x="6625763" y="1820892"/>
            <a:ext cx="4237981" cy="53290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作为认知智能的一个重要核心技术，自然语言处理在过去一年中有了进一步的发展，无论从技术和产品都有显著的成果</a:t>
            </a:r>
          </a:p>
        </p:txBody>
      </p:sp>
      <p:sp>
        <p:nvSpPr>
          <p:cNvPr id="13" name="文本框 12">
            <a:extLst>
              <a:ext uri="{FF2B5EF4-FFF2-40B4-BE49-F238E27FC236}">
                <a16:creationId xmlns:a16="http://schemas.microsoft.com/office/drawing/2014/main" id="{4D8F166C-0223-4238-B2CA-92203BA20D5D}"/>
              </a:ext>
            </a:extLst>
          </p:cNvPr>
          <p:cNvSpPr txBox="1"/>
          <p:nvPr/>
        </p:nvSpPr>
        <p:spPr>
          <a:xfrm>
            <a:off x="6652952" y="1512194"/>
            <a:ext cx="2246982"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自然语言处理效果显著</a:t>
            </a:r>
          </a:p>
        </p:txBody>
      </p:sp>
      <p:sp>
        <p:nvSpPr>
          <p:cNvPr id="14" name="TextBox 38">
            <a:extLst>
              <a:ext uri="{FF2B5EF4-FFF2-40B4-BE49-F238E27FC236}">
                <a16:creationId xmlns:a16="http://schemas.microsoft.com/office/drawing/2014/main" id="{DCC20C98-636E-4076-9719-DEBFE3CBF340}"/>
              </a:ext>
            </a:extLst>
          </p:cNvPr>
          <p:cNvSpPr txBox="1"/>
          <p:nvPr/>
        </p:nvSpPr>
        <p:spPr>
          <a:xfrm>
            <a:off x="6693161" y="2698932"/>
            <a:ext cx="4111860" cy="923330"/>
          </a:xfrm>
          <a:prstGeom prst="rect">
            <a:avLst/>
          </a:prstGeom>
          <a:noFill/>
        </p:spPr>
        <p:txBody>
          <a:bodyPr wrap="square" lIns="0" tIns="0" rIns="0" bIns="0" rtlCol="0">
            <a:spAutoFit/>
          </a:bodyPr>
          <a:lstStyle/>
          <a:p>
            <a:pPr algn="just"/>
            <a:r>
              <a:rPr lang="zh-CN" altLang="en-US" sz="1200" dirty="0">
                <a:solidFill>
                  <a:schemeClr val="tx1">
                    <a:lumMod val="75000"/>
                    <a:lumOff val="25000"/>
                  </a:schemeClr>
                </a:solidFill>
                <a:latin typeface="Arial" panose="020B0604020202020204" pitchFamily="34" charset="0"/>
                <a:cs typeface="Arial" panose="020B0604020202020204" pitchFamily="34" charset="0"/>
              </a:rPr>
              <a:t>随着 </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2018 </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年底 </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Google </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提出预训练语言模型 </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BERT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，在多项 </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NLP </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任务上获得更优效果，预训练语言模型的研究与应用被学术界和工业界视为 </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NLP </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领域的一项重大突破，将 </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NLP </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问题的解决方式从以往的为每个任务单独设计复杂的模型逐渐演变成了预训练 </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微调的范式</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F9E26CF3-7B02-49D6-836B-73B9E0F3EFD4}"/>
              </a:ext>
            </a:extLst>
          </p:cNvPr>
          <p:cNvSpPr txBox="1"/>
          <p:nvPr/>
        </p:nvSpPr>
        <p:spPr>
          <a:xfrm>
            <a:off x="6625763" y="4273507"/>
            <a:ext cx="4237981" cy="987578"/>
          </a:xfrm>
          <a:prstGeom prst="rect">
            <a:avLst/>
          </a:prstGeom>
          <a:noFill/>
        </p:spPr>
        <p:txBody>
          <a:bodyPr wrap="square" rtlCol="0">
            <a:spAutoFit/>
          </a:bodyPr>
          <a:lstStyle/>
          <a:p>
            <a:pPr algn="just">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Bert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技术的提出在多项</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NLP</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任务中效果显著，包括文本分类，情感计算，智能问答，自然语言推理等方面都表现出色</a:t>
            </a:r>
          </a:p>
        </p:txBody>
      </p:sp>
      <p:pic>
        <p:nvPicPr>
          <p:cNvPr id="16" name="Picture 2" descr="https://pic1.zhimg.com/80/v2-9979c95d66a71a720207a48311702430_720w.jpg">
            <a:extLst>
              <a:ext uri="{FF2B5EF4-FFF2-40B4-BE49-F238E27FC236}">
                <a16:creationId xmlns:a16="http://schemas.microsoft.com/office/drawing/2014/main" id="{690D45FC-4AD5-4080-809E-1B356B1E1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386" y="1639099"/>
            <a:ext cx="260985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pic1.zhimg.com/80/v2-583765858249a8ebf5c0ececea2cd63c_720w.jpg">
            <a:extLst>
              <a:ext uri="{FF2B5EF4-FFF2-40B4-BE49-F238E27FC236}">
                <a16:creationId xmlns:a16="http://schemas.microsoft.com/office/drawing/2014/main" id="{27A0FFA3-3475-42AB-9D97-986A4DD4F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236" y="1026463"/>
            <a:ext cx="3209925" cy="4591050"/>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8B8C73C9-EA03-44AE-A367-7816E5374E9F}"/>
              </a:ext>
            </a:extLst>
          </p:cNvPr>
          <p:cNvSpPr txBox="1"/>
          <p:nvPr/>
        </p:nvSpPr>
        <p:spPr>
          <a:xfrm flipH="1">
            <a:off x="1072851" y="4444353"/>
            <a:ext cx="2210920" cy="369332"/>
          </a:xfrm>
          <a:prstGeom prst="rect">
            <a:avLst/>
          </a:prstGeom>
          <a:noFill/>
        </p:spPr>
        <p:txBody>
          <a:bodyPr wrap="square" rtlCol="0">
            <a:spAutoFit/>
          </a:bodyPr>
          <a:lstStyle/>
          <a:p>
            <a:r>
              <a:rPr lang="en-US" altLang="zh-CN" dirty="0"/>
              <a:t>Bert</a:t>
            </a:r>
            <a:r>
              <a:rPr lang="zh-CN" altLang="en-US" dirty="0"/>
              <a:t>模型的网络结构</a:t>
            </a:r>
          </a:p>
        </p:txBody>
      </p:sp>
      <p:sp>
        <p:nvSpPr>
          <p:cNvPr id="19" name="文本框 18">
            <a:extLst>
              <a:ext uri="{FF2B5EF4-FFF2-40B4-BE49-F238E27FC236}">
                <a16:creationId xmlns:a16="http://schemas.microsoft.com/office/drawing/2014/main" id="{CDDAD89F-3F6D-4170-B7E2-2B603A727E68}"/>
              </a:ext>
            </a:extLst>
          </p:cNvPr>
          <p:cNvSpPr txBox="1"/>
          <p:nvPr/>
        </p:nvSpPr>
        <p:spPr>
          <a:xfrm>
            <a:off x="3809459" y="5813884"/>
            <a:ext cx="2891625" cy="369332"/>
          </a:xfrm>
          <a:prstGeom prst="rect">
            <a:avLst/>
          </a:prstGeom>
          <a:noFill/>
        </p:spPr>
        <p:txBody>
          <a:bodyPr wrap="none" rtlCol="0">
            <a:spAutoFit/>
          </a:bodyPr>
          <a:lstStyle/>
          <a:p>
            <a:r>
              <a:rPr lang="en-US" altLang="zh-CN" dirty="0"/>
              <a:t>Bert</a:t>
            </a:r>
            <a:r>
              <a:rPr lang="zh-CN" altLang="en-US" dirty="0"/>
              <a:t>模型中的</a:t>
            </a:r>
            <a:r>
              <a:rPr lang="en-US" altLang="zh-CN" dirty="0"/>
              <a:t>transform</a:t>
            </a:r>
            <a:r>
              <a:rPr lang="zh-CN" altLang="en-US" dirty="0"/>
              <a:t>模型</a:t>
            </a:r>
          </a:p>
        </p:txBody>
      </p:sp>
    </p:spTree>
    <p:extLst>
      <p:ext uri="{BB962C8B-B14F-4D97-AF65-F5344CB8AC3E}">
        <p14:creationId xmlns:p14="http://schemas.microsoft.com/office/powerpoint/2010/main" val="797227224"/>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2025</Words>
  <Application>Microsoft Office PowerPoint</Application>
  <PresentationFormat>宽屏</PresentationFormat>
  <Paragraphs>181</Paragraphs>
  <Slides>23</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黑体</vt:lpstr>
      <vt:lpstr>华文仿宋</vt:lpstr>
      <vt:lpstr>宋体</vt:lpstr>
      <vt:lpstr>微软雅黑</vt:lpstr>
      <vt:lpstr>微软雅黑 Light</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沈国鑫</cp:lastModifiedBy>
  <cp:revision>56</cp:revision>
  <dcterms:created xsi:type="dcterms:W3CDTF">2017-05-14T01:45:00Z</dcterms:created>
  <dcterms:modified xsi:type="dcterms:W3CDTF">2020-07-07T11:20:58Z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