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7" r:id="rId3"/>
    <p:sldId id="276" r:id="rId4"/>
    <p:sldId id="280" r:id="rId5"/>
    <p:sldId id="263" r:id="rId6"/>
    <p:sldId id="262" r:id="rId7"/>
    <p:sldId id="281" r:id="rId8"/>
    <p:sldId id="284" r:id="rId9"/>
    <p:sldId id="258" r:id="rId10"/>
    <p:sldId id="279" r:id="rId11"/>
    <p:sldId id="259" r:id="rId12"/>
    <p:sldId id="260" r:id="rId13"/>
    <p:sldId id="283" r:id="rId14"/>
    <p:sldId id="261" r:id="rId15"/>
    <p:sldId id="282" r:id="rId16"/>
    <p:sldId id="268" r:id="rId17"/>
    <p:sldId id="269" r:id="rId18"/>
    <p:sldId id="270" r:id="rId19"/>
    <p:sldId id="287" r:id="rId20"/>
    <p:sldId id="264" r:id="rId21"/>
    <p:sldId id="265" r:id="rId22"/>
    <p:sldId id="289" r:id="rId23"/>
    <p:sldId id="286" r:id="rId24"/>
    <p:sldId id="288" r:id="rId25"/>
    <p:sldId id="266" r:id="rId26"/>
    <p:sldId id="294" r:id="rId27"/>
    <p:sldId id="271" r:id="rId28"/>
    <p:sldId id="275" r:id="rId29"/>
    <p:sldId id="273" r:id="rId30"/>
    <p:sldId id="291" r:id="rId31"/>
    <p:sldId id="290" r:id="rId32"/>
    <p:sldId id="274" r:id="rId33"/>
    <p:sldId id="292" r:id="rId34"/>
    <p:sldId id="293" r:id="rId35"/>
    <p:sldId id="267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570A9-D5B4-4A97-ABED-983515BDE5A5}" type="doc">
      <dgm:prSet loTypeId="urn:microsoft.com/office/officeart/2005/8/layout/cycle1" loCatId="cycle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BAB23C4B-EDCB-4A92-9B6E-93D5E9D6554A}">
      <dgm:prSet phldrT="[文字]"/>
      <dgm:spPr/>
      <dgm:t>
        <a:bodyPr/>
        <a:lstStyle/>
        <a:p>
          <a:r>
            <a:rPr lang="en-US" altLang="zh-TW" dirty="0" smtClean="0"/>
            <a:t>Daily scrum</a:t>
          </a:r>
          <a:endParaRPr lang="zh-TW" altLang="en-US" dirty="0"/>
        </a:p>
      </dgm:t>
    </dgm:pt>
    <dgm:pt modelId="{AAF81904-56D5-486F-82F7-40376995396A}" type="parTrans" cxnId="{B07E8675-FB44-431B-82A7-695F724E948C}">
      <dgm:prSet/>
      <dgm:spPr/>
      <dgm:t>
        <a:bodyPr/>
        <a:lstStyle/>
        <a:p>
          <a:endParaRPr lang="zh-TW" altLang="en-US"/>
        </a:p>
      </dgm:t>
    </dgm:pt>
    <dgm:pt modelId="{1BB7FF39-DE8F-48CF-B236-7961502EB791}" type="sibTrans" cxnId="{B07E8675-FB44-431B-82A7-695F724E948C}">
      <dgm:prSet/>
      <dgm:spPr/>
      <dgm:t>
        <a:bodyPr/>
        <a:lstStyle/>
        <a:p>
          <a:endParaRPr lang="zh-TW" altLang="en-US"/>
        </a:p>
      </dgm:t>
    </dgm:pt>
    <dgm:pt modelId="{679D8948-9882-43DA-AFF4-D68D08417936}">
      <dgm:prSet phldrT="[文字]"/>
      <dgm:spPr/>
      <dgm:t>
        <a:bodyPr/>
        <a:lstStyle/>
        <a:p>
          <a:r>
            <a:rPr lang="en-US" altLang="zh-TW" dirty="0" smtClean="0"/>
            <a:t>Sprint Review</a:t>
          </a:r>
          <a:endParaRPr lang="zh-TW" altLang="en-US" dirty="0"/>
        </a:p>
      </dgm:t>
    </dgm:pt>
    <dgm:pt modelId="{A080B693-465B-476D-A259-22F900616593}" type="parTrans" cxnId="{7B93AAAC-024F-4E57-8314-3451E1455436}">
      <dgm:prSet/>
      <dgm:spPr/>
      <dgm:t>
        <a:bodyPr/>
        <a:lstStyle/>
        <a:p>
          <a:endParaRPr lang="zh-TW" altLang="en-US"/>
        </a:p>
      </dgm:t>
    </dgm:pt>
    <dgm:pt modelId="{48ADB275-F19E-4BE8-88A1-D079A278812F}" type="sibTrans" cxnId="{7B93AAAC-024F-4E57-8314-3451E1455436}">
      <dgm:prSet/>
      <dgm:spPr/>
      <dgm:t>
        <a:bodyPr/>
        <a:lstStyle/>
        <a:p>
          <a:endParaRPr lang="zh-TW" altLang="en-US"/>
        </a:p>
      </dgm:t>
    </dgm:pt>
    <dgm:pt modelId="{4D1A4226-3974-4B7D-8DBB-61026231C377}">
      <dgm:prSet phldrT="[文字]"/>
      <dgm:spPr/>
      <dgm:t>
        <a:bodyPr/>
        <a:lstStyle/>
        <a:p>
          <a:r>
            <a:rPr lang="en-US" altLang="zh-TW" dirty="0" smtClean="0"/>
            <a:t>Sprint Planning</a:t>
          </a:r>
          <a:endParaRPr lang="zh-TW" altLang="en-US" dirty="0"/>
        </a:p>
      </dgm:t>
    </dgm:pt>
    <dgm:pt modelId="{4D0FE1B1-01B7-4D2A-9FFC-EA7CB01372C3}" type="parTrans" cxnId="{1EBA5C28-70C2-43EB-8316-BACC70FE6780}">
      <dgm:prSet/>
      <dgm:spPr/>
      <dgm:t>
        <a:bodyPr/>
        <a:lstStyle/>
        <a:p>
          <a:endParaRPr lang="zh-TW" altLang="en-US"/>
        </a:p>
      </dgm:t>
    </dgm:pt>
    <dgm:pt modelId="{A6EA93B1-8F99-4E9E-8DB3-7FC99A0390C8}" type="sibTrans" cxnId="{1EBA5C28-70C2-43EB-8316-BACC70FE6780}">
      <dgm:prSet/>
      <dgm:spPr/>
      <dgm:t>
        <a:bodyPr/>
        <a:lstStyle/>
        <a:p>
          <a:endParaRPr lang="zh-TW" altLang="en-US"/>
        </a:p>
      </dgm:t>
    </dgm:pt>
    <dgm:pt modelId="{7B902737-F548-4454-8CE9-26A87171072D}" type="pres">
      <dgm:prSet presAssocID="{D0D570A9-D5B4-4A97-ABED-983515BDE5A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8395919-E03A-419E-91E5-D6DE3C021C03}" type="pres">
      <dgm:prSet presAssocID="{BAB23C4B-EDCB-4A92-9B6E-93D5E9D6554A}" presName="dummy" presStyleCnt="0"/>
      <dgm:spPr/>
    </dgm:pt>
    <dgm:pt modelId="{DBCB6DFD-55B1-4B31-A9F8-832796D8B6AD}" type="pres">
      <dgm:prSet presAssocID="{BAB23C4B-EDCB-4A92-9B6E-93D5E9D6554A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82BA1F-DE13-449E-9DCA-1CBB0C124C9A}" type="pres">
      <dgm:prSet presAssocID="{1BB7FF39-DE8F-48CF-B236-7961502EB791}" presName="sibTrans" presStyleLbl="node1" presStyleIdx="0" presStyleCnt="3"/>
      <dgm:spPr/>
      <dgm:t>
        <a:bodyPr/>
        <a:lstStyle/>
        <a:p>
          <a:endParaRPr lang="zh-TW" altLang="en-US"/>
        </a:p>
      </dgm:t>
    </dgm:pt>
    <dgm:pt modelId="{6930A33E-026E-4EF0-91A4-D37BE8480FA3}" type="pres">
      <dgm:prSet presAssocID="{679D8948-9882-43DA-AFF4-D68D08417936}" presName="dummy" presStyleCnt="0"/>
      <dgm:spPr/>
    </dgm:pt>
    <dgm:pt modelId="{A304DBD0-4063-4201-943A-6F6D322E0A60}" type="pres">
      <dgm:prSet presAssocID="{679D8948-9882-43DA-AFF4-D68D08417936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552D7C-A80F-43A7-8E39-8120DCF055E5}" type="pres">
      <dgm:prSet presAssocID="{48ADB275-F19E-4BE8-88A1-D079A278812F}" presName="sibTrans" presStyleLbl="node1" presStyleIdx="1" presStyleCnt="3"/>
      <dgm:spPr/>
      <dgm:t>
        <a:bodyPr/>
        <a:lstStyle/>
        <a:p>
          <a:endParaRPr lang="zh-TW" altLang="en-US"/>
        </a:p>
      </dgm:t>
    </dgm:pt>
    <dgm:pt modelId="{C5F6D149-FDEC-4889-8340-48C8241903C1}" type="pres">
      <dgm:prSet presAssocID="{4D1A4226-3974-4B7D-8DBB-61026231C377}" presName="dummy" presStyleCnt="0"/>
      <dgm:spPr/>
    </dgm:pt>
    <dgm:pt modelId="{0DAE90A6-D5A1-42F8-9DA3-D2891ACC4110}" type="pres">
      <dgm:prSet presAssocID="{4D1A4226-3974-4B7D-8DBB-61026231C37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B54768-3BC4-4485-BC71-7EE3AD9D9F44}" type="pres">
      <dgm:prSet presAssocID="{A6EA93B1-8F99-4E9E-8DB3-7FC99A0390C8}" presName="sibTrans" presStyleLbl="node1" presStyleIdx="2" presStyleCnt="3"/>
      <dgm:spPr/>
      <dgm:t>
        <a:bodyPr/>
        <a:lstStyle/>
        <a:p>
          <a:endParaRPr lang="zh-TW" altLang="en-US"/>
        </a:p>
      </dgm:t>
    </dgm:pt>
  </dgm:ptLst>
  <dgm:cxnLst>
    <dgm:cxn modelId="{D081CFA2-A0BA-4AF9-97EB-9DD229DC52FB}" type="presOf" srcId="{679D8948-9882-43DA-AFF4-D68D08417936}" destId="{A304DBD0-4063-4201-943A-6F6D322E0A60}" srcOrd="0" destOrd="0" presId="urn:microsoft.com/office/officeart/2005/8/layout/cycle1"/>
    <dgm:cxn modelId="{4488FA3A-5058-4C50-96CD-4350A64A3D0E}" type="presOf" srcId="{1BB7FF39-DE8F-48CF-B236-7961502EB791}" destId="{7182BA1F-DE13-449E-9DCA-1CBB0C124C9A}" srcOrd="0" destOrd="0" presId="urn:microsoft.com/office/officeart/2005/8/layout/cycle1"/>
    <dgm:cxn modelId="{B07E8675-FB44-431B-82A7-695F724E948C}" srcId="{D0D570A9-D5B4-4A97-ABED-983515BDE5A5}" destId="{BAB23C4B-EDCB-4A92-9B6E-93D5E9D6554A}" srcOrd="0" destOrd="0" parTransId="{AAF81904-56D5-486F-82F7-40376995396A}" sibTransId="{1BB7FF39-DE8F-48CF-B236-7961502EB791}"/>
    <dgm:cxn modelId="{7B93AAAC-024F-4E57-8314-3451E1455436}" srcId="{D0D570A9-D5B4-4A97-ABED-983515BDE5A5}" destId="{679D8948-9882-43DA-AFF4-D68D08417936}" srcOrd="1" destOrd="0" parTransId="{A080B693-465B-476D-A259-22F900616593}" sibTransId="{48ADB275-F19E-4BE8-88A1-D079A278812F}"/>
    <dgm:cxn modelId="{AB6FEE3E-75ED-41B4-9BCC-A8F896949CC9}" type="presOf" srcId="{4D1A4226-3974-4B7D-8DBB-61026231C377}" destId="{0DAE90A6-D5A1-42F8-9DA3-D2891ACC4110}" srcOrd="0" destOrd="0" presId="urn:microsoft.com/office/officeart/2005/8/layout/cycle1"/>
    <dgm:cxn modelId="{61ABB32D-6883-400B-AE8F-5B7AF22014A0}" type="presOf" srcId="{A6EA93B1-8F99-4E9E-8DB3-7FC99A0390C8}" destId="{71B54768-3BC4-4485-BC71-7EE3AD9D9F44}" srcOrd="0" destOrd="0" presId="urn:microsoft.com/office/officeart/2005/8/layout/cycle1"/>
    <dgm:cxn modelId="{67FD475F-4C78-4357-9582-500140ECF08E}" type="presOf" srcId="{D0D570A9-D5B4-4A97-ABED-983515BDE5A5}" destId="{7B902737-F548-4454-8CE9-26A87171072D}" srcOrd="0" destOrd="0" presId="urn:microsoft.com/office/officeart/2005/8/layout/cycle1"/>
    <dgm:cxn modelId="{C53CEE39-14B8-4938-ADC9-794A4513A73A}" type="presOf" srcId="{BAB23C4B-EDCB-4A92-9B6E-93D5E9D6554A}" destId="{DBCB6DFD-55B1-4B31-A9F8-832796D8B6AD}" srcOrd="0" destOrd="0" presId="urn:microsoft.com/office/officeart/2005/8/layout/cycle1"/>
    <dgm:cxn modelId="{E049947C-F380-4C2E-BB85-2E44BBFC1F40}" type="presOf" srcId="{48ADB275-F19E-4BE8-88A1-D079A278812F}" destId="{13552D7C-A80F-43A7-8E39-8120DCF055E5}" srcOrd="0" destOrd="0" presId="urn:microsoft.com/office/officeart/2005/8/layout/cycle1"/>
    <dgm:cxn modelId="{1EBA5C28-70C2-43EB-8316-BACC70FE6780}" srcId="{D0D570A9-D5B4-4A97-ABED-983515BDE5A5}" destId="{4D1A4226-3974-4B7D-8DBB-61026231C377}" srcOrd="2" destOrd="0" parTransId="{4D0FE1B1-01B7-4D2A-9FFC-EA7CB01372C3}" sibTransId="{A6EA93B1-8F99-4E9E-8DB3-7FC99A0390C8}"/>
    <dgm:cxn modelId="{A57720F3-5BB8-4A9E-835B-8E27F7E4962E}" type="presParOf" srcId="{7B902737-F548-4454-8CE9-26A87171072D}" destId="{38395919-E03A-419E-91E5-D6DE3C021C03}" srcOrd="0" destOrd="0" presId="urn:microsoft.com/office/officeart/2005/8/layout/cycle1"/>
    <dgm:cxn modelId="{317FFEF6-B634-415E-98F8-50C6C56973C3}" type="presParOf" srcId="{7B902737-F548-4454-8CE9-26A87171072D}" destId="{DBCB6DFD-55B1-4B31-A9F8-832796D8B6AD}" srcOrd="1" destOrd="0" presId="urn:microsoft.com/office/officeart/2005/8/layout/cycle1"/>
    <dgm:cxn modelId="{FEA77315-9510-46E5-99DB-75BBE733BDC1}" type="presParOf" srcId="{7B902737-F548-4454-8CE9-26A87171072D}" destId="{7182BA1F-DE13-449E-9DCA-1CBB0C124C9A}" srcOrd="2" destOrd="0" presId="urn:microsoft.com/office/officeart/2005/8/layout/cycle1"/>
    <dgm:cxn modelId="{481D818D-E00F-476D-9B09-70CE61717FB7}" type="presParOf" srcId="{7B902737-F548-4454-8CE9-26A87171072D}" destId="{6930A33E-026E-4EF0-91A4-D37BE8480FA3}" srcOrd="3" destOrd="0" presId="urn:microsoft.com/office/officeart/2005/8/layout/cycle1"/>
    <dgm:cxn modelId="{ACD81E2F-A520-4268-9981-17EEE12B9111}" type="presParOf" srcId="{7B902737-F548-4454-8CE9-26A87171072D}" destId="{A304DBD0-4063-4201-943A-6F6D322E0A60}" srcOrd="4" destOrd="0" presId="urn:microsoft.com/office/officeart/2005/8/layout/cycle1"/>
    <dgm:cxn modelId="{E03FEF91-0F3A-4C9F-885A-C2A81B2AAFA3}" type="presParOf" srcId="{7B902737-F548-4454-8CE9-26A87171072D}" destId="{13552D7C-A80F-43A7-8E39-8120DCF055E5}" srcOrd="5" destOrd="0" presId="urn:microsoft.com/office/officeart/2005/8/layout/cycle1"/>
    <dgm:cxn modelId="{C653BA5E-3463-486B-A81B-E28B5750AA0B}" type="presParOf" srcId="{7B902737-F548-4454-8CE9-26A87171072D}" destId="{C5F6D149-FDEC-4889-8340-48C8241903C1}" srcOrd="6" destOrd="0" presId="urn:microsoft.com/office/officeart/2005/8/layout/cycle1"/>
    <dgm:cxn modelId="{7FE9232C-BE21-43E8-9660-C68E9DC4A46B}" type="presParOf" srcId="{7B902737-F548-4454-8CE9-26A87171072D}" destId="{0DAE90A6-D5A1-42F8-9DA3-D2891ACC4110}" srcOrd="7" destOrd="0" presId="urn:microsoft.com/office/officeart/2005/8/layout/cycle1"/>
    <dgm:cxn modelId="{1A1B052E-D4EE-4034-9F99-E87CF75FD8C2}" type="presParOf" srcId="{7B902737-F548-4454-8CE9-26A87171072D}" destId="{71B54768-3BC4-4485-BC71-7EE3AD9D9F44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B6DFD-55B1-4B31-A9F8-832796D8B6AD}">
      <dsp:nvSpPr>
        <dsp:cNvPr id="0" name=""/>
        <dsp:cNvSpPr/>
      </dsp:nvSpPr>
      <dsp:spPr>
        <a:xfrm>
          <a:off x="4740067" y="360933"/>
          <a:ext cx="1838399" cy="1838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/>
            <a:t>Daily scrum</a:t>
          </a:r>
          <a:endParaRPr lang="zh-TW" altLang="en-US" sz="3500" kern="1200" dirty="0"/>
        </a:p>
      </dsp:txBody>
      <dsp:txXfrm>
        <a:off x="4740067" y="360933"/>
        <a:ext cx="1838399" cy="1838399"/>
      </dsp:txXfrm>
    </dsp:sp>
    <dsp:sp modelId="{7182BA1F-DE13-449E-9DCA-1CBB0C124C9A}">
      <dsp:nvSpPr>
        <dsp:cNvPr id="0" name=""/>
        <dsp:cNvSpPr/>
      </dsp:nvSpPr>
      <dsp:spPr>
        <a:xfrm>
          <a:off x="1943040" y="72"/>
          <a:ext cx="4343518" cy="4343518"/>
        </a:xfrm>
        <a:prstGeom prst="circularArrow">
          <a:avLst>
            <a:gd name="adj1" fmla="val 8253"/>
            <a:gd name="adj2" fmla="val 576538"/>
            <a:gd name="adj3" fmla="val 2961928"/>
            <a:gd name="adj4" fmla="val 53014"/>
            <a:gd name="adj5" fmla="val 962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4DBD0-4063-4201-943A-6F6D322E0A60}">
      <dsp:nvSpPr>
        <dsp:cNvPr id="0" name=""/>
        <dsp:cNvSpPr/>
      </dsp:nvSpPr>
      <dsp:spPr>
        <a:xfrm>
          <a:off x="3195600" y="3036029"/>
          <a:ext cx="1838399" cy="1838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/>
            <a:t>Sprint Review</a:t>
          </a:r>
          <a:endParaRPr lang="zh-TW" altLang="en-US" sz="3500" kern="1200" dirty="0"/>
        </a:p>
      </dsp:txBody>
      <dsp:txXfrm>
        <a:off x="3195600" y="3036029"/>
        <a:ext cx="1838399" cy="1838399"/>
      </dsp:txXfrm>
    </dsp:sp>
    <dsp:sp modelId="{13552D7C-A80F-43A7-8E39-8120DCF055E5}">
      <dsp:nvSpPr>
        <dsp:cNvPr id="0" name=""/>
        <dsp:cNvSpPr/>
      </dsp:nvSpPr>
      <dsp:spPr>
        <a:xfrm>
          <a:off x="1943040" y="72"/>
          <a:ext cx="4343518" cy="4343518"/>
        </a:xfrm>
        <a:prstGeom prst="circularArrow">
          <a:avLst>
            <a:gd name="adj1" fmla="val 8253"/>
            <a:gd name="adj2" fmla="val 576538"/>
            <a:gd name="adj3" fmla="val 10170448"/>
            <a:gd name="adj4" fmla="val 7261534"/>
            <a:gd name="adj5" fmla="val 9629"/>
          </a:avLst>
        </a:prstGeom>
        <a:solidFill>
          <a:schemeClr val="accent3">
            <a:hueOff val="5717212"/>
            <a:satOff val="1242"/>
            <a:lumOff val="-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E90A6-D5A1-42F8-9DA3-D2891ACC4110}">
      <dsp:nvSpPr>
        <dsp:cNvPr id="0" name=""/>
        <dsp:cNvSpPr/>
      </dsp:nvSpPr>
      <dsp:spPr>
        <a:xfrm>
          <a:off x="1651132" y="360933"/>
          <a:ext cx="1838399" cy="1838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/>
            <a:t>Sprint Planning</a:t>
          </a:r>
          <a:endParaRPr lang="zh-TW" altLang="en-US" sz="3500" kern="1200" dirty="0"/>
        </a:p>
      </dsp:txBody>
      <dsp:txXfrm>
        <a:off x="1651132" y="360933"/>
        <a:ext cx="1838399" cy="1838399"/>
      </dsp:txXfrm>
    </dsp:sp>
    <dsp:sp modelId="{71B54768-3BC4-4485-BC71-7EE3AD9D9F44}">
      <dsp:nvSpPr>
        <dsp:cNvPr id="0" name=""/>
        <dsp:cNvSpPr/>
      </dsp:nvSpPr>
      <dsp:spPr>
        <a:xfrm>
          <a:off x="1943040" y="72"/>
          <a:ext cx="4343518" cy="4343518"/>
        </a:xfrm>
        <a:prstGeom prst="circularArrow">
          <a:avLst>
            <a:gd name="adj1" fmla="val 8253"/>
            <a:gd name="adj2" fmla="val 576538"/>
            <a:gd name="adj3" fmla="val 16854921"/>
            <a:gd name="adj4" fmla="val 14968541"/>
            <a:gd name="adj5" fmla="val 9629"/>
          </a:avLst>
        </a:prstGeom>
        <a:solidFill>
          <a:schemeClr val="accent3">
            <a:hueOff val="11434424"/>
            <a:satOff val="2484"/>
            <a:lumOff val="-35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67DE-5BD1-454B-A740-FCB710E999DF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AC1E-5559-45B9-BA0F-0B4F7EB042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67DE-5BD1-454B-A740-FCB710E999DF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AC1E-5559-45B9-BA0F-0B4F7EB042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67DE-5BD1-454B-A740-FCB710E999DF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AC1E-5559-45B9-BA0F-0B4F7EB042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67DE-5BD1-454B-A740-FCB710E999DF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AC1E-5559-45B9-BA0F-0B4F7EB042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67DE-5BD1-454B-A740-FCB710E999DF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AC1E-5559-45B9-BA0F-0B4F7EB042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67DE-5BD1-454B-A740-FCB710E999DF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AC1E-5559-45B9-BA0F-0B4F7EB042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67DE-5BD1-454B-A740-FCB710E999DF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AC1E-5559-45B9-BA0F-0B4F7EB042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67DE-5BD1-454B-A740-FCB710E999DF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AC1E-5559-45B9-BA0F-0B4F7EB042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67DE-5BD1-454B-A740-FCB710E999DF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AC1E-5559-45B9-BA0F-0B4F7EB042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67DE-5BD1-454B-A740-FCB710E999DF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AC1E-5559-45B9-BA0F-0B4F7EB042F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67DE-5BD1-454B-A740-FCB710E999DF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AC1E-5559-45B9-BA0F-0B4F7EB042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E4F67DE-5BD1-454B-A740-FCB710E999DF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27AC1E-5559-45B9-BA0F-0B4F7EB042F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敏捷開發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8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marL="0" indent="0" algn="ctr">
              <a:buNone/>
            </a:pPr>
            <a:r>
              <a:rPr lang="en-US" altLang="zh-TW" sz="6000" dirty="0" smtClean="0"/>
              <a:t>What is scrum ?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425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2763"/>
            <a:ext cx="8229600" cy="4031673"/>
          </a:xfrm>
        </p:spPr>
      </p:pic>
    </p:spTree>
    <p:extLst>
      <p:ext uri="{BB962C8B-B14F-4D97-AF65-F5344CB8AC3E}">
        <p14:creationId xmlns:p14="http://schemas.microsoft.com/office/powerpoint/2010/main" val="25983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 </a:t>
            </a:r>
            <a:r>
              <a:rPr lang="zh-TW" altLang="en-US" dirty="0" smtClean="0"/>
              <a:t>專案特性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smtClean="0"/>
              <a:t>Empirical </a:t>
            </a:r>
            <a:r>
              <a:rPr lang="en-US" altLang="zh-TW" sz="3200" dirty="0" smtClean="0"/>
              <a:t>Process Control</a:t>
            </a:r>
          </a:p>
          <a:p>
            <a:pPr marL="0" indent="0">
              <a:buNone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   - Inspect, Adapt and Transparency</a:t>
            </a:r>
          </a:p>
          <a:p>
            <a:r>
              <a:rPr lang="en-US" altLang="zh-TW" sz="3200" dirty="0" smtClean="0"/>
              <a:t>Iterative and Incremental Development(IID)</a:t>
            </a:r>
          </a:p>
          <a:p>
            <a:r>
              <a:rPr lang="en-US" altLang="zh-TW" sz="3200" dirty="0" smtClean="0"/>
              <a:t>Value-Driven</a:t>
            </a:r>
          </a:p>
          <a:p>
            <a:r>
              <a:rPr lang="en-US" altLang="zh-TW" sz="3200" dirty="0" err="1" smtClean="0"/>
              <a:t>Timeboxing</a:t>
            </a:r>
            <a:endParaRPr lang="en-US" altLang="zh-TW" sz="3200" dirty="0" smtClean="0"/>
          </a:p>
          <a:p>
            <a:r>
              <a:rPr lang="en-US" altLang="zh-TW" sz="3200" dirty="0" smtClean="0"/>
              <a:t>Rapid Feedback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49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/>
              <a:t>Empirical vs. predictive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988840"/>
            <a:ext cx="7434288" cy="382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5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49325" y="764704"/>
            <a:ext cx="8579296" cy="1219200"/>
          </a:xfrm>
        </p:spPr>
        <p:txBody>
          <a:bodyPr>
            <a:normAutofit fontScale="90000"/>
          </a:bodyPr>
          <a:lstStyle/>
          <a:p>
            <a:r>
              <a:rPr lang="en-US" altLang="zh-TW" sz="4400" dirty="0"/>
              <a:t>Iterative and </a:t>
            </a:r>
            <a:r>
              <a:rPr lang="en-US" altLang="zh-TW" sz="4400" dirty="0" smtClean="0"/>
              <a:t>Incremental Development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132856"/>
            <a:ext cx="5472608" cy="4043195"/>
          </a:xfrm>
        </p:spPr>
      </p:pic>
    </p:spTree>
    <p:extLst>
      <p:ext uri="{BB962C8B-B14F-4D97-AF65-F5344CB8AC3E}">
        <p14:creationId xmlns:p14="http://schemas.microsoft.com/office/powerpoint/2010/main" val="14026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Value driven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367" y="1600200"/>
            <a:ext cx="736726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88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Timeboxing</a:t>
            </a:r>
            <a:r>
              <a:rPr lang="en-US" altLang="zh-TW" sz="4400" dirty="0" smtClean="0"/>
              <a:t> &amp; Rapid Feedback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05075"/>
            <a:ext cx="6096000" cy="3067050"/>
          </a:xfrm>
        </p:spPr>
      </p:pic>
    </p:spTree>
    <p:extLst>
      <p:ext uri="{BB962C8B-B14F-4D97-AF65-F5344CB8AC3E}">
        <p14:creationId xmlns:p14="http://schemas.microsoft.com/office/powerpoint/2010/main" val="33616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Scrum</a:t>
            </a:r>
            <a:r>
              <a:rPr lang="zh-TW" altLang="en-US" dirty="0" smtClean="0"/>
              <a:t>中的角色與責任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Stakeholder – </a:t>
            </a:r>
            <a:r>
              <a:rPr lang="zh-TW" altLang="en-US" dirty="0" smtClean="0"/>
              <a:t>擁有產品的願景及想法</a:t>
            </a:r>
            <a:endParaRPr lang="en-US" altLang="zh-TW" dirty="0" smtClean="0"/>
          </a:p>
          <a:p>
            <a:r>
              <a:rPr lang="en-US" altLang="zh-TW" dirty="0" smtClean="0"/>
              <a:t>Product Owner-</a:t>
            </a:r>
            <a:r>
              <a:rPr lang="zh-TW" altLang="en-US" dirty="0" smtClean="0"/>
              <a:t> 負責需求管理與驗收產品</a:t>
            </a:r>
            <a:endParaRPr lang="en-US" altLang="zh-TW" dirty="0" smtClean="0"/>
          </a:p>
          <a:p>
            <a:r>
              <a:rPr lang="en-US" altLang="zh-TW" dirty="0" err="1" smtClean="0"/>
              <a:t>ScrumMaster</a:t>
            </a:r>
            <a:r>
              <a:rPr lang="en-US" altLang="zh-TW" dirty="0" smtClean="0"/>
              <a:t>- </a:t>
            </a:r>
            <a:r>
              <a:rPr lang="zh-TW" altLang="en-US" dirty="0" smtClean="0"/>
              <a:t>負責確保</a:t>
            </a:r>
            <a:r>
              <a:rPr lang="en-US" altLang="zh-TW" dirty="0" smtClean="0"/>
              <a:t>Scrum</a:t>
            </a:r>
            <a:r>
              <a:rPr lang="zh-TW" altLang="en-US" dirty="0" smtClean="0"/>
              <a:t>流程順暢執行</a:t>
            </a:r>
            <a:endParaRPr lang="en-US" altLang="zh-TW" dirty="0" smtClean="0"/>
          </a:p>
          <a:p>
            <a:r>
              <a:rPr lang="en-US" altLang="zh-TW" dirty="0" smtClean="0"/>
              <a:t>Team- </a:t>
            </a:r>
            <a:r>
              <a:rPr lang="zh-TW" altLang="en-US" dirty="0" smtClean="0"/>
              <a:t>負責做出產品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11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 User Story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A story is a short description of a unit of software that works, delivers value, and generates feedback from stakeholders.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19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 story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44566"/>
            <a:ext cx="7920880" cy="543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901353" y="5428137"/>
            <a:ext cx="770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T</a:t>
            </a:r>
            <a:r>
              <a:rPr lang="en-US" altLang="zh-TW" b="1" dirty="0" smtClean="0">
                <a:solidFill>
                  <a:srgbClr val="0070C0"/>
                </a:solidFill>
              </a:rPr>
              <a:t>eam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50552" y="3777605"/>
            <a:ext cx="1471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 smtClean="0">
                <a:solidFill>
                  <a:srgbClr val="0070C0"/>
                </a:solidFill>
              </a:rPr>
              <a:t>Stakeholders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95598" y="234888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 smtClean="0">
                <a:solidFill>
                  <a:srgbClr val="0070C0"/>
                </a:solidFill>
              </a:rPr>
              <a:t>po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Overview of Agile </a:t>
            </a:r>
            <a:r>
              <a:rPr lang="en-US" altLang="zh-TW" dirty="0" smtClean="0"/>
              <a:t>Methodology</a:t>
            </a:r>
          </a:p>
          <a:p>
            <a:r>
              <a:rPr lang="en-US" altLang="zh-TW" dirty="0" smtClean="0"/>
              <a:t>How to scrum?</a:t>
            </a:r>
            <a:endParaRPr lang="en-US" altLang="zh-TW" dirty="0"/>
          </a:p>
          <a:p>
            <a:r>
              <a:rPr lang="en-US" altLang="zh-TW" dirty="0" smtClean="0"/>
              <a:t>Implementation issues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93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活動二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研究院到高雄距離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zh-TW" altLang="en-US" dirty="0" smtClean="0"/>
              <a:t>研究院到上海距離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zh-TW" altLang="en-US" dirty="0" smtClean="0"/>
              <a:t>研究院到東京距離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77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活動二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9" y="2060848"/>
            <a:ext cx="827713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/>
          <p:cNvCxnSpPr/>
          <p:nvPr/>
        </p:nvCxnSpPr>
        <p:spPr>
          <a:xfrm flipH="1">
            <a:off x="2699792" y="3933056"/>
            <a:ext cx="72008" cy="136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2555776" y="5301208"/>
            <a:ext cx="144016" cy="43204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2699792" y="2924944"/>
            <a:ext cx="3456384" cy="23762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Planning porker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990725"/>
            <a:ext cx="72675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8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INVEST in stories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831679"/>
            <a:ext cx="7906148" cy="440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2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Story type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5" y="1772816"/>
            <a:ext cx="7549188" cy="409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1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Story Point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用來表示</a:t>
            </a:r>
            <a:r>
              <a:rPr lang="en-US" altLang="zh-TW" sz="3200" dirty="0" smtClean="0"/>
              <a:t>story</a:t>
            </a:r>
            <a:r>
              <a:rPr lang="zh-TW" altLang="en-US" sz="3200" dirty="0" smtClean="0"/>
              <a:t>大小</a:t>
            </a:r>
            <a:r>
              <a:rPr lang="en-US" altLang="zh-TW" sz="3200" dirty="0" smtClean="0"/>
              <a:t>(effort or complex)</a:t>
            </a:r>
          </a:p>
          <a:p>
            <a:r>
              <a:rPr lang="zh-TW" altLang="en-US" sz="3200" dirty="0" smtClean="0"/>
              <a:t>屬於一種相對比較</a:t>
            </a:r>
            <a:endParaRPr lang="en-US" altLang="zh-TW" sz="3200" dirty="0" smtClean="0"/>
          </a:p>
          <a:p>
            <a:endParaRPr lang="en-US" altLang="zh-TW" sz="3200" dirty="0"/>
          </a:p>
          <a:p>
            <a:r>
              <a:rPr lang="en-US" altLang="zh-TW" sz="3200" dirty="0" smtClean="0"/>
              <a:t>Story – </a:t>
            </a:r>
            <a:r>
              <a:rPr lang="zh-TW" altLang="en-US" sz="3200" dirty="0" smtClean="0"/>
              <a:t>比較複雜度</a:t>
            </a:r>
            <a:endParaRPr lang="en-US" altLang="zh-TW" sz="3200" dirty="0" smtClean="0"/>
          </a:p>
          <a:p>
            <a:r>
              <a:rPr lang="en-US" altLang="zh-TW" sz="3200" dirty="0" smtClean="0"/>
              <a:t>Task – </a:t>
            </a:r>
            <a:r>
              <a:rPr lang="zh-TW" altLang="en-US" sz="3200" dirty="0" smtClean="0"/>
              <a:t>計算工時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66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Sprint cycle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33255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8710" y="45878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Sprint Planning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2555776" y="2780928"/>
            <a:ext cx="0" cy="30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5868144" y="2780928"/>
            <a:ext cx="0" cy="30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39552" y="2780928"/>
            <a:ext cx="17281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Story card #1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9552" y="3933056"/>
            <a:ext cx="17281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Story card #2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9552" y="5093741"/>
            <a:ext cx="17281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Story card #3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15816" y="2780928"/>
            <a:ext cx="100811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Task#1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73661" y="2780928"/>
            <a:ext cx="968103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Task#2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699792" y="4005064"/>
            <a:ext cx="936104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Task#1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07904" y="3999334"/>
            <a:ext cx="100811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Task#2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88024" y="3999334"/>
            <a:ext cx="100811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Task#3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41613" y="5093741"/>
            <a:ext cx="916100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Task#1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201395" y="2852936"/>
            <a:ext cx="864096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13hr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315224" y="2852936"/>
            <a:ext cx="968103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20hr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85371" y="4077072"/>
            <a:ext cx="86409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r>
              <a:rPr lang="en-US" altLang="zh-TW" dirty="0" smtClean="0"/>
              <a:t>hr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921475" y="4071342"/>
            <a:ext cx="100811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2hr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001595" y="4071342"/>
            <a:ext cx="86409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5hr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83176" y="5165749"/>
            <a:ext cx="864096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13hr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7767792" y="2348880"/>
            <a:ext cx="15093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799275" y="1580599"/>
            <a:ext cx="5854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/>
              <a:t>?</a:t>
            </a:r>
            <a:endParaRPr lang="zh-TW" altLang="en-US" sz="7200" dirty="0"/>
          </a:p>
        </p:txBody>
      </p:sp>
      <p:sp>
        <p:nvSpPr>
          <p:cNvPr id="4" name="矩形 3"/>
          <p:cNvSpPr/>
          <p:nvPr/>
        </p:nvSpPr>
        <p:spPr>
          <a:xfrm>
            <a:off x="247700" y="1627762"/>
            <a:ext cx="2668116" cy="9843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dirty="0"/>
              <a:t>解釋與釐清</a:t>
            </a:r>
            <a:r>
              <a:rPr lang="en-US" altLang="zh-TW" dirty="0"/>
              <a:t>Story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dirty="0" smtClean="0"/>
              <a:t>估計</a:t>
            </a:r>
            <a:r>
              <a:rPr lang="en-US" altLang="zh-TW" dirty="0"/>
              <a:t>story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dirty="0"/>
              <a:t>決定</a:t>
            </a:r>
            <a:r>
              <a:rPr lang="en-US" altLang="zh-TW" dirty="0"/>
              <a:t>sprint goal</a:t>
            </a:r>
          </a:p>
        </p:txBody>
      </p:sp>
      <p:sp>
        <p:nvSpPr>
          <p:cNvPr id="28" name="矩形 27"/>
          <p:cNvSpPr/>
          <p:nvPr/>
        </p:nvSpPr>
        <p:spPr>
          <a:xfrm>
            <a:off x="2915816" y="5873695"/>
            <a:ext cx="2376264" cy="86767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dirty="0" smtClean="0"/>
              <a:t>切割</a:t>
            </a:r>
            <a:r>
              <a:rPr lang="en-US" altLang="zh-TW" dirty="0" smtClean="0"/>
              <a:t>Story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dirty="0" smtClean="0"/>
              <a:t>估計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時間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94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Sprint Planning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sprint</a:t>
            </a:r>
            <a:r>
              <a:rPr lang="zh-TW" altLang="en-US" dirty="0" smtClean="0"/>
              <a:t>人力工時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每日人時*</a:t>
            </a:r>
            <a:r>
              <a:rPr lang="en-US" altLang="zh-TW" dirty="0" smtClean="0"/>
              <a:t>sprint</a:t>
            </a:r>
            <a:r>
              <a:rPr lang="zh-TW" altLang="en-US" dirty="0" smtClean="0"/>
              <a:t> 天數*人數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6(</a:t>
            </a:r>
            <a:r>
              <a:rPr lang="en-US" altLang="zh-TW" b="1" dirty="0" err="1">
                <a:solidFill>
                  <a:srgbClr val="FF0000"/>
                </a:solidFill>
              </a:rPr>
              <a:t>hr</a:t>
            </a:r>
            <a:r>
              <a:rPr lang="en-US" altLang="zh-TW" b="1" dirty="0">
                <a:solidFill>
                  <a:srgbClr val="FF0000"/>
                </a:solidFill>
              </a:rPr>
              <a:t>/day)*5(day)*2(week)*1(person)=60(</a:t>
            </a:r>
            <a:r>
              <a:rPr lang="en-US" altLang="zh-TW" b="1" dirty="0" err="1">
                <a:solidFill>
                  <a:srgbClr val="FF0000"/>
                </a:solidFill>
              </a:rPr>
              <a:t>hr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5060" y="3861048"/>
            <a:ext cx="864096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13hr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88889" y="3861048"/>
            <a:ext cx="968103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r>
              <a:rPr lang="en-US" altLang="zh-TW" dirty="0" smtClean="0"/>
              <a:t>hr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49054" y="3861048"/>
            <a:ext cx="968103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13hr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47468" y="3861048"/>
            <a:ext cx="968103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r>
              <a:rPr lang="en-US" altLang="zh-TW" dirty="0" smtClean="0"/>
              <a:t>hr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64308" y="5085184"/>
            <a:ext cx="86409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r>
              <a:rPr lang="en-US" altLang="zh-TW" dirty="0" smtClean="0"/>
              <a:t>hr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0412" y="5079454"/>
            <a:ext cx="100811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2hr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80532" y="5079454"/>
            <a:ext cx="86409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r>
              <a:rPr lang="en-US" altLang="zh-TW" dirty="0" smtClean="0"/>
              <a:t>hr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70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scrum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799315"/>
            <a:ext cx="6624736" cy="505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768128" y="476672"/>
            <a:ext cx="3672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昨天做了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...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遭遇到什麼問題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…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計畫開始做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…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5624112" y="453827"/>
            <a:ext cx="3419872" cy="12231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7" name="Picture 3" descr="C:\Users\Dan\Downloads\2744775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73844"/>
            <a:ext cx="1395739" cy="139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3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marL="0" indent="0" algn="ctr">
              <a:buNone/>
            </a:pPr>
            <a:r>
              <a:rPr lang="en-US" altLang="zh-TW" sz="7200" dirty="0" smtClean="0"/>
              <a:t>Why agile ?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8179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Burndown Chart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392850" cy="368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5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Backlog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08" y="1600200"/>
            <a:ext cx="629178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3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Sprint Retrospective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>
                <a:latin typeface="+mn-ea"/>
              </a:rPr>
              <a:t>回顧</a:t>
            </a:r>
            <a:r>
              <a:rPr lang="en-US" altLang="zh-TW" sz="2800" dirty="0" smtClean="0">
                <a:latin typeface="+mn-ea"/>
              </a:rPr>
              <a:t>sprint</a:t>
            </a:r>
          </a:p>
          <a:p>
            <a:r>
              <a:rPr lang="zh-TW" altLang="en-US" sz="2800" dirty="0">
                <a:latin typeface="+mn-ea"/>
              </a:rPr>
              <a:t>檢討</a:t>
            </a:r>
            <a:r>
              <a:rPr lang="zh-TW" altLang="en-US" sz="2800" dirty="0" smtClean="0">
                <a:latin typeface="+mn-ea"/>
              </a:rPr>
              <a:t>問題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>
                <a:latin typeface="+mn-ea"/>
              </a:rPr>
              <a:t>修正</a:t>
            </a:r>
            <a:r>
              <a:rPr lang="zh-TW" altLang="en-US" sz="2800" dirty="0" smtClean="0">
                <a:latin typeface="+mn-ea"/>
              </a:rPr>
              <a:t>方向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>
                <a:latin typeface="+mn-ea"/>
              </a:rPr>
              <a:t>鼓勵</a:t>
            </a:r>
            <a:r>
              <a:rPr lang="zh-TW" altLang="en-US" sz="2800" dirty="0" smtClean="0">
                <a:latin typeface="+mn-ea"/>
              </a:rPr>
              <a:t>團隊</a:t>
            </a:r>
            <a:endParaRPr lang="en-US" altLang="zh-TW" sz="2800" dirty="0" smtClean="0">
              <a:latin typeface="+mn-ea"/>
            </a:endParaRPr>
          </a:p>
          <a:p>
            <a:endParaRPr lang="en-US" altLang="zh-TW" sz="2800" dirty="0" smtClean="0">
              <a:latin typeface="+mn-ea"/>
            </a:endParaRPr>
          </a:p>
          <a:p>
            <a:endParaRPr lang="en-US" altLang="zh-TW" sz="2800" dirty="0" smtClean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45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90600"/>
          </a:xfrm>
        </p:spPr>
        <p:txBody>
          <a:bodyPr/>
          <a:lstStyle/>
          <a:p>
            <a:r>
              <a:rPr lang="en-US" altLang="zh-TW" dirty="0" smtClean="0"/>
              <a:t>Agile myths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1"/>
            <a:ext cx="8017174" cy="547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8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90600"/>
          </a:xfrm>
        </p:spPr>
        <p:txBody>
          <a:bodyPr/>
          <a:lstStyle/>
          <a:p>
            <a:r>
              <a:rPr lang="en-US" altLang="zh-TW" dirty="0"/>
              <a:t>Agile myths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63" y="1268760"/>
            <a:ext cx="7519737" cy="538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5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</a:t>
            </a:r>
            <a:r>
              <a:rPr lang="zh-TW" altLang="en-US" dirty="0" smtClean="0"/>
              <a:t>導入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實作面</a:t>
            </a:r>
            <a:r>
              <a:rPr lang="en-US" altLang="zh-TW" dirty="0" smtClean="0"/>
              <a:t>- </a:t>
            </a: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人數限制產生分工問題、技術問題、時間問題</a:t>
            </a:r>
            <a:endParaRPr lang="en-US" altLang="zh-TW" dirty="0" smtClean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有無導入需求</a:t>
            </a:r>
            <a:r>
              <a:rPr lang="en-US" altLang="zh-TW" smtClean="0"/>
              <a:t>?</a:t>
            </a: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制度</a:t>
            </a:r>
            <a:r>
              <a:rPr lang="zh-TW" altLang="en-US" dirty="0" smtClean="0"/>
              <a:t>面</a:t>
            </a:r>
            <a:r>
              <a:rPr lang="en-US" altLang="zh-TW" dirty="0" smtClean="0"/>
              <a:t>-</a:t>
            </a: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sz="2600" dirty="0" smtClean="0"/>
              <a:t>是否有針對小團隊有不同的導入方案</a:t>
            </a:r>
            <a:endParaRPr lang="en-US" altLang="zh-TW" dirty="0" smtClean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sz="2600" dirty="0" smtClean="0"/>
              <a:t>導入的話是否有公版</a:t>
            </a:r>
            <a:endParaRPr lang="en-US" altLang="zh-TW" sz="2600" dirty="0" smtClean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5488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Waterfall development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628800"/>
            <a:ext cx="7153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1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活動一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團隊一人飾員工，其餘飾客戶，員工必須把客戶名子寫出，估算預計花費時間。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48" y="3284984"/>
            <a:ext cx="3362325" cy="2324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280" y="3284984"/>
            <a:ext cx="33623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探討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熟悉度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經驗有無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需求明確度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How to do?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96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When </a:t>
            </a:r>
            <a:r>
              <a:rPr lang="en-US" altLang="zh-TW" dirty="0"/>
              <a:t>do we use Agile? 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772816"/>
            <a:ext cx="7871823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26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敏捷開發宣言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689159" cy="460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3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敏捷</a:t>
            </a:r>
            <a:r>
              <a:rPr lang="zh-TW" altLang="en-US" sz="5400" dirty="0" smtClean="0"/>
              <a:t>是</a:t>
            </a:r>
            <a:r>
              <a:rPr lang="en-US" altLang="zh-TW" sz="5400" dirty="0" smtClean="0"/>
              <a:t>______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sz="5400" dirty="0" smtClean="0"/>
              <a:t>敏捷就是關於如何在不斷變化的環境中保持成功。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819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354</TotalTime>
  <Words>393</Words>
  <Application>Microsoft Office PowerPoint</Application>
  <PresentationFormat>如螢幕大小 (4:3)</PresentationFormat>
  <Paragraphs>129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清晰度</vt:lpstr>
      <vt:lpstr>敏捷開發</vt:lpstr>
      <vt:lpstr>Outline</vt:lpstr>
      <vt:lpstr>PowerPoint 簡報</vt:lpstr>
      <vt:lpstr>Waterfall development</vt:lpstr>
      <vt:lpstr>活動一</vt:lpstr>
      <vt:lpstr>探討</vt:lpstr>
      <vt:lpstr>When do we use Agile? </vt:lpstr>
      <vt:lpstr>敏捷開發宣言</vt:lpstr>
      <vt:lpstr>敏捷是______</vt:lpstr>
      <vt:lpstr>PowerPoint 簡報</vt:lpstr>
      <vt:lpstr>Scrum</vt:lpstr>
      <vt:lpstr>Scrum 專案特性</vt:lpstr>
      <vt:lpstr>Empirical vs. predictive</vt:lpstr>
      <vt:lpstr>Iterative and Incremental Development</vt:lpstr>
      <vt:lpstr>Value driven</vt:lpstr>
      <vt:lpstr>Timeboxing &amp; Rapid Feedback</vt:lpstr>
      <vt:lpstr>Scrum中的角色與責任</vt:lpstr>
      <vt:lpstr>What is a User Story</vt:lpstr>
      <vt:lpstr>User story</vt:lpstr>
      <vt:lpstr>活動二</vt:lpstr>
      <vt:lpstr>活動二</vt:lpstr>
      <vt:lpstr>Planning porker</vt:lpstr>
      <vt:lpstr>INVEST in stories</vt:lpstr>
      <vt:lpstr>Story type</vt:lpstr>
      <vt:lpstr>Story Point</vt:lpstr>
      <vt:lpstr>Sprint cycle</vt:lpstr>
      <vt:lpstr>Sprint Planning</vt:lpstr>
      <vt:lpstr>Sprint Planning</vt:lpstr>
      <vt:lpstr>Daily scrum</vt:lpstr>
      <vt:lpstr>Burndown Chart</vt:lpstr>
      <vt:lpstr>Backlog</vt:lpstr>
      <vt:lpstr>Sprint Retrospective</vt:lpstr>
      <vt:lpstr>Agile myths</vt:lpstr>
      <vt:lpstr>Agile myths</vt:lpstr>
      <vt:lpstr>如何導入?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</dc:creator>
  <cp:lastModifiedBy>Dan</cp:lastModifiedBy>
  <cp:revision>36</cp:revision>
  <dcterms:created xsi:type="dcterms:W3CDTF">2018-06-11T01:10:35Z</dcterms:created>
  <dcterms:modified xsi:type="dcterms:W3CDTF">2018-06-20T02:46:10Z</dcterms:modified>
</cp:coreProperties>
</file>