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y="5143500" cx="9144000"/>
  <p:notesSz cx="6858000" cy="9144000"/>
  <p:embeddedFontLst>
    <p:embeddedFont>
      <p:font typeface="Roboto"/>
      <p:regular r:id="rId124"/>
      <p:bold r:id="rId125"/>
      <p:italic r:id="rId126"/>
      <p:boldItalic r:id="rId127"/>
    </p:embeddedFont>
    <p:embeddedFont>
      <p:font typeface="Roboto Condensed"/>
      <p:regular r:id="rId128"/>
      <p:bold r:id="rId129"/>
      <p:italic r:id="rId130"/>
      <p:boldItalic r:id="rId131"/>
    </p:embeddedFont>
    <p:embeddedFont>
      <p:font typeface="Average"/>
      <p:regular r:id="rId132"/>
    </p:embeddedFont>
    <p:embeddedFont>
      <p:font typeface="Oswald"/>
      <p:regular r:id="rId133"/>
      <p:bold r:id="rId134"/>
    </p:embeddedFont>
    <p:embeddedFont>
      <p:font typeface="Roboto Mono"/>
      <p:regular r:id="rId135"/>
      <p:bold r:id="rId136"/>
      <p:italic r:id="rId137"/>
      <p:boldItalic r:id="rId138"/>
    </p:embeddedFont>
    <p:embeddedFont>
      <p:font typeface="Dancing Script"/>
      <p:regular r:id="rId139"/>
      <p:bold r:id="rId1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5579320-5D2E-40A8-91FB-9A4CCE09AAFE}">
  <a:tblStyle styleId="{75579320-5D2E-40A8-91FB-9A4CCE09AAF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RobotoCondensed-bold.fntdata"/><Relationship Id="rId128" Type="http://schemas.openxmlformats.org/officeDocument/2006/relationships/font" Target="fonts/RobotoCondensed-regular.fntdata"/><Relationship Id="rId127" Type="http://schemas.openxmlformats.org/officeDocument/2006/relationships/font" Target="fonts/Roboto-boldItalic.fntdata"/><Relationship Id="rId126" Type="http://schemas.openxmlformats.org/officeDocument/2006/relationships/font" Target="fonts/Roboto-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Roboto-bold.fntdata"/><Relationship Id="rId29" Type="http://schemas.openxmlformats.org/officeDocument/2006/relationships/slide" Target="slides/slide23.xml"/><Relationship Id="rId124" Type="http://schemas.openxmlformats.org/officeDocument/2006/relationships/font" Target="fonts/Roboto-regular.fntdata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0" Type="http://schemas.openxmlformats.org/officeDocument/2006/relationships/font" Target="fonts/DancingScrip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font" Target="fonts/DancingScript-regular.fntdata"/><Relationship Id="rId138" Type="http://schemas.openxmlformats.org/officeDocument/2006/relationships/font" Target="fonts/RobotoMono-boldItalic.fntdata"/><Relationship Id="rId137" Type="http://schemas.openxmlformats.org/officeDocument/2006/relationships/font" Target="fonts/RobotoMono-italic.fntdata"/><Relationship Id="rId132" Type="http://schemas.openxmlformats.org/officeDocument/2006/relationships/font" Target="fonts/Average-regular.fntdata"/><Relationship Id="rId131" Type="http://schemas.openxmlformats.org/officeDocument/2006/relationships/font" Target="fonts/RobotoCondensed-boldItalic.fntdata"/><Relationship Id="rId130" Type="http://schemas.openxmlformats.org/officeDocument/2006/relationships/font" Target="fonts/RobotoCondensed-italic.fntdata"/><Relationship Id="rId136" Type="http://schemas.openxmlformats.org/officeDocument/2006/relationships/font" Target="fonts/RobotoMono-bold.fntdata"/><Relationship Id="rId135" Type="http://schemas.openxmlformats.org/officeDocument/2006/relationships/font" Target="fonts/RobotoMono-regular.fntdata"/><Relationship Id="rId134" Type="http://schemas.openxmlformats.org/officeDocument/2006/relationships/font" Target="fonts/Oswald-bold.fntdata"/><Relationship Id="rId133" Type="http://schemas.openxmlformats.org/officeDocument/2006/relationships/font" Target="fonts/Oswald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Shape 10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Shape 1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Shape 1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Shape 1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Shape 1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Shape 1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Shape 1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Shape 1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Shape 1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Shape 1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Shape 1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Shape 1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RESOURCE_CACHE_PROVIDER is experimental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Shape 9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Shape 9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Shape 10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Roboto Condensed"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way Side">
    <p:bg>
      <p:bgPr>
        <a:solidFill>
          <a:srgbClr val="09BCD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49152" y="-28507"/>
            <a:ext cx="7645800" cy="52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ample Light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44586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Roboto Condensed"/>
              <a:defRPr sz="42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"/>
              <a:buNone/>
              <a:defRPr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458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Roboto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Roboto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hyperlink" Target="https://angular.io/docs/ts/latest/guide/attribute-directives.html" TargetMode="External"/><Relationship Id="rId4" Type="http://schemas.openxmlformats.org/officeDocument/2006/relationships/hyperlink" Target="https://angular.io/docs/ts/latest/guide/attribute-directives.html" TargetMode="External"/><Relationship Id="rId5" Type="http://schemas.openxmlformats.org/officeDocument/2006/relationships/hyperlink" Target="https://angular.io/docs/ts/latest/guide/structural-directives.html#!#what-are-structural-directives-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hyperlink" Target="http://victorsavkin.com/post/110170125256/change-detection-in-angular-2" TargetMode="External"/><Relationship Id="rId4" Type="http://schemas.openxmlformats.org/officeDocument/2006/relationships/hyperlink" Target="http://victorsavkin.com/post/110170125256/change-detection-in-angular-2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hyperlink" Target="#slide=id.g165e56e4e2_0_560" TargetMode="External"/><Relationship Id="rId4" Type="http://schemas.openxmlformats.org/officeDocument/2006/relationships/hyperlink" Target="#slide=id.g165e56e4e2_0_59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hyperlink" Target="https://angular.io/docs/ts/latest/guide/router.html#!#route-parameters" TargetMode="External"/><Relationship Id="rId4" Type="http://schemas.openxmlformats.org/officeDocument/2006/relationships/hyperlink" Target="https://angular.io/docs/ts/latest/guide/router.html#!#child-routing-component" TargetMode="Externa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s://github.com/kirjs/ng2-codela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alice@foo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ypescriptlang.org/play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OIjAC3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#slide=id.g165e56e4e2_0_560" TargetMode="External"/><Relationship Id="rId4" Type="http://schemas.openxmlformats.org/officeDocument/2006/relationships/hyperlink" Target="#slide=id.g165e56e4e2_0_596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angular.io/docs/ts/latest/guide/pipes.html#!#built-in-pip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goo.gl/0jkmO7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C458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5265"/>
            <a:ext cx="9144000" cy="247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439875" y="130075"/>
            <a:ext cx="9144000" cy="4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45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Angular2  &amp; TypeScript codelab!</a:t>
            </a:r>
            <a:br>
              <a:rPr b="1" lang="en" sz="45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r>
              <a:rPr i="1" lang="e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Aaron, Kirill, Rado and Stephen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中文版翻译：Kevin Hu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i="1" sz="4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5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npm install -g http-server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5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http-server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i="1" sz="4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3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3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3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3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Wifi: GoogleGuestSPK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3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Pass: pUp3EkaP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3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335" y="2881221"/>
            <a:ext cx="2046337" cy="2046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69525" y="4738000"/>
            <a:ext cx="2561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E9E9E"/>
                </a:solidFill>
              </a:rPr>
              <a:t>Ng2 Codelab 翻译组 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 u="sng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2016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193" name="Shape 193"/>
          <p:cNvSpPr/>
          <p:nvPr/>
        </p:nvSpPr>
        <p:spPr>
          <a:xfrm>
            <a:off x="6534050" y="1439750"/>
            <a:ext cx="2173500" cy="1174500"/>
          </a:xfrm>
          <a:prstGeom prst="wedgeEllipseCallout">
            <a:avLst>
              <a:gd fmla="val -51242" name="adj1"/>
              <a:gd fmla="val -59195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类型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我的数据什么时候准备好？</a:t>
            </a:r>
          </a:p>
        </p:txBody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1585950" y="1141725"/>
            <a:ext cx="5971800" cy="7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&lt;shoe-picker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[heelStyle]=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”filter.heel”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&gt;&lt;/shoe-picker&gt;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4887162" y="15448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shoe-picker.component.html</a:t>
            </a:r>
          </a:p>
        </p:txBody>
      </p:sp>
      <p:sp>
        <p:nvSpPr>
          <p:cNvPr id="1046" name="Shape 1046"/>
          <p:cNvSpPr txBox="1"/>
          <p:nvPr>
            <p:ph idx="1" type="body"/>
          </p:nvPr>
        </p:nvSpPr>
        <p:spPr>
          <a:xfrm>
            <a:off x="1585950" y="2021575"/>
            <a:ext cx="6012900" cy="290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Input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ShoePickerComponent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heelStyle: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console.log(this.heelStyle);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4927962" y="46021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shoe-picker.component.ts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5024150" y="3778867"/>
            <a:ext cx="495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CC0000"/>
                </a:solidFill>
              </a:rPr>
              <a:t>✗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6078700" y="3522550"/>
            <a:ext cx="2599500" cy="84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组件实例创建于绑定的输入值更新之前（即我们无法在组件实例化时获取到输入值）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我的数据什么时候准备好？</a:t>
            </a:r>
          </a:p>
        </p:txBody>
      </p:sp>
      <p:sp>
        <p:nvSpPr>
          <p:cNvPr id="1055" name="Shape 1055"/>
          <p:cNvSpPr txBox="1"/>
          <p:nvPr>
            <p:ph idx="1" type="body"/>
          </p:nvPr>
        </p:nvSpPr>
        <p:spPr>
          <a:xfrm>
            <a:off x="1228650" y="1141725"/>
            <a:ext cx="6645600" cy="7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&lt;shoe-picker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[heelStyle]=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”filter.heel”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&gt;&lt;/shoe-picker&gt;</a:t>
            </a:r>
          </a:p>
        </p:txBody>
      </p:sp>
      <p:sp>
        <p:nvSpPr>
          <p:cNvPr id="1056" name="Shape 1056"/>
          <p:cNvSpPr txBox="1"/>
          <p:nvPr/>
        </p:nvSpPr>
        <p:spPr>
          <a:xfrm>
            <a:off x="5203587" y="15448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shoe-picker.component.html</a:t>
            </a:r>
          </a:p>
        </p:txBody>
      </p:sp>
      <p:sp>
        <p:nvSpPr>
          <p:cNvPr id="1057" name="Shape 1057"/>
          <p:cNvSpPr txBox="1"/>
          <p:nvPr>
            <p:ph idx="1" type="body"/>
          </p:nvPr>
        </p:nvSpPr>
        <p:spPr>
          <a:xfrm>
            <a:off x="1228650" y="2021575"/>
            <a:ext cx="6686700" cy="290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Input, OnInit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'shoe-picker.component.html'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ShoePickerComponent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OnInit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heelStyle: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ngOnInit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console.log(this.heelStyle);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5244387" y="460217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shoe-picker.component.ts</a:t>
            </a:r>
          </a:p>
        </p:txBody>
      </p:sp>
      <p:sp>
        <p:nvSpPr>
          <p:cNvPr id="1059" name="Shape 1059"/>
          <p:cNvSpPr txBox="1"/>
          <p:nvPr/>
        </p:nvSpPr>
        <p:spPr>
          <a:xfrm>
            <a:off x="4730975" y="3778867"/>
            <a:ext cx="495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BCA81"/>
                </a:solidFill>
              </a:rPr>
              <a:t>✓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生命周期都有什么？</a:t>
            </a:r>
          </a:p>
        </p:txBody>
      </p:sp>
      <p:graphicFrame>
        <p:nvGraphicFramePr>
          <p:cNvPr id="1065" name="Shape 1065"/>
          <p:cNvGraphicFramePr/>
          <p:nvPr/>
        </p:nvGraphicFramePr>
        <p:xfrm>
          <a:off x="581000" y="17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{75579320-5D2E-40A8-91FB-9A4CCE09AAFE}</a:tableStyleId>
              </a:tblPr>
              <a:tblGrid>
                <a:gridCol w="1835125"/>
                <a:gridCol w="6146875"/>
              </a:tblGrid>
              <a:tr h="125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OnInit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当Angular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已经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完成初始化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组件时被调用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用来 读取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初始的绑定值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107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OnDestroy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当Angular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正在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销毁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组件时被调用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用来在组件销毁前做各种清理工作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生命周期都有什么？</a:t>
            </a:r>
          </a:p>
        </p:txBody>
      </p:sp>
      <p:graphicFrame>
        <p:nvGraphicFramePr>
          <p:cNvPr id="1071" name="Shape 1071"/>
          <p:cNvGraphicFramePr/>
          <p:nvPr/>
        </p:nvGraphicFramePr>
        <p:xfrm>
          <a:off x="581000" y="17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{75579320-5D2E-40A8-91FB-9A4CCE09AAFE}</a:tableStyleId>
              </a:tblPr>
              <a:tblGrid>
                <a:gridCol w="1835125"/>
                <a:gridCol w="6146875"/>
              </a:tblGrid>
              <a:tr h="125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OnChanges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每次改变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输入属性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之后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，对子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视图或内容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做任何处理之前 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会被传入一组改变后的值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1071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DoCheck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 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</a:t>
                      </a:r>
                      <a:r>
                        <a:rPr b="1" i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检测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输入属性（是否被改变）时被调用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用来将Angular默认的变更检测替换成你自己的</a:t>
                      </a:r>
                      <a:b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en" sz="1200">
                          <a:solidFill>
                            <a:srgbClr val="FF5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此功能并不常用</a:t>
                      </a:r>
                      <a:r>
                        <a:rPr b="1" lang="en" sz="1200">
                          <a:solidFill>
                            <a:srgbClr val="FF5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-- </a:t>
                      </a:r>
                      <a:r>
                        <a:rPr b="1" lang="en" sz="1200">
                          <a:solidFill>
                            <a:srgbClr val="FF5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请小心处理！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生命周期都有什么？</a:t>
            </a:r>
          </a:p>
        </p:txBody>
      </p:sp>
      <p:graphicFrame>
        <p:nvGraphicFramePr>
          <p:cNvPr id="1077" name="Shape 1077"/>
          <p:cNvGraphicFramePr/>
          <p:nvPr/>
        </p:nvGraphicFramePr>
        <p:xfrm>
          <a:off x="581000" y="158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{75579320-5D2E-40A8-91FB-9A4CCE09AAFE}</a:tableStyleId>
              </a:tblPr>
              <a:tblGrid>
                <a:gridCol w="2869650"/>
                <a:gridCol w="5112350"/>
              </a:tblGrid>
              <a:tr h="57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AfterContentInit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在组件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内容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被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初始化后调用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57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AfterViewInit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在组件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视图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被初始化后调用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  <a:tr h="625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AfterContentChecked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组件</a:t>
                      </a:r>
                      <a:r>
                        <a:rPr b="1"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内容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每次检测变更之后调用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74851"/>
                    </a:solidFill>
                  </a:tcPr>
                </a:tc>
              </a:tr>
              <a:tr h="788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AfterViewChecked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在组件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视图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每次检测变更之后调用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936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生命周期钩子函数列表</a:t>
            </a:r>
          </a:p>
        </p:txBody>
      </p:sp>
      <p:sp>
        <p:nvSpPr>
          <p:cNvPr id="1083" name="Shape 1083"/>
          <p:cNvSpPr/>
          <p:nvPr/>
        </p:nvSpPr>
        <p:spPr>
          <a:xfrm>
            <a:off x="1379750" y="1464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2036500" y="14642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OnChanges</a:t>
            </a:r>
          </a:p>
        </p:txBody>
      </p:sp>
      <p:sp>
        <p:nvSpPr>
          <p:cNvPr id="1085" name="Shape 1085"/>
          <p:cNvSpPr/>
          <p:nvPr/>
        </p:nvSpPr>
        <p:spPr>
          <a:xfrm>
            <a:off x="1379750" y="2226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2036500" y="22262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OnInit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379750" y="2988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2036500" y="29882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DoCheck</a:t>
            </a:r>
          </a:p>
        </p:txBody>
      </p:sp>
      <p:sp>
        <p:nvSpPr>
          <p:cNvPr id="1089" name="Shape 1089"/>
          <p:cNvSpPr/>
          <p:nvPr/>
        </p:nvSpPr>
        <p:spPr>
          <a:xfrm>
            <a:off x="1379750" y="3750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2036500" y="3750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AfterContentInit</a:t>
            </a:r>
          </a:p>
        </p:txBody>
      </p:sp>
      <p:sp>
        <p:nvSpPr>
          <p:cNvPr id="1091" name="Shape 1091"/>
          <p:cNvSpPr/>
          <p:nvPr/>
        </p:nvSpPr>
        <p:spPr>
          <a:xfrm>
            <a:off x="4859300" y="1464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516050" y="1464250"/>
            <a:ext cx="2248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AfterContentChecked</a:t>
            </a:r>
          </a:p>
        </p:txBody>
      </p:sp>
      <p:sp>
        <p:nvSpPr>
          <p:cNvPr id="1093" name="Shape 1093"/>
          <p:cNvSpPr/>
          <p:nvPr/>
        </p:nvSpPr>
        <p:spPr>
          <a:xfrm>
            <a:off x="4859300" y="2226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5516050" y="2226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AfterViewInit</a:t>
            </a:r>
          </a:p>
        </p:txBody>
      </p:sp>
      <p:sp>
        <p:nvSpPr>
          <p:cNvPr id="1095" name="Shape 1095"/>
          <p:cNvSpPr/>
          <p:nvPr/>
        </p:nvSpPr>
        <p:spPr>
          <a:xfrm>
            <a:off x="4859300" y="2988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5516050" y="2988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AfterViewChecked</a:t>
            </a:r>
          </a:p>
        </p:txBody>
      </p:sp>
      <p:sp>
        <p:nvSpPr>
          <p:cNvPr id="1097" name="Shape 1097"/>
          <p:cNvSpPr/>
          <p:nvPr/>
        </p:nvSpPr>
        <p:spPr>
          <a:xfrm>
            <a:off x="4859300" y="37502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5516050" y="3750250"/>
            <a:ext cx="2131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OnDestroy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变更</a:t>
            </a:r>
            <a:r>
              <a:rPr b="1" lang="en" sz="2400"/>
              <a:t>检测时 生命周期钩子函数调用顺序</a:t>
            </a:r>
          </a:p>
        </p:txBody>
      </p:sp>
      <p:sp>
        <p:nvSpPr>
          <p:cNvPr id="1104" name="Shape 1104"/>
          <p:cNvSpPr/>
          <p:nvPr/>
        </p:nvSpPr>
        <p:spPr>
          <a:xfrm>
            <a:off x="3488375" y="1677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4145125" y="167790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OnChanges</a:t>
            </a:r>
          </a:p>
        </p:txBody>
      </p:sp>
      <p:sp>
        <p:nvSpPr>
          <p:cNvPr id="1106" name="Shape 1106"/>
          <p:cNvSpPr/>
          <p:nvPr/>
        </p:nvSpPr>
        <p:spPr>
          <a:xfrm>
            <a:off x="3488375" y="23890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4145125" y="2389050"/>
            <a:ext cx="130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DoCheck</a:t>
            </a:r>
          </a:p>
        </p:txBody>
      </p:sp>
      <p:sp>
        <p:nvSpPr>
          <p:cNvPr id="1108" name="Shape 1108"/>
          <p:cNvSpPr/>
          <p:nvPr/>
        </p:nvSpPr>
        <p:spPr>
          <a:xfrm>
            <a:off x="3488375" y="31002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09" name="Shape 1109"/>
          <p:cNvSpPr txBox="1"/>
          <p:nvPr/>
        </p:nvSpPr>
        <p:spPr>
          <a:xfrm>
            <a:off x="4145125" y="3100200"/>
            <a:ext cx="2347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AfterContentChecked</a:t>
            </a:r>
          </a:p>
        </p:txBody>
      </p:sp>
      <p:sp>
        <p:nvSpPr>
          <p:cNvPr id="1110" name="Shape 1110"/>
          <p:cNvSpPr/>
          <p:nvPr/>
        </p:nvSpPr>
        <p:spPr>
          <a:xfrm>
            <a:off x="3488375" y="381135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11" name="Shape 1111"/>
          <p:cNvSpPr txBox="1"/>
          <p:nvPr/>
        </p:nvSpPr>
        <p:spPr>
          <a:xfrm>
            <a:off x="4145125" y="3811350"/>
            <a:ext cx="2248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AfterViewChecked</a:t>
            </a:r>
          </a:p>
        </p:txBody>
      </p:sp>
      <p:cxnSp>
        <p:nvCxnSpPr>
          <p:cNvPr id="1112" name="Shape 1112"/>
          <p:cNvCxnSpPr>
            <a:stCxn id="1110" idx="4"/>
            <a:endCxn id="1104" idx="0"/>
          </p:cNvCxnSpPr>
          <p:nvPr/>
        </p:nvCxnSpPr>
        <p:spPr>
          <a:xfrm rot="-5400000">
            <a:off x="2422025" y="2956650"/>
            <a:ext cx="2557800" cy="600"/>
          </a:xfrm>
          <a:prstGeom prst="curvedConnector5">
            <a:avLst>
              <a:gd fmla="val -9309" name="adj1"/>
              <a:gd fmla="val -168833333" name="adj2"/>
              <a:gd fmla="val 109303" name="adj3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3" name="Shape 1113"/>
          <p:cNvCxnSpPr>
            <a:stCxn id="1104" idx="4"/>
            <a:endCxn id="1106" idx="0"/>
          </p:cNvCxnSpPr>
          <p:nvPr/>
        </p:nvCxnSpPr>
        <p:spPr>
          <a:xfrm>
            <a:off x="3700625" y="2102400"/>
            <a:ext cx="0" cy="28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4" name="Shape 1114"/>
          <p:cNvCxnSpPr>
            <a:stCxn id="1106" idx="4"/>
            <a:endCxn id="1108" idx="0"/>
          </p:cNvCxnSpPr>
          <p:nvPr/>
        </p:nvCxnSpPr>
        <p:spPr>
          <a:xfrm>
            <a:off x="3700625" y="2813550"/>
            <a:ext cx="0" cy="28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5" name="Shape 1115"/>
          <p:cNvCxnSpPr>
            <a:stCxn id="1108" idx="4"/>
            <a:endCxn id="1110" idx="0"/>
          </p:cNvCxnSpPr>
          <p:nvPr/>
        </p:nvCxnSpPr>
        <p:spPr>
          <a:xfrm>
            <a:off x="3700625" y="3524700"/>
            <a:ext cx="0" cy="286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指令与组件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1161900" y="1616600"/>
            <a:ext cx="6820200" cy="23541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</a:rPr>
              <a:t>指令（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Directives</a:t>
            </a:r>
            <a:r>
              <a:rPr lang="en" sz="1800" u="sng">
                <a:solidFill>
                  <a:schemeClr val="accent5"/>
                </a:solidFill>
                <a:hlinkClick r:id="rId4"/>
              </a:rPr>
              <a:t>）</a:t>
            </a:r>
            <a:r>
              <a:rPr lang="en" sz="1800">
                <a:solidFill>
                  <a:srgbClr val="FFFFFF"/>
                </a:solidFill>
              </a:rPr>
              <a:t> 在</a:t>
            </a:r>
            <a:r>
              <a:rPr lang="en" sz="1800">
                <a:solidFill>
                  <a:srgbClr val="FFFFFF"/>
                </a:solidFill>
              </a:rPr>
              <a:t>Angular2中是组件（</a:t>
            </a:r>
            <a:r>
              <a:rPr lang="en" sz="1800">
                <a:solidFill>
                  <a:srgbClr val="FFFFFF"/>
                </a:solidFill>
              </a:rPr>
              <a:t>Component）的</a:t>
            </a:r>
            <a:r>
              <a:rPr lang="en" sz="1800">
                <a:solidFill>
                  <a:srgbClr val="FFFFFF"/>
                </a:solidFill>
              </a:rPr>
              <a:t>父类。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组件只是一个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带模板的指令</a:t>
            </a:r>
            <a:r>
              <a:rPr lang="en" sz="1800">
                <a:solidFill>
                  <a:srgbClr val="FFFFFF"/>
                </a:solidFill>
              </a:rPr>
              <a:t>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指令（</a:t>
            </a:r>
            <a:r>
              <a:rPr lang="en" sz="1800">
                <a:solidFill>
                  <a:srgbClr val="FFFFFF"/>
                </a:solidFill>
              </a:rPr>
              <a:t>Directives） </a:t>
            </a:r>
            <a:r>
              <a:rPr lang="en" sz="1800">
                <a:solidFill>
                  <a:srgbClr val="FFFFFF"/>
                </a:solidFill>
              </a:rPr>
              <a:t>也由HTML中的选择器控制。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变更检测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1161900" y="1616600"/>
            <a:ext cx="6820200" cy="23541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Angular的</a:t>
            </a:r>
            <a:r>
              <a:rPr lang="en" sz="1800">
                <a:solidFill>
                  <a:srgbClr val="FFFFFF"/>
                </a:solidFill>
              </a:rPr>
              <a:t>变化检测从顶部到底部遍历组件树，即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深度优先（d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epth-first traversal）</a:t>
            </a:r>
            <a:r>
              <a:rPr lang="en" sz="1800">
                <a:solidFill>
                  <a:srgbClr val="FFFFFF"/>
                </a:solidFill>
              </a:rPr>
              <a:t>遍历。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当一个组件被检测过了，在一个检测循环内，它只能被更新一次。</a:t>
            </a:r>
            <a:br>
              <a:rPr lang="en" sz="1800">
                <a:solidFill>
                  <a:srgbClr val="FFFFFF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如果你在开发环境中，尝试违反上面的规则，Angular将会抛出一个错误。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创建含有输入属性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videoId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和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like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的指令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AnalyticsMonitorDirective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AnalyticsMonitorDirective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注入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AnalyticsTrackerService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并且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当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任何输入改变时，调用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track()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方法。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每个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SearchResultCardComponent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模板中应该包含一个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AnalyticsMonitorDirective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指令。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参见：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@Input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和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@Output</a:t>
            </a:r>
          </a:p>
        </p:txBody>
      </p:sp>
      <p:sp>
        <p:nvSpPr>
          <p:cNvPr id="1133" name="Shape 113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利用生命周期钩子</a:t>
            </a:r>
            <a:br>
              <a:rPr lang="en" sz="1400"/>
            </a:br>
            <a:r>
              <a:rPr b="1" lang="en" sz="2400"/>
              <a:t>里程碑</a:t>
            </a:r>
            <a:r>
              <a:rPr b="1" lang="en" sz="240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02" name="Shape 202"/>
          <p:cNvSpPr/>
          <p:nvPr/>
        </p:nvSpPr>
        <p:spPr>
          <a:xfrm>
            <a:off x="2902550" y="967250"/>
            <a:ext cx="2808000" cy="1174500"/>
          </a:xfrm>
          <a:prstGeom prst="wedgeEllipseCallout">
            <a:avLst>
              <a:gd fmla="val -51242" name="adj1"/>
              <a:gd fmla="val -59195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类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1139" name="Shape 1139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处理用户表单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典型页面布局</a:t>
            </a:r>
          </a:p>
        </p:txBody>
      </p:sp>
      <p:sp>
        <p:nvSpPr>
          <p:cNvPr id="1145" name="Shape 1145"/>
          <p:cNvSpPr/>
          <p:nvPr/>
        </p:nvSpPr>
        <p:spPr>
          <a:xfrm>
            <a:off x="2965500" y="1465049"/>
            <a:ext cx="3213000" cy="287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3748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 txBox="1"/>
          <p:nvPr/>
        </p:nvSpPr>
        <p:spPr>
          <a:xfrm>
            <a:off x="2965500" y="2004450"/>
            <a:ext cx="3213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4A86E8"/>
                </a:solidFill>
              </a:rPr>
              <a:t>主页</a:t>
            </a:r>
            <a:r>
              <a:rPr lang="en"/>
              <a:t>   </a:t>
            </a:r>
            <a:r>
              <a:rPr lang="en">
                <a:solidFill>
                  <a:srgbClr val="999999"/>
                </a:solidFill>
              </a:rPr>
              <a:t>•</a:t>
            </a:r>
            <a:r>
              <a:rPr lang="en"/>
              <a:t>   </a:t>
            </a:r>
            <a:r>
              <a:rPr lang="en">
                <a:solidFill>
                  <a:srgbClr val="4A86E8"/>
                </a:solidFill>
              </a:rPr>
              <a:t>搜索</a:t>
            </a:r>
          </a:p>
        </p:txBody>
      </p:sp>
      <p:sp>
        <p:nvSpPr>
          <p:cNvPr id="1147" name="Shape 1147"/>
          <p:cNvSpPr txBox="1"/>
          <p:nvPr/>
        </p:nvSpPr>
        <p:spPr>
          <a:xfrm>
            <a:off x="2965500" y="1465050"/>
            <a:ext cx="32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666666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Foobar, Inc.</a:t>
            </a:r>
          </a:p>
        </p:txBody>
      </p:sp>
      <p:sp>
        <p:nvSpPr>
          <p:cNvPr id="1148" name="Shape 1148"/>
          <p:cNvSpPr/>
          <p:nvPr/>
        </p:nvSpPr>
        <p:spPr>
          <a:xfrm>
            <a:off x="2965450" y="2495650"/>
            <a:ext cx="3213000" cy="1848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3748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Welcome to the index page!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 navigate our foobar site, use the links at the top below our foobar logo.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Enjoy!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典型页面布局</a:t>
            </a:r>
          </a:p>
        </p:txBody>
      </p:sp>
      <p:grpSp>
        <p:nvGrpSpPr>
          <p:cNvPr id="1154" name="Shape 1154"/>
          <p:cNvGrpSpPr/>
          <p:nvPr/>
        </p:nvGrpSpPr>
        <p:grpSpPr>
          <a:xfrm>
            <a:off x="5740500" y="1505474"/>
            <a:ext cx="3213050" cy="2879500"/>
            <a:chOff x="2965450" y="1465049"/>
            <a:chExt cx="3213050" cy="2879500"/>
          </a:xfrm>
        </p:grpSpPr>
        <p:sp>
          <p:nvSpPr>
            <p:cNvPr id="1155" name="Shape 1155"/>
            <p:cNvSpPr/>
            <p:nvPr/>
          </p:nvSpPr>
          <p:spPr>
            <a:xfrm>
              <a:off x="2965500" y="1465049"/>
              <a:ext cx="3213000" cy="2879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37485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 txBox="1"/>
            <p:nvPr/>
          </p:nvSpPr>
          <p:spPr>
            <a:xfrm>
              <a:off x="2965500" y="2004450"/>
              <a:ext cx="32130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4A86E8"/>
                  </a:solidFill>
                </a:rPr>
                <a:t>主页</a:t>
              </a:r>
              <a:r>
                <a:rPr lang="en"/>
                <a:t>   </a:t>
              </a:r>
              <a:r>
                <a:rPr lang="en">
                  <a:solidFill>
                    <a:srgbClr val="999999"/>
                  </a:solidFill>
                </a:rPr>
                <a:t>•</a:t>
              </a:r>
              <a:r>
                <a:rPr lang="en"/>
                <a:t>   </a:t>
              </a:r>
              <a:r>
                <a:rPr lang="en">
                  <a:solidFill>
                    <a:srgbClr val="4A86E8"/>
                  </a:solidFill>
                </a:rPr>
                <a:t>搜索</a:t>
              </a:r>
            </a:p>
          </p:txBody>
        </p:sp>
        <p:sp>
          <p:nvSpPr>
            <p:cNvPr id="1157" name="Shape 1157"/>
            <p:cNvSpPr txBox="1"/>
            <p:nvPr/>
          </p:nvSpPr>
          <p:spPr>
            <a:xfrm>
              <a:off x="2965500" y="1465050"/>
              <a:ext cx="3213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3000">
                  <a:solidFill>
                    <a:srgbClr val="666666"/>
                  </a:solidFill>
                  <a:latin typeface="Dancing Script"/>
                  <a:ea typeface="Dancing Script"/>
                  <a:cs typeface="Dancing Script"/>
                  <a:sym typeface="Dancing Script"/>
                </a:rPr>
                <a:t>Foobar, Inc.</a:t>
              </a: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965450" y="2495650"/>
              <a:ext cx="3213000" cy="18489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37485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/>
                <a:t>Welcome to the index page!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To navigate our foobar site, use the links at the top below our foobar logo.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Enjoy!</a:t>
              </a:r>
            </a:p>
          </p:txBody>
        </p:sp>
      </p:grpSp>
      <p:sp>
        <p:nvSpPr>
          <p:cNvPr id="1159" name="Shape 1159"/>
          <p:cNvSpPr txBox="1"/>
          <p:nvPr>
            <p:ph idx="1" type="body"/>
          </p:nvPr>
        </p:nvSpPr>
        <p:spPr>
          <a:xfrm>
            <a:off x="262675" y="1778675"/>
            <a:ext cx="5284200" cy="24093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'foobar-app'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'&lt;h1 class=”logo”&gt;Foobar, Inc.&lt;/h1&gt;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&lt;a routerLink=”/index”&gt;Index&lt;/a&gt;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&lt;a routerLink=”/search”&gt;Search&lt;/a&gt;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&lt;router-outlet&gt;&lt;/router-outlet&gt;'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FoobarAppComponent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1160" name="Shape 1160"/>
          <p:cNvSpPr txBox="1"/>
          <p:nvPr/>
        </p:nvSpPr>
        <p:spPr>
          <a:xfrm>
            <a:off x="2875987" y="3863675"/>
            <a:ext cx="26708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foobar-app.component.ts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740600" y="2050012"/>
            <a:ext cx="3213000" cy="481200"/>
          </a:xfrm>
          <a:prstGeom prst="rect">
            <a:avLst/>
          </a:prstGeom>
          <a:solidFill>
            <a:srgbClr val="4A86E8">
              <a:alpha val="75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5740600" y="2536075"/>
            <a:ext cx="3213000" cy="18489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3" name="Shape 1163"/>
          <p:cNvSpPr/>
          <p:nvPr/>
        </p:nvSpPr>
        <p:spPr>
          <a:xfrm>
            <a:off x="5740450" y="1515650"/>
            <a:ext cx="3213000" cy="529500"/>
          </a:xfrm>
          <a:prstGeom prst="rect">
            <a:avLst/>
          </a:prstGeom>
          <a:solidFill>
            <a:srgbClr val="D4E02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定义路由</a:t>
            </a:r>
          </a:p>
        </p:txBody>
      </p:sp>
      <p:sp>
        <p:nvSpPr>
          <p:cNvPr id="1169" name="Shape 1169"/>
          <p:cNvSpPr txBox="1"/>
          <p:nvPr>
            <p:ph idx="1" type="body"/>
          </p:nvPr>
        </p:nvSpPr>
        <p:spPr>
          <a:xfrm>
            <a:off x="1161275" y="1097050"/>
            <a:ext cx="6821400" cy="2809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RouterModule, Routes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'@angular/router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IndexComponent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'./index.component'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SearchComponent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'./search.component'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routes: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Routes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= [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redirectTo: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'/'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pathMatch: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'full'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'index'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component: IndexComponent },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{ path: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'search'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component: SearchComponent },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export const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AppRoutesModule = RouterModule.forRoot(routes);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</a:p>
        </p:txBody>
      </p:sp>
      <p:sp>
        <p:nvSpPr>
          <p:cNvPr id="1170" name="Shape 1170"/>
          <p:cNvSpPr txBox="1"/>
          <p:nvPr/>
        </p:nvSpPr>
        <p:spPr>
          <a:xfrm>
            <a:off x="5311849" y="35819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app-routes.module.ts</a:t>
            </a:r>
          </a:p>
        </p:txBody>
      </p:sp>
      <p:sp>
        <p:nvSpPr>
          <p:cNvPr id="1171" name="Shape 1171"/>
          <p:cNvSpPr/>
          <p:nvPr/>
        </p:nvSpPr>
        <p:spPr>
          <a:xfrm>
            <a:off x="1140300" y="4046175"/>
            <a:ext cx="6863400" cy="8436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4AC035"/>
                </a:solidFill>
                <a:latin typeface="Roboto Mono"/>
                <a:ea typeface="Roboto Mono"/>
                <a:cs typeface="Roboto Mono"/>
                <a:sym typeface="Roboto Mono"/>
              </a:rPr>
              <a:t>forRoot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创建一个包含指令、路由、路由服务本身的模块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。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4AC035"/>
                </a:solidFill>
                <a:latin typeface="Roboto Mono"/>
                <a:ea typeface="Roboto Mono"/>
                <a:cs typeface="Roboto Mono"/>
                <a:sym typeface="Roboto Mono"/>
              </a:rPr>
              <a:t>forChild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创建一个包含指令、路由的模块，但不包括路由服务 。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在模块中</a:t>
            </a:r>
            <a:r>
              <a:rPr b="1" lang="en" sz="2400"/>
              <a:t>绑定路由</a:t>
            </a:r>
          </a:p>
        </p:txBody>
      </p:sp>
      <p:sp>
        <p:nvSpPr>
          <p:cNvPr id="1177" name="Shape 1177"/>
          <p:cNvSpPr txBox="1"/>
          <p:nvPr>
            <p:ph idx="1" type="body"/>
          </p:nvPr>
        </p:nvSpPr>
        <p:spPr>
          <a:xfrm>
            <a:off x="1198325" y="1599075"/>
            <a:ext cx="6747300" cy="2459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AppRoutesModule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'./app-routes.module'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FoobarAppComponent }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'./foobar-app.component'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declarations: [ FoobarAppComponent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imports: [ AppRoutesModule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bootstrap: [ FoobarAppComponent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8" name="Shape 1178"/>
          <p:cNvSpPr txBox="1"/>
          <p:nvPr/>
        </p:nvSpPr>
        <p:spPr>
          <a:xfrm>
            <a:off x="5274787" y="37343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回顾</a:t>
            </a:r>
          </a:p>
        </p:txBody>
      </p:sp>
      <p:sp>
        <p:nvSpPr>
          <p:cNvPr id="1184" name="Shape 1184"/>
          <p:cNvSpPr/>
          <p:nvPr/>
        </p:nvSpPr>
        <p:spPr>
          <a:xfrm>
            <a:off x="3031175" y="1677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85" name="Shape 1185"/>
          <p:cNvSpPr txBox="1"/>
          <p:nvPr/>
        </p:nvSpPr>
        <p:spPr>
          <a:xfrm>
            <a:off x="3687925" y="1677900"/>
            <a:ext cx="291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RouterOutlet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指令</a:t>
            </a:r>
          </a:p>
        </p:txBody>
      </p:sp>
      <p:sp>
        <p:nvSpPr>
          <p:cNvPr id="1186" name="Shape 1186"/>
          <p:cNvSpPr/>
          <p:nvPr/>
        </p:nvSpPr>
        <p:spPr>
          <a:xfrm>
            <a:off x="3031175" y="2439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3687925" y="2439900"/>
            <a:ext cx="291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RouterLink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指令</a:t>
            </a:r>
          </a:p>
        </p:txBody>
      </p:sp>
      <p:sp>
        <p:nvSpPr>
          <p:cNvPr id="1188" name="Shape 1188"/>
          <p:cNvSpPr/>
          <p:nvPr/>
        </p:nvSpPr>
        <p:spPr>
          <a:xfrm>
            <a:off x="3031175" y="3201900"/>
            <a:ext cx="424500" cy="4245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3687925" y="3201900"/>
            <a:ext cx="3984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RouterModule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模块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包含配置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在你的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app.component.html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中添加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router-outlet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search/search.module.ts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中配置路由。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引入并配置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RouterModule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routerLink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指令切换“搜索”页和“上传”页。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更进一步：</a:t>
            </a:r>
            <a:r>
              <a:rPr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在搜索结果页面中，通过使用</a:t>
            </a:r>
            <a:r>
              <a:rPr i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路由参数</a:t>
            </a:r>
            <a:r>
              <a:rPr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i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子路由</a:t>
            </a:r>
            <a:r>
              <a:rPr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来实现一个搜索结果页。</a:t>
            </a:r>
          </a:p>
        </p:txBody>
      </p:sp>
      <p:sp>
        <p:nvSpPr>
          <p:cNvPr id="1195" name="Shape 119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里程碑11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感谢各位！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开源代码（EN）：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https://github.com/kirjs/ng2-codelab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请在里程碑11中填写调查表，帮我们做得更好！ </a:t>
            </a:r>
          </a:p>
        </p:txBody>
      </p:sp>
      <p:sp>
        <p:nvSpPr>
          <p:cNvPr id="1201" name="Shape 120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使用路由创建单页应用</a:t>
            </a:r>
            <a:br>
              <a:rPr lang="en" sz="1400"/>
            </a:br>
            <a:r>
              <a:rPr b="1" lang="en" sz="2400"/>
              <a:t>里程碑11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10" name="Shape 210"/>
          <p:cNvSpPr/>
          <p:nvPr/>
        </p:nvSpPr>
        <p:spPr>
          <a:xfrm>
            <a:off x="3834050" y="1250750"/>
            <a:ext cx="2808000" cy="1174500"/>
          </a:xfrm>
          <a:prstGeom prst="wedgeEllipseCallout">
            <a:avLst>
              <a:gd fmla="val -116346" name="adj1"/>
              <a:gd fmla="val -87931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模块导出</a:t>
            </a:r>
          </a:p>
        </p:txBody>
      </p:sp>
      <p:sp>
        <p:nvSpPr>
          <p:cNvPr id="211" name="Shape 211"/>
          <p:cNvSpPr/>
          <p:nvPr/>
        </p:nvSpPr>
        <p:spPr>
          <a:xfrm>
            <a:off x="3834050" y="2491400"/>
            <a:ext cx="2808000" cy="1174500"/>
          </a:xfrm>
          <a:prstGeom prst="wedgeEllipseCallout">
            <a:avLst>
              <a:gd fmla="val -116346" name="adj1"/>
              <a:gd fmla="val 68506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模块导入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       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5000" y="3827025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19" name="Shape 219"/>
          <p:cNvSpPr/>
          <p:nvPr/>
        </p:nvSpPr>
        <p:spPr>
          <a:xfrm>
            <a:off x="2902550" y="967250"/>
            <a:ext cx="2808000" cy="1174500"/>
          </a:xfrm>
          <a:prstGeom prst="wedgeEllipseCallout">
            <a:avLst>
              <a:gd fmla="val -59135" name="adj1"/>
              <a:gd fmla="val 32759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常量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`hi $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 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!`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main.ts</a:t>
            </a:r>
          </a:p>
        </p:txBody>
      </p:sp>
      <p:sp>
        <p:nvSpPr>
          <p:cNvPr id="227" name="Shape 227"/>
          <p:cNvSpPr/>
          <p:nvPr/>
        </p:nvSpPr>
        <p:spPr>
          <a:xfrm>
            <a:off x="2902550" y="967250"/>
            <a:ext cx="3105300" cy="1174500"/>
          </a:xfrm>
          <a:prstGeom prst="wedgeEllipseCallout">
            <a:avLst>
              <a:gd fmla="val -6250" name="adj1"/>
              <a:gd fmla="val 62644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434343"/>
                </a:solidFill>
              </a:rPr>
              <a:t>字符串模板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还有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Interfaces（接口）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Enums（枚举类型）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Async/await（异步流程控制）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Getters/setters（存取钩子方法）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Desctructuring（解构）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Arrow functions（箭头函数）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And more!（还有更多...）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开始实验教程吧！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我们来完成第一个里程碑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启动你的应用</a:t>
            </a:r>
            <a:br>
              <a:rPr lang="en" sz="1400"/>
            </a:br>
            <a:r>
              <a:rPr b="1" lang="en" sz="2400"/>
              <a:t>我们这样来写一个组件（Component）</a:t>
            </a:r>
            <a:r>
              <a:rPr b="1" lang="en" sz="2400"/>
              <a:t> 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526025" y="1804975"/>
            <a:ext cx="4772100" cy="1947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'hello-world'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'&lt;h1&gt;Hello World!&lt;/h1&gt;'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HelloWorldComponent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706925" y="34127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ello-world.component.ts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721975" y="2286741"/>
            <a:ext cx="2761800" cy="251100"/>
            <a:chOff x="1139975" y="2273166"/>
            <a:chExt cx="2761800" cy="251100"/>
          </a:xfrm>
        </p:grpSpPr>
        <p:sp>
          <p:nvSpPr>
            <p:cNvPr id="261" name="Shape 261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@Component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装饰器</a:t>
              </a:r>
            </a:p>
          </p:txBody>
        </p:sp>
        <p:cxnSp>
          <p:nvCxnSpPr>
            <p:cNvPr id="262" name="Shape 262"/>
            <p:cNvCxnSpPr>
              <a:stCxn id="261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63" name="Shape 263"/>
          <p:cNvGrpSpPr/>
          <p:nvPr/>
        </p:nvGrpSpPr>
        <p:grpSpPr>
          <a:xfrm>
            <a:off x="721975" y="2510709"/>
            <a:ext cx="2761800" cy="251100"/>
            <a:chOff x="1139975" y="2273166"/>
            <a:chExt cx="2761800" cy="251100"/>
          </a:xfrm>
        </p:grpSpPr>
        <p:sp>
          <p:nvSpPr>
            <p:cNvPr id="264" name="Shape 264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选择器（selector）</a:t>
              </a:r>
            </a:p>
          </p:txBody>
        </p:sp>
        <p:cxnSp>
          <p:nvCxnSpPr>
            <p:cNvPr id="265" name="Shape 265"/>
            <p:cNvCxnSpPr>
              <a:stCxn id="264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66" name="Shape 266"/>
          <p:cNvGrpSpPr/>
          <p:nvPr/>
        </p:nvGrpSpPr>
        <p:grpSpPr>
          <a:xfrm>
            <a:off x="721975" y="2737741"/>
            <a:ext cx="2761800" cy="251100"/>
            <a:chOff x="1139975" y="2273166"/>
            <a:chExt cx="2761800" cy="251100"/>
          </a:xfrm>
        </p:grpSpPr>
        <p:sp>
          <p:nvSpPr>
            <p:cNvPr id="267" name="Shape 267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模板</a:t>
              </a:r>
            </a:p>
          </p:txBody>
        </p:sp>
        <p:cxnSp>
          <p:nvCxnSpPr>
            <p:cNvPr id="268" name="Shape 268"/>
            <p:cNvCxnSpPr>
              <a:stCxn id="267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721975" y="3161599"/>
            <a:ext cx="2761800" cy="251100"/>
            <a:chOff x="1139975" y="2273166"/>
            <a:chExt cx="2761800" cy="251100"/>
          </a:xfrm>
        </p:grpSpPr>
        <p:sp>
          <p:nvSpPr>
            <p:cNvPr id="270" name="Shape 270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类（class）定义</a:t>
              </a:r>
            </a:p>
          </p:txBody>
        </p:sp>
        <p:cxnSp>
          <p:nvCxnSpPr>
            <p:cNvPr id="271" name="Shape 271"/>
            <p:cNvCxnSpPr>
              <a:stCxn id="270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Angular是什么？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Angular是构建移动和桌面应用程序的</a:t>
            </a:r>
            <a:r>
              <a:rPr lang="en" sz="3000">
                <a:solidFill>
                  <a:srgbClr val="FF5151"/>
                </a:solidFill>
              </a:rPr>
              <a:t>开发平台</a:t>
            </a:r>
            <a:r>
              <a:rPr lang="en" sz="3000">
                <a:solidFill>
                  <a:srgbClr val="FFFFFF"/>
                </a:solidFill>
              </a:rPr>
              <a:t>。 Angular允许您</a:t>
            </a:r>
            <a:r>
              <a:rPr lang="en" sz="3000">
                <a:solidFill>
                  <a:srgbClr val="F1C232"/>
                </a:solidFill>
              </a:rPr>
              <a:t>扩展HTML</a:t>
            </a:r>
            <a:r>
              <a:rPr lang="en" sz="3000">
                <a:solidFill>
                  <a:srgbClr val="FFFFFF"/>
                </a:solidFill>
              </a:rPr>
              <a:t>的语法以清晰，简洁地表达应用程序的组件。 Angular的绑定和依赖注入</a:t>
            </a:r>
            <a:r>
              <a:rPr lang="en" sz="3000">
                <a:solidFill>
                  <a:srgbClr val="8E7CC3"/>
                </a:solidFill>
              </a:rPr>
              <a:t>消除了大多数</a:t>
            </a:r>
            <a:r>
              <a:rPr lang="en" sz="3000">
                <a:solidFill>
                  <a:srgbClr val="FFFFFF"/>
                </a:solidFill>
              </a:rPr>
              <a:t>你不得不编写的代码。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2148200" y="1684050"/>
            <a:ext cx="6849900" cy="29328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BrowserModule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'@angular/platform-browser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HelloWorldComponent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'./hello-world.component'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CA8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       @NgModule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mports: [ BrowserModule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	  declarations: [ HelloWorldComponent ],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bootstrap: [ HelloWorldComponent ], 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})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启动你的应用</a:t>
            </a:r>
            <a:br>
              <a:rPr lang="en" sz="1400"/>
            </a:br>
            <a:r>
              <a:rPr b="1" lang="en" sz="2400"/>
              <a:t>我们这样来写一个模块（Module）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465300" y="34812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176105" y="3237659"/>
            <a:ext cx="2761800" cy="251100"/>
            <a:chOff x="1139975" y="2153827"/>
            <a:chExt cx="2761800" cy="251100"/>
          </a:xfrm>
        </p:grpSpPr>
        <p:sp>
          <p:nvSpPr>
            <p:cNvPr id="280" name="Shape 280"/>
            <p:cNvSpPr txBox="1"/>
            <p:nvPr/>
          </p:nvSpPr>
          <p:spPr>
            <a:xfrm>
              <a:off x="1139975" y="2153827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模块中包含的组件</a:t>
              </a:r>
            </a:p>
          </p:txBody>
        </p:sp>
        <p:cxnSp>
          <p:nvCxnSpPr>
            <p:cNvPr id="281" name="Shape 281"/>
            <p:cNvCxnSpPr>
              <a:stCxn id="280" idx="3"/>
            </p:cNvCxnSpPr>
            <p:nvPr/>
          </p:nvCxnSpPr>
          <p:spPr>
            <a:xfrm>
              <a:off x="3257075" y="2279377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82" name="Shape 282"/>
          <p:cNvGrpSpPr/>
          <p:nvPr/>
        </p:nvGrpSpPr>
        <p:grpSpPr>
          <a:xfrm>
            <a:off x="176105" y="3508170"/>
            <a:ext cx="2761800" cy="251100"/>
            <a:chOff x="1139975" y="2273166"/>
            <a:chExt cx="2761800" cy="251100"/>
          </a:xfrm>
        </p:grpSpPr>
        <p:sp>
          <p:nvSpPr>
            <p:cNvPr id="283" name="Shape 283"/>
            <p:cNvSpPr txBox="1"/>
            <p:nvPr/>
          </p:nvSpPr>
          <p:spPr>
            <a:xfrm>
              <a:off x="1139975" y="2273166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根组件（可能有多个）</a:t>
              </a:r>
            </a:p>
          </p:txBody>
        </p:sp>
        <p:cxnSp>
          <p:nvCxnSpPr>
            <p:cNvPr id="284" name="Shape 284"/>
            <p:cNvCxnSpPr>
              <a:stCxn id="283" idx="3"/>
            </p:cNvCxnSpPr>
            <p:nvPr/>
          </p:nvCxnSpPr>
          <p:spPr>
            <a:xfrm>
              <a:off x="3257075" y="2398716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176105" y="4007890"/>
            <a:ext cx="2761800" cy="251100"/>
            <a:chOff x="1139975" y="2774391"/>
            <a:chExt cx="2761800" cy="251100"/>
          </a:xfrm>
        </p:grpSpPr>
        <p:sp>
          <p:nvSpPr>
            <p:cNvPr id="286" name="Shape 286"/>
            <p:cNvSpPr txBox="1"/>
            <p:nvPr/>
          </p:nvSpPr>
          <p:spPr>
            <a:xfrm>
              <a:off x="1139975" y="2774391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类（</a:t>
              </a:r>
              <a:r>
                <a:rPr lang="en">
                  <a:solidFill>
                    <a:srgbClr val="FFFFFF"/>
                  </a:solidFill>
                </a:rPr>
                <a:t>Class）</a:t>
              </a:r>
              <a:r>
                <a:rPr lang="en">
                  <a:solidFill>
                    <a:srgbClr val="FFFFFF"/>
                  </a:solidFill>
                </a:rPr>
                <a:t>声明</a:t>
              </a:r>
            </a:p>
          </p:txBody>
        </p:sp>
        <p:cxnSp>
          <p:nvCxnSpPr>
            <p:cNvPr id="287" name="Shape 287"/>
            <p:cNvCxnSpPr>
              <a:stCxn id="286" idx="3"/>
            </p:cNvCxnSpPr>
            <p:nvPr/>
          </p:nvCxnSpPr>
          <p:spPr>
            <a:xfrm>
              <a:off x="3257075" y="2899941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288" name="Shape 288"/>
          <p:cNvGrpSpPr/>
          <p:nvPr/>
        </p:nvGrpSpPr>
        <p:grpSpPr>
          <a:xfrm>
            <a:off x="167791" y="2748229"/>
            <a:ext cx="2771742" cy="251100"/>
            <a:chOff x="1139975" y="2171484"/>
            <a:chExt cx="2761800" cy="251100"/>
          </a:xfrm>
        </p:grpSpPr>
        <p:sp>
          <p:nvSpPr>
            <p:cNvPr id="289" name="Shape 289"/>
            <p:cNvSpPr txBox="1"/>
            <p:nvPr/>
          </p:nvSpPr>
          <p:spPr>
            <a:xfrm>
              <a:off x="1139975" y="2171484"/>
              <a:ext cx="2117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@decorator 模块装饰器</a:t>
              </a:r>
            </a:p>
          </p:txBody>
        </p:sp>
        <p:cxnSp>
          <p:nvCxnSpPr>
            <p:cNvPr id="290" name="Shape 290"/>
            <p:cNvCxnSpPr>
              <a:stCxn id="289" idx="3"/>
            </p:cNvCxnSpPr>
            <p:nvPr/>
          </p:nvCxnSpPr>
          <p:spPr>
            <a:xfrm>
              <a:off x="3257075" y="2297034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启动你的应用</a:t>
            </a:r>
            <a:br>
              <a:rPr lang="en" sz="1400"/>
            </a:br>
            <a:r>
              <a:rPr b="1" lang="en" sz="2400"/>
              <a:t>我们这样启动模块（Module）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1375" y="1103150"/>
            <a:ext cx="9012600" cy="1494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{ platformBrowserDynamic } 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'@angular/platform-browser-dynamic'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{ AppModule } 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'./app.module'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platformBrowserDynamic().bootstrapModule(AppModule);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705700" y="2272850"/>
            <a:ext cx="7674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2940075"/>
            <a:ext cx="8520600" cy="17163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b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&lt;!-- Typically our “root” component has the selector 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&lt;app-root&gt;&lt;/app-root&gt;. We're using &lt;hello-world&gt;&lt;/hello-word&gt;</a:t>
            </a:r>
            <a:b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 tradition dictates. --&gt;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&lt;hello-world&gt;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Loading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&lt;/hello-world&gt;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&lt;script&gt;</a:t>
            </a:r>
            <a:r>
              <a:rPr lang="en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7093000" y="4332100"/>
            <a:ext cx="12873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Person 组件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174803" y="936750"/>
            <a:ext cx="6794400" cy="3696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 Person } </a:t>
            </a:r>
            <a:r>
              <a:rPr lang="en" sz="16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'./person.model'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({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moduleId: module.id,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'user-profile'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'./user-profile.component.html'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UserProfileComponent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erson: </a:t>
            </a:r>
            <a:r>
              <a:rPr lang="en" sz="16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ame: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'Alice'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irthday: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'April 6, 1980'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emailAddress: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alice@foo.com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photoUrl: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'alice.jpg'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getBiography: () =&gt; {...}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2231212" y="4633650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user-profile.component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65450" y="3843925"/>
            <a:ext cx="7843200" cy="400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&lt;user-profile&gt;&lt;/user-profile&gt;</a:t>
            </a: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字符串插值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35325" y="1287550"/>
            <a:ext cx="7843200" cy="2055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使用组件实例中 person 对象的属性值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Profile for {{person.name}}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使用组件实例中 person 对象的方法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Profile for {{person.getBiography()}}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&lt;/h2&gt;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使用组件实例中 person 对象的属性值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alt=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”Photo of {{person.name}}” ...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3445725" y="3920125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users.component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445725" y="3018150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user-profile.component.html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1326900" y="3992600"/>
            <a:ext cx="6490200" cy="400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&lt;user-profile&gt;&lt;/user-profile&gt;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属性绑定（单向）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326900" y="1414350"/>
            <a:ext cx="6460200" cy="2076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使用中括号，将模板属性绑定到数据上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[src]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”person.photoUrl”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它是符合的HTML语法的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[value]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”person.emailAddress”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在自定义组件上也可以进行绑定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&lt;birthday-card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[date]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”person.birthday”&gt;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2754250" y="4068800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784375" y="3166825"/>
            <a:ext cx="500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user-profile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793450" y="1623075"/>
            <a:ext cx="7557000" cy="2321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使用#，你可以定义一个变量来引用一个DOM元素或组件实例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userName 变量在这个模板中是全局可见的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&lt;input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#userName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需要记住的是， input 元素有一个value属性（下面我们能够读取到）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(click)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”isTaken(userName.value)”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Check if taken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&lt;/button&gt;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引用绑定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317750" y="3619882"/>
            <a:ext cx="5032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属性绑定的简化方式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884700" y="1756025"/>
            <a:ext cx="7374600" cy="185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当`isImportant` 为 true时，添加`.important`类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[class.important]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”isImportant”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当 `isWide` 为true时, 把样式设置成 `widePx`的值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[style.width.px]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”isWide ? widePx : narrowPx”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你也可以设置非DOM元素原生的属性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[attr.aria-disabled]=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”isDisabled”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事件绑定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50400" y="1420625"/>
            <a:ext cx="7843200" cy="2951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当用户点击了按钮，调用组件实例上的 `saveUser` 方法，并且传递原生的事件对象--&gt;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(click)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”saveUser($event)”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你也而已为自定义组件创建事件。现在我们有一个名为 `depleted` 的事件, 并且当次事件触发时，它会调用组件实例上的 `soundAlarm` 函数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&lt;coffee-maker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(depleted)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”soundAlarm('loud')”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事件绑定也有简化写法！当用户按下`control`和`enter`键时，组件实例上的 `submit` 函数将被调用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&lt;textarea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(keydown.control.enter)=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”submit()”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本平台的优势</a:t>
            </a:r>
          </a:p>
        </p:txBody>
      </p:sp>
      <p:sp>
        <p:nvSpPr>
          <p:cNvPr id="126" name="Shape 126"/>
          <p:cNvSpPr/>
          <p:nvPr/>
        </p:nvSpPr>
        <p:spPr>
          <a:xfrm>
            <a:off x="1460150" y="1119625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PWA</a:t>
            </a:r>
          </a:p>
        </p:txBody>
      </p:sp>
      <p:sp>
        <p:nvSpPr>
          <p:cNvPr id="127" name="Shape 127"/>
          <p:cNvSpPr/>
          <p:nvPr/>
        </p:nvSpPr>
        <p:spPr>
          <a:xfrm>
            <a:off x="1460050" y="2161250"/>
            <a:ext cx="1785900" cy="671700"/>
          </a:xfrm>
          <a:prstGeom prst="rect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Optimization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5898050" y="2188425"/>
            <a:ext cx="1785900" cy="671700"/>
          </a:xfrm>
          <a:prstGeom prst="rect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Code Splitting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3679050" y="1143737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30" name="Shape 130"/>
          <p:cNvSpPr/>
          <p:nvPr/>
        </p:nvSpPr>
        <p:spPr>
          <a:xfrm>
            <a:off x="3679050" y="2173325"/>
            <a:ext cx="1785900" cy="671700"/>
          </a:xfrm>
          <a:prstGeom prst="rect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Universal</a:t>
            </a:r>
          </a:p>
        </p:txBody>
      </p:sp>
      <p:sp>
        <p:nvSpPr>
          <p:cNvPr id="131" name="Shape 131"/>
          <p:cNvSpPr/>
          <p:nvPr/>
        </p:nvSpPr>
        <p:spPr>
          <a:xfrm>
            <a:off x="5897950" y="114375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Desktop</a:t>
            </a:r>
          </a:p>
        </p:txBody>
      </p:sp>
      <p:sp>
        <p:nvSpPr>
          <p:cNvPr id="132" name="Shape 132"/>
          <p:cNvSpPr/>
          <p:nvPr/>
        </p:nvSpPr>
        <p:spPr>
          <a:xfrm>
            <a:off x="1460050" y="3202875"/>
            <a:ext cx="1785900" cy="671700"/>
          </a:xfrm>
          <a:prstGeom prst="rect">
            <a:avLst/>
          </a:prstGeom>
          <a:solidFill>
            <a:srgbClr val="7885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Templates</a:t>
            </a:r>
          </a:p>
        </p:txBody>
      </p:sp>
      <p:sp>
        <p:nvSpPr>
          <p:cNvPr id="133" name="Shape 133"/>
          <p:cNvSpPr/>
          <p:nvPr/>
        </p:nvSpPr>
        <p:spPr>
          <a:xfrm>
            <a:off x="3679050" y="3184800"/>
            <a:ext cx="1785900" cy="671700"/>
          </a:xfrm>
          <a:prstGeom prst="rect">
            <a:avLst/>
          </a:prstGeom>
          <a:solidFill>
            <a:srgbClr val="7885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</a:t>
            </a:r>
          </a:p>
        </p:txBody>
      </p:sp>
      <p:sp>
        <p:nvSpPr>
          <p:cNvPr id="134" name="Shape 134"/>
          <p:cNvSpPr/>
          <p:nvPr/>
        </p:nvSpPr>
        <p:spPr>
          <a:xfrm>
            <a:off x="5898050" y="3207475"/>
            <a:ext cx="1785900" cy="671700"/>
          </a:xfrm>
          <a:prstGeom prst="rect">
            <a:avLst/>
          </a:prstGeom>
          <a:solidFill>
            <a:srgbClr val="7885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IDE Support</a:t>
            </a:r>
          </a:p>
        </p:txBody>
      </p:sp>
      <p:sp>
        <p:nvSpPr>
          <p:cNvPr id="135" name="Shape 135"/>
          <p:cNvSpPr/>
          <p:nvPr/>
        </p:nvSpPr>
        <p:spPr>
          <a:xfrm>
            <a:off x="1485850" y="4196275"/>
            <a:ext cx="17601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36" name="Shape 136"/>
          <p:cNvSpPr/>
          <p:nvPr/>
        </p:nvSpPr>
        <p:spPr>
          <a:xfrm>
            <a:off x="3679048" y="419627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Animation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5898048" y="42265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Accessibility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条件渲染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62850" y="1791375"/>
            <a:ext cx="7218300" cy="1260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某些指令会改变组件树的结构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ngIf 会根据条件切换是否渲染UI中的某些部分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*ngIf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”isSectionVisible”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Howdy!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&lt;/section&gt;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注意：星号 * 和指令的大小写 --&gt;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962850" y="1791375"/>
            <a:ext cx="7218300" cy="1690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ngFor 会动态改变组件树的结构！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注意：星号 * 和指令的大小写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*ngFor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”let player of team.roster”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{{player.name}}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编写Angular中的HTML模板</a:t>
            </a:r>
            <a:br>
              <a:rPr lang="en" sz="1400"/>
            </a:br>
            <a:r>
              <a:rPr b="1" lang="en" sz="2400"/>
              <a:t>列表渲染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130975" y="3871675"/>
            <a:ext cx="3314700" cy="6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类似于ES6一样，迭代一个集合。</a:t>
            </a:r>
            <a:b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注意 “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和 “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 的使用。</a:t>
            </a:r>
          </a:p>
        </p:txBody>
      </p:sp>
      <p:cxnSp>
        <p:nvCxnSpPr>
          <p:cNvPr id="369" name="Shape 369"/>
          <p:cNvCxnSpPr>
            <a:stCxn id="368" idx="0"/>
          </p:cNvCxnSpPr>
          <p:nvPr/>
        </p:nvCxnSpPr>
        <p:spPr>
          <a:xfrm rot="10800000">
            <a:off x="3788325" y="2771275"/>
            <a:ext cx="0" cy="1100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回顾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845400" y="1780800"/>
            <a:ext cx="7453200" cy="13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7BAAF7"/>
                </a:solidFill>
                <a:latin typeface="Roboto"/>
                <a:ea typeface="Roboto"/>
                <a:cs typeface="Roboto"/>
                <a:sym typeface="Roboto"/>
              </a:rPr>
              <a:t>依赖注入</a:t>
            </a:r>
            <a:r>
              <a:rPr i="1" lang="en" sz="2400">
                <a:solidFill>
                  <a:srgbClr val="7BAAF7"/>
                </a:solidFill>
                <a:latin typeface="Roboto"/>
                <a:ea typeface="Roboto"/>
                <a:cs typeface="Roboto"/>
                <a:sym typeface="Roboto"/>
              </a:rPr>
              <a:t>（DI）是</a:t>
            </a:r>
            <a:r>
              <a:rPr i="1" lang="en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一种向代码提供依赖性的方式，这样，你不再需要通过硬编码来提供依赖。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对比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54437" y="1973775"/>
            <a:ext cx="3969300" cy="19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service: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MyService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.service =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MyService();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304162" y="1973775"/>
            <a:ext cx="4685400" cy="1927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/**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* Typescript 的标记（public）使得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* `service` 在组件实例中可访问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*/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service: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MyService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4437" y="1573025"/>
            <a:ext cx="39693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  <a:latin typeface="Roboto"/>
                <a:ea typeface="Roboto"/>
                <a:cs typeface="Roboto"/>
                <a:sym typeface="Roboto"/>
              </a:rPr>
              <a:t>不使用依赖注入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4662212" y="1573025"/>
            <a:ext cx="39693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BCA81"/>
                </a:solidFill>
                <a:latin typeface="Roboto"/>
                <a:ea typeface="Roboto"/>
                <a:cs typeface="Roboto"/>
                <a:sym typeface="Roboto"/>
              </a:rPr>
              <a:t>使用依赖注入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实现依赖注入 - 第一步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1899850" y="2048200"/>
            <a:ext cx="4979400" cy="1531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Injectable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@Injectable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MyService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793550" y="1308250"/>
            <a:ext cx="53454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把类（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）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标记成可注入的（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injectable）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实现依赖注入 - 第二步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827550" y="1813750"/>
            <a:ext cx="5124000" cy="2579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UnitConverterService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'../services/unit-converter.service'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UnitConversionComponent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'./unit-conversion.component'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declarations: [ UnitConversionComponent ],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providers: [ UnitConverterService ],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AppModule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071000" y="1155850"/>
            <a:ext cx="4637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在Providers中注册这个可注入的服务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实现依赖注入 - 第三步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2071000" y="1232050"/>
            <a:ext cx="4637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使用它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1775850" y="1932625"/>
            <a:ext cx="5592300" cy="2030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UnitConverterService }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'../services/unit-converter.service'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UnitConversionComponent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(converter: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UnitConverterService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4373550" y="3638650"/>
            <a:ext cx="2994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unit-conversion.component.ts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使用依赖注入来提供功能</a:t>
            </a:r>
            <a:br>
              <a:rPr lang="en" sz="1400"/>
            </a:br>
            <a:r>
              <a:rPr b="1" lang="en" sz="2400"/>
              <a:t>处理服务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2253450" y="918025"/>
            <a:ext cx="4637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Promise 和 回调函数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1485450" y="1577475"/>
            <a:ext cx="6173100" cy="2796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UnitConverterService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'../services/unit-converter.service'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UnitConversionComponent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converter: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UnitConverterService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getUnit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(fromUnit: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value: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.converter.doStuff();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4744300" y="4049875"/>
            <a:ext cx="2914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unit-conversion.component.ts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为什么我们选择 TypeScript？</a:t>
            </a:r>
          </a:p>
        </p:txBody>
      </p:sp>
      <p:sp>
        <p:nvSpPr>
          <p:cNvPr id="143" name="Shape 143"/>
          <p:cNvSpPr/>
          <p:nvPr/>
        </p:nvSpPr>
        <p:spPr>
          <a:xfrm>
            <a:off x="2768525" y="1248550"/>
            <a:ext cx="3521700" cy="3521700"/>
          </a:xfrm>
          <a:prstGeom prst="ellipse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67799" y="2245750"/>
            <a:ext cx="2287200" cy="2287200"/>
          </a:xfrm>
          <a:prstGeom prst="ellipse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304605" y="1614944"/>
            <a:ext cx="1404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TypeScript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ES7语法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装饰器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+ 类型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4949725" y="3231124"/>
            <a:ext cx="1071900" cy="1071600"/>
            <a:chOff x="5150425" y="3521474"/>
            <a:chExt cx="1071900" cy="1071600"/>
          </a:xfrm>
        </p:grpSpPr>
        <p:sp>
          <p:nvSpPr>
            <p:cNvPr id="147" name="Shape 147"/>
            <p:cNvSpPr/>
            <p:nvPr/>
          </p:nvSpPr>
          <p:spPr>
            <a:xfrm>
              <a:off x="5150425" y="3521474"/>
              <a:ext cx="1071900" cy="1071600"/>
            </a:xfrm>
            <a:prstGeom prst="ellipse">
              <a:avLst/>
            </a:prstGeom>
            <a:solidFill>
              <a:srgbClr val="7BAAF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5324875" y="3770925"/>
              <a:ext cx="723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ES5</a:t>
              </a:r>
            </a:p>
          </p:txBody>
        </p:sp>
      </p:grpSp>
      <p:sp>
        <p:nvSpPr>
          <p:cNvPr id="149" name="Shape 149"/>
          <p:cNvSpPr txBox="1"/>
          <p:nvPr/>
        </p:nvSpPr>
        <p:spPr>
          <a:xfrm>
            <a:off x="4121975" y="2595200"/>
            <a:ext cx="1404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ES6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</a:t>
            </a:r>
            <a:r>
              <a:rPr lang="en">
                <a:solidFill>
                  <a:srgbClr val="FFFFFF"/>
                </a:solidFill>
              </a:rPr>
              <a:t> 类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</a:t>
            </a:r>
            <a:r>
              <a:rPr lang="en">
                <a:solidFill>
                  <a:srgbClr val="FFFFFF"/>
                </a:solidFill>
              </a:rPr>
              <a:t>模块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+ 更多...</a:t>
            </a:r>
          </a:p>
        </p:txBody>
      </p:sp>
      <p:cxnSp>
        <p:nvCxnSpPr>
          <p:cNvPr id="150" name="Shape 150"/>
          <p:cNvCxnSpPr>
            <a:stCxn id="151" idx="6"/>
            <a:endCxn id="152" idx="6"/>
          </p:cNvCxnSpPr>
          <p:nvPr/>
        </p:nvCxnSpPr>
        <p:spPr>
          <a:xfrm>
            <a:off x="4622825" y="1847375"/>
            <a:ext cx="1130400" cy="1906500"/>
          </a:xfrm>
          <a:prstGeom prst="curvedConnector3">
            <a:avLst>
              <a:gd fmla="val 196426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4578725" y="1825325"/>
            <a:ext cx="44100" cy="44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flipH="1">
            <a:off x="5753325" y="3709625"/>
            <a:ext cx="88200" cy="8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880800" y="2723314"/>
            <a:ext cx="1238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编译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0" y="4687500"/>
            <a:ext cx="3908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尝试一下吧：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typescriptlang.org/play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使用组件树来组合你的应用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单独组件</a:t>
            </a:r>
          </a:p>
        </p:txBody>
      </p:sp>
      <p:sp>
        <p:nvSpPr>
          <p:cNvPr id="444" name="Shape 444"/>
          <p:cNvSpPr/>
          <p:nvPr/>
        </p:nvSpPr>
        <p:spPr>
          <a:xfrm>
            <a:off x="3679050" y="1846296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父子组件</a:t>
            </a:r>
          </a:p>
        </p:txBody>
      </p:sp>
      <p:sp>
        <p:nvSpPr>
          <p:cNvPr id="450" name="Shape 450"/>
          <p:cNvSpPr/>
          <p:nvPr/>
        </p:nvSpPr>
        <p:spPr>
          <a:xfrm>
            <a:off x="3679043" y="184735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451" name="Shape 451"/>
          <p:cNvSpPr/>
          <p:nvPr/>
        </p:nvSpPr>
        <p:spPr>
          <a:xfrm>
            <a:off x="2674730" y="3117700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sp>
        <p:nvSpPr>
          <p:cNvPr id="452" name="Shape 452"/>
          <p:cNvSpPr/>
          <p:nvPr/>
        </p:nvSpPr>
        <p:spPr>
          <a:xfrm>
            <a:off x="4683355" y="3117700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453" name="Shape 453"/>
          <p:cNvCxnSpPr>
            <a:stCxn id="450" idx="2"/>
            <a:endCxn id="452" idx="0"/>
          </p:cNvCxnSpPr>
          <p:nvPr/>
        </p:nvCxnSpPr>
        <p:spPr>
          <a:xfrm>
            <a:off x="4571993" y="2519050"/>
            <a:ext cx="1004400" cy="598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4" name="Shape 454"/>
          <p:cNvCxnSpPr>
            <a:stCxn id="450" idx="2"/>
            <a:endCxn id="451" idx="0"/>
          </p:cNvCxnSpPr>
          <p:nvPr/>
        </p:nvCxnSpPr>
        <p:spPr>
          <a:xfrm flipH="1">
            <a:off x="3567593" y="2519050"/>
            <a:ext cx="1004400" cy="598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4653200" y="1058500"/>
            <a:ext cx="4376700" cy="1787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'child'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'&lt;p&gt;I'm a child!&lt;/p&gt;'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ChildComponent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14100" y="1058500"/>
            <a:ext cx="4376700" cy="17871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parent'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emplate: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'&lt;child&gt;...&lt;/child&gt;'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ParentComponent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实例化子组件 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559849" y="2502625"/>
            <a:ext cx="1930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234110" y="250261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child.component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803600" y="2993150"/>
            <a:ext cx="5536800" cy="1973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NgModule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ChildComponent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'./child.component'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ParentComponent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'./parent.component'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declarations: [ ChildComponent, ParentComponent ]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AppModule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{}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544511" y="4642691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由父组件向子组件传递数据</a:t>
            </a:r>
          </a:p>
        </p:txBody>
      </p:sp>
      <p:sp>
        <p:nvSpPr>
          <p:cNvPr id="471" name="Shape 471"/>
          <p:cNvSpPr/>
          <p:nvPr/>
        </p:nvSpPr>
        <p:spPr>
          <a:xfrm>
            <a:off x="4848550" y="182520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472" name="Shape 472"/>
          <p:cNvSpPr/>
          <p:nvPr/>
        </p:nvSpPr>
        <p:spPr>
          <a:xfrm>
            <a:off x="4848537" y="37986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473" name="Shape 473"/>
          <p:cNvCxnSpPr>
            <a:stCxn id="471" idx="2"/>
            <a:endCxn id="472" idx="0"/>
          </p:cNvCxnSpPr>
          <p:nvPr/>
        </p:nvCxnSpPr>
        <p:spPr>
          <a:xfrm>
            <a:off x="5741500" y="24969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4" name="Shape 474"/>
          <p:cNvSpPr txBox="1"/>
          <p:nvPr>
            <p:ph idx="1" type="body"/>
          </p:nvPr>
        </p:nvSpPr>
        <p:spPr>
          <a:xfrm>
            <a:off x="1328300" y="1943125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[data]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results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451500" y="39165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data;</a:t>
            </a:r>
          </a:p>
        </p:txBody>
      </p:sp>
      <p:cxnSp>
        <p:nvCxnSpPr>
          <p:cNvPr id="476" name="Shape 476"/>
          <p:cNvCxnSpPr/>
          <p:nvPr/>
        </p:nvCxnSpPr>
        <p:spPr>
          <a:xfrm flipH="1" rot="-5400000">
            <a:off x="2598675" y="2535350"/>
            <a:ext cx="1551300" cy="124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477" name="Shape 477"/>
          <p:cNvSpPr/>
          <p:nvPr/>
        </p:nvSpPr>
        <p:spPr>
          <a:xfrm>
            <a:off x="3595250" y="19606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8" name="Shape 478"/>
          <p:cNvCxnSpPr>
            <a:stCxn id="477" idx="0"/>
            <a:endCxn id="471" idx="0"/>
          </p:cNvCxnSpPr>
          <p:nvPr/>
        </p:nvCxnSpPr>
        <p:spPr>
          <a:xfrm rot="-5400000">
            <a:off x="4624400" y="843575"/>
            <a:ext cx="135300" cy="2098800"/>
          </a:xfrm>
          <a:prstGeom prst="curvedConnector3">
            <a:avLst>
              <a:gd fmla="val 424778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使用组件树来组合你的应用</a:t>
            </a:r>
            <a:br>
              <a:rPr lang="en" sz="1400"/>
            </a:br>
            <a:r>
              <a:rPr b="1" lang="en" sz="2400"/>
              <a:t>由父组件向子组件传递数据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2403001" y="3983725"/>
            <a:ext cx="20762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parent.component.ts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637050" y="1315525"/>
            <a:ext cx="4328100" cy="2992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Input }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Result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'./result.model'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'child'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 *ngFor=”let result of 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data”&gt;{{result}}&lt;/p&gt;'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Child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data: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Result[]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7169361" y="398371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child.component.ts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121200" y="1315475"/>
            <a:ext cx="4358100" cy="2992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Result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'./result.model'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'parent'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'&lt;child [data]=”results()”&gt;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&lt;/child&gt;'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results()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Result[]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{...}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2532274" y="3983725"/>
            <a:ext cx="19470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在组件之间传递数据</a:t>
            </a:r>
          </a:p>
        </p:txBody>
      </p:sp>
      <p:sp>
        <p:nvSpPr>
          <p:cNvPr id="506" name="Shape 506"/>
          <p:cNvSpPr/>
          <p:nvPr/>
        </p:nvSpPr>
        <p:spPr>
          <a:xfrm>
            <a:off x="2466150" y="184630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507" name="Shape 507"/>
          <p:cNvSpPr/>
          <p:nvPr/>
        </p:nvSpPr>
        <p:spPr>
          <a:xfrm>
            <a:off x="2466137" y="38197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508" name="Shape 508"/>
          <p:cNvCxnSpPr/>
          <p:nvPr/>
        </p:nvCxnSpPr>
        <p:spPr>
          <a:xfrm>
            <a:off x="2684125" y="25180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9" name="Shape 509"/>
          <p:cNvCxnSpPr/>
          <p:nvPr/>
        </p:nvCxnSpPr>
        <p:spPr>
          <a:xfrm>
            <a:off x="4049400" y="25180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510" name="Shape 510"/>
          <p:cNvSpPr txBox="1"/>
          <p:nvPr>
            <p:ph idx="1" type="body"/>
          </p:nvPr>
        </p:nvSpPr>
        <p:spPr>
          <a:xfrm>
            <a:off x="4450100" y="1964187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&lt;child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(updated)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”doStuff()”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4450100" y="39376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updated;</a:t>
            </a:r>
          </a:p>
        </p:txBody>
      </p:sp>
      <p:cxnSp>
        <p:nvCxnSpPr>
          <p:cNvPr id="512" name="Shape 512"/>
          <p:cNvCxnSpPr/>
          <p:nvPr/>
        </p:nvCxnSpPr>
        <p:spPr>
          <a:xfrm flipH="1" rot="-5400000">
            <a:off x="5099150" y="3178950"/>
            <a:ext cx="1551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  <p:sp>
        <p:nvSpPr>
          <p:cNvPr id="513" name="Shape 513"/>
          <p:cNvSpPr/>
          <p:nvPr/>
        </p:nvSpPr>
        <p:spPr>
          <a:xfrm>
            <a:off x="6809796" y="19817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4" name="Shape 514"/>
          <p:cNvCxnSpPr>
            <a:stCxn id="513" idx="0"/>
            <a:endCxn id="506" idx="0"/>
          </p:cNvCxnSpPr>
          <p:nvPr/>
        </p:nvCxnSpPr>
        <p:spPr>
          <a:xfrm flipH="1" rot="5400000">
            <a:off x="5040546" y="165075"/>
            <a:ext cx="135300" cy="3498000"/>
          </a:xfrm>
          <a:prstGeom prst="curvedConnector3">
            <a:avLst>
              <a:gd fmla="val 428307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91900"/>
            <a:ext cx="8520600" cy="155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代码实验教程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https://goo.gl/OIjAC3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1380575" y="1120325"/>
            <a:ext cx="6212400" cy="1809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'parent'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'&lt;child (updated)=”doStuff($even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t)”&gt;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&lt;/child&gt;'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ParentComponent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doStuff(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event: 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{...}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520" name="Shape 52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由子组件向父组件传递数据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5529776" y="2616125"/>
            <a:ext cx="2063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parent.component.ts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1380575" y="3098925"/>
            <a:ext cx="6212400" cy="1809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 Component, EventEmitter, Output } 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child'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template: '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&lt;p&gt;I'm a child!&lt;/p&gt;'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ChildComponent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updated =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EventEmitter();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5797186" y="458421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child.component.ts</a:t>
            </a:r>
          </a:p>
        </p:txBody>
      </p:sp>
      <p:sp>
        <p:nvSpPr>
          <p:cNvPr id="524" name="Shape 524"/>
          <p:cNvSpPr/>
          <p:nvPr/>
        </p:nvSpPr>
        <p:spPr>
          <a:xfrm>
            <a:off x="2713333" y="44501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3619871" y="2045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6" name="Shape 526"/>
          <p:cNvCxnSpPr>
            <a:stCxn id="525" idx="4"/>
            <a:endCxn id="524" idx="7"/>
          </p:cNvCxnSpPr>
          <p:nvPr/>
        </p:nvCxnSpPr>
        <p:spPr>
          <a:xfrm rot="5400000">
            <a:off x="2068871" y="2865525"/>
            <a:ext cx="2323800" cy="873000"/>
          </a:xfrm>
          <a:prstGeom prst="curvedConnector3">
            <a:avLst>
              <a:gd fmla="val 49703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527" name="Shape 527"/>
          <p:cNvSpPr/>
          <p:nvPr/>
        </p:nvSpPr>
        <p:spPr>
          <a:xfrm>
            <a:off x="4439371" y="2021201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931521" y="252435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9" name="Shape 529"/>
          <p:cNvCxnSpPr>
            <a:stCxn id="528" idx="4"/>
            <a:endCxn id="527" idx="4"/>
          </p:cNvCxnSpPr>
          <p:nvPr/>
        </p:nvCxnSpPr>
        <p:spPr>
          <a:xfrm rot="-5400000">
            <a:off x="2981371" y="1113600"/>
            <a:ext cx="503100" cy="2507999"/>
          </a:xfrm>
          <a:prstGeom prst="curvedConnector3">
            <a:avLst>
              <a:gd fmla="val -94380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在组件间传递数据</a:t>
            </a:r>
          </a:p>
        </p:txBody>
      </p:sp>
      <p:sp>
        <p:nvSpPr>
          <p:cNvPr id="535" name="Shape 535"/>
          <p:cNvSpPr/>
          <p:nvPr/>
        </p:nvSpPr>
        <p:spPr>
          <a:xfrm>
            <a:off x="3657950" y="1825200"/>
            <a:ext cx="1785900" cy="6717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</a:p>
        </p:txBody>
      </p:sp>
      <p:sp>
        <p:nvSpPr>
          <p:cNvPr id="536" name="Shape 536"/>
          <p:cNvSpPr/>
          <p:nvPr/>
        </p:nvSpPr>
        <p:spPr>
          <a:xfrm>
            <a:off x="3657937" y="3798625"/>
            <a:ext cx="1785900" cy="6717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</a:p>
        </p:txBody>
      </p:sp>
      <p:cxnSp>
        <p:nvCxnSpPr>
          <p:cNvPr id="537" name="Shape 537"/>
          <p:cNvCxnSpPr/>
          <p:nvPr/>
        </p:nvCxnSpPr>
        <p:spPr>
          <a:xfrm>
            <a:off x="3875925" y="24969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8" name="Shape 538"/>
          <p:cNvCxnSpPr/>
          <p:nvPr/>
        </p:nvCxnSpPr>
        <p:spPr>
          <a:xfrm>
            <a:off x="5241200" y="2496900"/>
            <a:ext cx="0" cy="1301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539" name="Shape 539"/>
          <p:cNvSpPr txBox="1"/>
          <p:nvPr>
            <p:ph idx="1" type="body"/>
          </p:nvPr>
        </p:nvSpPr>
        <p:spPr>
          <a:xfrm>
            <a:off x="137700" y="1943125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&lt;child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[data]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”results()”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5641900" y="1943087"/>
            <a:ext cx="33222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&lt;child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(updated)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”handle()”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1260900" y="39165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@Input()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data;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5641900" y="3916525"/>
            <a:ext cx="2199000" cy="4359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updated;</a:t>
            </a:r>
          </a:p>
        </p:txBody>
      </p:sp>
      <p:cxnSp>
        <p:nvCxnSpPr>
          <p:cNvPr id="543" name="Shape 543"/>
          <p:cNvCxnSpPr/>
          <p:nvPr/>
        </p:nvCxnSpPr>
        <p:spPr>
          <a:xfrm flipH="1" rot="-5400000">
            <a:off x="1428625" y="2514800"/>
            <a:ext cx="1551300" cy="128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544" name="Shape 544"/>
          <p:cNvCxnSpPr/>
          <p:nvPr/>
        </p:nvCxnSpPr>
        <p:spPr>
          <a:xfrm flipH="1" rot="-5400000">
            <a:off x="6290950" y="3157850"/>
            <a:ext cx="15513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  <p:sp>
        <p:nvSpPr>
          <p:cNvPr id="545" name="Shape 545"/>
          <p:cNvSpPr/>
          <p:nvPr/>
        </p:nvSpPr>
        <p:spPr>
          <a:xfrm>
            <a:off x="2404650" y="19606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8001596" y="19606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7" name="Shape 547"/>
          <p:cNvCxnSpPr>
            <a:stCxn id="546" idx="0"/>
            <a:endCxn id="535" idx="0"/>
          </p:cNvCxnSpPr>
          <p:nvPr/>
        </p:nvCxnSpPr>
        <p:spPr>
          <a:xfrm flipH="1" rot="5400000">
            <a:off x="6232346" y="143975"/>
            <a:ext cx="135300" cy="3498000"/>
          </a:xfrm>
          <a:prstGeom prst="curvedConnector3">
            <a:avLst>
              <a:gd fmla="val 428307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  <p:cxnSp>
        <p:nvCxnSpPr>
          <p:cNvPr id="548" name="Shape 548"/>
          <p:cNvCxnSpPr>
            <a:stCxn id="545" idx="0"/>
            <a:endCxn id="535" idx="0"/>
          </p:cNvCxnSpPr>
          <p:nvPr/>
        </p:nvCxnSpPr>
        <p:spPr>
          <a:xfrm rot="-5400000">
            <a:off x="3433800" y="843575"/>
            <a:ext cx="135300" cy="2098800"/>
          </a:xfrm>
          <a:prstGeom prst="curvedConnector3">
            <a:avLst>
              <a:gd fmla="val 424778" name="adj1"/>
            </a:avLst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1455900" y="1024975"/>
            <a:ext cx="6124500" cy="3995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Component, Output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CoffeeEvent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'./coffee-event.model'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enum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BrewState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NOT_BREWING,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BREWING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'coffee-maker'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'&lt;p&gt;I'm a coffee maker!&lt;/p&gt;'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CoffeeMaker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@Output()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depleted =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EventEmitter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&lt;CoffeeEvent&gt;();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onPour(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newState: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BrewState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.depleted.emit(new CoffeeEvent());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处理自定义事件</a:t>
            </a:r>
            <a:br>
              <a:rPr lang="en" sz="1400"/>
            </a:br>
            <a:r>
              <a:rPr b="1" lang="en" sz="2400"/>
              <a:t>由子组件向父组件传递数据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5029195" y="4620200"/>
            <a:ext cx="25511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coffee-maker.component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  <p:sp>
        <p:nvSpPr>
          <p:cNvPr id="556" name="Shape 556"/>
          <p:cNvSpPr/>
          <p:nvPr/>
        </p:nvSpPr>
        <p:spPr>
          <a:xfrm>
            <a:off x="6276396" y="32009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280164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响应式组件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575" name="Shape 575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585" name="Shape 585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5702950" y="1348350"/>
            <a:ext cx="2219100" cy="22191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4496950" y="871375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590" name="Shape 590"/>
          <p:cNvSpPr/>
          <p:nvPr/>
        </p:nvSpPr>
        <p:spPr>
          <a:xfrm>
            <a:off x="4856085" y="107930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1" name="Shape 591"/>
          <p:cNvCxnSpPr>
            <a:stCxn id="590" idx="3"/>
          </p:cNvCxnSpPr>
          <p:nvPr/>
        </p:nvCxnSpPr>
        <p:spPr>
          <a:xfrm>
            <a:off x="5157285" y="1229909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2" name="Shape 592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00" name="Shape 600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02" name="Shape 602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g.jpg"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44" y="1478175"/>
            <a:ext cx="1961697" cy="196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610" name="Shape 610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5702950" y="1348350"/>
            <a:ext cx="2219100" cy="22191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/>
        </p:nvSpPr>
        <p:spPr>
          <a:xfrm>
            <a:off x="4496950" y="871375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615" name="Shape 615"/>
          <p:cNvSpPr/>
          <p:nvPr/>
        </p:nvSpPr>
        <p:spPr>
          <a:xfrm>
            <a:off x="4856085" y="107930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6" name="Shape 616"/>
          <p:cNvCxnSpPr>
            <a:stCxn id="615" idx="3"/>
          </p:cNvCxnSpPr>
          <p:nvPr/>
        </p:nvCxnSpPr>
        <p:spPr>
          <a:xfrm>
            <a:off x="5157285" y="1229909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dog.jpg" id="617" name="Shape 6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44" y="1478175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/>
          <p:nvPr/>
        </p:nvSpPr>
        <p:spPr>
          <a:xfrm>
            <a:off x="5831600" y="1478175"/>
            <a:ext cx="1961700" cy="1962300"/>
          </a:xfrm>
          <a:prstGeom prst="rect">
            <a:avLst/>
          </a:prstGeom>
          <a:solidFill>
            <a:srgbClr val="1FE0E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4440700" y="3286590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内容</a:t>
            </a:r>
          </a:p>
        </p:txBody>
      </p:sp>
      <p:cxnSp>
        <p:nvCxnSpPr>
          <p:cNvPr id="620" name="Shape 620"/>
          <p:cNvCxnSpPr>
            <a:stCxn id="621" idx="3"/>
          </p:cNvCxnSpPr>
          <p:nvPr/>
        </p:nvCxnSpPr>
        <p:spPr>
          <a:xfrm flipH="1" rot="10800000">
            <a:off x="5310681" y="2538129"/>
            <a:ext cx="1378500" cy="1036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1" name="Shape 621"/>
          <p:cNvSpPr/>
          <p:nvPr/>
        </p:nvSpPr>
        <p:spPr>
          <a:xfrm>
            <a:off x="5009481" y="342402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23" name="Shape 623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839600" y="1732825"/>
            <a:ext cx="3362700" cy="1504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30" name="Shape 63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631" name="Shape 631"/>
          <p:cNvSpPr/>
          <p:nvPr/>
        </p:nvSpPr>
        <p:spPr>
          <a:xfrm>
            <a:off x="2763546" y="23312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1822400" y="2932325"/>
            <a:ext cx="2379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1549050" y="3878275"/>
            <a:ext cx="6045900" cy="9453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对这个相框组件来说，框就是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视图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，照片就是</a:t>
            </a:r>
            <a:r>
              <a:rPr lang="en" sz="1800">
                <a:solidFill>
                  <a:srgbClr val="E01D1D"/>
                </a:solidFill>
                <a:latin typeface="Roboto"/>
                <a:ea typeface="Roboto"/>
                <a:cs typeface="Roboto"/>
                <a:sym typeface="Roboto"/>
              </a:rPr>
              <a:t>内容</a:t>
            </a:r>
          </a:p>
        </p:txBody>
      </p:sp>
      <p:sp>
        <p:nvSpPr>
          <p:cNvPr id="634" name="Shape 634"/>
          <p:cNvSpPr/>
          <p:nvPr/>
        </p:nvSpPr>
        <p:spPr>
          <a:xfrm>
            <a:off x="5702950" y="1348375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5831600" y="1478175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5702950" y="1348350"/>
            <a:ext cx="2219100" cy="2219100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4496950" y="871375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638" name="Shape 638"/>
          <p:cNvSpPr/>
          <p:nvPr/>
        </p:nvSpPr>
        <p:spPr>
          <a:xfrm>
            <a:off x="4856085" y="107930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9" name="Shape 639"/>
          <p:cNvCxnSpPr>
            <a:stCxn id="638" idx="3"/>
          </p:cNvCxnSpPr>
          <p:nvPr/>
        </p:nvCxnSpPr>
        <p:spPr>
          <a:xfrm>
            <a:off x="5157285" y="1229909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dog.jpg"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44" y="1478175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/>
          <p:nvPr/>
        </p:nvSpPr>
        <p:spPr>
          <a:xfrm>
            <a:off x="5831600" y="1478175"/>
            <a:ext cx="1961700" cy="1962300"/>
          </a:xfrm>
          <a:prstGeom prst="rect">
            <a:avLst/>
          </a:prstGeom>
          <a:solidFill>
            <a:srgbClr val="1FE0E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4440700" y="3286590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内容</a:t>
            </a:r>
          </a:p>
        </p:txBody>
      </p:sp>
      <p:cxnSp>
        <p:nvCxnSpPr>
          <p:cNvPr id="643" name="Shape 643"/>
          <p:cNvCxnSpPr>
            <a:stCxn id="644" idx="3"/>
          </p:cNvCxnSpPr>
          <p:nvPr/>
        </p:nvCxnSpPr>
        <p:spPr>
          <a:xfrm flipH="1" rot="10800000">
            <a:off x="5310681" y="2538129"/>
            <a:ext cx="1378500" cy="1036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4" name="Shape 644"/>
          <p:cNvSpPr/>
          <p:nvPr/>
        </p:nvSpPr>
        <p:spPr>
          <a:xfrm>
            <a:off x="5009481" y="3424029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1791900"/>
            <a:ext cx="8520600" cy="155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这是一个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6000">
                <a:solidFill>
                  <a:srgbClr val="E69138"/>
                </a:solidFill>
              </a:rPr>
              <a:t>交互式</a:t>
            </a:r>
            <a:r>
              <a:rPr b="1" lang="en" sz="6000"/>
              <a:t>代码实验教程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6000"/>
              <a:t>你不需要你的IDE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0"/>
              <a:t> </a:t>
            </a:r>
            <a:r>
              <a:rPr b="1" lang="en" sz="6000">
                <a:solidFill>
                  <a:srgbClr val="93C47D"/>
                </a:solidFill>
              </a:rPr>
              <a:t>用浏览器就行了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内容与视图</a:t>
            </a: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1466625" y="1451550"/>
            <a:ext cx="6124500" cy="2316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'picture-frame'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'&lt;div class=”photo”&gt;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&lt;ng-content&gt;&lt;/ng-content&gt;</a:t>
            </a:r>
            <a:b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&lt;/div&gt;'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PictureFrameComponent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920224" y="34438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picture-frame.component.ts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1105875" y="1879625"/>
            <a:ext cx="3362700" cy="19623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Mal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57" name="Shape 6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多个组件与视图</a:t>
            </a:r>
          </a:p>
        </p:txBody>
      </p:sp>
      <p:sp>
        <p:nvSpPr>
          <p:cNvPr id="658" name="Shape 658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1105749" y="3517625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60" name="Shape 660"/>
          <p:cNvSpPr/>
          <p:nvPr/>
        </p:nvSpPr>
        <p:spPr>
          <a:xfrm>
            <a:off x="5819150" y="1787900"/>
            <a:ext cx="2219100" cy="2219100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5947800" y="1917700"/>
            <a:ext cx="1961700" cy="19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g.jpg"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944" y="1917700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/>
          <p:nvPr/>
        </p:nvSpPr>
        <p:spPr>
          <a:xfrm>
            <a:off x="5947825" y="3479219"/>
            <a:ext cx="1961700" cy="4005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1105875" y="1879625"/>
            <a:ext cx="3362700" cy="19623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src=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”mal.png”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Mal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69" name="Shape 66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多个组件与视图</a:t>
            </a:r>
          </a:p>
        </p:txBody>
      </p:sp>
      <p:sp>
        <p:nvSpPr>
          <p:cNvPr id="670" name="Shape 670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815036" y="1780672"/>
            <a:ext cx="2219100" cy="2219099"/>
          </a:xfrm>
          <a:prstGeom prst="bevel">
            <a:avLst>
              <a:gd fmla="val 5795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5943686" y="1910472"/>
            <a:ext cx="1961700" cy="1951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5815036" y="1780647"/>
            <a:ext cx="2219100" cy="2219099"/>
          </a:xfrm>
          <a:prstGeom prst="rect">
            <a:avLst/>
          </a:prstGeom>
          <a:solidFill>
            <a:srgbClr val="E01D1D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 txBox="1"/>
          <p:nvPr/>
        </p:nvSpPr>
        <p:spPr>
          <a:xfrm>
            <a:off x="4609036" y="1303672"/>
            <a:ext cx="825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5151"/>
                </a:solidFill>
              </a:rPr>
              <a:t>视图</a:t>
            </a:r>
          </a:p>
        </p:txBody>
      </p:sp>
      <p:sp>
        <p:nvSpPr>
          <p:cNvPr id="675" name="Shape 675"/>
          <p:cNvSpPr/>
          <p:nvPr/>
        </p:nvSpPr>
        <p:spPr>
          <a:xfrm>
            <a:off x="4968171" y="1511607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6" name="Shape 676"/>
          <p:cNvCxnSpPr>
            <a:stCxn id="675" idx="3"/>
          </p:cNvCxnSpPr>
          <p:nvPr/>
        </p:nvCxnSpPr>
        <p:spPr>
          <a:xfrm>
            <a:off x="5269371" y="1662207"/>
            <a:ext cx="545700" cy="129300"/>
          </a:xfrm>
          <a:prstGeom prst="straightConnector1">
            <a:avLst/>
          </a:prstGeom>
          <a:noFill/>
          <a:ln cap="flat" cmpd="sng" w="28575">
            <a:solidFill>
              <a:srgbClr val="FF5151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dog.jpg"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831" y="1910472"/>
            <a:ext cx="1961697" cy="19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/>
          <p:nvPr/>
        </p:nvSpPr>
        <p:spPr>
          <a:xfrm>
            <a:off x="5943686" y="1910472"/>
            <a:ext cx="1961700" cy="1962299"/>
          </a:xfrm>
          <a:prstGeom prst="rect">
            <a:avLst/>
          </a:prstGeom>
          <a:solidFill>
            <a:srgbClr val="1FE0E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 txBox="1"/>
          <p:nvPr/>
        </p:nvSpPr>
        <p:spPr>
          <a:xfrm>
            <a:off x="4552786" y="3718888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内容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4"/>
                </a:solidFill>
              </a:rPr>
              <a:t>(</a:t>
            </a:r>
            <a:r>
              <a:rPr b="1" lang="en">
                <a:solidFill>
                  <a:schemeClr val="accent4"/>
                </a:solidFill>
              </a:rPr>
              <a:t>图片</a:t>
            </a:r>
            <a:r>
              <a:rPr b="1" lang="en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680" name="Shape 680"/>
          <p:cNvSpPr/>
          <p:nvPr/>
        </p:nvSpPr>
        <p:spPr>
          <a:xfrm>
            <a:off x="5121567" y="3703927"/>
            <a:ext cx="30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947825" y="3479219"/>
            <a:ext cx="1961700" cy="400500"/>
          </a:xfrm>
          <a:prstGeom prst="rect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Mal</a:t>
            </a:r>
          </a:p>
        </p:txBody>
      </p:sp>
      <p:cxnSp>
        <p:nvCxnSpPr>
          <p:cNvPr id="682" name="Shape 682"/>
          <p:cNvCxnSpPr>
            <a:stCxn id="680" idx="3"/>
          </p:cNvCxnSpPr>
          <p:nvPr/>
        </p:nvCxnSpPr>
        <p:spPr>
          <a:xfrm flipH="1" rot="10800000">
            <a:off x="5422767" y="2818027"/>
            <a:ext cx="1378500" cy="1036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3" name="Shape 683"/>
          <p:cNvSpPr/>
          <p:nvPr/>
        </p:nvSpPr>
        <p:spPr>
          <a:xfrm>
            <a:off x="5943680" y="3482994"/>
            <a:ext cx="1961700" cy="377100"/>
          </a:xfrm>
          <a:prstGeom prst="rect">
            <a:avLst/>
          </a:prstGeom>
          <a:solidFill>
            <a:srgbClr val="D4E020">
              <a:alpha val="4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1105749" y="3517625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6043636" y="4310788"/>
            <a:ext cx="938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内容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accent5"/>
                </a:solidFill>
              </a:rPr>
              <a:t>(</a:t>
            </a:r>
            <a:r>
              <a:rPr b="1" lang="en">
                <a:solidFill>
                  <a:schemeClr val="accent5"/>
                </a:solidFill>
              </a:rPr>
              <a:t>名字</a:t>
            </a:r>
            <a:r>
              <a:rPr b="1" lang="en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686" name="Shape 686"/>
          <p:cNvCxnSpPr>
            <a:endCxn id="683" idx="2"/>
          </p:cNvCxnSpPr>
          <p:nvPr/>
        </p:nvCxnSpPr>
        <p:spPr>
          <a:xfrm flipH="1" rot="10800000">
            <a:off x="6545630" y="3860094"/>
            <a:ext cx="378900" cy="538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idx="1" type="body"/>
          </p:nvPr>
        </p:nvSpPr>
        <p:spPr>
          <a:xfrm>
            <a:off x="4830075" y="1648575"/>
            <a:ext cx="3480600" cy="2354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&lt;picture-frame&gt;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[src]=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”dog.imageUrl”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&lt;p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{{dog.name}}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&lt;/picture-frame&gt;</a:t>
            </a:r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将内容映射到组件中</a:t>
            </a:r>
            <a:br>
              <a:rPr lang="en" sz="1400"/>
            </a:br>
            <a:r>
              <a:rPr b="1" lang="en" sz="2400"/>
              <a:t>多个组件与视图</a:t>
            </a:r>
          </a:p>
        </p:txBody>
      </p:sp>
      <p:sp>
        <p:nvSpPr>
          <p:cNvPr id="693" name="Shape 693"/>
          <p:cNvSpPr/>
          <p:nvPr/>
        </p:nvSpPr>
        <p:spPr>
          <a:xfrm>
            <a:off x="3529096" y="23275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833325" y="1648575"/>
            <a:ext cx="3480600" cy="2354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class=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”photo”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select=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”img”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&lt;/ng-content&gt;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&lt;hr&gt;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select=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”.name”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&lt;/ng-content&gt;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4947974" y="3678975"/>
            <a:ext cx="33626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my-photos.component.html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51224" y="3678975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picture-frame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697" name="Shape 697"/>
          <p:cNvSpPr/>
          <p:nvPr/>
        </p:nvSpPr>
        <p:spPr>
          <a:xfrm>
            <a:off x="3274000" y="2186834"/>
            <a:ext cx="3501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3249500" y="2732769"/>
            <a:ext cx="6540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5238030" y="2186834"/>
            <a:ext cx="3501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6129174" y="2517740"/>
            <a:ext cx="5598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1" name="Shape 701"/>
          <p:cNvCxnSpPr>
            <a:stCxn id="700" idx="2"/>
            <a:endCxn id="698" idx="2"/>
          </p:cNvCxnSpPr>
          <p:nvPr/>
        </p:nvCxnSpPr>
        <p:spPr>
          <a:xfrm rot="5400000">
            <a:off x="4885224" y="1476590"/>
            <a:ext cx="215100" cy="2832600"/>
          </a:xfrm>
          <a:prstGeom prst="curvedConnector3">
            <a:avLst>
              <a:gd fmla="val 462580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triangle"/>
            <a:tailEnd len="lg" w="lg" type="triangle"/>
          </a:ln>
        </p:spPr>
      </p:cxnSp>
      <p:cxnSp>
        <p:nvCxnSpPr>
          <p:cNvPr id="702" name="Shape 702"/>
          <p:cNvCxnSpPr>
            <a:stCxn id="699" idx="0"/>
            <a:endCxn id="697" idx="0"/>
          </p:cNvCxnSpPr>
          <p:nvPr/>
        </p:nvCxnSpPr>
        <p:spPr>
          <a:xfrm rot="5400000">
            <a:off x="4430730" y="1205084"/>
            <a:ext cx="600" cy="1964100"/>
          </a:xfrm>
          <a:prstGeom prst="curvedConnector3">
            <a:avLst>
              <a:gd fmla="val -110772406" name="adj1"/>
            </a:avLst>
          </a:prstGeom>
          <a:noFill/>
          <a:ln cap="flat" cmpd="sng" w="28575">
            <a:solidFill>
              <a:srgbClr val="FFFFFF"/>
            </a:solidFill>
            <a:prstDash val="dot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请完成里程碑7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介绍 TypeScript (和ES6)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将内容映射到组件中</a:t>
            </a:r>
          </a:p>
          <a:p>
            <a:pPr indent="-228600" lvl="0" marL="45720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紧耦合组件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松耦合与紧耦合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3735900" y="1157375"/>
            <a:ext cx="16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松耦合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3735900" y="2853775"/>
            <a:ext cx="16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紧耦合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900725" y="1730075"/>
            <a:ext cx="5342400" cy="7251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</a:t>
            </a:r>
            <a:r>
              <a:rPr lang="en">
                <a:solidFill>
                  <a:srgbClr val="FFFFFF"/>
                </a:solidFill>
              </a:rPr>
              <a:t>组件彼此分离，容易被复用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使用松耦合组件： @Input / @Output 和模板语法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1686075" y="3426475"/>
            <a:ext cx="5943600" cy="1068900"/>
          </a:xfrm>
          <a:prstGeom prst="rect">
            <a:avLst/>
          </a:prstGeom>
          <a:solidFill>
            <a:srgbClr val="37485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</a:t>
            </a:r>
            <a:r>
              <a:rPr lang="en">
                <a:solidFill>
                  <a:srgbClr val="FFFFFF"/>
                </a:solidFill>
              </a:rPr>
              <a:t>需要一起协同工作的组件一般使用紧耦合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能够获得强类型安全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• 使用紧耦合组件：constructor注入, @ContentChildren, @ViewChildren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/>
        </p:nvSpPr>
        <p:spPr>
          <a:xfrm>
            <a:off x="5186625" y="1652699"/>
            <a:ext cx="3746700" cy="13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例子：选项卡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385975" y="1475475"/>
            <a:ext cx="3362700" cy="1458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&lt;tab-group&gt;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选项卡1的内容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选项卡2的内容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选项卡3的内容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&lt;/tab-group&gt;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385974" y="26091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dashboard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385975" y="3325325"/>
            <a:ext cx="3362700" cy="1009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&lt;header&gt;&lt;/header&gt;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&lt;ng-content&gt;&lt;/ng-content&gt;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&lt;footer&gt;&lt;/footer&gt;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385974" y="40102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734" name="Shape 734"/>
          <p:cNvSpPr/>
          <p:nvPr/>
        </p:nvSpPr>
        <p:spPr>
          <a:xfrm>
            <a:off x="5186625" y="2154934"/>
            <a:ext cx="3746700" cy="13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这里是选项卡1的内容！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你可以点击选项卡去切换这里的内容</a:t>
            </a:r>
          </a:p>
        </p:txBody>
      </p:sp>
      <p:sp>
        <p:nvSpPr>
          <p:cNvPr id="735" name="Shape 735"/>
          <p:cNvSpPr/>
          <p:nvPr/>
        </p:nvSpPr>
        <p:spPr>
          <a:xfrm>
            <a:off x="5186625" y="1652700"/>
            <a:ext cx="798000" cy="50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选项卡1</a:t>
            </a:r>
          </a:p>
        </p:txBody>
      </p:sp>
      <p:sp>
        <p:nvSpPr>
          <p:cNvPr id="736" name="Shape 736"/>
          <p:cNvSpPr/>
          <p:nvPr/>
        </p:nvSpPr>
        <p:spPr>
          <a:xfrm>
            <a:off x="5984424" y="1652700"/>
            <a:ext cx="797999" cy="50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选项卡2</a:t>
            </a:r>
          </a:p>
        </p:txBody>
      </p:sp>
      <p:sp>
        <p:nvSpPr>
          <p:cNvPr id="737" name="Shape 737"/>
          <p:cNvSpPr/>
          <p:nvPr/>
        </p:nvSpPr>
        <p:spPr>
          <a:xfrm>
            <a:off x="6782223" y="1652700"/>
            <a:ext cx="798000" cy="50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选项卡3</a:t>
            </a:r>
          </a:p>
        </p:txBody>
      </p:sp>
      <p:grpSp>
        <p:nvGrpSpPr>
          <p:cNvPr id="738" name="Shape 738"/>
          <p:cNvGrpSpPr/>
          <p:nvPr/>
        </p:nvGrpSpPr>
        <p:grpSpPr>
          <a:xfrm>
            <a:off x="3758650" y="2154917"/>
            <a:ext cx="5184962" cy="1328400"/>
            <a:chOff x="3832462" y="2427750"/>
            <a:chExt cx="5184962" cy="1328400"/>
          </a:xfrm>
        </p:grpSpPr>
        <p:sp>
          <p:nvSpPr>
            <p:cNvPr id="739" name="Shape 739"/>
            <p:cNvSpPr/>
            <p:nvPr/>
          </p:nvSpPr>
          <p:spPr>
            <a:xfrm>
              <a:off x="5270725" y="2427750"/>
              <a:ext cx="3746700" cy="1328400"/>
            </a:xfrm>
            <a:prstGeom prst="rect">
              <a:avLst/>
            </a:prstGeom>
            <a:solidFill>
              <a:srgbClr val="4AC035">
                <a:alpha val="7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 txBox="1"/>
            <p:nvPr/>
          </p:nvSpPr>
          <p:spPr>
            <a:xfrm>
              <a:off x="3832462" y="2894157"/>
              <a:ext cx="1428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>
                  <a:solidFill>
                    <a:srgbClr val="0F9D58"/>
                  </a:solidFill>
                </a:rPr>
                <a:t>&lt;ng-content&gt;</a:t>
              </a:r>
            </a:p>
          </p:txBody>
        </p:sp>
      </p:grpSp>
      <p:sp>
        <p:nvSpPr>
          <p:cNvPr id="741" name="Shape 741"/>
          <p:cNvSpPr/>
          <p:nvPr/>
        </p:nvSpPr>
        <p:spPr>
          <a:xfrm>
            <a:off x="5186625" y="3483325"/>
            <a:ext cx="3746700" cy="47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737373"/>
                </a:solidFill>
              </a:rPr>
              <a:t>You're on Tab 1 of 3!</a:t>
            </a:r>
          </a:p>
        </p:txBody>
      </p:sp>
      <p:grpSp>
        <p:nvGrpSpPr>
          <p:cNvPr id="742" name="Shape 742"/>
          <p:cNvGrpSpPr/>
          <p:nvPr/>
        </p:nvGrpSpPr>
        <p:grpSpPr>
          <a:xfrm>
            <a:off x="4193725" y="3483350"/>
            <a:ext cx="4739625" cy="478800"/>
            <a:chOff x="4267500" y="3755200"/>
            <a:chExt cx="4739625" cy="478800"/>
          </a:xfrm>
        </p:grpSpPr>
        <p:sp>
          <p:nvSpPr>
            <p:cNvPr id="743" name="Shape 743"/>
            <p:cNvSpPr/>
            <p:nvPr/>
          </p:nvSpPr>
          <p:spPr>
            <a:xfrm>
              <a:off x="5260425" y="3755200"/>
              <a:ext cx="3746700" cy="478800"/>
            </a:xfrm>
            <a:prstGeom prst="rect">
              <a:avLst/>
            </a:prstGeom>
            <a:solidFill>
              <a:srgbClr val="4A86E8">
                <a:alpha val="75380"/>
              </a:srgbClr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 txBox="1"/>
            <p:nvPr/>
          </p:nvSpPr>
          <p:spPr>
            <a:xfrm>
              <a:off x="4267500" y="3797800"/>
              <a:ext cx="9930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>
                  <a:solidFill>
                    <a:srgbClr val="4285F4"/>
                  </a:solidFill>
                </a:rPr>
                <a:t>&lt;footer&gt;</a:t>
              </a:r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4193750" y="1652700"/>
            <a:ext cx="4739575" cy="502200"/>
            <a:chOff x="4267500" y="1924675"/>
            <a:chExt cx="4739575" cy="502200"/>
          </a:xfrm>
        </p:grpSpPr>
        <p:sp>
          <p:nvSpPr>
            <p:cNvPr id="746" name="Shape 746"/>
            <p:cNvSpPr txBox="1"/>
            <p:nvPr/>
          </p:nvSpPr>
          <p:spPr>
            <a:xfrm>
              <a:off x="4267500" y="1975075"/>
              <a:ext cx="992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en">
                  <a:solidFill>
                    <a:srgbClr val="4285F4"/>
                  </a:solidFill>
                </a:rPr>
                <a:t>&lt;header&gt;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5260375" y="1924675"/>
              <a:ext cx="3746700" cy="502200"/>
            </a:xfrm>
            <a:prstGeom prst="rect">
              <a:avLst/>
            </a:prstGeom>
            <a:solidFill>
              <a:srgbClr val="4A86E8">
                <a:alpha val="75380"/>
              </a:srgbClr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内容子组件和视图子组件</a:t>
            </a:r>
          </a:p>
        </p:txBody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385975" y="1475475"/>
            <a:ext cx="3362700" cy="1458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&lt;tab-group&gt;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选项卡1的内容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选项卡2的内容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&lt;tab&gt;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选项卡3的内容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&lt;/tab-group&gt;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385974" y="26091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dashboard.component.html</a:t>
            </a:r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385975" y="3325325"/>
            <a:ext cx="3362700" cy="1009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&lt;header&gt;&lt;/header&gt;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&lt;ng-content&gt;&lt;/ng-content&gt;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&lt;footer&gt;&lt;/footer&gt;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385974" y="4010232"/>
            <a:ext cx="3362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tab-group.component.html</a:t>
            </a:r>
          </a:p>
        </p:txBody>
      </p:sp>
      <p:sp>
        <p:nvSpPr>
          <p:cNvPr id="757" name="Shape 757"/>
          <p:cNvSpPr/>
          <p:nvPr/>
        </p:nvSpPr>
        <p:spPr>
          <a:xfrm>
            <a:off x="6274500" y="1313500"/>
            <a:ext cx="572700" cy="5727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6274500" y="2514000"/>
            <a:ext cx="572700" cy="5727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5260450" y="2523025"/>
            <a:ext cx="572700" cy="5727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7288550" y="2514000"/>
            <a:ext cx="572700" cy="572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8302600" y="2514000"/>
            <a:ext cx="572700" cy="572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2" name="Shape 762"/>
          <p:cNvCxnSpPr>
            <a:stCxn id="757" idx="4"/>
            <a:endCxn id="758" idx="0"/>
          </p:cNvCxnSpPr>
          <p:nvPr/>
        </p:nvCxnSpPr>
        <p:spPr>
          <a:xfrm>
            <a:off x="6560850" y="1886200"/>
            <a:ext cx="0" cy="627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63" name="Shape 763"/>
          <p:cNvCxnSpPr>
            <a:stCxn id="757" idx="4"/>
            <a:endCxn id="759" idx="0"/>
          </p:cNvCxnSpPr>
          <p:nvPr/>
        </p:nvCxnSpPr>
        <p:spPr>
          <a:xfrm flipH="1">
            <a:off x="5546850" y="1886200"/>
            <a:ext cx="1014000" cy="63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764" name="Shape 764"/>
          <p:cNvCxnSpPr>
            <a:stCxn id="757" idx="4"/>
            <a:endCxn id="760" idx="0"/>
          </p:cNvCxnSpPr>
          <p:nvPr/>
        </p:nvCxnSpPr>
        <p:spPr>
          <a:xfrm>
            <a:off x="6560850" y="1886200"/>
            <a:ext cx="1014000" cy="627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5" name="Shape 765"/>
          <p:cNvCxnSpPr>
            <a:stCxn id="757" idx="4"/>
            <a:endCxn id="761" idx="0"/>
          </p:cNvCxnSpPr>
          <p:nvPr/>
        </p:nvCxnSpPr>
        <p:spPr>
          <a:xfrm>
            <a:off x="6560850" y="1886200"/>
            <a:ext cx="2028000" cy="627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6" name="Shape 766"/>
          <p:cNvSpPr/>
          <p:nvPr/>
        </p:nvSpPr>
        <p:spPr>
          <a:xfrm>
            <a:off x="4246400" y="2523025"/>
            <a:ext cx="572700" cy="5727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67" name="Shape 767"/>
          <p:cNvCxnSpPr>
            <a:stCxn id="757" idx="4"/>
            <a:endCxn id="766" idx="0"/>
          </p:cNvCxnSpPr>
          <p:nvPr/>
        </p:nvCxnSpPr>
        <p:spPr>
          <a:xfrm flipH="1">
            <a:off x="4532850" y="1886200"/>
            <a:ext cx="2028000" cy="63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68" name="Shape 768"/>
          <p:cNvSpPr/>
          <p:nvPr/>
        </p:nvSpPr>
        <p:spPr>
          <a:xfrm>
            <a:off x="3459315" y="1808575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3459315" y="2016967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459315" y="2245567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2163915" y="3434455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2169388" y="3871447"/>
            <a:ext cx="1617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3" name="Shape 773"/>
          <p:cNvCxnSpPr>
            <a:stCxn id="768" idx="3"/>
            <a:endCxn id="766" idx="4"/>
          </p:cNvCxnSpPr>
          <p:nvPr/>
        </p:nvCxnSpPr>
        <p:spPr>
          <a:xfrm>
            <a:off x="3621015" y="1894525"/>
            <a:ext cx="911700" cy="1201200"/>
          </a:xfrm>
          <a:prstGeom prst="curvedConnector4">
            <a:avLst>
              <a:gd fmla="val 34298" name="adj1"/>
              <a:gd fmla="val 119824" name="adj2"/>
            </a:avLst>
          </a:prstGeom>
          <a:noFill/>
          <a:ln cap="flat" cmpd="sng" w="28575">
            <a:solidFill>
              <a:srgbClr val="0F9D58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4" name="Shape 774"/>
          <p:cNvCxnSpPr>
            <a:endCxn id="759" idx="4"/>
          </p:cNvCxnSpPr>
          <p:nvPr/>
        </p:nvCxnSpPr>
        <p:spPr>
          <a:xfrm>
            <a:off x="3621100" y="2103025"/>
            <a:ext cx="1925700" cy="992700"/>
          </a:xfrm>
          <a:prstGeom prst="curvedConnector4">
            <a:avLst>
              <a:gd fmla="val 42565" name="adj1"/>
              <a:gd fmla="val 123988" name="adj2"/>
            </a:avLst>
          </a:prstGeom>
          <a:noFill/>
          <a:ln cap="flat" cmpd="sng" w="28575">
            <a:solidFill>
              <a:srgbClr val="0F9D58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5" name="Shape 775"/>
          <p:cNvCxnSpPr>
            <a:stCxn id="770" idx="3"/>
            <a:endCxn id="758" idx="4"/>
          </p:cNvCxnSpPr>
          <p:nvPr/>
        </p:nvCxnSpPr>
        <p:spPr>
          <a:xfrm>
            <a:off x="3621015" y="2331517"/>
            <a:ext cx="2939700" cy="755100"/>
          </a:xfrm>
          <a:prstGeom prst="curvedConnector4">
            <a:avLst>
              <a:gd fmla="val 44895" name="adj1"/>
              <a:gd fmla="val 131547" name="adj2"/>
            </a:avLst>
          </a:prstGeom>
          <a:noFill/>
          <a:ln cap="flat" cmpd="sng" w="28575">
            <a:solidFill>
              <a:srgbClr val="0F9D58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6" name="Shape 776"/>
          <p:cNvCxnSpPr>
            <a:stCxn id="771" idx="3"/>
            <a:endCxn id="760" idx="4"/>
          </p:cNvCxnSpPr>
          <p:nvPr/>
        </p:nvCxnSpPr>
        <p:spPr>
          <a:xfrm flipH="1" rot="10800000">
            <a:off x="2325615" y="3086605"/>
            <a:ext cx="5249400" cy="433800"/>
          </a:xfrm>
          <a:prstGeom prst="curvedConnector2">
            <a:avLst/>
          </a:prstGeom>
          <a:noFill/>
          <a:ln cap="flat" cmpd="sng" w="28575">
            <a:solidFill>
              <a:srgbClr val="4285F4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777" name="Shape 777"/>
          <p:cNvCxnSpPr>
            <a:stCxn id="772" idx="3"/>
            <a:endCxn id="761" idx="4"/>
          </p:cNvCxnSpPr>
          <p:nvPr/>
        </p:nvCxnSpPr>
        <p:spPr>
          <a:xfrm flipH="1" rot="10800000">
            <a:off x="2331088" y="3086797"/>
            <a:ext cx="6257999" cy="870600"/>
          </a:xfrm>
          <a:prstGeom prst="curvedConnector2">
            <a:avLst/>
          </a:prstGeom>
          <a:noFill/>
          <a:ln cap="flat" cmpd="sng" w="28575">
            <a:solidFill>
              <a:srgbClr val="4285F4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778" name="Shape 778"/>
          <p:cNvSpPr/>
          <p:nvPr/>
        </p:nvSpPr>
        <p:spPr>
          <a:xfrm>
            <a:off x="1503805" y="1587132"/>
            <a:ext cx="161699" cy="1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79" name="Shape 779"/>
          <p:cNvCxnSpPr>
            <a:stCxn id="778" idx="3"/>
            <a:endCxn id="757" idx="2"/>
          </p:cNvCxnSpPr>
          <p:nvPr/>
        </p:nvCxnSpPr>
        <p:spPr>
          <a:xfrm flipH="1" rot="10800000">
            <a:off x="1665505" y="1599882"/>
            <a:ext cx="4608900" cy="732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F4B4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780" name="Shape 780"/>
          <p:cNvSpPr/>
          <p:nvPr/>
        </p:nvSpPr>
        <p:spPr>
          <a:xfrm>
            <a:off x="6789450" y="4007712"/>
            <a:ext cx="400500" cy="400500"/>
          </a:xfrm>
          <a:prstGeom prst="ellipse">
            <a:avLst/>
          </a:prstGeom>
          <a:solidFill>
            <a:srgbClr val="4AC035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6789450" y="4564225"/>
            <a:ext cx="400500" cy="400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 txBox="1"/>
          <p:nvPr/>
        </p:nvSpPr>
        <p:spPr>
          <a:xfrm>
            <a:off x="7295150" y="4564225"/>
            <a:ext cx="1817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285F4"/>
                </a:solidFill>
              </a:rPr>
              <a:t>视图子组件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7295100" y="4007700"/>
            <a:ext cx="18177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AC035"/>
                </a:solidFill>
              </a:rPr>
              <a:t>内容子组件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注入一个父组件</a:t>
            </a:r>
          </a:p>
        </p:txBody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1301837" y="1582900"/>
            <a:ext cx="6540300" cy="2316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TabGroupComponent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'./tab-group.component'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Tab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Component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(tabGroup: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TabGroupComponent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5171262" y="357520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介绍 TypeScript (和ES6)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启动你的应用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使用组件树来装配你的应用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处理自定义事件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查询子组件</a:t>
            </a:r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837900" y="1045700"/>
            <a:ext cx="7468200" cy="31458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ContentChild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QueryList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TabComponent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'./tab.component'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InputComponent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'../common/input.component'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TabGroupComponent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@ContentChildren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(TabComponent) tabs: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QueryList&lt;TabComponent&gt;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(InputComponent) inputs: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QueryList&lt;InputComponent&gt;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5635212" y="386720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tab-group.component.ts</a:t>
            </a: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837900" y="4415400"/>
            <a:ext cx="7468200" cy="509400"/>
          </a:xfrm>
          <a:prstGeom prst="rect">
            <a:avLst/>
          </a:prstGeom>
          <a:solidFill>
            <a:srgbClr val="374851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need to use the </a:t>
            </a:r>
            <a:r>
              <a:rPr b="1"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.toArray()</a:t>
            </a:r>
            <a:r>
              <a:rPr lang="en" sz="1400"/>
              <a:t> method on QueryList to iterate for ES5!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查询单个子组件</a:t>
            </a:r>
          </a:p>
        </p:txBody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837900" y="1389225"/>
            <a:ext cx="7468200" cy="2904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ContentChild, Component, ViewChild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CoffeePotComponent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'./coffee-pot.component'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HeatingCoilComponent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'./heating-coil.component'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'coffee-maker'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'coffee-maker.component.html'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CoffeeMakerComponent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@ContentChild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(CoffeePotComponent) pot: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CoffeePotComponent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(HeatingCoilComponent) heater: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HeatingCoilComponent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5635212" y="396982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coffee-maker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回头来看我们的 </a:t>
            </a:r>
            <a:r>
              <a:rPr b="1" lang="en" sz="2400"/>
              <a:t>TabGroupComponent 组件</a:t>
            </a:r>
          </a:p>
        </p:txBody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837900" y="1045700"/>
            <a:ext cx="7468200" cy="3486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ContentChildren, Component, QueryList, ViewChild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TabComponent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'./tab.component'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HeaderComponent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'./header.component'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FooterComponent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'./footer.component'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'tab-group.component.html'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TabGroupComponent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@ContentChildren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(TabComponent) tabs: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QueryList&lt;TabComponent&gt;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(HeaderComponent) header: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HeaderComponent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      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(FooterComponent) footer: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FooterComponent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5635212" y="420740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tab-group.component.ts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/>
        </p:nvSpPr>
        <p:spPr>
          <a:xfrm>
            <a:off x="450800" y="1322825"/>
            <a:ext cx="84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如果视频描述中有单词 “music”，显示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“Turn Up Your Speakers!”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，否则显示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“Learn more about cats on our channel!”。使用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ContextComponent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来实现这个功能，并且把它放在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search-result-card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.component.html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中。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参考：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@Input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和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@Output</a:t>
            </a:r>
          </a:p>
        </p:txBody>
      </p:sp>
      <p:sp>
        <p:nvSpPr>
          <p:cNvPr id="818" name="Shape 81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紧耦合组件</a:t>
            </a:r>
            <a:br>
              <a:rPr lang="en" sz="1400"/>
            </a:br>
            <a:r>
              <a:rPr b="1" lang="en" sz="2400"/>
              <a:t>里程碑9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测试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处理用户表单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4773362" y="1672700"/>
            <a:ext cx="3886799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“username”: ”jane”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“email”: jane.doe@example.com”,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“address”: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“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treet”: “1234 Main St.”,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“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ip”: “12345”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483837" y="1672700"/>
            <a:ext cx="3886800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”email”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ngModelGroup=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”address”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”street”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”zip”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</a:p>
        </p:txBody>
      </p:sp>
      <p:sp>
        <p:nvSpPr>
          <p:cNvPr id="831" name="Shape 83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</a:t>
            </a:r>
            <a:r>
              <a:rPr lang="en" sz="1400">
                <a:solidFill>
                  <a:schemeClr val="accent3"/>
                </a:solidFill>
              </a:rPr>
              <a:t>理</a:t>
            </a:r>
            <a:r>
              <a:rPr lang="en" sz="1400">
                <a:solidFill>
                  <a:schemeClr val="accent3"/>
                </a:solidFill>
              </a:rPr>
              <a:t>用户表单</a:t>
            </a:r>
            <a:br>
              <a:rPr lang="en" sz="1400"/>
            </a:br>
            <a:r>
              <a:rPr b="1" lang="en" sz="2400"/>
              <a:t>构建表单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699574" y="3384950"/>
            <a:ext cx="26708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register.component.html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5989099" y="3384950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Form Object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958800" y="1553400"/>
            <a:ext cx="7226400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单向绑定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双向绑定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[ngModel]=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(ngModelChanges)=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 = $event”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双向绑定的简洁写法 -- </a:t>
            </a: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推荐此写法！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[(ngModel)]=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</p:txBody>
      </p:sp>
      <p:sp>
        <p:nvSpPr>
          <p:cNvPr id="839" name="Shape 83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单向绑定与双向绑定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624862" y="2255853"/>
            <a:ext cx="2564100" cy="110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</a:p>
        </p:txBody>
      </p:sp>
      <p:sp>
        <p:nvSpPr>
          <p:cNvPr id="845" name="Shape 845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访问表单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517937" y="3038003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</a:t>
            </a: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.component.html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5955162" y="377342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register.component.ts</a:t>
            </a:r>
          </a:p>
        </p:txBody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309162" y="2152600"/>
            <a:ext cx="3512700" cy="14559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&lt;form 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#registerForm=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”ngForm”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&lt;span </a:t>
            </a: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*ngIf=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”!registerForm.valid”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Form is invalid!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&lt;/span&gt;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&lt;/form&gt;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x="1150974" y="3283728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register.component.html</a:t>
            </a:r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4078262" y="1784200"/>
            <a:ext cx="4756500" cy="22578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 NgForm } </a:t>
            </a:r>
            <a:r>
              <a:rPr lang="en" sz="12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'@angular/forms'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'register-form'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templateUrl: 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'register.component.html'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RegisterComponent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在组件方法中访问表单对象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B4A7D6"/>
                </a:solidFill>
                <a:latin typeface="Roboto Mono"/>
                <a:ea typeface="Roboto Mono"/>
                <a:cs typeface="Roboto Mono"/>
                <a:sym typeface="Roboto Mono"/>
              </a:rPr>
              <a:t>@ViewChild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'registerForm'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registerForm: 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NgForm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6163949" y="3684225"/>
            <a:ext cx="26709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register.component.ts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1294650" y="1553400"/>
            <a:ext cx="6554700" cy="2036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HTML5 校验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”username”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ngModel required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自定义校验 --&gt;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&lt;input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name=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”email”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 ngModel validated-email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Angular 2 为HTML5内置了一些校验规则，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如：required. 自定义校验规则能让我们能应对更多复杂的校验场景 --&gt;</a:t>
            </a:r>
          </a:p>
        </p:txBody>
      </p:sp>
      <p:sp>
        <p:nvSpPr>
          <p:cNvPr id="857" name="Shape 8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自定义校验规则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自定义校验规则</a:t>
            </a:r>
          </a:p>
        </p:txBody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546400" y="1248925"/>
            <a:ext cx="8285700" cy="3657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 Component, Directive }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 FormControl, NG_VALIDATORS, NgForm }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'@angular/forms'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@Directive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'input[validated-email][ngModel]'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CSS选择器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providers: [{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provide: NG_VALIDATORS,           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指定这是一个校验器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useValue: EmailValidator.emailCheck,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校验函数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multi: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true                       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Add, don't replace.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}]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EmailValidator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static emailCheck(control: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FormControl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{[errorKey: string]: any}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// 做一些检测...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'badEmail'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'Email address was invalid'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375725"/>
            <a:ext cx="8520600" cy="155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0">
                <a:solidFill>
                  <a:schemeClr val="accent4"/>
                </a:solidFill>
              </a:rPr>
              <a:t>TypeScript</a:t>
            </a:r>
            <a:r>
              <a:rPr b="1" lang="en" sz="50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5000"/>
              <a:t>是一种能编译成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8000">
                <a:solidFill>
                  <a:schemeClr val="accent5"/>
                </a:solidFill>
              </a:rPr>
              <a:t>JavaScript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78725" y="3297400"/>
            <a:ext cx="8520600" cy="80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5000"/>
          </a:p>
          <a:p>
            <a:pPr lvl="0" rtl="0">
              <a:spcBef>
                <a:spcPts val="0"/>
              </a:spcBef>
              <a:buNone/>
            </a:pPr>
            <a:r>
              <a:rPr b="1" lang="en" sz="5000"/>
              <a:t>的语言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450800" y="1322825"/>
            <a:ext cx="84330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 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upload-video.component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里增加一个上传标题、描述、提交按钮的表单。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UploadVideosComponent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中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访问表单。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注意使用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ViewChild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更进一步：实现表单校验…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标题是必填项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当表单校验失败时提交按钮不可操作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描述中必须出现“猫”</a:t>
            </a: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描述或标题中必须出现“猫”</a:t>
            </a:r>
          </a:p>
        </p:txBody>
      </p:sp>
      <p:sp>
        <p:nvSpPr>
          <p:cNvPr id="869" name="Shape 86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处理用户表单</a:t>
            </a:r>
            <a:br>
              <a:rPr lang="en" sz="1400"/>
            </a:br>
            <a:r>
              <a:rPr b="1" lang="en" sz="2400"/>
              <a:t>里程碑12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处理用户表单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提醒：字符串插值</a:t>
            </a:r>
          </a:p>
        </p:txBody>
      </p:sp>
      <p:sp>
        <p:nvSpPr>
          <p:cNvPr id="881" name="Shape 881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1386300" y="1751625"/>
            <a:ext cx="6637500" cy="642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Annual Budget: {{department.annualBudget}}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5163000" y="2069950"/>
            <a:ext cx="2899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departments.component.html</a:t>
            </a:r>
          </a:p>
        </p:txBody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x="1424400" y="2841625"/>
            <a:ext cx="6599400" cy="459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Annual Budget: 123456</a:t>
            </a:r>
          </a:p>
        </p:txBody>
      </p:sp>
      <p:sp>
        <p:nvSpPr>
          <p:cNvPr id="886" name="Shape 886"/>
          <p:cNvSpPr txBox="1"/>
          <p:nvPr/>
        </p:nvSpPr>
        <p:spPr>
          <a:xfrm>
            <a:off x="5900399" y="3274175"/>
            <a:ext cx="2162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浏览器渲染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我们来修复它...</a:t>
            </a:r>
          </a:p>
        </p:txBody>
      </p:sp>
      <p:sp>
        <p:nvSpPr>
          <p:cNvPr id="892" name="Shape 892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2763546" y="2483600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1386300" y="1751625"/>
            <a:ext cx="6637500" cy="642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Annual Budget: {{department.annualBudget </a:t>
            </a:r>
            <a:r>
              <a:rPr b="1"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| currency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5163000" y="2069950"/>
            <a:ext cx="2899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departments.component.html</a:t>
            </a: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1424400" y="2841625"/>
            <a:ext cx="6599400" cy="459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Annual Budget: $1234.56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5900399" y="3274175"/>
            <a:ext cx="2162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浏览器渲染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962850" y="2437625"/>
            <a:ext cx="7218300" cy="16902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这里，我们经由名为“notInjured”的管道（pipe）把team.roster 中     没有受伤（</a:t>
            </a:r>
            <a:r>
              <a:rPr b="1" lang="en" sz="14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not injured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）的球员渲染出来 --&gt;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*ngFor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”let player of (team.roster </a:t>
            </a:r>
            <a:r>
              <a:rPr b="1"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| notInjured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)”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{{player.name}}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</a:p>
        </p:txBody>
      </p:sp>
      <p:sp>
        <p:nvSpPr>
          <p:cNvPr id="903" name="Shape 90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管道（Pipe）如何工作</a:t>
            </a:r>
          </a:p>
        </p:txBody>
      </p:sp>
      <p:sp>
        <p:nvSpPr>
          <p:cNvPr id="904" name="Shape 904"/>
          <p:cNvSpPr txBox="1"/>
          <p:nvPr/>
        </p:nvSpPr>
        <p:spPr>
          <a:xfrm>
            <a:off x="1524000" y="1249350"/>
            <a:ext cx="6203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" sz="1800">
                <a:solidFill>
                  <a:srgbClr val="FFFFFF"/>
                </a:solidFill>
              </a:rPr>
              <a:t>管道（</a:t>
            </a:r>
            <a:r>
              <a:rPr lang="en" sz="1800">
                <a:solidFill>
                  <a:srgbClr val="FFFFFF"/>
                </a:solidFill>
              </a:rPr>
              <a:t>Pipe）能把 </a:t>
            </a:r>
            <a:r>
              <a:rPr b="1" lang="en" sz="1800">
                <a:solidFill>
                  <a:srgbClr val="3BCA81"/>
                </a:solidFill>
              </a:rPr>
              <a:t>任意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输入类型转换成任意输出类型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管道（Pipe）能在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b="1" lang="en" sz="1800">
                <a:solidFill>
                  <a:srgbClr val="3BCA81"/>
                </a:solidFill>
              </a:rPr>
              <a:t>任意</a:t>
            </a:r>
            <a:r>
              <a:rPr lang="en" sz="1800">
                <a:solidFill>
                  <a:srgbClr val="FFFFFF"/>
                </a:solidFill>
              </a:rPr>
              <a:t> Angular </a:t>
            </a:r>
            <a:r>
              <a:rPr lang="en" sz="1800">
                <a:solidFill>
                  <a:srgbClr val="FFFFFF"/>
                </a:solidFill>
              </a:rPr>
              <a:t>绑定表达式中使用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创建一个管道流程（Pipelines）</a:t>
            </a:r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2000100" y="2286850"/>
            <a:ext cx="5143800" cy="1396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“2016-02-04T20:16:26+00:00" --&gt;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{{birthday | fullDate | uppercase}}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先转换成: “Feb 4th, 2016” --&gt;</a:t>
            </a: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最后变成: “FEB 4TH, 2016” --&gt;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1524000" y="1249350"/>
            <a:ext cx="65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</a:rPr>
              <a:t>同一个表达式中，多个管道可以连在一起使用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带参数的管道（Pipe）</a:t>
            </a:r>
          </a:p>
        </p:txBody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1397400" y="2259900"/>
            <a:ext cx="6349200" cy="1396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Your budget is {{budget | currency:”CAD”}}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Your truncated name is {{name | substring:1:4}}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Maryanne -&gt; Mary --&gt;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1279050" y="1279887"/>
            <a:ext cx="65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</a:rPr>
              <a:t>管道可以接受参数</a:t>
            </a:r>
            <a:r>
              <a:rPr i="1" lang="en" sz="1800">
                <a:solidFill>
                  <a:srgbClr val="FFFFFF"/>
                </a:solidFill>
              </a:rPr>
              <a:t> -- </a:t>
            </a:r>
            <a:r>
              <a:rPr i="1" lang="en" sz="1800">
                <a:solidFill>
                  <a:srgbClr val="FFFFFF"/>
                </a:solidFill>
              </a:rPr>
              <a:t>用冒号</a:t>
            </a:r>
            <a:r>
              <a:rPr i="1" lang="en" sz="1800">
                <a:solidFill>
                  <a:srgbClr val="FFFFFF"/>
                </a:solidFill>
              </a:rPr>
              <a:t> `:` </a:t>
            </a:r>
            <a:r>
              <a:rPr i="1" lang="en" sz="1800">
                <a:solidFill>
                  <a:srgbClr val="FFFFFF"/>
                </a:solidFill>
              </a:rPr>
              <a:t>分隔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自己写一个管道（Pipe）</a:t>
            </a:r>
          </a:p>
        </p:txBody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1011750" y="1533575"/>
            <a:ext cx="7120500" cy="19044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 Pipe, PipeTransform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@Pipe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({name: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'substring'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SubstringPipe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PipeTransform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(value: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start: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end: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(value || '').slice(start, end);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6336451" y="3113682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substring.pipe.ts</a:t>
            </a:r>
          </a:p>
        </p:txBody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1011750" y="3651075"/>
            <a:ext cx="7120500" cy="8568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PipeTransform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(value: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any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...args: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any[]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ay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{}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使用自定义的管道</a:t>
            </a: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1011750" y="1791975"/>
            <a:ext cx="7120500" cy="19026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 NgModule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 SubstringPipe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'./pipes/substring.pipe'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declarations: [ SubstringPipe ]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AppModule {</a:t>
            </a: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060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6336451" y="3370282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Angular内置的管道</a:t>
            </a:r>
          </a:p>
        </p:txBody>
      </p:sp>
      <p:sp>
        <p:nvSpPr>
          <p:cNvPr id="939" name="Shape 939"/>
          <p:cNvSpPr txBox="1"/>
          <p:nvPr>
            <p:ph idx="1" type="body"/>
          </p:nvPr>
        </p:nvSpPr>
        <p:spPr>
          <a:xfrm>
            <a:off x="1011750" y="1648275"/>
            <a:ext cx="7120500" cy="20835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json: 把一个js对象渲染成json格式 --&gt;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{{jsObject | json}}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date: 将日期（Date）对象转换成其他格式 --&gt;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{{today | date:”dd/MM/yyyy”}}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&lt;!-- async: 渲染 promise 或 observable 类型的最终解析出来的值 --&gt;</a:t>
            </a:r>
            <a:b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{{promise | async}}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2914650" y="3838225"/>
            <a:ext cx="3314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更多的内置管道参见：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angular.io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75000" y="445500"/>
            <a:ext cx="8221500" cy="46257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constructor(private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: string){}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hello(){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   const 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return `${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greeting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 ${</a:t>
            </a:r>
            <a:r>
              <a:rPr lang="en" sz="2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}!`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import {Hello} from 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'Hello'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console.log(new Hello(</a:t>
            </a:r>
            <a:r>
              <a:rPr lang="en" sz="2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'World'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).hello())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75000" y="1361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305300" y="4905500"/>
            <a:ext cx="45912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hello.ts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75000" y="3461000"/>
            <a:ext cx="21735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i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/>
        </p:nvSpPr>
        <p:spPr>
          <a:xfrm>
            <a:off x="450800" y="1322825"/>
            <a:ext cx="84330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实现名为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FuzzyPipe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的管道。 它将接受一个符合 ISO-8061 标准的data字符串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，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并且输出距离当前的时间。如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 天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之前。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 中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FuzzyTime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管道，来展示视频被发布多久了。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提示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1: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你可以使用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new Date(publishDateString)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。在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TypeScript 中做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日期计算，你需要现在date实例上调用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getTime()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方法。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提示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2: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你不需要在这里实现复杂的逻辑，毕竟我们的核心是学习怎样写一个管道（而不是日期计算）。</a:t>
            </a:r>
          </a:p>
        </p:txBody>
      </p:sp>
      <p:sp>
        <p:nvSpPr>
          <p:cNvPr id="946" name="Shape 94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使用管道做数据转换</a:t>
            </a:r>
            <a:br>
              <a:rPr lang="en" sz="1400"/>
            </a:br>
            <a:r>
              <a:rPr b="1" lang="en" sz="2400"/>
              <a:t>里程碑7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处理用户表单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写一个简单的测试</a:t>
            </a:r>
          </a:p>
        </p:txBody>
      </p:sp>
      <p:sp>
        <p:nvSpPr>
          <p:cNvPr id="958" name="Shape 958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280164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0" name="Shape 960"/>
          <p:cNvSpPr txBox="1"/>
          <p:nvPr>
            <p:ph idx="1" type="body"/>
          </p:nvPr>
        </p:nvSpPr>
        <p:spPr>
          <a:xfrm>
            <a:off x="1424400" y="1705450"/>
            <a:ext cx="6295200" cy="2301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'SimpleTest'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(() =&gt;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Perform common setup for each test. */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'should perform some behavior'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Perform additional setup for this test. */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expect(simple.value).toEqual(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'expected value'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</p:txBody>
      </p:sp>
      <p:sp>
        <p:nvSpPr>
          <p:cNvPr id="961" name="Shape 961"/>
          <p:cNvSpPr txBox="1"/>
          <p:nvPr/>
        </p:nvSpPr>
        <p:spPr>
          <a:xfrm>
            <a:off x="5923801" y="3652923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simple.spec.ts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/>
        </p:nvSpPr>
        <p:spPr>
          <a:xfrm>
            <a:off x="6234912" y="1949175"/>
            <a:ext cx="1923600" cy="18219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PersonTest</a:t>
            </a: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</a:p>
        </p:txBody>
      </p:sp>
      <p:sp>
        <p:nvSpPr>
          <p:cNvPr id="967" name="Shape 967"/>
          <p:cNvSpPr txBox="1"/>
          <p:nvPr>
            <p:ph idx="1" type="body"/>
          </p:nvPr>
        </p:nvSpPr>
        <p:spPr>
          <a:xfrm>
            <a:off x="800475" y="1718050"/>
            <a:ext cx="4674000" cy="2234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4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'test-wrapper'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'&lt;person [input]=”data”&gt;'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data: </a:t>
            </a:r>
            <a:r>
              <a:rPr lang="en" sz="14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4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</a:p>
        </p:txBody>
      </p:sp>
      <p:sp>
        <p:nvSpPr>
          <p:cNvPr id="968" name="Shape 96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了解</a:t>
            </a:r>
            <a:r>
              <a:rPr b="1" lang="en" sz="2400"/>
              <a:t>测试场景下的组件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3729476" y="3601698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970" name="Shape 970"/>
          <p:cNvSpPr/>
          <p:nvPr/>
        </p:nvSpPr>
        <p:spPr>
          <a:xfrm>
            <a:off x="623490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280164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6483459" y="2570548"/>
            <a:ext cx="1426500" cy="1015800"/>
          </a:xfrm>
          <a:prstGeom prst="rect">
            <a:avLst/>
          </a:prstGeom>
          <a:solidFill>
            <a:srgbClr val="B060B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/>
          <p:nvPr>
            <p:ph idx="1" type="body"/>
          </p:nvPr>
        </p:nvSpPr>
        <p:spPr>
          <a:xfrm>
            <a:off x="2894050" y="1227825"/>
            <a:ext cx="6149700" cy="35757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async, TestBed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'@angular/core/testing'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PersonComponent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We've seen this defined already... */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{...}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'TestPersonComponent'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Setup the test bed. */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(async(()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TestBed.configureTestingModule({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declarations: [ TestPersonComponent, PersonComponent ]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TestBed.compileComponents();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}));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</p:txBody>
      </p:sp>
      <p:sp>
        <p:nvSpPr>
          <p:cNvPr id="978" name="Shape 97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写组件测试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7247951" y="4442716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980" name="Shape 980"/>
          <p:cNvSpPr/>
          <p:nvPr/>
        </p:nvSpPr>
        <p:spPr>
          <a:xfrm>
            <a:off x="668725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325399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-88575" y="3467584"/>
            <a:ext cx="3208800" cy="251100"/>
            <a:chOff x="693000" y="2273162"/>
            <a:chExt cx="3208800" cy="251100"/>
          </a:xfrm>
        </p:grpSpPr>
        <p:sp>
          <p:nvSpPr>
            <p:cNvPr id="983" name="Shape 983"/>
            <p:cNvSpPr txBox="1"/>
            <p:nvPr/>
          </p:nvSpPr>
          <p:spPr>
            <a:xfrm>
              <a:off x="693000" y="2273162"/>
              <a:ext cx="25641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创建一个特殊的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NgModule</a:t>
              </a:r>
            </a:p>
          </p:txBody>
        </p:sp>
        <p:cxnSp>
          <p:nvCxnSpPr>
            <p:cNvPr id="984" name="Shape 984"/>
            <p:cNvCxnSpPr>
              <a:stCxn id="983" idx="3"/>
            </p:cNvCxnSpPr>
            <p:nvPr/>
          </p:nvCxnSpPr>
          <p:spPr>
            <a:xfrm>
              <a:off x="3257100" y="2398712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985" name="Shape 985"/>
          <p:cNvGrpSpPr/>
          <p:nvPr/>
        </p:nvGrpSpPr>
        <p:grpSpPr>
          <a:xfrm>
            <a:off x="-228600" y="3718679"/>
            <a:ext cx="3348900" cy="251100"/>
            <a:chOff x="552975" y="2273157"/>
            <a:chExt cx="3348900" cy="251100"/>
          </a:xfrm>
        </p:grpSpPr>
        <p:sp>
          <p:nvSpPr>
            <p:cNvPr id="986" name="Shape 986"/>
            <p:cNvSpPr txBox="1"/>
            <p:nvPr/>
          </p:nvSpPr>
          <p:spPr>
            <a:xfrm>
              <a:off x="552975" y="2273157"/>
              <a:ext cx="27042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其他和普通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NgModule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一样</a:t>
              </a:r>
            </a:p>
          </p:txBody>
        </p:sp>
        <p:cxnSp>
          <p:nvCxnSpPr>
            <p:cNvPr id="987" name="Shape 987"/>
            <p:cNvCxnSpPr>
              <a:stCxn id="986" idx="3"/>
            </p:cNvCxnSpPr>
            <p:nvPr/>
          </p:nvCxnSpPr>
          <p:spPr>
            <a:xfrm>
              <a:off x="3257175" y="2398707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988" name="Shape 988"/>
          <p:cNvGrpSpPr/>
          <p:nvPr/>
        </p:nvGrpSpPr>
        <p:grpSpPr>
          <a:xfrm>
            <a:off x="-228600" y="4097250"/>
            <a:ext cx="3348900" cy="251100"/>
            <a:chOff x="483000" y="2273157"/>
            <a:chExt cx="3348900" cy="251100"/>
          </a:xfrm>
        </p:grpSpPr>
        <p:sp>
          <p:nvSpPr>
            <p:cNvPr id="989" name="Shape 989"/>
            <p:cNvSpPr txBox="1"/>
            <p:nvPr/>
          </p:nvSpPr>
          <p:spPr>
            <a:xfrm>
              <a:off x="483000" y="2273157"/>
              <a:ext cx="27042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编译组件</a:t>
              </a:r>
            </a:p>
          </p:txBody>
        </p:sp>
        <p:cxnSp>
          <p:nvCxnSpPr>
            <p:cNvPr id="990" name="Shape 990"/>
            <p:cNvCxnSpPr>
              <a:stCxn id="989" idx="3"/>
            </p:cNvCxnSpPr>
            <p:nvPr/>
          </p:nvCxnSpPr>
          <p:spPr>
            <a:xfrm>
              <a:off x="3187200" y="2398707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sp>
        <p:nvSpPr>
          <p:cNvPr id="991" name="Shape 991"/>
          <p:cNvSpPr txBox="1"/>
          <p:nvPr/>
        </p:nvSpPr>
        <p:spPr>
          <a:xfrm>
            <a:off x="379600" y="3245850"/>
            <a:ext cx="20361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等待编译，故为异步的</a:t>
            </a:r>
          </a:p>
        </p:txBody>
      </p:sp>
      <p:cxnSp>
        <p:nvCxnSpPr>
          <p:cNvPr id="992" name="Shape 992"/>
          <p:cNvCxnSpPr>
            <a:stCxn id="991" idx="0"/>
            <a:endCxn id="993" idx="0"/>
          </p:cNvCxnSpPr>
          <p:nvPr/>
        </p:nvCxnSpPr>
        <p:spPr>
          <a:xfrm flipH="1" rot="-5400000">
            <a:off x="2848150" y="1795350"/>
            <a:ext cx="104400" cy="3005400"/>
          </a:xfrm>
          <a:prstGeom prst="curvedConnector3">
            <a:avLst>
              <a:gd fmla="val -228089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993" name="Shape 993"/>
          <p:cNvSpPr/>
          <p:nvPr/>
        </p:nvSpPr>
        <p:spPr>
          <a:xfrm>
            <a:off x="4355525" y="3350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2973000" y="1309725"/>
            <a:ext cx="5584500" cy="1494600"/>
          </a:xfrm>
          <a:prstGeom prst="rect">
            <a:avLst/>
          </a:prstGeom>
          <a:solidFill>
            <a:srgbClr val="37474F">
              <a:alpha val="6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2563325" y="958550"/>
            <a:ext cx="6460800" cy="3942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async, TestBed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'@angular/core/testing'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{ PersonComponent } </a:t>
            </a:r>
            <a:r>
              <a:rPr lang="en" sz="13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'./person.component'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/* We've seen this defined already... */</a:t>
            </a:r>
            <a:b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({...})</a:t>
            </a:r>
            <a:b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13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{...}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'PersonTest'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(...);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'should contain some text'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fixture = TestBed.createComponent(TestPersonComponent);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fixture.componentInstance.data =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fixture.detectChanges();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testElement = fixture.nativeElement; 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expect(testElement.textContent).toContain(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</p:txBody>
      </p:sp>
      <p:sp>
        <p:nvSpPr>
          <p:cNvPr id="1000" name="Shape 1000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写组件测试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7228326" y="4500057"/>
            <a:ext cx="1795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12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1002" name="Shape 1002"/>
          <p:cNvSpPr/>
          <p:nvPr/>
        </p:nvSpPr>
        <p:spPr>
          <a:xfrm>
            <a:off x="668725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325399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04" name="Shape 1004"/>
          <p:cNvGrpSpPr/>
          <p:nvPr/>
        </p:nvGrpSpPr>
        <p:grpSpPr>
          <a:xfrm>
            <a:off x="-102509" y="3790461"/>
            <a:ext cx="3068700" cy="251100"/>
            <a:chOff x="552975" y="2639353"/>
            <a:chExt cx="3068700" cy="251100"/>
          </a:xfrm>
        </p:grpSpPr>
        <p:sp>
          <p:nvSpPr>
            <p:cNvPr id="1005" name="Shape 1005"/>
            <p:cNvSpPr txBox="1"/>
            <p:nvPr/>
          </p:nvSpPr>
          <p:spPr>
            <a:xfrm>
              <a:off x="552975" y="2639353"/>
              <a:ext cx="24240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触发变更检测</a:t>
              </a:r>
            </a:p>
          </p:txBody>
        </p:sp>
        <p:cxnSp>
          <p:nvCxnSpPr>
            <p:cNvPr id="1006" name="Shape 1006"/>
            <p:cNvCxnSpPr>
              <a:stCxn id="1005" idx="3"/>
            </p:cNvCxnSpPr>
            <p:nvPr/>
          </p:nvCxnSpPr>
          <p:spPr>
            <a:xfrm>
              <a:off x="2976975" y="2764903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007" name="Shape 1007"/>
          <p:cNvGrpSpPr/>
          <p:nvPr/>
        </p:nvGrpSpPr>
        <p:grpSpPr>
          <a:xfrm>
            <a:off x="-102509" y="4009250"/>
            <a:ext cx="3068700" cy="251100"/>
            <a:chOff x="552975" y="2639353"/>
            <a:chExt cx="3068700" cy="251100"/>
          </a:xfrm>
        </p:grpSpPr>
        <p:sp>
          <p:nvSpPr>
            <p:cNvPr id="1008" name="Shape 1008"/>
            <p:cNvSpPr txBox="1"/>
            <p:nvPr/>
          </p:nvSpPr>
          <p:spPr>
            <a:xfrm>
              <a:off x="552975" y="2639353"/>
              <a:ext cx="24240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获取测试本地元素</a:t>
              </a:r>
            </a:p>
          </p:txBody>
        </p:sp>
        <p:cxnSp>
          <p:nvCxnSpPr>
            <p:cNvPr id="1009" name="Shape 1009"/>
            <p:cNvCxnSpPr>
              <a:stCxn id="1008" idx="3"/>
            </p:cNvCxnSpPr>
            <p:nvPr/>
          </p:nvCxnSpPr>
          <p:spPr>
            <a:xfrm>
              <a:off x="2976975" y="2764903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010" name="Shape 1010"/>
          <p:cNvGrpSpPr/>
          <p:nvPr/>
        </p:nvGrpSpPr>
        <p:grpSpPr>
          <a:xfrm>
            <a:off x="-102509" y="4227150"/>
            <a:ext cx="3068700" cy="251100"/>
            <a:chOff x="552975" y="2639353"/>
            <a:chExt cx="3068700" cy="251100"/>
          </a:xfrm>
        </p:grpSpPr>
        <p:sp>
          <p:nvSpPr>
            <p:cNvPr id="1011" name="Shape 1011"/>
            <p:cNvSpPr txBox="1"/>
            <p:nvPr/>
          </p:nvSpPr>
          <p:spPr>
            <a:xfrm>
              <a:off x="552975" y="2639353"/>
              <a:ext cx="24240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执行断言</a:t>
              </a:r>
            </a:p>
          </p:txBody>
        </p:sp>
        <p:cxnSp>
          <p:nvCxnSpPr>
            <p:cNvPr id="1012" name="Shape 1012"/>
            <p:cNvCxnSpPr>
              <a:stCxn id="1011" idx="3"/>
            </p:cNvCxnSpPr>
            <p:nvPr/>
          </p:nvCxnSpPr>
          <p:spPr>
            <a:xfrm>
              <a:off x="2976975" y="2764903"/>
              <a:ext cx="6447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dash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idx="1" type="body"/>
          </p:nvPr>
        </p:nvSpPr>
        <p:spPr>
          <a:xfrm>
            <a:off x="2255050" y="932250"/>
            <a:ext cx="4633800" cy="3942000"/>
          </a:xfrm>
          <a:prstGeom prst="rect">
            <a:avLst/>
          </a:prstGeom>
          <a:solidFill>
            <a:srgbClr val="37485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{ Component } </a:t>
            </a: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{ async, TestBed } </a:t>
            </a: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'@angular/core/testing'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{ PersonComponent } </a:t>
            </a:r>
            <a:r>
              <a:rPr lang="en" sz="900">
                <a:solidFill>
                  <a:srgbClr val="B060B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'./person.component'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selector: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'test-wrapper'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template: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'&lt;person [input]=”data”&gt;'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b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TestPersonComponent 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data: </a:t>
            </a: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describe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'PersonTest'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beforeEach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(async(() =&gt; 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TestBed.configureTestingModule({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  declarations: [ TestPersonComponent, PersonComponent ]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});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TestBed.compileComponents();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}));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BCA8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'should contain some text'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() =&gt; {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fixture = TestBed.createComponent(TestPersonComponent);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fixture.componentInstance.data = 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fixture.detectChanges();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testElement = fixture.debugElement.nativeElement; 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expect(testElement.textContent).toContain(</a:t>
            </a:r>
            <a:r>
              <a:rPr lang="en" sz="9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'foo'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});</a:t>
            </a:r>
          </a:p>
        </p:txBody>
      </p:sp>
      <p:sp>
        <p:nvSpPr>
          <p:cNvPr id="1018" name="Shape 1018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写组件测试（完成版）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5093151" y="4602982"/>
            <a:ext cx="1795799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en" sz="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person.spec.ts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687259" y="317937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3253996" y="2591325"/>
            <a:ext cx="94800" cy="94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accent3"/>
                </a:solidFill>
              </a:rPr>
              <a:t>测试你的代码</a:t>
            </a:r>
            <a:br>
              <a:rPr lang="en" sz="1400"/>
            </a:br>
            <a:r>
              <a:rPr b="1" lang="en" sz="2400"/>
              <a:t>里程碑6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450800" y="1322825"/>
            <a:ext cx="84330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创建一个测试组件来包裹你要测的组件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search-result-card.spec.ts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在测试中声明所有用到的组件</a:t>
            </a:r>
            <a:b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Roboto"/>
              <a:buAutoNum type="arabicPeriod"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断言被测组件包含来自模板的文本和来自服务的假设数据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/>
          <p:nvPr>
            <p:ph type="title"/>
          </p:nvPr>
        </p:nvSpPr>
        <p:spPr>
          <a:xfrm>
            <a:off x="311700" y="2019150"/>
            <a:ext cx="8520600" cy="110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搞定！</a:t>
            </a:r>
            <a:br>
              <a:rPr lang="en" sz="2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答案</a:t>
            </a:r>
            <a:r>
              <a:rPr lang="en" sz="1800"/>
              <a:t>：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goo.gl/0jkmO7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type="title"/>
          </p:nvPr>
        </p:nvSpPr>
        <p:spPr>
          <a:xfrm>
            <a:off x="311700" y="29987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目录</a:t>
            </a:r>
          </a:p>
        </p:txBody>
      </p:sp>
      <p:sp>
        <p:nvSpPr>
          <p:cNvPr id="1038" name="Shape 1038"/>
          <p:cNvSpPr txBox="1"/>
          <p:nvPr>
            <p:ph idx="1" type="body"/>
          </p:nvPr>
        </p:nvSpPr>
        <p:spPr>
          <a:xfrm>
            <a:off x="311700" y="983925"/>
            <a:ext cx="8520600" cy="406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启动你的应用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编写Angular中的HTML模板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使用依赖注入来提供功能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使用组件树来组合你的应用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处理自定义事件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测试你的代码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使用管道来进行数据转换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将内容映射到组件中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rgbClr val="E0E0E0"/>
                </a:solidFill>
              </a:rPr>
              <a:t>紧耦合组件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AutoNum type="arabicPeriod"/>
            </a:pPr>
            <a:r>
              <a:rPr lang="en">
                <a:solidFill>
                  <a:schemeClr val="lt2"/>
                </a:solidFill>
              </a:rPr>
              <a:t>利用生命周期钩子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使用路由创建单页应用</a:t>
            </a:r>
          </a:p>
          <a:p>
            <a:pPr indent="-228600" lvl="0" marL="457200" rtl="0">
              <a:spcBef>
                <a:spcPts val="0"/>
              </a:spcBef>
              <a:buClr>
                <a:srgbClr val="09BCD3"/>
              </a:buClr>
              <a:buAutoNum type="arabicPeriod"/>
            </a:pPr>
            <a:r>
              <a:rPr b="1" lang="en">
                <a:solidFill>
                  <a:srgbClr val="09BCD3"/>
                </a:solidFill>
              </a:rPr>
              <a:t>处理用户表单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