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Quattrocento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QuattrocentoSans-bold.fntdata"/><Relationship Id="rId47" Type="http://schemas.openxmlformats.org/officeDocument/2006/relationships/font" Target="fonts/QuattrocentoSans-regular.fntdata"/><Relationship Id="rId49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Quattrocento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/>
              <a:t>migration tools,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-"/>
            </a:pPr>
            <a:r>
              <a:rPr lang="en-US"/>
              <a:t>While Angular1 works great with TypeScript, it was built before TS existed.</a:t>
            </a:r>
          </a:p>
          <a:p>
            <a:pPr indent="-228600" lvl="0" marL="457200" marR="0" rtl="0" algn="l">
              <a:spcBef>
                <a:spcPts val="0"/>
              </a:spcBef>
              <a:buChar char="-"/>
            </a:pPr>
            <a:r>
              <a:rPr lang="en-US"/>
              <a:t>Ng2 was build with TS in mind (and internally built with TypeScript), which means we ensured the ergonomics are great</a:t>
            </a:r>
          </a:p>
          <a:p>
            <a:pPr indent="-228600" lvl="0" marL="457200" marR="0" rtl="0" algn="l">
              <a:spcBef>
                <a:spcPts val="0"/>
              </a:spcBef>
              <a:buChar char="-"/>
            </a:pPr>
            <a:r>
              <a:rPr lang="en-US"/>
              <a:t>A number of features in TS (decorators, runtime types for injection) make the framework experience seamless.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7" name="Shape 3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5" name="Shape 4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2" name="Shape 4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Relationship Id="rId3" Type="http://schemas.openxmlformats.org/officeDocument/2006/relationships/image" Target="../media/image0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Relationship Id="rId3" Type="http://schemas.openxmlformats.org/officeDocument/2006/relationships/image" Target="../media/image0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Relationship Id="rId3" Type="http://schemas.openxmlformats.org/officeDocument/2006/relationships/image" Target="../media/image0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Relationship Id="rId3" Type="http://schemas.openxmlformats.org/officeDocument/2006/relationships/image" Target="../media/image0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Relationship Id="rId3" Type="http://schemas.openxmlformats.org/officeDocument/2006/relationships/image" Target="../media/image0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pag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_16-9ppt01.jpg" id="9" name="Shape 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1155"/>
            <a:ext cx="9144001" cy="51455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>
            <p:ph type="title"/>
          </p:nvPr>
        </p:nvSpPr>
        <p:spPr>
          <a:xfrm>
            <a:off x="311700" y="2043771"/>
            <a:ext cx="4125556" cy="543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b="0" i="0" sz="2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500"/>
            </a:lvl2pPr>
            <a:lvl3pPr indent="0" lvl="2" rtl="0">
              <a:spcBef>
                <a:spcPts val="0"/>
              </a:spcBef>
              <a:buFont typeface="Arial"/>
              <a:buNone/>
              <a:defRPr sz="500"/>
            </a:lvl3pPr>
            <a:lvl4pPr indent="0" lvl="3" rtl="0">
              <a:spcBef>
                <a:spcPts val="0"/>
              </a:spcBef>
              <a:buFont typeface="Arial"/>
              <a:buNone/>
              <a:defRPr sz="500"/>
            </a:lvl4pPr>
            <a:lvl5pPr indent="0" lvl="4" rtl="0">
              <a:spcBef>
                <a:spcPts val="0"/>
              </a:spcBef>
              <a:buFont typeface="Arial"/>
              <a:buNone/>
              <a:defRPr sz="500"/>
            </a:lvl5pPr>
            <a:lvl6pPr indent="0" lvl="5" rtl="0">
              <a:spcBef>
                <a:spcPts val="0"/>
              </a:spcBef>
              <a:buFont typeface="Arial"/>
              <a:buNone/>
              <a:defRPr sz="500"/>
            </a:lvl6pPr>
            <a:lvl7pPr indent="0" lvl="6" rtl="0">
              <a:spcBef>
                <a:spcPts val="0"/>
              </a:spcBef>
              <a:buFont typeface="Arial"/>
              <a:buNone/>
              <a:defRPr sz="500"/>
            </a:lvl7pPr>
            <a:lvl8pPr indent="0" lvl="7" rtl="0">
              <a:spcBef>
                <a:spcPts val="0"/>
              </a:spcBef>
              <a:buFont typeface="Arial"/>
              <a:buNone/>
              <a:defRPr sz="500"/>
            </a:lvl8pPr>
            <a:lvl9pPr indent="0" lvl="8" rtl="0">
              <a:spcBef>
                <a:spcPts val="0"/>
              </a:spcBef>
              <a:buFont typeface="Arial"/>
              <a:buNone/>
              <a:defRPr sz="5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page 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53746" y="-93"/>
            <a:ext cx="4590298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pt_16-9ppt02.jpg" id="50" name="Shape 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93"/>
            <a:ext cx="914042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idx="1" type="body"/>
          </p:nvPr>
        </p:nvSpPr>
        <p:spPr>
          <a:xfrm>
            <a:off x="3795053" y="1654047"/>
            <a:ext cx="330769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3 rows 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b="0" i="0" sz="2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500"/>
            </a:lvl2pPr>
            <a:lvl3pPr indent="0" lvl="2" rtl="0">
              <a:spcBef>
                <a:spcPts val="0"/>
              </a:spcBef>
              <a:buFont typeface="Arial"/>
              <a:buNone/>
              <a:defRPr sz="500"/>
            </a:lvl3pPr>
            <a:lvl4pPr indent="0" lvl="3" rtl="0">
              <a:spcBef>
                <a:spcPts val="0"/>
              </a:spcBef>
              <a:buFont typeface="Arial"/>
              <a:buNone/>
              <a:defRPr sz="500"/>
            </a:lvl4pPr>
            <a:lvl5pPr indent="0" lvl="4" rtl="0">
              <a:spcBef>
                <a:spcPts val="0"/>
              </a:spcBef>
              <a:buFont typeface="Arial"/>
              <a:buNone/>
              <a:defRPr sz="500"/>
            </a:lvl5pPr>
            <a:lvl6pPr indent="0" lvl="5" rtl="0">
              <a:spcBef>
                <a:spcPts val="0"/>
              </a:spcBef>
              <a:buFont typeface="Arial"/>
              <a:buNone/>
              <a:defRPr sz="500"/>
            </a:lvl6pPr>
            <a:lvl7pPr indent="0" lvl="6" rtl="0">
              <a:spcBef>
                <a:spcPts val="0"/>
              </a:spcBef>
              <a:buFont typeface="Arial"/>
              <a:buNone/>
              <a:defRPr sz="500"/>
            </a:lvl7pPr>
            <a:lvl8pPr indent="0" lvl="7" rtl="0">
              <a:spcBef>
                <a:spcPts val="0"/>
              </a:spcBef>
              <a:buFont typeface="Arial"/>
              <a:buNone/>
              <a:defRPr sz="500"/>
            </a:lvl8pPr>
            <a:lvl9pPr indent="0" lvl="8" rtl="0">
              <a:spcBef>
                <a:spcPts val="0"/>
              </a:spcBef>
              <a:buFont typeface="Arial"/>
              <a:buNone/>
              <a:defRPr sz="500"/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3009750" y="-8475"/>
            <a:ext cx="6134400" cy="5151900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_lockup_developer_day_vertical_clr.png" id="55" name="Shape 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page 4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4553746" y="-93"/>
            <a:ext cx="4590298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pt_16-9ppt03 副本.jpg" id="58" name="Shape 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551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1" type="body"/>
          </p:nvPr>
        </p:nvSpPr>
        <p:spPr>
          <a:xfrm>
            <a:off x="3692525" y="1724025"/>
            <a:ext cx="5103813" cy="9413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last pag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-11(3).jpg"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evice Red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4575487" y="-7875"/>
            <a:ext cx="4568398" cy="5143499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exus-5-portrait.png" id="64" name="Shape 64"/>
          <p:cNvPicPr preferRelativeResize="0"/>
          <p:nvPr/>
        </p:nvPicPr>
        <p:blipFill rotWithShape="1">
          <a:blip r:embed="rId2">
            <a:alphaModFix/>
          </a:blip>
          <a:srcRect b="21463" l="0" r="0" t="0"/>
          <a:stretch/>
        </p:blipFill>
        <p:spPr>
          <a:xfrm>
            <a:off x="5516332" y="618477"/>
            <a:ext cx="3179097" cy="45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b="0" i="0" sz="2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500"/>
            </a:lvl2pPr>
            <a:lvl3pPr indent="0" lvl="2" rtl="0">
              <a:spcBef>
                <a:spcPts val="0"/>
              </a:spcBef>
              <a:buFont typeface="Arial"/>
              <a:buNone/>
              <a:defRPr sz="500"/>
            </a:lvl3pPr>
            <a:lvl4pPr indent="0" lvl="3" rtl="0">
              <a:spcBef>
                <a:spcPts val="0"/>
              </a:spcBef>
              <a:buFont typeface="Arial"/>
              <a:buNone/>
              <a:defRPr sz="500"/>
            </a:lvl4pPr>
            <a:lvl5pPr indent="0" lvl="4" rtl="0">
              <a:spcBef>
                <a:spcPts val="0"/>
              </a:spcBef>
              <a:buFont typeface="Arial"/>
              <a:buNone/>
              <a:defRPr sz="500"/>
            </a:lvl5pPr>
            <a:lvl6pPr indent="0" lvl="5" rtl="0">
              <a:spcBef>
                <a:spcPts val="0"/>
              </a:spcBef>
              <a:buFont typeface="Arial"/>
              <a:buNone/>
              <a:defRPr sz="500"/>
            </a:lvl6pPr>
            <a:lvl7pPr indent="0" lvl="6" rtl="0">
              <a:spcBef>
                <a:spcPts val="0"/>
              </a:spcBef>
              <a:buFont typeface="Arial"/>
              <a:buNone/>
              <a:defRPr sz="500"/>
            </a:lvl7pPr>
            <a:lvl8pPr indent="0" lvl="7" rtl="0">
              <a:spcBef>
                <a:spcPts val="0"/>
              </a:spcBef>
              <a:buFont typeface="Arial"/>
              <a:buNone/>
              <a:defRPr sz="500"/>
            </a:lvl8pPr>
            <a:lvl9pPr indent="0" lvl="8" rtl="0">
              <a:spcBef>
                <a:spcPts val="0"/>
              </a:spcBef>
              <a:buFont typeface="Arial"/>
              <a:buNone/>
              <a:defRPr sz="500"/>
            </a:lvl9pPr>
          </a:lstStyle>
          <a:p/>
        </p:txBody>
      </p:sp>
      <p:sp>
        <p:nvSpPr>
          <p:cNvPr id="66" name="Shape 66"/>
          <p:cNvSpPr/>
          <p:nvPr/>
        </p:nvSpPr>
        <p:spPr>
          <a:xfrm>
            <a:off x="5648380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logo_lockup_developer_day_vertical_clr.png" id="68" name="Shape 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evice Red 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4575037" y="-7875"/>
            <a:ext cx="4569000" cy="5151300"/>
          </a:xfrm>
          <a:prstGeom prst="rect">
            <a:avLst/>
          </a:prstGeom>
          <a:solidFill>
            <a:srgbClr val="FF5151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exus-5-portrait.png" id="71" name="Shape 71"/>
          <p:cNvPicPr preferRelativeResize="0"/>
          <p:nvPr/>
        </p:nvPicPr>
        <p:blipFill rotWithShape="1">
          <a:blip r:embed="rId2">
            <a:alphaModFix/>
          </a:blip>
          <a:srcRect b="21463" l="0" r="0" t="0"/>
          <a:stretch/>
        </p:blipFill>
        <p:spPr>
          <a:xfrm>
            <a:off x="5516332" y="618477"/>
            <a:ext cx="3179097" cy="45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b="0" i="0" sz="2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500"/>
            </a:lvl2pPr>
            <a:lvl3pPr indent="0" lvl="2" rtl="0">
              <a:spcBef>
                <a:spcPts val="0"/>
              </a:spcBef>
              <a:buFont typeface="Arial"/>
              <a:buNone/>
              <a:defRPr sz="500"/>
            </a:lvl3pPr>
            <a:lvl4pPr indent="0" lvl="3" rtl="0">
              <a:spcBef>
                <a:spcPts val="0"/>
              </a:spcBef>
              <a:buFont typeface="Arial"/>
              <a:buNone/>
              <a:defRPr sz="500"/>
            </a:lvl4pPr>
            <a:lvl5pPr indent="0" lvl="4" rtl="0">
              <a:spcBef>
                <a:spcPts val="0"/>
              </a:spcBef>
              <a:buFont typeface="Arial"/>
              <a:buNone/>
              <a:defRPr sz="500"/>
            </a:lvl5pPr>
            <a:lvl6pPr indent="0" lvl="5" rtl="0">
              <a:spcBef>
                <a:spcPts val="0"/>
              </a:spcBef>
              <a:buFont typeface="Arial"/>
              <a:buNone/>
              <a:defRPr sz="500"/>
            </a:lvl6pPr>
            <a:lvl7pPr indent="0" lvl="6" rtl="0">
              <a:spcBef>
                <a:spcPts val="0"/>
              </a:spcBef>
              <a:buFont typeface="Arial"/>
              <a:buNone/>
              <a:defRPr sz="500"/>
            </a:lvl7pPr>
            <a:lvl8pPr indent="0" lvl="7" rtl="0">
              <a:spcBef>
                <a:spcPts val="0"/>
              </a:spcBef>
              <a:buFont typeface="Arial"/>
              <a:buNone/>
              <a:defRPr sz="500"/>
            </a:lvl8pPr>
            <a:lvl9pPr indent="0" lvl="8" rtl="0">
              <a:spcBef>
                <a:spcPts val="0"/>
              </a:spcBef>
              <a:buFont typeface="Arial"/>
              <a:buNone/>
              <a:defRPr sz="500"/>
            </a:lvl9pPr>
          </a:lstStyle>
          <a:p/>
        </p:txBody>
      </p:sp>
      <p:sp>
        <p:nvSpPr>
          <p:cNvPr id="73" name="Shape 73"/>
          <p:cNvSpPr/>
          <p:nvPr/>
        </p:nvSpPr>
        <p:spPr>
          <a:xfrm>
            <a:off x="5648380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logo_lockup_developer_day_vertical_clr.png"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2_Device Yellow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4575375" y="-7875"/>
            <a:ext cx="4568698" cy="5151300"/>
          </a:xfrm>
          <a:prstGeom prst="rect">
            <a:avLst/>
          </a:prstGeom>
          <a:solidFill>
            <a:srgbClr val="356EF3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exus-5-portrait.png" id="78" name="Shape 78"/>
          <p:cNvPicPr preferRelativeResize="0"/>
          <p:nvPr/>
        </p:nvPicPr>
        <p:blipFill rotWithShape="1">
          <a:blip r:embed="rId2">
            <a:alphaModFix/>
          </a:blip>
          <a:srcRect b="21463" l="0" r="0" t="0"/>
          <a:stretch/>
        </p:blipFill>
        <p:spPr>
          <a:xfrm>
            <a:off x="5516332" y="618477"/>
            <a:ext cx="3179097" cy="45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b="0" i="0" sz="2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500"/>
            </a:lvl2pPr>
            <a:lvl3pPr indent="0" lvl="2" rtl="0">
              <a:spcBef>
                <a:spcPts val="0"/>
              </a:spcBef>
              <a:buFont typeface="Arial"/>
              <a:buNone/>
              <a:defRPr sz="500"/>
            </a:lvl3pPr>
            <a:lvl4pPr indent="0" lvl="3" rtl="0">
              <a:spcBef>
                <a:spcPts val="0"/>
              </a:spcBef>
              <a:buFont typeface="Arial"/>
              <a:buNone/>
              <a:defRPr sz="500"/>
            </a:lvl4pPr>
            <a:lvl5pPr indent="0" lvl="4" rtl="0">
              <a:spcBef>
                <a:spcPts val="0"/>
              </a:spcBef>
              <a:buFont typeface="Arial"/>
              <a:buNone/>
              <a:defRPr sz="500"/>
            </a:lvl5pPr>
            <a:lvl6pPr indent="0" lvl="5" rtl="0">
              <a:spcBef>
                <a:spcPts val="0"/>
              </a:spcBef>
              <a:buFont typeface="Arial"/>
              <a:buNone/>
              <a:defRPr sz="500"/>
            </a:lvl6pPr>
            <a:lvl7pPr indent="0" lvl="6" rtl="0">
              <a:spcBef>
                <a:spcPts val="0"/>
              </a:spcBef>
              <a:buFont typeface="Arial"/>
              <a:buNone/>
              <a:defRPr sz="500"/>
            </a:lvl7pPr>
            <a:lvl8pPr indent="0" lvl="7" rtl="0">
              <a:spcBef>
                <a:spcPts val="0"/>
              </a:spcBef>
              <a:buFont typeface="Arial"/>
              <a:buNone/>
              <a:defRPr sz="500"/>
            </a:lvl8pPr>
            <a:lvl9pPr indent="0" lvl="8" rtl="0">
              <a:spcBef>
                <a:spcPts val="0"/>
              </a:spcBef>
              <a:buFont typeface="Arial"/>
              <a:buNone/>
              <a:defRPr sz="500"/>
            </a:lvl9pPr>
          </a:lstStyle>
          <a:p/>
        </p:txBody>
      </p:sp>
      <p:sp>
        <p:nvSpPr>
          <p:cNvPr id="80" name="Shape 80"/>
          <p:cNvSpPr/>
          <p:nvPr/>
        </p:nvSpPr>
        <p:spPr>
          <a:xfrm>
            <a:off x="5648380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logo_lockup_developer_day_vertical_clr.png"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evide  Turquois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575375" y="-7875"/>
            <a:ext cx="4568698" cy="51513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5600107" y="1126912"/>
            <a:ext cx="2612999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5645042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exus-5-portrait.png" id="87" name="Shape 87"/>
          <p:cNvPicPr preferRelativeResize="0"/>
          <p:nvPr/>
        </p:nvPicPr>
        <p:blipFill rotWithShape="1">
          <a:blip r:embed="rId2">
            <a:alphaModFix/>
          </a:blip>
          <a:srcRect b="21463" l="0" r="0" t="0"/>
          <a:stretch/>
        </p:blipFill>
        <p:spPr>
          <a:xfrm>
            <a:off x="5508805" y="618477"/>
            <a:ext cx="3179097" cy="452503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b="0" i="0" sz="2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500"/>
            </a:lvl2pPr>
            <a:lvl3pPr indent="0" lvl="2" rtl="0">
              <a:spcBef>
                <a:spcPts val="0"/>
              </a:spcBef>
              <a:buFont typeface="Arial"/>
              <a:buNone/>
              <a:defRPr sz="500"/>
            </a:lvl3pPr>
            <a:lvl4pPr indent="0" lvl="3" rtl="0">
              <a:spcBef>
                <a:spcPts val="0"/>
              </a:spcBef>
              <a:buFont typeface="Arial"/>
              <a:buNone/>
              <a:defRPr sz="500"/>
            </a:lvl4pPr>
            <a:lvl5pPr indent="0" lvl="4" rtl="0">
              <a:spcBef>
                <a:spcPts val="0"/>
              </a:spcBef>
              <a:buFont typeface="Arial"/>
              <a:buNone/>
              <a:defRPr sz="500"/>
            </a:lvl5pPr>
            <a:lvl6pPr indent="0" lvl="5" rtl="0">
              <a:spcBef>
                <a:spcPts val="0"/>
              </a:spcBef>
              <a:buFont typeface="Arial"/>
              <a:buNone/>
              <a:defRPr sz="500"/>
            </a:lvl6pPr>
            <a:lvl7pPr indent="0" lvl="6" rtl="0">
              <a:spcBef>
                <a:spcPts val="0"/>
              </a:spcBef>
              <a:buFont typeface="Arial"/>
              <a:buNone/>
              <a:defRPr sz="500"/>
            </a:lvl7pPr>
            <a:lvl8pPr indent="0" lvl="7" rtl="0">
              <a:spcBef>
                <a:spcPts val="0"/>
              </a:spcBef>
              <a:buFont typeface="Arial"/>
              <a:buNone/>
              <a:defRPr sz="500"/>
            </a:lvl8pPr>
            <a:lvl9pPr indent="0" lvl="8" rtl="0">
              <a:spcBef>
                <a:spcPts val="0"/>
              </a:spcBef>
              <a:buFont typeface="Arial"/>
              <a:buNone/>
              <a:defRPr sz="500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Shape 90"/>
          <p:cNvSpPr/>
          <p:nvPr/>
        </p:nvSpPr>
        <p:spPr>
          <a:xfrm>
            <a:off x="5648380" y="1126912"/>
            <a:ext cx="2495700" cy="40166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_lockup_developer_day_vertical_clr.png"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 Turquoise 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b="0" i="0" sz="2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500"/>
            </a:lvl2pPr>
            <a:lvl3pPr indent="0" lvl="2" rtl="0">
              <a:spcBef>
                <a:spcPts val="0"/>
              </a:spcBef>
              <a:buFont typeface="Arial"/>
              <a:buNone/>
              <a:defRPr sz="500"/>
            </a:lvl3pPr>
            <a:lvl4pPr indent="0" lvl="3" rtl="0">
              <a:spcBef>
                <a:spcPts val="0"/>
              </a:spcBef>
              <a:buFont typeface="Arial"/>
              <a:buNone/>
              <a:defRPr sz="500"/>
            </a:lvl4pPr>
            <a:lvl5pPr indent="0" lvl="4" rtl="0">
              <a:spcBef>
                <a:spcPts val="0"/>
              </a:spcBef>
              <a:buFont typeface="Arial"/>
              <a:buNone/>
              <a:defRPr sz="500"/>
            </a:lvl5pPr>
            <a:lvl6pPr indent="0" lvl="5" rtl="0">
              <a:spcBef>
                <a:spcPts val="0"/>
              </a:spcBef>
              <a:buFont typeface="Arial"/>
              <a:buNone/>
              <a:defRPr sz="500"/>
            </a:lvl6pPr>
            <a:lvl7pPr indent="0" lvl="6" rtl="0">
              <a:spcBef>
                <a:spcPts val="0"/>
              </a:spcBef>
              <a:buFont typeface="Arial"/>
              <a:buNone/>
              <a:defRPr sz="500"/>
            </a:lvl7pPr>
            <a:lvl8pPr indent="0" lvl="7" rtl="0">
              <a:spcBef>
                <a:spcPts val="0"/>
              </a:spcBef>
              <a:buFont typeface="Arial"/>
              <a:buNone/>
              <a:defRPr sz="500"/>
            </a:lvl8pPr>
            <a:lvl9pPr indent="0" lvl="8" rtl="0">
              <a:spcBef>
                <a:spcPts val="0"/>
              </a:spcBef>
              <a:buFont typeface="Arial"/>
              <a:buNone/>
              <a:defRPr sz="500"/>
            </a:lvl9pPr>
          </a:lstStyle>
          <a:p/>
        </p:txBody>
      </p:sp>
      <p:sp>
        <p:nvSpPr>
          <p:cNvPr id="94" name="Shape 94"/>
          <p:cNvSpPr/>
          <p:nvPr/>
        </p:nvSpPr>
        <p:spPr>
          <a:xfrm>
            <a:off x="4575300" y="-3900"/>
            <a:ext cx="4612800" cy="5151300"/>
          </a:xfrm>
          <a:prstGeom prst="rect">
            <a:avLst/>
          </a:prstGeom>
          <a:solidFill>
            <a:srgbClr val="09BCD3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5918400" y="864949"/>
            <a:ext cx="1926599" cy="3601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exus-5-portrait.png" id="96" name="Shape 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08925" y="494299"/>
            <a:ext cx="2472648" cy="44813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lockup_developer_day_vertical_clr.png" id="97" name="Shape 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iple screenshot 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272109"/>
            <a:ext cx="81153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b="0" i="0" sz="2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500"/>
            </a:lvl2pPr>
            <a:lvl3pPr indent="0" lvl="2" rtl="0">
              <a:spcBef>
                <a:spcPts val="0"/>
              </a:spcBef>
              <a:buFont typeface="Arial"/>
              <a:buNone/>
              <a:defRPr sz="500"/>
            </a:lvl3pPr>
            <a:lvl4pPr indent="0" lvl="3" rtl="0">
              <a:spcBef>
                <a:spcPts val="0"/>
              </a:spcBef>
              <a:buFont typeface="Arial"/>
              <a:buNone/>
              <a:defRPr sz="500"/>
            </a:lvl4pPr>
            <a:lvl5pPr indent="0" lvl="4" rtl="0">
              <a:spcBef>
                <a:spcPts val="0"/>
              </a:spcBef>
              <a:buFont typeface="Arial"/>
              <a:buNone/>
              <a:defRPr sz="500"/>
            </a:lvl5pPr>
            <a:lvl6pPr indent="0" lvl="5" rtl="0">
              <a:spcBef>
                <a:spcPts val="0"/>
              </a:spcBef>
              <a:buFont typeface="Arial"/>
              <a:buNone/>
              <a:defRPr sz="500"/>
            </a:lvl6pPr>
            <a:lvl7pPr indent="0" lvl="6" rtl="0">
              <a:spcBef>
                <a:spcPts val="0"/>
              </a:spcBef>
              <a:buFont typeface="Arial"/>
              <a:buNone/>
              <a:defRPr sz="500"/>
            </a:lvl7pPr>
            <a:lvl8pPr indent="0" lvl="7" rtl="0">
              <a:spcBef>
                <a:spcPts val="0"/>
              </a:spcBef>
              <a:buFont typeface="Arial"/>
              <a:buNone/>
              <a:defRPr sz="500"/>
            </a:lvl8pPr>
            <a:lvl9pPr indent="0" lvl="8" rtl="0">
              <a:spcBef>
                <a:spcPts val="0"/>
              </a:spcBef>
              <a:buFont typeface="Arial"/>
              <a:buNone/>
              <a:defRPr sz="500"/>
            </a:lvl9pPr>
          </a:lstStyle>
          <a:p/>
        </p:txBody>
      </p:sp>
      <p:pic>
        <p:nvPicPr>
          <p:cNvPr descr="nexus-5-portrait.png" id="100" name="Shape 100"/>
          <p:cNvPicPr preferRelativeResize="0"/>
          <p:nvPr/>
        </p:nvPicPr>
        <p:blipFill rotWithShape="1">
          <a:blip r:embed="rId2">
            <a:alphaModFix/>
          </a:blip>
          <a:srcRect b="21463" l="0" r="0" t="0"/>
          <a:stretch/>
        </p:blipFill>
        <p:spPr>
          <a:xfrm>
            <a:off x="870028" y="1633133"/>
            <a:ext cx="2466247" cy="3510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xus-5-portrait.png" id="101" name="Shape 101"/>
          <p:cNvPicPr preferRelativeResize="0"/>
          <p:nvPr/>
        </p:nvPicPr>
        <p:blipFill rotWithShape="1">
          <a:blip r:embed="rId2">
            <a:alphaModFix/>
          </a:blip>
          <a:srcRect b="21463" l="0" r="0" t="0"/>
          <a:stretch/>
        </p:blipFill>
        <p:spPr>
          <a:xfrm>
            <a:off x="3561394" y="1633133"/>
            <a:ext cx="2466247" cy="351038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3667880" y="2030446"/>
            <a:ext cx="1934400" cy="311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973969" y="2030446"/>
            <a:ext cx="1934400" cy="311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exus-5-portrait.png" id="104" name="Shape 104"/>
          <p:cNvPicPr preferRelativeResize="0"/>
          <p:nvPr/>
        </p:nvPicPr>
        <p:blipFill rotWithShape="1">
          <a:blip r:embed="rId2">
            <a:alphaModFix/>
          </a:blip>
          <a:srcRect b="21463" l="0" r="0" t="0"/>
          <a:stretch/>
        </p:blipFill>
        <p:spPr>
          <a:xfrm>
            <a:off x="6234389" y="1633133"/>
            <a:ext cx="2466247" cy="351038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6340875" y="2030446"/>
            <a:ext cx="1934398" cy="311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with subheading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esktop screensho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4561021" y="-8475"/>
            <a:ext cx="4620298" cy="5151900"/>
          </a:xfrm>
          <a:prstGeom prst="rect">
            <a:avLst/>
          </a:prstGeom>
          <a:solidFill>
            <a:srgbClr val="8CEDEA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splaying laptop.png" id="108" name="Shape 108"/>
          <p:cNvPicPr preferRelativeResize="0"/>
          <p:nvPr/>
        </p:nvPicPr>
        <p:blipFill rotWithShape="1">
          <a:blip r:embed="rId2">
            <a:alphaModFix/>
          </a:blip>
          <a:srcRect b="0" l="0" r="35843" t="0"/>
          <a:stretch/>
        </p:blipFill>
        <p:spPr>
          <a:xfrm>
            <a:off x="4688182" y="674943"/>
            <a:ext cx="4493211" cy="37936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 flipH="1">
            <a:off x="26" y="0"/>
            <a:ext cx="4572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b="0" i="0" sz="2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500"/>
            </a:lvl2pPr>
            <a:lvl3pPr indent="0" lvl="2" rtl="0">
              <a:spcBef>
                <a:spcPts val="0"/>
              </a:spcBef>
              <a:buFont typeface="Arial"/>
              <a:buNone/>
              <a:defRPr sz="500"/>
            </a:lvl3pPr>
            <a:lvl4pPr indent="0" lvl="3" rtl="0">
              <a:spcBef>
                <a:spcPts val="0"/>
              </a:spcBef>
              <a:buFont typeface="Arial"/>
              <a:buNone/>
              <a:defRPr sz="500"/>
            </a:lvl4pPr>
            <a:lvl5pPr indent="0" lvl="4" rtl="0">
              <a:spcBef>
                <a:spcPts val="0"/>
              </a:spcBef>
              <a:buFont typeface="Arial"/>
              <a:buNone/>
              <a:defRPr sz="500"/>
            </a:lvl5pPr>
            <a:lvl6pPr indent="0" lvl="5" rtl="0">
              <a:spcBef>
                <a:spcPts val="0"/>
              </a:spcBef>
              <a:buFont typeface="Arial"/>
              <a:buNone/>
              <a:defRPr sz="500"/>
            </a:lvl6pPr>
            <a:lvl7pPr indent="0" lvl="6" rtl="0">
              <a:spcBef>
                <a:spcPts val="0"/>
              </a:spcBef>
              <a:buFont typeface="Arial"/>
              <a:buNone/>
              <a:defRPr sz="500"/>
            </a:lvl7pPr>
            <a:lvl8pPr indent="0" lvl="7" rtl="0">
              <a:spcBef>
                <a:spcPts val="0"/>
              </a:spcBef>
              <a:buFont typeface="Arial"/>
              <a:buNone/>
              <a:defRPr sz="500"/>
            </a:lvl8pPr>
            <a:lvl9pPr indent="0" lvl="8" rtl="0">
              <a:spcBef>
                <a:spcPts val="0"/>
              </a:spcBef>
              <a:buFont typeface="Arial"/>
              <a:buNone/>
              <a:defRPr sz="500"/>
            </a:lvl9pPr>
          </a:lstStyle>
          <a:p/>
        </p:txBody>
      </p:sp>
      <p:sp>
        <p:nvSpPr>
          <p:cNvPr id="111" name="Shape 111"/>
          <p:cNvSpPr/>
          <p:nvPr/>
        </p:nvSpPr>
        <p:spPr>
          <a:xfrm>
            <a:off x="5578350" y="864729"/>
            <a:ext cx="3602998" cy="311129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logo_lockup_developer_day_vertical_clr.png"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ree rows 2: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/>
        </p:nvSpPr>
        <p:spPr>
          <a:xfrm>
            <a:off x="0" y="-8475"/>
            <a:ext cx="6096000" cy="5151900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311700" y="272109"/>
            <a:ext cx="5068798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b="0" i="0" sz="2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500"/>
            </a:lvl2pPr>
            <a:lvl3pPr indent="0" lvl="2" rtl="0">
              <a:spcBef>
                <a:spcPts val="0"/>
              </a:spcBef>
              <a:buFont typeface="Arial"/>
              <a:buNone/>
              <a:defRPr sz="500"/>
            </a:lvl3pPr>
            <a:lvl4pPr indent="0" lvl="3" rtl="0">
              <a:spcBef>
                <a:spcPts val="0"/>
              </a:spcBef>
              <a:buFont typeface="Arial"/>
              <a:buNone/>
              <a:defRPr sz="500"/>
            </a:lvl4pPr>
            <a:lvl5pPr indent="0" lvl="4" rtl="0">
              <a:spcBef>
                <a:spcPts val="0"/>
              </a:spcBef>
              <a:buFont typeface="Arial"/>
              <a:buNone/>
              <a:defRPr sz="500"/>
            </a:lvl5pPr>
            <a:lvl6pPr indent="0" lvl="5" rtl="0">
              <a:spcBef>
                <a:spcPts val="0"/>
              </a:spcBef>
              <a:buFont typeface="Arial"/>
              <a:buNone/>
              <a:defRPr sz="500"/>
            </a:lvl6pPr>
            <a:lvl7pPr indent="0" lvl="6" rtl="0">
              <a:spcBef>
                <a:spcPts val="0"/>
              </a:spcBef>
              <a:buFont typeface="Arial"/>
              <a:buNone/>
              <a:defRPr sz="500"/>
            </a:lvl7pPr>
            <a:lvl8pPr indent="0" lvl="7" rtl="0">
              <a:spcBef>
                <a:spcPts val="0"/>
              </a:spcBef>
              <a:buFont typeface="Arial"/>
              <a:buNone/>
              <a:defRPr sz="500"/>
            </a:lvl8pPr>
            <a:lvl9pPr indent="0" lvl="8" rtl="0">
              <a:spcBef>
                <a:spcPts val="0"/>
              </a:spcBef>
              <a:buFont typeface="Arial"/>
              <a:buNone/>
              <a:defRPr sz="500"/>
            </a:lvl9pPr>
          </a:lstStyle>
          <a:p/>
        </p:txBody>
      </p:sp>
      <p:pic>
        <p:nvPicPr>
          <p:cNvPr descr="logo_lockup_developer_day_vertical_clr.png" id="117" name="Shape 1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ree rows 2:1 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 flipH="1">
            <a:off x="6095999" y="-8475"/>
            <a:ext cx="3048000" cy="5137498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311700" y="272109"/>
            <a:ext cx="5068798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b="0" i="0" sz="2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500"/>
            </a:lvl2pPr>
            <a:lvl3pPr indent="0" lvl="2" rtl="0">
              <a:spcBef>
                <a:spcPts val="0"/>
              </a:spcBef>
              <a:buFont typeface="Arial"/>
              <a:buNone/>
              <a:defRPr sz="500"/>
            </a:lvl3pPr>
            <a:lvl4pPr indent="0" lvl="3" rtl="0">
              <a:spcBef>
                <a:spcPts val="0"/>
              </a:spcBef>
              <a:buFont typeface="Arial"/>
              <a:buNone/>
              <a:defRPr sz="500"/>
            </a:lvl4pPr>
            <a:lvl5pPr indent="0" lvl="4" rtl="0">
              <a:spcBef>
                <a:spcPts val="0"/>
              </a:spcBef>
              <a:buFont typeface="Arial"/>
              <a:buNone/>
              <a:defRPr sz="500"/>
            </a:lvl5pPr>
            <a:lvl6pPr indent="0" lvl="5" rtl="0">
              <a:spcBef>
                <a:spcPts val="0"/>
              </a:spcBef>
              <a:buFont typeface="Arial"/>
              <a:buNone/>
              <a:defRPr sz="500"/>
            </a:lvl6pPr>
            <a:lvl7pPr indent="0" lvl="6" rtl="0">
              <a:spcBef>
                <a:spcPts val="0"/>
              </a:spcBef>
              <a:buFont typeface="Arial"/>
              <a:buNone/>
              <a:defRPr sz="500"/>
            </a:lvl7pPr>
            <a:lvl8pPr indent="0" lvl="7" rtl="0">
              <a:spcBef>
                <a:spcPts val="0"/>
              </a:spcBef>
              <a:buFont typeface="Arial"/>
              <a:buNone/>
              <a:defRPr sz="500"/>
            </a:lvl8pPr>
            <a:lvl9pPr indent="0" lvl="8" rtl="0">
              <a:spcBef>
                <a:spcPts val="0"/>
              </a:spcBef>
              <a:buFont typeface="Arial"/>
              <a:buNone/>
              <a:defRPr sz="5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logo_lockup_developer_day_vertical_clr.png" id="122" name="Shape 1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esktop screenshot 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3047990" y="9"/>
            <a:ext cx="6096000" cy="5143499"/>
          </a:xfrm>
          <a:prstGeom prst="rect">
            <a:avLst/>
          </a:prstGeom>
          <a:solidFill>
            <a:srgbClr val="8CEDEA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splaying laptop.png" id="125" name="Shape 125"/>
          <p:cNvPicPr preferRelativeResize="0"/>
          <p:nvPr/>
        </p:nvPicPr>
        <p:blipFill rotWithShape="1">
          <a:blip r:embed="rId2">
            <a:alphaModFix/>
          </a:blip>
          <a:srcRect b="0" l="0" r="39617" t="0"/>
          <a:stretch/>
        </p:blipFill>
        <p:spPr>
          <a:xfrm>
            <a:off x="3947473" y="241019"/>
            <a:ext cx="5196552" cy="466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type="title"/>
          </p:nvPr>
        </p:nvSpPr>
        <p:spPr>
          <a:xfrm>
            <a:off x="311700" y="272109"/>
            <a:ext cx="2402998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b="0" i="0" sz="2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500"/>
            </a:lvl2pPr>
            <a:lvl3pPr indent="0" lvl="2" rtl="0">
              <a:spcBef>
                <a:spcPts val="0"/>
              </a:spcBef>
              <a:buFont typeface="Arial"/>
              <a:buNone/>
              <a:defRPr sz="500"/>
            </a:lvl3pPr>
            <a:lvl4pPr indent="0" lvl="3" rtl="0">
              <a:spcBef>
                <a:spcPts val="0"/>
              </a:spcBef>
              <a:buFont typeface="Arial"/>
              <a:buNone/>
              <a:defRPr sz="500"/>
            </a:lvl4pPr>
            <a:lvl5pPr indent="0" lvl="4" rtl="0">
              <a:spcBef>
                <a:spcPts val="0"/>
              </a:spcBef>
              <a:buFont typeface="Arial"/>
              <a:buNone/>
              <a:defRPr sz="500"/>
            </a:lvl5pPr>
            <a:lvl6pPr indent="0" lvl="5" rtl="0">
              <a:spcBef>
                <a:spcPts val="0"/>
              </a:spcBef>
              <a:buFont typeface="Arial"/>
              <a:buNone/>
              <a:defRPr sz="500"/>
            </a:lvl6pPr>
            <a:lvl7pPr indent="0" lvl="6" rtl="0">
              <a:spcBef>
                <a:spcPts val="0"/>
              </a:spcBef>
              <a:buFont typeface="Arial"/>
              <a:buNone/>
              <a:defRPr sz="500"/>
            </a:lvl7pPr>
            <a:lvl8pPr indent="0" lvl="7" rtl="0">
              <a:spcBef>
                <a:spcPts val="0"/>
              </a:spcBef>
              <a:buFont typeface="Arial"/>
              <a:buNone/>
              <a:defRPr sz="500"/>
            </a:lvl8pPr>
            <a:lvl9pPr indent="0" lvl="8" rtl="0">
              <a:spcBef>
                <a:spcPts val="0"/>
              </a:spcBef>
              <a:buFont typeface="Arial"/>
              <a:buNone/>
              <a:defRPr sz="500"/>
            </a:lvl9pPr>
          </a:lstStyle>
          <a:p/>
        </p:txBody>
      </p:sp>
      <p:sp>
        <p:nvSpPr>
          <p:cNvPr id="127" name="Shape 127"/>
          <p:cNvSpPr/>
          <p:nvPr/>
        </p:nvSpPr>
        <p:spPr>
          <a:xfrm>
            <a:off x="5041241" y="474229"/>
            <a:ext cx="4102799" cy="382319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logo_lockup_developer_day_vertical_clr.png" id="129" name="Shape 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bg>
      <p:bgPr>
        <a:solidFill>
          <a:srgbClr val="F8F8F8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201929" y="891883"/>
            <a:ext cx="8740141" cy="21722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2941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b="0" i="0" sz="2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500"/>
            </a:lvl2pPr>
            <a:lvl3pPr indent="0" lvl="2" rtl="0">
              <a:spcBef>
                <a:spcPts val="0"/>
              </a:spcBef>
              <a:buFont typeface="Arial"/>
              <a:buNone/>
              <a:defRPr sz="500"/>
            </a:lvl3pPr>
            <a:lvl4pPr indent="0" lvl="3" rtl="0">
              <a:spcBef>
                <a:spcPts val="0"/>
              </a:spcBef>
              <a:buFont typeface="Arial"/>
              <a:buNone/>
              <a:defRPr sz="500"/>
            </a:lvl4pPr>
            <a:lvl5pPr indent="0" lvl="4" rtl="0">
              <a:spcBef>
                <a:spcPts val="0"/>
              </a:spcBef>
              <a:buFont typeface="Arial"/>
              <a:buNone/>
              <a:defRPr sz="500"/>
            </a:lvl5pPr>
            <a:lvl6pPr indent="0" lvl="5" rtl="0">
              <a:spcBef>
                <a:spcPts val="0"/>
              </a:spcBef>
              <a:buFont typeface="Arial"/>
              <a:buNone/>
              <a:defRPr sz="500"/>
            </a:lvl6pPr>
            <a:lvl7pPr indent="0" lvl="6" rtl="0">
              <a:spcBef>
                <a:spcPts val="0"/>
              </a:spcBef>
              <a:buFont typeface="Arial"/>
              <a:buNone/>
              <a:defRPr sz="500"/>
            </a:lvl7pPr>
            <a:lvl8pPr indent="0" lvl="7" rtl="0">
              <a:spcBef>
                <a:spcPts val="0"/>
              </a:spcBef>
              <a:buFont typeface="Arial"/>
              <a:buNone/>
              <a:defRPr sz="500"/>
            </a:lvl8pPr>
            <a:lvl9pPr indent="0" lvl="8" rtl="0">
              <a:spcBef>
                <a:spcPts val="0"/>
              </a:spcBef>
              <a:buFont typeface="Arial"/>
              <a:buNone/>
              <a:defRPr sz="5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Only">
    <p:bg>
      <p:bgPr>
        <a:solidFill>
          <a:srgbClr val="F8F8F8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b="0" i="0" sz="2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500"/>
            </a:lvl2pPr>
            <a:lvl3pPr indent="0" lvl="2" rtl="0">
              <a:spcBef>
                <a:spcPts val="0"/>
              </a:spcBef>
              <a:buFont typeface="Arial"/>
              <a:buNone/>
              <a:defRPr sz="500"/>
            </a:lvl3pPr>
            <a:lvl4pPr indent="0" lvl="3" rtl="0">
              <a:spcBef>
                <a:spcPts val="0"/>
              </a:spcBef>
              <a:buFont typeface="Arial"/>
              <a:buNone/>
              <a:defRPr sz="500"/>
            </a:lvl4pPr>
            <a:lvl5pPr indent="0" lvl="4" rtl="0">
              <a:spcBef>
                <a:spcPts val="0"/>
              </a:spcBef>
              <a:buFont typeface="Arial"/>
              <a:buNone/>
              <a:defRPr sz="500"/>
            </a:lvl5pPr>
            <a:lvl6pPr indent="0" lvl="5" rtl="0">
              <a:spcBef>
                <a:spcPts val="0"/>
              </a:spcBef>
              <a:buFont typeface="Arial"/>
              <a:buNone/>
              <a:defRPr sz="500"/>
            </a:lvl6pPr>
            <a:lvl7pPr indent="0" lvl="6" rtl="0">
              <a:spcBef>
                <a:spcPts val="0"/>
              </a:spcBef>
              <a:buFont typeface="Arial"/>
              <a:buNone/>
              <a:defRPr sz="500"/>
            </a:lvl7pPr>
            <a:lvl8pPr indent="0" lvl="7" rtl="0">
              <a:spcBef>
                <a:spcPts val="0"/>
              </a:spcBef>
              <a:buFont typeface="Arial"/>
              <a:buNone/>
              <a:defRPr sz="500"/>
            </a:lvl8pPr>
            <a:lvl9pPr indent="0" lvl="8" rtl="0">
              <a:spcBef>
                <a:spcPts val="0"/>
              </a:spcBef>
              <a:buFont typeface="Arial"/>
              <a:buNone/>
              <a:defRPr sz="5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Half Illustration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flipH="1">
            <a:off x="26" y="0"/>
            <a:ext cx="4572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logo_lockup_developer_day_vertical_clr.png" id="15" name="Shape 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esktop screenshot 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4560375" y="-8475"/>
            <a:ext cx="4620900" cy="5151900"/>
          </a:xfrm>
          <a:prstGeom prst="rect">
            <a:avLst/>
          </a:prstGeom>
          <a:solidFill>
            <a:srgbClr val="FFC927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splaying laptop.png" id="18" name="Shape 18"/>
          <p:cNvPicPr preferRelativeResize="0"/>
          <p:nvPr/>
        </p:nvPicPr>
        <p:blipFill rotWithShape="1">
          <a:blip r:embed="rId2">
            <a:alphaModFix/>
          </a:blip>
          <a:srcRect b="0" l="0" r="35843" t="0"/>
          <a:stretch/>
        </p:blipFill>
        <p:spPr>
          <a:xfrm>
            <a:off x="4688182" y="674943"/>
            <a:ext cx="4493211" cy="379360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19"/>
          <p:cNvSpPr/>
          <p:nvPr/>
        </p:nvSpPr>
        <p:spPr>
          <a:xfrm flipH="1">
            <a:off x="26" y="0"/>
            <a:ext cx="4572000" cy="51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b="0" i="0" sz="2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500"/>
            </a:lvl2pPr>
            <a:lvl3pPr indent="0" lvl="2" rtl="0">
              <a:spcBef>
                <a:spcPts val="0"/>
              </a:spcBef>
              <a:buFont typeface="Arial"/>
              <a:buNone/>
              <a:defRPr sz="500"/>
            </a:lvl3pPr>
            <a:lvl4pPr indent="0" lvl="3" rtl="0">
              <a:spcBef>
                <a:spcPts val="0"/>
              </a:spcBef>
              <a:buFont typeface="Arial"/>
              <a:buNone/>
              <a:defRPr sz="500"/>
            </a:lvl4pPr>
            <a:lvl5pPr indent="0" lvl="4" rtl="0">
              <a:spcBef>
                <a:spcPts val="0"/>
              </a:spcBef>
              <a:buFont typeface="Arial"/>
              <a:buNone/>
              <a:defRPr sz="500"/>
            </a:lvl5pPr>
            <a:lvl6pPr indent="0" lvl="5" rtl="0">
              <a:spcBef>
                <a:spcPts val="0"/>
              </a:spcBef>
              <a:buFont typeface="Arial"/>
              <a:buNone/>
              <a:defRPr sz="500"/>
            </a:lvl6pPr>
            <a:lvl7pPr indent="0" lvl="6" rtl="0">
              <a:spcBef>
                <a:spcPts val="0"/>
              </a:spcBef>
              <a:buFont typeface="Arial"/>
              <a:buNone/>
              <a:defRPr sz="500"/>
            </a:lvl7pPr>
            <a:lvl8pPr indent="0" lvl="7" rtl="0">
              <a:spcBef>
                <a:spcPts val="0"/>
              </a:spcBef>
              <a:buFont typeface="Arial"/>
              <a:buNone/>
              <a:defRPr sz="500"/>
            </a:lvl8pPr>
            <a:lvl9pPr indent="0" lvl="8" rtl="0">
              <a:spcBef>
                <a:spcPts val="0"/>
              </a:spcBef>
              <a:buFont typeface="Arial"/>
              <a:buNone/>
              <a:defRPr sz="500"/>
            </a:lvl9pPr>
          </a:lstStyle>
          <a:p/>
        </p:txBody>
      </p:sp>
      <p:sp>
        <p:nvSpPr>
          <p:cNvPr id="21" name="Shape 21"/>
          <p:cNvSpPr/>
          <p:nvPr/>
        </p:nvSpPr>
        <p:spPr>
          <a:xfrm>
            <a:off x="5578350" y="864729"/>
            <a:ext cx="3602998" cy="311129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logo_lockup_developer_day_vertical_clr.png" id="23" name="Shape 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with text 1/3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1450153"/>
            <a:ext cx="9144000" cy="36932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b="0" i="0" sz="2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500"/>
            </a:lvl2pPr>
            <a:lvl3pPr indent="0" lvl="2" rtl="0">
              <a:spcBef>
                <a:spcPts val="0"/>
              </a:spcBef>
              <a:buFont typeface="Arial"/>
              <a:buNone/>
              <a:defRPr sz="500"/>
            </a:lvl3pPr>
            <a:lvl4pPr indent="0" lvl="3" rtl="0">
              <a:spcBef>
                <a:spcPts val="0"/>
              </a:spcBef>
              <a:buFont typeface="Arial"/>
              <a:buNone/>
              <a:defRPr sz="500"/>
            </a:lvl4pPr>
            <a:lvl5pPr indent="0" lvl="4" rtl="0">
              <a:spcBef>
                <a:spcPts val="0"/>
              </a:spcBef>
              <a:buFont typeface="Arial"/>
              <a:buNone/>
              <a:defRPr sz="500"/>
            </a:lvl5pPr>
            <a:lvl6pPr indent="0" lvl="5" rtl="0">
              <a:spcBef>
                <a:spcPts val="0"/>
              </a:spcBef>
              <a:buFont typeface="Arial"/>
              <a:buNone/>
              <a:defRPr sz="500"/>
            </a:lvl6pPr>
            <a:lvl7pPr indent="0" lvl="6" rtl="0">
              <a:spcBef>
                <a:spcPts val="0"/>
              </a:spcBef>
              <a:buFont typeface="Arial"/>
              <a:buNone/>
              <a:defRPr sz="500"/>
            </a:lvl7pPr>
            <a:lvl8pPr indent="0" lvl="7" rtl="0">
              <a:spcBef>
                <a:spcPts val="0"/>
              </a:spcBef>
              <a:buFont typeface="Arial"/>
              <a:buNone/>
              <a:defRPr sz="500"/>
            </a:lvl8pPr>
            <a:lvl9pPr indent="0" lvl="8" rtl="0">
              <a:spcBef>
                <a:spcPts val="0"/>
              </a:spcBef>
              <a:buFont typeface="Arial"/>
              <a:buNone/>
              <a:defRPr sz="500"/>
            </a:lvl9pPr>
          </a:lstStyle>
          <a:p/>
        </p:txBody>
      </p:sp>
      <p:pic>
        <p:nvPicPr>
          <p:cNvPr descr="logo_lockup_developer_day_vertical_clr.png" id="27" name="Shape 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Page 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4553746" y="-93"/>
            <a:ext cx="4590298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pt_16-9ppt03.jpg" id="30" name="Shape 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93"/>
            <a:ext cx="914042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idx="1" type="body"/>
          </p:nvPr>
        </p:nvSpPr>
        <p:spPr>
          <a:xfrm>
            <a:off x="4100512" y="1731963"/>
            <a:ext cx="3802062" cy="682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hree rows 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496675" y="-8475"/>
            <a:ext cx="6647400" cy="5151900"/>
          </a:xfrm>
          <a:prstGeom prst="rect">
            <a:avLst/>
          </a:prstGeom>
          <a:solidFill>
            <a:srgbClr val="F6F9F8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311700" y="272109"/>
            <a:ext cx="1813199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b="0" i="0" sz="2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500"/>
            </a:lvl2pPr>
            <a:lvl3pPr indent="0" lvl="2" rtl="0">
              <a:spcBef>
                <a:spcPts val="0"/>
              </a:spcBef>
              <a:buFont typeface="Arial"/>
              <a:buNone/>
              <a:defRPr sz="500"/>
            </a:lvl3pPr>
            <a:lvl4pPr indent="0" lvl="3" rtl="0">
              <a:spcBef>
                <a:spcPts val="0"/>
              </a:spcBef>
              <a:buFont typeface="Arial"/>
              <a:buNone/>
              <a:defRPr sz="500"/>
            </a:lvl4pPr>
            <a:lvl5pPr indent="0" lvl="4" rtl="0">
              <a:spcBef>
                <a:spcPts val="0"/>
              </a:spcBef>
              <a:buFont typeface="Arial"/>
              <a:buNone/>
              <a:defRPr sz="500"/>
            </a:lvl5pPr>
            <a:lvl6pPr indent="0" lvl="5" rtl="0">
              <a:spcBef>
                <a:spcPts val="0"/>
              </a:spcBef>
              <a:buFont typeface="Arial"/>
              <a:buNone/>
              <a:defRPr sz="500"/>
            </a:lvl6pPr>
            <a:lvl7pPr indent="0" lvl="6" rtl="0">
              <a:spcBef>
                <a:spcPts val="0"/>
              </a:spcBef>
              <a:buFont typeface="Arial"/>
              <a:buNone/>
              <a:defRPr sz="500"/>
            </a:lvl7pPr>
            <a:lvl8pPr indent="0" lvl="7" rtl="0">
              <a:spcBef>
                <a:spcPts val="0"/>
              </a:spcBef>
              <a:buFont typeface="Arial"/>
              <a:buNone/>
              <a:defRPr sz="500"/>
            </a:lvl8pPr>
            <a:lvl9pPr indent="0" lvl="8" rtl="0">
              <a:spcBef>
                <a:spcPts val="0"/>
              </a:spcBef>
              <a:buFont typeface="Arial"/>
              <a:buNone/>
              <a:defRPr sz="5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logo_lockup_developer_day_vertical_clr.png" id="36" name="Shape 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esktop screenshot 2 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047960" y="0"/>
            <a:ext cx="6096000" cy="5143499"/>
          </a:xfrm>
          <a:prstGeom prst="rect">
            <a:avLst/>
          </a:prstGeom>
          <a:solidFill>
            <a:srgbClr val="FFC927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splaying laptop.png" id="39" name="Shape 39"/>
          <p:cNvPicPr preferRelativeResize="0"/>
          <p:nvPr/>
        </p:nvPicPr>
        <p:blipFill rotWithShape="1">
          <a:blip r:embed="rId2">
            <a:alphaModFix/>
          </a:blip>
          <a:srcRect b="0" l="0" r="26646" t="0"/>
          <a:stretch/>
        </p:blipFill>
        <p:spPr>
          <a:xfrm>
            <a:off x="3335839" y="404887"/>
            <a:ext cx="5808158" cy="428893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>
            <p:ph type="title"/>
          </p:nvPr>
        </p:nvSpPr>
        <p:spPr>
          <a:xfrm>
            <a:off x="311700" y="272109"/>
            <a:ext cx="2402998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b="0" i="0" sz="2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500"/>
            </a:lvl2pPr>
            <a:lvl3pPr indent="0" lvl="2" rtl="0">
              <a:spcBef>
                <a:spcPts val="0"/>
              </a:spcBef>
              <a:buFont typeface="Arial"/>
              <a:buNone/>
              <a:defRPr sz="500"/>
            </a:lvl3pPr>
            <a:lvl4pPr indent="0" lvl="3" rtl="0">
              <a:spcBef>
                <a:spcPts val="0"/>
              </a:spcBef>
              <a:buFont typeface="Arial"/>
              <a:buNone/>
              <a:defRPr sz="500"/>
            </a:lvl4pPr>
            <a:lvl5pPr indent="0" lvl="4" rtl="0">
              <a:spcBef>
                <a:spcPts val="0"/>
              </a:spcBef>
              <a:buFont typeface="Arial"/>
              <a:buNone/>
              <a:defRPr sz="500"/>
            </a:lvl5pPr>
            <a:lvl6pPr indent="0" lvl="5" rtl="0">
              <a:spcBef>
                <a:spcPts val="0"/>
              </a:spcBef>
              <a:buFont typeface="Arial"/>
              <a:buNone/>
              <a:defRPr sz="500"/>
            </a:lvl6pPr>
            <a:lvl7pPr indent="0" lvl="6" rtl="0">
              <a:spcBef>
                <a:spcPts val="0"/>
              </a:spcBef>
              <a:buFont typeface="Arial"/>
              <a:buNone/>
              <a:defRPr sz="500"/>
            </a:lvl7pPr>
            <a:lvl8pPr indent="0" lvl="7" rtl="0">
              <a:spcBef>
                <a:spcPts val="0"/>
              </a:spcBef>
              <a:buFont typeface="Arial"/>
              <a:buNone/>
              <a:defRPr sz="500"/>
            </a:lvl8pPr>
            <a:lvl9pPr indent="0" lvl="8" rtl="0">
              <a:spcBef>
                <a:spcPts val="0"/>
              </a:spcBef>
              <a:buFont typeface="Arial"/>
              <a:buNone/>
              <a:defRPr sz="500"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4374964" y="643433"/>
            <a:ext cx="4781399" cy="3517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descr="logo_lockup_developer_day_vertical_clr.png" id="43" name="Shape 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551" y="4221989"/>
            <a:ext cx="1277868" cy="710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ivider page 3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53746" y="-93"/>
            <a:ext cx="4590298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pt_16-9ppt03 副本 2.jpg" id="46" name="Shape 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0263" cy="514340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 txBox="1"/>
          <p:nvPr>
            <p:ph idx="1" type="body"/>
          </p:nvPr>
        </p:nvSpPr>
        <p:spPr>
          <a:xfrm>
            <a:off x="3911600" y="1544637"/>
            <a:ext cx="4829173" cy="493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rgbClr val="5D6ABF"/>
              </a:buClr>
              <a:buFont typeface="Roboto"/>
              <a:buNone/>
              <a:defRPr b="0" i="0" sz="14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Font typeface="Roboto"/>
              <a:buNone/>
              <a:defRPr b="0" i="0" sz="2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buFont typeface="Arial"/>
              <a:buNone/>
              <a:defRPr sz="500"/>
            </a:lvl2pPr>
            <a:lvl3pPr indent="0" lvl="2" rtl="0">
              <a:spcBef>
                <a:spcPts val="0"/>
              </a:spcBef>
              <a:buFont typeface="Arial"/>
              <a:buNone/>
              <a:defRPr sz="500"/>
            </a:lvl3pPr>
            <a:lvl4pPr indent="0" lvl="3" rtl="0">
              <a:spcBef>
                <a:spcPts val="0"/>
              </a:spcBef>
              <a:buFont typeface="Arial"/>
              <a:buNone/>
              <a:defRPr sz="500"/>
            </a:lvl4pPr>
            <a:lvl5pPr indent="0" lvl="4" rtl="0">
              <a:spcBef>
                <a:spcPts val="0"/>
              </a:spcBef>
              <a:buFont typeface="Arial"/>
              <a:buNone/>
              <a:defRPr sz="500"/>
            </a:lvl5pPr>
            <a:lvl6pPr indent="0" lvl="5" rtl="0">
              <a:spcBef>
                <a:spcPts val="0"/>
              </a:spcBef>
              <a:buFont typeface="Arial"/>
              <a:buNone/>
              <a:defRPr sz="500"/>
            </a:lvl6pPr>
            <a:lvl7pPr indent="0" lvl="6" rtl="0">
              <a:spcBef>
                <a:spcPts val="0"/>
              </a:spcBef>
              <a:buFont typeface="Arial"/>
              <a:buNone/>
              <a:defRPr sz="500"/>
            </a:lvl7pPr>
            <a:lvl8pPr indent="0" lvl="7" rtl="0">
              <a:spcBef>
                <a:spcPts val="0"/>
              </a:spcBef>
              <a:buFont typeface="Arial"/>
              <a:buNone/>
              <a:defRPr sz="500"/>
            </a:lvl8pPr>
            <a:lvl9pPr indent="0" lvl="8" rtl="0">
              <a:spcBef>
                <a:spcPts val="0"/>
              </a:spcBef>
              <a:buFont typeface="Arial"/>
              <a:buNone/>
              <a:defRPr sz="5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Relationship Id="rId4" Type="http://schemas.openxmlformats.org/officeDocument/2006/relationships/image" Target="../media/image12.png"/><Relationship Id="rId5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DefinitelyTyped/DefinitelyType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Microsoft/TypeScript" TargetMode="External"/><Relationship Id="rId4" Type="http://schemas.openxmlformats.org/officeDocument/2006/relationships/hyperlink" Target="https://gitter.im/Microsoft/TypeScript" TargetMode="External"/><Relationship Id="rId5" Type="http://schemas.openxmlformats.org/officeDocument/2006/relationships/hyperlink" Target="https://github.com/DanielRosenwasser/ng-europe-2016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/>
        </p:nvSpPr>
        <p:spPr>
          <a:xfrm>
            <a:off x="401211" y="1439333"/>
            <a:ext cx="4529700" cy="116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b="1" i="0" lang="en-US" sz="36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TypeScript: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b="0" i="0" lang="en-US" sz="24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Superheroic Power In Angular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88718" y="3170876"/>
            <a:ext cx="36208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b="0" i="0" lang="en-US" sz="18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2016.12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b="0" i="0" lang="en-US" sz="18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Radoslav Kirov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b="0" i="0" lang="en-US" sz="18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Zhengbo Li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>
            <a:off x="3535508" y="2235591"/>
            <a:ext cx="2129008" cy="13389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0" rIns="0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TypeScript Compiler</a:t>
            </a:r>
          </a:p>
        </p:txBody>
      </p:sp>
      <p:cxnSp>
        <p:nvCxnSpPr>
          <p:cNvPr id="226" name="Shape 226"/>
          <p:cNvCxnSpPr/>
          <p:nvPr/>
        </p:nvCxnSpPr>
        <p:spPr>
          <a:xfrm>
            <a:off x="2620000" y="2905059"/>
            <a:ext cx="6723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27" name="Shape 227"/>
          <p:cNvSpPr/>
          <p:nvPr/>
        </p:nvSpPr>
        <p:spPr>
          <a:xfrm>
            <a:off x="6823214" y="2293843"/>
            <a:ext cx="1222431" cy="122243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0" rIns="0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</a:p>
        </p:txBody>
      </p:sp>
      <p:cxnSp>
        <p:nvCxnSpPr>
          <p:cNvPr id="228" name="Shape 228"/>
          <p:cNvCxnSpPr/>
          <p:nvPr/>
        </p:nvCxnSpPr>
        <p:spPr>
          <a:xfrm>
            <a:off x="5916637" y="2916866"/>
            <a:ext cx="67231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29" name="Shape 229"/>
          <p:cNvSpPr/>
          <p:nvPr/>
        </p:nvSpPr>
        <p:spPr>
          <a:xfrm>
            <a:off x="431922" y="1948366"/>
            <a:ext cx="1968738" cy="19687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0" rIns="0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818220" y="2334665"/>
            <a:ext cx="1196139" cy="11961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0" rIns="0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1" i="0" lang="en-US" sz="28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The TypeScript Language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4545007" y="1805098"/>
            <a:ext cx="4188359" cy="682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1" i="0" lang="en-US" sz="28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0" i="0" lang="en-US" sz="28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JavaScript to TypeScript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2818775" y="178081"/>
            <a:ext cx="5772000" cy="3992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1" i="0" lang="en-US" sz="24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Benefits from TypeScript today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t/>
            </a:r>
            <a:endParaRPr b="1" i="0" sz="2400" u="none" cap="none" strike="noStrik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0" i="0" lang="en-US" sz="1800" u="none" cap="none" strike="noStrik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Compile time type checking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0" i="0" lang="en-US" sz="1800" u="none" cap="none" strike="noStrik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Consume JavaScript file with </a:t>
            </a:r>
            <a:r>
              <a:rPr b="0" i="0" lang="en-US" sz="1800" u="none" cap="none" strike="noStrike">
                <a:solidFill>
                  <a:srgbClr val="445863"/>
                </a:solidFill>
                <a:latin typeface="Consolas"/>
                <a:ea typeface="Consolas"/>
                <a:cs typeface="Consolas"/>
                <a:sym typeface="Consolas"/>
              </a:rPr>
              <a:t>--allowJs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0" i="0" lang="en-US" sz="1800" u="none" cap="none" strike="noStrik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Opt-in gradual type system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0" i="0" lang="en-US" sz="1800" u="none" cap="none" strike="noStrik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Use future JavaScript feature now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t/>
            </a:r>
            <a:endParaRPr b="1" i="0" sz="2400" u="none" cap="none" strike="noStrik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x="311700" y="272109"/>
            <a:ext cx="1813199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257883" y="235029"/>
            <a:ext cx="2291451" cy="525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b="1" i="0" lang="en-US" sz="24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/>
        </p:nvSpPr>
        <p:spPr>
          <a:xfrm>
            <a:off x="1415817" y="2159493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b="0" i="0" lang="en-US" sz="36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JavaScript </a:t>
            </a:r>
            <a:r>
              <a:rPr b="1" i="0" lang="en-US" sz="36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b="0" i="0" lang="en-US" sz="36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 TypeScript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1" i="0" lang="en-US" sz="28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Downlevel Compilation</a:t>
            </a:r>
          </a:p>
        </p:txBody>
      </p:sp>
      <p:grpSp>
        <p:nvGrpSpPr>
          <p:cNvPr id="254" name="Shape 254"/>
          <p:cNvGrpSpPr/>
          <p:nvPr/>
        </p:nvGrpSpPr>
        <p:grpSpPr>
          <a:xfrm>
            <a:off x="1367123" y="1656805"/>
            <a:ext cx="6993709" cy="2628897"/>
            <a:chOff x="1833546" y="2133091"/>
            <a:chExt cx="9690866" cy="3642743"/>
          </a:xfrm>
        </p:grpSpPr>
        <p:sp>
          <p:nvSpPr>
            <p:cNvPr id="255" name="Shape 255"/>
            <p:cNvSpPr/>
            <p:nvPr/>
          </p:nvSpPr>
          <p:spPr>
            <a:xfrm>
              <a:off x="1833547" y="3386676"/>
              <a:ext cx="1135572" cy="11355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6625" lIns="0" rIns="0" tIns="46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b="0" i="0" lang="en-US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TS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4808537" y="3043939"/>
              <a:ext cx="2895600" cy="18210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6625" lIns="0" rIns="0" tIns="46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b="0" i="0" lang="en-US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TypeScript Compiler</a:t>
              </a:r>
            </a:p>
          </p:txBody>
        </p:sp>
        <p:cxnSp>
          <p:nvCxnSpPr>
            <p:cNvPr id="257" name="Shape 257"/>
            <p:cNvCxnSpPr/>
            <p:nvPr/>
          </p:nvCxnSpPr>
          <p:spPr>
            <a:xfrm>
              <a:off x="3398837" y="3954462"/>
              <a:ext cx="914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58" name="Shape 258"/>
            <p:cNvSpPr/>
            <p:nvPr/>
          </p:nvSpPr>
          <p:spPr>
            <a:xfrm>
              <a:off x="9280045" y="3123166"/>
              <a:ext cx="2244367" cy="16625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6625" lIns="0" rIns="0" tIns="46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JavaScript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(ES5)</a:t>
              </a:r>
            </a:p>
          </p:txBody>
        </p:sp>
        <p:cxnSp>
          <p:nvCxnSpPr>
            <p:cNvPr id="259" name="Shape 259"/>
            <p:cNvCxnSpPr/>
            <p:nvPr/>
          </p:nvCxnSpPr>
          <p:spPr>
            <a:xfrm>
              <a:off x="8047036" y="3970519"/>
              <a:ext cx="914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60" name="Shape 260"/>
            <p:cNvSpPr/>
            <p:nvPr/>
          </p:nvSpPr>
          <p:spPr>
            <a:xfrm>
              <a:off x="1833546" y="4640262"/>
              <a:ext cx="1135572" cy="11355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6625" lIns="0" rIns="0" tIns="46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b="0" i="0" lang="en-US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ES5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1845517" y="2133091"/>
              <a:ext cx="1135572" cy="11355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6625" lIns="0" rIns="0" tIns="466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Roboto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ES6</a:t>
              </a:r>
              <a:r>
                <a:rPr b="0" i="0" lang="en-US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</p:txBody>
        </p:sp>
        <p:cxnSp>
          <p:nvCxnSpPr>
            <p:cNvPr id="262" name="Shape 262"/>
            <p:cNvCxnSpPr/>
            <p:nvPr/>
          </p:nvCxnSpPr>
          <p:spPr>
            <a:xfrm flipH="1" rot="10800000">
              <a:off x="3398837" y="4335462"/>
              <a:ext cx="914400" cy="4502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63" name="Shape 263"/>
            <p:cNvCxnSpPr/>
            <p:nvPr/>
          </p:nvCxnSpPr>
          <p:spPr>
            <a:xfrm>
              <a:off x="3398837" y="3123166"/>
              <a:ext cx="893693" cy="45029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0" i="0" lang="en-US" sz="28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JavaScript </a:t>
            </a:r>
            <a:r>
              <a:rPr b="1" i="0" lang="en-US" sz="28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IS</a:t>
            </a:r>
            <a:r>
              <a:rPr b="0" i="0" lang="en-US" sz="28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 TypeScript</a:t>
            </a:r>
          </a:p>
        </p:txBody>
      </p:sp>
      <p:sp>
        <p:nvSpPr>
          <p:cNvPr id="269" name="Shape 269"/>
          <p:cNvSpPr/>
          <p:nvPr/>
        </p:nvSpPr>
        <p:spPr>
          <a:xfrm>
            <a:off x="1358329" y="1667933"/>
            <a:ext cx="3128962" cy="312896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6625" lIns="0" rIns="0" tIns="46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-US" sz="132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ES7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1877230" y="2186833"/>
            <a:ext cx="2091159" cy="2091159"/>
          </a:xfrm>
          <a:prstGeom prst="ellipse">
            <a:avLst/>
          </a:prstGeom>
          <a:solidFill>
            <a:srgbClr val="576C77"/>
          </a:solidFill>
          <a:ln>
            <a:noFill/>
          </a:ln>
        </p:spPr>
        <p:txBody>
          <a:bodyPr anchorCtr="0" anchor="ctr" bIns="46625" lIns="0" rIns="0" tIns="46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-US" sz="132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ES6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2386261" y="2695866"/>
            <a:ext cx="1073094" cy="107309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6625" lIns="0" rIns="0" tIns="46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-US" sz="132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ES5</a:t>
            </a:r>
          </a:p>
        </p:txBody>
      </p:sp>
      <p:sp>
        <p:nvSpPr>
          <p:cNvPr id="272" name="Shape 272"/>
          <p:cNvSpPr/>
          <p:nvPr/>
        </p:nvSpPr>
        <p:spPr>
          <a:xfrm>
            <a:off x="4711126" y="1667933"/>
            <a:ext cx="3171340" cy="32010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6625" lIns="0" rIns="0" tIns="46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-US" sz="132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TypeScript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237055" y="2198793"/>
            <a:ext cx="2119482" cy="2139359"/>
          </a:xfrm>
          <a:prstGeom prst="ellipse">
            <a:avLst/>
          </a:prstGeom>
          <a:solidFill>
            <a:srgbClr val="576C77"/>
          </a:solidFill>
          <a:ln>
            <a:noFill/>
          </a:ln>
        </p:spPr>
        <p:txBody>
          <a:bodyPr anchorCtr="0" anchor="ctr" bIns="46625" lIns="0" rIns="0" tIns="46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-US" sz="132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ES6+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32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752980" y="2719558"/>
            <a:ext cx="1087628" cy="109782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6625" lIns="0" rIns="0" tIns="46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-US" sz="132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184702" y="267876"/>
            <a:ext cx="3502532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0" i="0" lang="en-US" sz="25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JavaScript’s Billion Dollar Mistake</a:t>
            </a: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414" y="0"/>
            <a:ext cx="612013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/>
        </p:nvSpPr>
        <p:spPr>
          <a:xfrm>
            <a:off x="4545007" y="1805098"/>
            <a:ext cx="4188359" cy="682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1" i="0" lang="en-US" sz="28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0" i="0" lang="en-US" sz="28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 checking in action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2818775" y="178081"/>
            <a:ext cx="5772000" cy="3992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1" i="0" lang="en-US" sz="24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 Checking in Action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0" i="0" lang="en-US" sz="1800" u="none" cap="none" strike="noStrik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Managing nullability in JS is error-prone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0" i="0" lang="en-US" sz="1800" u="none" cap="none" strike="noStrik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Non-nullable types provide </a:t>
            </a:r>
            <a:r>
              <a:rPr b="0" i="0" lang="en-US" sz="1800" u="none" cap="none" strike="noStrike">
                <a:solidFill>
                  <a:srgbClr val="445863"/>
                </a:solidFill>
                <a:latin typeface="Consolas"/>
                <a:ea typeface="Consolas"/>
                <a:cs typeface="Consolas"/>
                <a:sym typeface="Consolas"/>
              </a:rPr>
              <a:t>null/undefined</a:t>
            </a:r>
            <a:r>
              <a:rPr b="0" i="0" lang="en-US" sz="1800" u="none" cap="none" strike="noStrik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 coverage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0" i="0" lang="en-US" sz="1800" u="none" cap="none" strike="noStrik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Control flow analysis traces flow for you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4458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t/>
            </a:r>
            <a:endParaRPr b="1" i="0" sz="2400" u="none" cap="none" strike="noStrik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Shape 291"/>
          <p:cNvSpPr txBox="1"/>
          <p:nvPr>
            <p:ph type="title"/>
          </p:nvPr>
        </p:nvSpPr>
        <p:spPr>
          <a:xfrm>
            <a:off x="311700" y="272109"/>
            <a:ext cx="1813199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257883" y="235029"/>
            <a:ext cx="2291451" cy="525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b="1" i="0" lang="en-US" sz="24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/>
        </p:nvSpPr>
        <p:spPr>
          <a:xfrm>
            <a:off x="4621928" y="2269480"/>
            <a:ext cx="163351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II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477880" y="2269480"/>
            <a:ext cx="219475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Section III</a:t>
            </a:r>
          </a:p>
        </p:txBody>
      </p:sp>
      <p:sp>
        <p:nvSpPr>
          <p:cNvPr id="299" name="Shape 299"/>
          <p:cNvSpPr/>
          <p:nvPr/>
        </p:nvSpPr>
        <p:spPr>
          <a:xfrm>
            <a:off x="1041482" y="3630000"/>
            <a:ext cx="265786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issue are we solving?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164117" y="3074883"/>
            <a:ext cx="233092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TypeScript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283125" y="1220604"/>
            <a:ext cx="6194754" cy="2035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b="0" i="0" lang="en-US" sz="42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Getting Started with TypeScript + Angular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/>
        </p:nvSpPr>
        <p:spPr>
          <a:xfrm>
            <a:off x="614870" y="1532116"/>
            <a:ext cx="547774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b="0" i="0" lang="en-US" sz="28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Why TypeScript?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14870" y="2727609"/>
            <a:ext cx="8366568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b="0" i="0" lang="en-US" sz="28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Getting Started with TypeScript + Angular</a:t>
            </a:r>
          </a:p>
        </p:txBody>
      </p:sp>
      <p:sp>
        <p:nvSpPr>
          <p:cNvPr id="147" name="Shape 147"/>
          <p:cNvSpPr txBox="1"/>
          <p:nvPr>
            <p:ph idx="4294967295" type="title"/>
          </p:nvPr>
        </p:nvSpPr>
        <p:spPr>
          <a:xfrm>
            <a:off x="311700" y="272109"/>
            <a:ext cx="3153586" cy="6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b="1" i="0" lang="en-US" sz="24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Shape 306"/>
          <p:cNvGrpSpPr/>
          <p:nvPr/>
        </p:nvGrpSpPr>
        <p:grpSpPr>
          <a:xfrm>
            <a:off x="1363059" y="1401231"/>
            <a:ext cx="6271543" cy="2166757"/>
            <a:chOff x="825426" y="2000888"/>
            <a:chExt cx="10125588" cy="3498293"/>
          </a:xfrm>
        </p:grpSpPr>
        <p:grpSp>
          <p:nvGrpSpPr>
            <p:cNvPr id="307" name="Shape 307"/>
            <p:cNvGrpSpPr/>
            <p:nvPr/>
          </p:nvGrpSpPr>
          <p:grpSpPr>
            <a:xfrm>
              <a:off x="825426" y="2000888"/>
              <a:ext cx="3565091" cy="3498293"/>
              <a:chOff x="617999" y="418743"/>
              <a:chExt cx="2394362" cy="2349500"/>
            </a:xfrm>
          </p:grpSpPr>
          <p:sp>
            <p:nvSpPr>
              <p:cNvPr id="308" name="Shape 308"/>
              <p:cNvSpPr/>
              <p:nvPr/>
            </p:nvSpPr>
            <p:spPr>
              <a:xfrm>
                <a:off x="617999" y="418743"/>
                <a:ext cx="2296117" cy="2296117"/>
              </a:xfrm>
              <a:prstGeom prst="rect">
                <a:avLst/>
              </a:prstGeom>
              <a:solidFill>
                <a:srgbClr val="0074C1"/>
              </a:solidFill>
              <a:ln>
                <a:noFill/>
              </a:ln>
            </p:spPr>
            <p:txBody>
              <a:bodyPr anchorCtr="0" anchor="t" bIns="146300" lIns="182875" rIns="182875" tIns="1463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Shape 309"/>
              <p:cNvSpPr txBox="1"/>
              <p:nvPr/>
            </p:nvSpPr>
            <p:spPr>
              <a:xfrm>
                <a:off x="1362479" y="1566801"/>
                <a:ext cx="1649882" cy="1201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1" i="0" lang="en-US" sz="8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TS</a:t>
                </a:r>
              </a:p>
            </p:txBody>
          </p:sp>
        </p:grpSp>
        <p:sp>
          <p:nvSpPr>
            <p:cNvPr id="310" name="Shape 310"/>
            <p:cNvSpPr txBox="1"/>
            <p:nvPr/>
          </p:nvSpPr>
          <p:spPr>
            <a:xfrm>
              <a:off x="4940489" y="2715026"/>
              <a:ext cx="2366553" cy="24448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rIns="182875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66"/>
                </a:buClr>
                <a:buSzPct val="25000"/>
                <a:buFont typeface="Arial"/>
                <a:buNone/>
              </a:pPr>
              <a:r>
                <a:rPr b="0" i="0" lang="en-US" sz="8800" u="none" cap="none" strike="noStrike">
                  <a:solidFill>
                    <a:srgbClr val="FF0066"/>
                  </a:solidFill>
                  <a:latin typeface="Arial"/>
                  <a:ea typeface="Arial"/>
                  <a:cs typeface="Arial"/>
                  <a:sym typeface="Arial"/>
                </a:rPr>
                <a:t>❤</a:t>
              </a:r>
            </a:p>
          </p:txBody>
        </p:sp>
        <p:pic>
          <p:nvPicPr>
            <p:cNvPr id="311" name="Shape 3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00775" y="2032342"/>
              <a:ext cx="3150239" cy="338735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5"/>
            <a:ext cx="2892534" cy="513805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Shape 317"/>
          <p:cNvSpPr txBox="1"/>
          <p:nvPr/>
        </p:nvSpPr>
        <p:spPr>
          <a:xfrm>
            <a:off x="5194730" y="407977"/>
            <a:ext cx="1792804" cy="1907769"/>
          </a:xfrm>
          <a:prstGeom prst="rect">
            <a:avLst/>
          </a:prstGeom>
          <a:noFill/>
          <a:ln>
            <a:noFill/>
          </a:ln>
        </p:spPr>
        <p:txBody>
          <a:bodyPr anchorCtr="0" anchor="t" bIns="107550" lIns="134450" rIns="134450" tIns="1075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ct val="25000"/>
              <a:buFont typeface="Arial"/>
              <a:buNone/>
            </a:pPr>
            <a:r>
              <a:rPr b="0" i="0" lang="en-US" sz="12206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❤</a:t>
            </a: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7775" y="407977"/>
            <a:ext cx="1573096" cy="169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Shape 319"/>
          <p:cNvGrpSpPr/>
          <p:nvPr/>
        </p:nvGrpSpPr>
        <p:grpSpPr>
          <a:xfrm>
            <a:off x="3060526" y="411243"/>
            <a:ext cx="1823130" cy="1843733"/>
            <a:chOff x="617999" y="418743"/>
            <a:chExt cx="2479585" cy="2507606"/>
          </a:xfrm>
        </p:grpSpPr>
        <p:sp>
          <p:nvSpPr>
            <p:cNvPr id="320" name="Shape 320"/>
            <p:cNvSpPr/>
            <p:nvPr/>
          </p:nvSpPr>
          <p:spPr>
            <a:xfrm>
              <a:off x="617999" y="418743"/>
              <a:ext cx="2296117" cy="2296117"/>
            </a:xfrm>
            <a:prstGeom prst="rect">
              <a:avLst/>
            </a:prstGeom>
            <a:solidFill>
              <a:srgbClr val="0074C1"/>
            </a:solidFill>
            <a:ln>
              <a:noFill/>
            </a:ln>
          </p:spPr>
          <p:txBody>
            <a:bodyPr anchorCtr="0" anchor="t" bIns="107550" lIns="134450" rIns="134450" tIns="107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76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Shape 321"/>
            <p:cNvSpPr txBox="1"/>
            <p:nvPr/>
          </p:nvSpPr>
          <p:spPr>
            <a:xfrm>
              <a:off x="1112349" y="1333500"/>
              <a:ext cx="1985235" cy="1592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1" i="0" lang="en-US" sz="8456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TS</a:t>
              </a:r>
            </a:p>
          </p:txBody>
        </p:sp>
      </p:grpSp>
      <p:pic>
        <p:nvPicPr>
          <p:cNvPr descr="https://scontent-lax3-1.xx.fbcdn.net/v/t35.0-12/13128690_1763395927223470_578299278_o.jpg?oh=adaaa8e3f1aa40fc41ba698ae2e55bcb&amp;oe=572E1240" id="322" name="Shape 3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30653" y="2315641"/>
            <a:ext cx="4520125" cy="25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/>
        </p:nvSpPr>
        <p:spPr>
          <a:xfrm>
            <a:off x="4545007" y="1805098"/>
            <a:ext cx="4188359" cy="682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1" i="0" lang="en-US" sz="28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0" i="0" lang="en-US" sz="28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Migration from Angular 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/>
        </p:nvSpPr>
        <p:spPr>
          <a:xfrm>
            <a:off x="4621928" y="2269480"/>
            <a:ext cx="163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II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6477880" y="2269480"/>
            <a:ext cx="21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Section III</a:t>
            </a:r>
          </a:p>
        </p:txBody>
      </p:sp>
      <p:sp>
        <p:nvSpPr>
          <p:cNvPr id="334" name="Shape 334"/>
          <p:cNvSpPr/>
          <p:nvPr/>
        </p:nvSpPr>
        <p:spPr>
          <a:xfrm>
            <a:off x="1041482" y="3630000"/>
            <a:ext cx="265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issue are we solving?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164117" y="3074883"/>
            <a:ext cx="233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TypeScript</a:t>
            </a:r>
          </a:p>
        </p:txBody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283124" y="1220604"/>
            <a:ext cx="61947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4200">
                <a:solidFill>
                  <a:srgbClr val="435B67"/>
                </a:solidFill>
              </a:rPr>
              <a:t>Angular 2 and TypeScript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1415817" y="2159493"/>
            <a:ext cx="59181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60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Angular 2 ergonomics are great with TypeScript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/>
        </p:nvSpPr>
        <p:spPr>
          <a:xfrm>
            <a:off x="4545007" y="1805098"/>
            <a:ext cx="41883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1" i="0" lang="en-US" sz="28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Angular 2 and TypeScript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2818775" y="178081"/>
            <a:ext cx="5772000" cy="3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1" i="0" lang="en-US" sz="24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1" lang="en-US" sz="2400">
                <a:solidFill>
                  <a:srgbClr val="435B67"/>
                </a:solidFill>
              </a:rPr>
              <a:t>ngular 2 + TypeScript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t/>
            </a:r>
            <a:endParaRPr b="1" i="0" sz="2400" u="none" cap="none" strike="noStrik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ES6 features make code more readable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Decorators separate framework from user code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Dependency injection makes use of types</a:t>
            </a:r>
          </a:p>
        </p:txBody>
      </p:sp>
      <p:sp>
        <p:nvSpPr>
          <p:cNvPr id="352" name="Shape 352"/>
          <p:cNvSpPr txBox="1"/>
          <p:nvPr>
            <p:ph type="title"/>
          </p:nvPr>
        </p:nvSpPr>
        <p:spPr>
          <a:xfrm>
            <a:off x="311700" y="272109"/>
            <a:ext cx="1813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257883" y="235029"/>
            <a:ext cx="22914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b="1" i="0" lang="en-US" sz="24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143944" y="265313"/>
            <a:ext cx="2802454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0" i="0" lang="en-US" sz="28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Using 3</a:t>
            </a:r>
            <a:r>
              <a:rPr b="0" baseline="30000" i="0" lang="en-US" sz="28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rd</a:t>
            </a:r>
            <a:r>
              <a:rPr b="0" i="0" lang="en-US" sz="28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 Party Libraries?</a:t>
            </a:r>
          </a:p>
        </p:txBody>
      </p:sp>
      <p:sp>
        <p:nvSpPr>
          <p:cNvPr id="359" name="Shape 359"/>
          <p:cNvSpPr txBox="1"/>
          <p:nvPr>
            <p:ph idx="4294967295" type="body"/>
          </p:nvPr>
        </p:nvSpPr>
        <p:spPr>
          <a:xfrm>
            <a:off x="143944" y="1307734"/>
            <a:ext cx="4781550" cy="2035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0" i="0" lang="en-US" sz="14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Evolution of Type Acquisition</a:t>
            </a:r>
          </a:p>
        </p:txBody>
      </p:sp>
      <p:grpSp>
        <p:nvGrpSpPr>
          <p:cNvPr id="360" name="Shape 360"/>
          <p:cNvGrpSpPr/>
          <p:nvPr/>
        </p:nvGrpSpPr>
        <p:grpSpPr>
          <a:xfrm>
            <a:off x="3216417" y="197942"/>
            <a:ext cx="5859850" cy="3108282"/>
            <a:chOff x="1262262" y="1267607"/>
            <a:chExt cx="9652111" cy="4820669"/>
          </a:xfrm>
        </p:grpSpPr>
        <p:grpSp>
          <p:nvGrpSpPr>
            <p:cNvPr id="361" name="Shape 361"/>
            <p:cNvGrpSpPr/>
            <p:nvPr/>
          </p:nvGrpSpPr>
          <p:grpSpPr>
            <a:xfrm>
              <a:off x="1262262" y="3182364"/>
              <a:ext cx="3077400" cy="2905911"/>
              <a:chOff x="1262262" y="3182364"/>
              <a:chExt cx="3077400" cy="2905911"/>
            </a:xfrm>
          </p:grpSpPr>
          <p:sp>
            <p:nvSpPr>
              <p:cNvPr id="362" name="Shape 362"/>
              <p:cNvSpPr/>
              <p:nvPr/>
            </p:nvSpPr>
            <p:spPr>
              <a:xfrm rot="-1074654">
                <a:off x="2577525" y="4531966"/>
                <a:ext cx="512416" cy="45720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146300" lIns="182875" rIns="182875" tIns="1463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363" name="Shape 363"/>
              <p:cNvCxnSpPr/>
              <p:nvPr/>
            </p:nvCxnSpPr>
            <p:spPr>
              <a:xfrm flipH="1" rot="10800000">
                <a:off x="1262262" y="4856240"/>
                <a:ext cx="1327679" cy="404034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sp>
            <p:nvSpPr>
              <p:cNvPr id="364" name="Shape 364"/>
              <p:cNvSpPr txBox="1"/>
              <p:nvPr/>
            </p:nvSpPr>
            <p:spPr>
              <a:xfrm>
                <a:off x="1379562" y="3182364"/>
                <a:ext cx="2960100" cy="128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46300" lIns="182875" rIns="182875" tIns="1463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78D7"/>
                    </a:solidFill>
                    <a:latin typeface="Arial"/>
                    <a:ea typeface="Arial"/>
                    <a:cs typeface="Arial"/>
                    <a:sym typeface="Arial"/>
                  </a:rPr>
                  <a:t>Definitely</a:t>
                </a:r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78D7"/>
                    </a:solidFill>
                    <a:latin typeface="Arial"/>
                    <a:ea typeface="Arial"/>
                    <a:cs typeface="Arial"/>
                    <a:sym typeface="Arial"/>
                  </a:rPr>
                  <a:t>Typed </a:t>
                </a:r>
              </a:p>
            </p:txBody>
          </p:sp>
          <p:sp>
            <p:nvSpPr>
              <p:cNvPr id="365" name="Shape 365"/>
              <p:cNvSpPr txBox="1"/>
              <p:nvPr/>
            </p:nvSpPr>
            <p:spPr>
              <a:xfrm>
                <a:off x="1620515" y="5026189"/>
                <a:ext cx="2412898" cy="1062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46300" lIns="182875" rIns="182875" tIns="1463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05050"/>
                  </a:buClr>
                  <a:buSzPct val="25000"/>
                  <a:buFont typeface="Quattrocento Sans"/>
                  <a:buNone/>
                </a:pPr>
                <a:r>
                  <a:rPr b="0" i="0" lang="en-US" sz="1400" u="none" cap="none" strike="noStrik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Repository for</a:t>
                </a:r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505050"/>
                  </a:buClr>
                  <a:buSzPct val="25000"/>
                  <a:buFont typeface="Quattrocento Sans"/>
                  <a:buNone/>
                </a:pPr>
                <a:r>
                  <a:rPr b="0" i="0" lang="en-US" sz="1400" u="none" cap="none" strike="noStrik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type declarations</a:t>
                </a:r>
              </a:p>
            </p:txBody>
          </p:sp>
        </p:grpSp>
        <p:grpSp>
          <p:nvGrpSpPr>
            <p:cNvPr id="366" name="Shape 366"/>
            <p:cNvGrpSpPr/>
            <p:nvPr/>
          </p:nvGrpSpPr>
          <p:grpSpPr>
            <a:xfrm>
              <a:off x="3077524" y="2931686"/>
              <a:ext cx="3221383" cy="2594648"/>
              <a:chOff x="3077524" y="2931686"/>
              <a:chExt cx="3221383" cy="2594648"/>
            </a:xfrm>
          </p:grpSpPr>
          <p:cxnSp>
            <p:nvCxnSpPr>
              <p:cNvPr id="367" name="Shape 367"/>
              <p:cNvCxnSpPr>
                <a:stCxn id="362" idx="6"/>
              </p:cNvCxnSpPr>
              <p:nvPr/>
            </p:nvCxnSpPr>
            <p:spPr>
              <a:xfrm flipH="1" rot="10800000">
                <a:off x="3077524" y="4103972"/>
                <a:ext cx="1787700" cy="577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sp>
            <p:nvSpPr>
              <p:cNvPr id="368" name="Shape 368"/>
              <p:cNvSpPr/>
              <p:nvPr/>
            </p:nvSpPr>
            <p:spPr>
              <a:xfrm rot="-1074654">
                <a:off x="4852908" y="3796559"/>
                <a:ext cx="512416" cy="45720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146300" lIns="182875" rIns="182875" tIns="1463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9" name="Shape 369"/>
              <p:cNvSpPr txBox="1"/>
              <p:nvPr/>
            </p:nvSpPr>
            <p:spPr>
              <a:xfrm>
                <a:off x="4403359" y="2931686"/>
                <a:ext cx="1574700" cy="716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46300" lIns="182875" rIns="182875" tIns="1463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Quattrocento Sans"/>
                  <a:buNone/>
                </a:pPr>
                <a:r>
                  <a:rPr b="0" i="0" lang="en-US" sz="2000" u="none" cap="none" strike="noStrike">
                    <a:solidFill>
                      <a:srgbClr val="0078D7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TSD</a:t>
                </a:r>
              </a:p>
            </p:txBody>
          </p:sp>
          <p:sp>
            <p:nvSpPr>
              <p:cNvPr id="370" name="Shape 370"/>
              <p:cNvSpPr txBox="1"/>
              <p:nvPr/>
            </p:nvSpPr>
            <p:spPr>
              <a:xfrm>
                <a:off x="3864778" y="4464248"/>
                <a:ext cx="2434128" cy="1062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46300" lIns="182875" rIns="182875" tIns="1463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05050"/>
                  </a:buClr>
                  <a:buSzPct val="25000"/>
                  <a:buFont typeface="Quattrocento Sans"/>
                  <a:buNone/>
                </a:pPr>
                <a:r>
                  <a:rPr b="0" i="0" lang="en-US" sz="1400" u="none" cap="none" strike="noStrik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Tool for fetching</a:t>
                </a:r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505050"/>
                  </a:buClr>
                  <a:buSzPct val="25000"/>
                  <a:buFont typeface="Quattrocento Sans"/>
                  <a:buNone/>
                </a:pPr>
                <a:r>
                  <a:rPr b="0" i="0" lang="en-US" sz="1400" u="none" cap="none" strike="noStrik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.d.ts files from DT</a:t>
                </a:r>
              </a:p>
            </p:txBody>
          </p:sp>
        </p:grpSp>
        <p:grpSp>
          <p:nvGrpSpPr>
            <p:cNvPr id="371" name="Shape 371"/>
            <p:cNvGrpSpPr/>
            <p:nvPr/>
          </p:nvGrpSpPr>
          <p:grpSpPr>
            <a:xfrm>
              <a:off x="5352907" y="2264404"/>
              <a:ext cx="3244079" cy="2520748"/>
              <a:chOff x="5352907" y="2264404"/>
              <a:chExt cx="3244079" cy="2520748"/>
            </a:xfrm>
          </p:grpSpPr>
          <p:cxnSp>
            <p:nvCxnSpPr>
              <p:cNvPr id="372" name="Shape 372"/>
              <p:cNvCxnSpPr>
                <a:stCxn id="368" idx="6"/>
              </p:cNvCxnSpPr>
              <p:nvPr/>
            </p:nvCxnSpPr>
            <p:spPr>
              <a:xfrm flipH="1" rot="10800000">
                <a:off x="5352907" y="3368565"/>
                <a:ext cx="1787700" cy="577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sp>
            <p:nvSpPr>
              <p:cNvPr id="373" name="Shape 373"/>
              <p:cNvSpPr/>
              <p:nvPr/>
            </p:nvSpPr>
            <p:spPr>
              <a:xfrm rot="-1074654">
                <a:off x="7128290" y="3061151"/>
                <a:ext cx="512416" cy="45720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146300" lIns="182875" rIns="182875" tIns="1463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4" name="Shape 374"/>
              <p:cNvSpPr txBox="1"/>
              <p:nvPr/>
            </p:nvSpPr>
            <p:spPr>
              <a:xfrm>
                <a:off x="6303504" y="2264404"/>
                <a:ext cx="2232300" cy="79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46300" lIns="182875" rIns="182875" tIns="1463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Quattrocento Sans"/>
                  <a:buNone/>
                </a:pPr>
                <a:r>
                  <a:rPr b="0" i="0" lang="en-US" sz="2000" u="none" cap="none" strike="noStrike">
                    <a:solidFill>
                      <a:srgbClr val="0078D7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Typings</a:t>
                </a:r>
              </a:p>
            </p:txBody>
          </p:sp>
          <p:sp>
            <p:nvSpPr>
              <p:cNvPr id="375" name="Shape 375"/>
              <p:cNvSpPr txBox="1"/>
              <p:nvPr/>
            </p:nvSpPr>
            <p:spPr>
              <a:xfrm>
                <a:off x="6242317" y="3723066"/>
                <a:ext cx="2354669" cy="1062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46300" lIns="182875" rIns="182875" tIns="1463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05050"/>
                  </a:buClr>
                  <a:buSzPct val="25000"/>
                  <a:buFont typeface="Quattrocento Sans"/>
                  <a:buNone/>
                </a:pPr>
                <a:r>
                  <a:rPr b="0" i="0" lang="en-US" sz="1400" u="none" cap="none" strike="noStrik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.d.ts registry and</a:t>
                </a:r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505050"/>
                  </a:buClr>
                  <a:buSzPct val="25000"/>
                  <a:buFont typeface="Quattrocento Sans"/>
                  <a:buNone/>
                </a:pPr>
                <a:r>
                  <a:rPr b="0" i="0" lang="en-US" sz="1400" u="none" cap="none" strike="noStrik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acquisition tool</a:t>
                </a:r>
              </a:p>
            </p:txBody>
          </p:sp>
        </p:grpSp>
        <p:grpSp>
          <p:nvGrpSpPr>
            <p:cNvPr id="376" name="Shape 376"/>
            <p:cNvGrpSpPr/>
            <p:nvPr/>
          </p:nvGrpSpPr>
          <p:grpSpPr>
            <a:xfrm>
              <a:off x="7628290" y="1267607"/>
              <a:ext cx="3286083" cy="2678228"/>
              <a:chOff x="7628290" y="1267607"/>
              <a:chExt cx="3286083" cy="2678228"/>
            </a:xfrm>
          </p:grpSpPr>
          <p:cxnSp>
            <p:nvCxnSpPr>
              <p:cNvPr id="377" name="Shape 377"/>
              <p:cNvCxnSpPr>
                <a:stCxn id="373" idx="6"/>
              </p:cNvCxnSpPr>
              <p:nvPr/>
            </p:nvCxnSpPr>
            <p:spPr>
              <a:xfrm flipH="1" rot="10800000">
                <a:off x="7628290" y="2633158"/>
                <a:ext cx="1787700" cy="577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  <p:sp>
            <p:nvSpPr>
              <p:cNvPr id="378" name="Shape 378"/>
              <p:cNvSpPr/>
              <p:nvPr/>
            </p:nvSpPr>
            <p:spPr>
              <a:xfrm rot="-1074654">
                <a:off x="9442518" y="2105710"/>
                <a:ext cx="832191" cy="742516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146300" lIns="182875" rIns="182875" tIns="1463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9" name="Shape 379"/>
              <p:cNvSpPr txBox="1"/>
              <p:nvPr/>
            </p:nvSpPr>
            <p:spPr>
              <a:xfrm>
                <a:off x="8682011" y="1267607"/>
                <a:ext cx="2232361" cy="9604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46300" lIns="182875" rIns="182875" tIns="1463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8D7"/>
                  </a:buClr>
                  <a:buSzPct val="25000"/>
                  <a:buFont typeface="Quattrocento Sans"/>
                  <a:buNone/>
                </a:pPr>
                <a:r>
                  <a:rPr b="1" i="0" lang="en-US" sz="2400" u="none" cap="none" strike="noStrike">
                    <a:solidFill>
                      <a:srgbClr val="0078D7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@types</a:t>
                </a:r>
              </a:p>
            </p:txBody>
          </p:sp>
          <p:sp>
            <p:nvSpPr>
              <p:cNvPr id="380" name="Shape 380"/>
              <p:cNvSpPr txBox="1"/>
              <p:nvPr/>
            </p:nvSpPr>
            <p:spPr>
              <a:xfrm>
                <a:off x="8744439" y="2883748"/>
                <a:ext cx="1830881" cy="10620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46300" lIns="182875" rIns="182875" tIns="1463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05050"/>
                  </a:buClr>
                  <a:buSzPct val="25000"/>
                  <a:buFont typeface="Quattrocento Sans"/>
                  <a:buNone/>
                </a:pPr>
                <a:r>
                  <a:rPr b="0" i="0" lang="en-US" sz="1400" u="none" cap="none" strike="noStrik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DT to npm </a:t>
                </a:r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505050"/>
                  </a:buClr>
                  <a:buSzPct val="25000"/>
                  <a:buFont typeface="Quattrocento Sans"/>
                  <a:buNone/>
                </a:pPr>
                <a:r>
                  <a:rPr b="0" i="0" lang="en-US" sz="1400" u="none" cap="none" strike="noStrike">
                    <a:solidFill>
                      <a:srgbClr val="50505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publish tool</a:t>
                </a:r>
              </a:p>
            </p:txBody>
          </p:sp>
        </p:grpSp>
      </p:grpSp>
      <p:cxnSp>
        <p:nvCxnSpPr>
          <p:cNvPr id="381" name="Shape 381"/>
          <p:cNvCxnSpPr/>
          <p:nvPr/>
        </p:nvCxnSpPr>
        <p:spPr>
          <a:xfrm>
            <a:off x="178201" y="1307365"/>
            <a:ext cx="2546999" cy="0"/>
          </a:xfrm>
          <a:prstGeom prst="straightConnector1">
            <a:avLst/>
          </a:prstGeom>
          <a:noFill/>
          <a:ln cap="flat" cmpd="sng" w="9525">
            <a:solidFill>
              <a:srgbClr val="90A4A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Shape 382"/>
          <p:cNvSpPr/>
          <p:nvPr/>
        </p:nvSpPr>
        <p:spPr>
          <a:xfrm>
            <a:off x="3645091" y="4072828"/>
            <a:ext cx="5316876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npm install -S @types/lodash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4545007" y="1805098"/>
            <a:ext cx="4188359" cy="682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1" i="0" lang="en-US" sz="28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0" i="0" lang="en-US" sz="28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 acquisition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2818775" y="178081"/>
            <a:ext cx="5772000" cy="39921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1" i="0" lang="en-US" sz="24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 Acquisition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t/>
            </a:r>
            <a:endParaRPr b="1" i="0" sz="2400" u="none" cap="none" strike="noStrik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0" i="0" lang="en-US" sz="1800" u="none" cap="none" strike="noStrik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npm is all you need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0" i="0" lang="en-US" sz="1800" u="none" cap="none" strike="noStrik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Contribute to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DefinitelyTyped</a:t>
            </a:r>
            <a:r>
              <a:rPr b="0" i="0" lang="en-US" sz="1800" u="none" cap="none" strike="noStrike">
                <a:solidFill>
                  <a:srgbClr val="445863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</a:p>
        </p:txBody>
      </p:sp>
      <p:sp>
        <p:nvSpPr>
          <p:cNvPr id="393" name="Shape 393"/>
          <p:cNvSpPr txBox="1"/>
          <p:nvPr>
            <p:ph type="title"/>
          </p:nvPr>
        </p:nvSpPr>
        <p:spPr>
          <a:xfrm>
            <a:off x="311700" y="272109"/>
            <a:ext cx="1813199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257883" y="235029"/>
            <a:ext cx="2291451" cy="525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b="1" i="0" lang="en-US" sz="24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4621928" y="2269480"/>
            <a:ext cx="1633513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II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477880" y="2269480"/>
            <a:ext cx="2194759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Section III</a:t>
            </a:r>
          </a:p>
        </p:txBody>
      </p:sp>
      <p:sp>
        <p:nvSpPr>
          <p:cNvPr id="154" name="Shape 154"/>
          <p:cNvSpPr/>
          <p:nvPr/>
        </p:nvSpPr>
        <p:spPr>
          <a:xfrm>
            <a:off x="1041482" y="3630000"/>
            <a:ext cx="2657862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issue are we solving?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164117" y="3074883"/>
            <a:ext cx="2330922" cy="461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TypeScript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283125" y="1220604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b="0" i="0" lang="en-US" sz="42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Why TypeScript?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idx="4294967295" type="title"/>
          </p:nvPr>
        </p:nvSpPr>
        <p:spPr>
          <a:xfrm>
            <a:off x="458787" y="271462"/>
            <a:ext cx="8685211" cy="561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1" i="0" lang="en-US" sz="28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TypeScript Editors</a:t>
            </a:r>
          </a:p>
        </p:txBody>
      </p:sp>
      <p:grpSp>
        <p:nvGrpSpPr>
          <p:cNvPr id="400" name="Shape 400"/>
          <p:cNvGrpSpPr/>
          <p:nvPr/>
        </p:nvGrpSpPr>
        <p:grpSpPr>
          <a:xfrm>
            <a:off x="575188" y="1048104"/>
            <a:ext cx="7768426" cy="3249893"/>
            <a:chOff x="295537" y="1744661"/>
            <a:chExt cx="10826352" cy="4529166"/>
          </a:xfrm>
        </p:grpSpPr>
        <p:pic>
          <p:nvPicPr>
            <p:cNvPr descr="https://upload.wikimedia.org/wikipedia/commons/thumb/e/e4/Visual_Studio_2013_Logo.svg/990px-Visual_Studio_2013_Logo.svg.png" id="401" name="Shape 40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2837" y="1744661"/>
              <a:ext cx="1252389" cy="1295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Shape 40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06095" y="4259262"/>
              <a:ext cx="1259130" cy="12591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static.grayghostvisuals.com/imgblog/st2-logo.png" id="403" name="Shape 40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68289" y="1858961"/>
              <a:ext cx="1066799" cy="1066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upload.wikimedia.org/wikipedia/commons/thumb/8/80/Atom_editor_logo.svg/1118px-Atom_editor_logo.svg.png" id="404" name="Shape 40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38152" y="1978598"/>
              <a:ext cx="903492" cy="8275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Shape 40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155055" y="4349694"/>
              <a:ext cx="1104778" cy="1078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s27.postimg.org/fgvlqyyb7/webstorm_logo_400x400.png" id="406" name="Shape 40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744707" y="1936657"/>
              <a:ext cx="911407" cy="911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upload.wikimedia.org/wikipedia/commons/thumb/9/9f/Vimlogo.svg/605px-Vimlogo.svg.png" id="407" name="Shape 40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772171" y="4459878"/>
              <a:ext cx="856476" cy="857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://codesters.org/media/topics/emacs.png" id="408" name="Shape 40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049664" y="4422487"/>
              <a:ext cx="932677" cy="9326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Shape 409"/>
            <p:cNvSpPr txBox="1"/>
            <p:nvPr/>
          </p:nvSpPr>
          <p:spPr>
            <a:xfrm>
              <a:off x="665260" y="3104896"/>
              <a:ext cx="2140799" cy="720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rIns="182875" tIns="146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b="0" i="0" lang="en-US" sz="1600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Visual Studio</a:t>
              </a:r>
            </a:p>
          </p:txBody>
        </p:sp>
        <p:sp>
          <p:nvSpPr>
            <p:cNvPr id="410" name="Shape 410"/>
            <p:cNvSpPr txBox="1"/>
            <p:nvPr/>
          </p:nvSpPr>
          <p:spPr>
            <a:xfrm>
              <a:off x="3649253" y="3104894"/>
              <a:ext cx="2104876" cy="720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rIns="182875" tIns="146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b="0" i="0" lang="en-US" sz="1600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Sublime Text</a:t>
              </a:r>
            </a:p>
          </p:txBody>
        </p:sp>
        <p:sp>
          <p:nvSpPr>
            <p:cNvPr id="411" name="Shape 411"/>
            <p:cNvSpPr txBox="1"/>
            <p:nvPr/>
          </p:nvSpPr>
          <p:spPr>
            <a:xfrm>
              <a:off x="6888146" y="3104892"/>
              <a:ext cx="1203502" cy="720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rIns="182875" tIns="146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b="0" i="0" lang="en-US" sz="1600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Atom</a:t>
              </a:r>
            </a:p>
          </p:txBody>
        </p:sp>
        <p:sp>
          <p:nvSpPr>
            <p:cNvPr id="412" name="Shape 412"/>
            <p:cNvSpPr txBox="1"/>
            <p:nvPr/>
          </p:nvSpPr>
          <p:spPr>
            <a:xfrm>
              <a:off x="9278928" y="3104892"/>
              <a:ext cx="1842961" cy="720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rIns="182875" tIns="146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b="0" i="0" lang="en-US" sz="1600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WebStorm</a:t>
              </a:r>
            </a:p>
          </p:txBody>
        </p:sp>
        <p:sp>
          <p:nvSpPr>
            <p:cNvPr id="413" name="Shape 413"/>
            <p:cNvSpPr txBox="1"/>
            <p:nvPr/>
          </p:nvSpPr>
          <p:spPr>
            <a:xfrm>
              <a:off x="295537" y="5553228"/>
              <a:ext cx="2880254" cy="720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rIns="182875" tIns="146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b="0" i="0" lang="en-US" sz="1600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Visual Studio Code</a:t>
              </a:r>
            </a:p>
          </p:txBody>
        </p:sp>
        <p:sp>
          <p:nvSpPr>
            <p:cNvPr id="414" name="Shape 414"/>
            <p:cNvSpPr txBox="1"/>
            <p:nvPr/>
          </p:nvSpPr>
          <p:spPr>
            <a:xfrm>
              <a:off x="4017637" y="5550828"/>
              <a:ext cx="1368102" cy="720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rIns="182875" tIns="146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b="0" i="0" lang="en-US" sz="1600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Eclipse</a:t>
              </a:r>
            </a:p>
          </p:txBody>
        </p:sp>
        <p:sp>
          <p:nvSpPr>
            <p:cNvPr id="415" name="Shape 415"/>
            <p:cNvSpPr txBox="1"/>
            <p:nvPr/>
          </p:nvSpPr>
          <p:spPr>
            <a:xfrm>
              <a:off x="6864346" y="5547985"/>
              <a:ext cx="1303316" cy="720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rIns="182875" tIns="146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b="0" i="0" lang="en-US" sz="1600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Emacs</a:t>
              </a:r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9696196" y="5547985"/>
              <a:ext cx="1008428" cy="720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rIns="182875" tIns="146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b="0" i="0" lang="en-US" sz="1600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Vim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Shape 421"/>
          <p:cNvGrpSpPr/>
          <p:nvPr/>
        </p:nvGrpSpPr>
        <p:grpSpPr>
          <a:xfrm rot="-1074654">
            <a:off x="690037" y="2067340"/>
            <a:ext cx="7451102" cy="715883"/>
            <a:chOff x="1036637" y="5140362"/>
            <a:chExt cx="10210500" cy="981000"/>
          </a:xfrm>
        </p:grpSpPr>
        <p:grpSp>
          <p:nvGrpSpPr>
            <p:cNvPr id="422" name="Shape 422"/>
            <p:cNvGrpSpPr/>
            <p:nvPr/>
          </p:nvGrpSpPr>
          <p:grpSpPr>
            <a:xfrm>
              <a:off x="2713037" y="5140362"/>
              <a:ext cx="2133300" cy="981000"/>
              <a:chOff x="1265237" y="5140362"/>
              <a:chExt cx="2133300" cy="981000"/>
            </a:xfrm>
          </p:grpSpPr>
          <p:sp>
            <p:nvSpPr>
              <p:cNvPr id="423" name="Shape 423"/>
              <p:cNvSpPr/>
              <p:nvPr/>
            </p:nvSpPr>
            <p:spPr>
              <a:xfrm>
                <a:off x="1265237" y="5402262"/>
                <a:ext cx="457200" cy="45720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146300" lIns="182875" rIns="182875" tIns="1463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424" name="Shape 424"/>
              <p:cNvCxnSpPr>
                <a:stCxn id="423" idx="6"/>
              </p:cNvCxnSpPr>
              <p:nvPr/>
            </p:nvCxnSpPr>
            <p:spPr>
              <a:xfrm flipH="1" rot="-9725392">
                <a:off x="1762990" y="5373140"/>
                <a:ext cx="1594993" cy="51544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425" name="Shape 425"/>
            <p:cNvGrpSpPr/>
            <p:nvPr/>
          </p:nvGrpSpPr>
          <p:grpSpPr>
            <a:xfrm>
              <a:off x="4846637" y="5140362"/>
              <a:ext cx="2133300" cy="981000"/>
              <a:chOff x="1265237" y="5140362"/>
              <a:chExt cx="2133300" cy="981000"/>
            </a:xfrm>
          </p:grpSpPr>
          <p:sp>
            <p:nvSpPr>
              <p:cNvPr id="426" name="Shape 426"/>
              <p:cNvSpPr/>
              <p:nvPr/>
            </p:nvSpPr>
            <p:spPr>
              <a:xfrm>
                <a:off x="1265237" y="5402262"/>
                <a:ext cx="457200" cy="45720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146300" lIns="182875" rIns="182875" tIns="1463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427" name="Shape 427"/>
              <p:cNvCxnSpPr>
                <a:stCxn id="426" idx="6"/>
              </p:cNvCxnSpPr>
              <p:nvPr/>
            </p:nvCxnSpPr>
            <p:spPr>
              <a:xfrm flipH="1" rot="-9725392">
                <a:off x="1762990" y="5373140"/>
                <a:ext cx="1594993" cy="51544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428" name="Shape 428"/>
            <p:cNvGrpSpPr/>
            <p:nvPr/>
          </p:nvGrpSpPr>
          <p:grpSpPr>
            <a:xfrm>
              <a:off x="6980237" y="5140362"/>
              <a:ext cx="2133300" cy="981000"/>
              <a:chOff x="1265237" y="5140362"/>
              <a:chExt cx="2133300" cy="981000"/>
            </a:xfrm>
          </p:grpSpPr>
          <p:sp>
            <p:nvSpPr>
              <p:cNvPr id="429" name="Shape 429"/>
              <p:cNvSpPr/>
              <p:nvPr/>
            </p:nvSpPr>
            <p:spPr>
              <a:xfrm>
                <a:off x="1265237" y="5402262"/>
                <a:ext cx="457200" cy="45720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146300" lIns="182875" rIns="182875" tIns="1463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430" name="Shape 430"/>
              <p:cNvCxnSpPr>
                <a:stCxn id="429" idx="6"/>
              </p:cNvCxnSpPr>
              <p:nvPr/>
            </p:nvCxnSpPr>
            <p:spPr>
              <a:xfrm flipH="1" rot="-9725392">
                <a:off x="1762990" y="5373140"/>
                <a:ext cx="1594993" cy="51544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grpSp>
          <p:nvGrpSpPr>
            <p:cNvPr id="431" name="Shape 431"/>
            <p:cNvGrpSpPr/>
            <p:nvPr/>
          </p:nvGrpSpPr>
          <p:grpSpPr>
            <a:xfrm>
              <a:off x="9113837" y="5140362"/>
              <a:ext cx="2133300" cy="981000"/>
              <a:chOff x="1265237" y="5140362"/>
              <a:chExt cx="2133300" cy="981000"/>
            </a:xfrm>
          </p:grpSpPr>
          <p:sp>
            <p:nvSpPr>
              <p:cNvPr id="432" name="Shape 432"/>
              <p:cNvSpPr/>
              <p:nvPr/>
            </p:nvSpPr>
            <p:spPr>
              <a:xfrm>
                <a:off x="1265237" y="5402262"/>
                <a:ext cx="457200" cy="457200"/>
              </a:xfrm>
              <a:prstGeom prst="ellipse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146300" lIns="182875" rIns="182875" tIns="1463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433" name="Shape 433"/>
              <p:cNvCxnSpPr>
                <a:stCxn id="432" idx="6"/>
              </p:cNvCxnSpPr>
              <p:nvPr/>
            </p:nvCxnSpPr>
            <p:spPr>
              <a:xfrm flipH="1" rot="-9725392">
                <a:off x="1762990" y="5373140"/>
                <a:ext cx="1594993" cy="51544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triangle"/>
              </a:ln>
            </p:spPr>
          </p:cxnSp>
        </p:grpSp>
        <p:cxnSp>
          <p:nvCxnSpPr>
            <p:cNvPr id="434" name="Shape 434"/>
            <p:cNvCxnSpPr/>
            <p:nvPr/>
          </p:nvCxnSpPr>
          <p:spPr>
            <a:xfrm>
              <a:off x="1036637" y="5630862"/>
              <a:ext cx="1676399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</p:grpSp>
      <p:sp>
        <p:nvSpPr>
          <p:cNvPr id="435" name="Shape 435"/>
          <p:cNvSpPr txBox="1"/>
          <p:nvPr/>
        </p:nvSpPr>
        <p:spPr>
          <a:xfrm>
            <a:off x="6020094" y="948074"/>
            <a:ext cx="1196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rIns="182875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b="0" i="0" lang="en-US" sz="2400" u="none" cap="none" strike="noStrike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2.0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1732405" y="2402035"/>
            <a:ext cx="770083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rIns="182875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b="0" i="0" lang="en-US" sz="2400" u="none" cap="none" strike="noStrike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1.6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3213940" y="1923201"/>
            <a:ext cx="770083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rIns="182875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b="0" i="0" lang="en-US" sz="2400" u="none" cap="none" strike="noStrike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1.7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731323" y="1447180"/>
            <a:ext cx="770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rIns="182875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D7"/>
              </a:buClr>
              <a:buSzPct val="25000"/>
              <a:buFont typeface="Quattrocento Sans"/>
              <a:buNone/>
            </a:pPr>
            <a:r>
              <a:rPr b="0" i="0" lang="en-US" sz="2400" u="none" cap="none" strike="noStrike">
                <a:solidFill>
                  <a:srgbClr val="0078D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1.8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5668703" y="1910333"/>
            <a:ext cx="2358658" cy="1702003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rIns="182875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Null-nullable types</a:t>
            </a:r>
            <a:b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 flow analysis</a:t>
            </a:r>
            <a:b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Readonly properties</a:t>
            </a:r>
            <a:b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`this` type in functions</a:t>
            </a:r>
            <a:b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type acquisition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1326908" y="3510687"/>
            <a:ext cx="159402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rIns="182875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 ES2015 +</a:t>
            </a:r>
            <a:b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React/JSX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2845249" y="3035342"/>
            <a:ext cx="1507464" cy="11818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rIns="182875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Async/await</a:t>
            </a:r>
            <a:b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 server +</a:t>
            </a:r>
            <a:b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polymorphic</a:t>
            </a:r>
            <a:b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‘this’ types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4302487" y="2562825"/>
            <a:ext cx="1556066" cy="11818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rIns="182875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JavaScript in</a:t>
            </a:r>
            <a:b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TS projects +</a:t>
            </a:r>
            <a:b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 flow</a:t>
            </a:r>
            <a:b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1600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311700" y="272109"/>
            <a:ext cx="8684700" cy="56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rgbClr val="435B67"/>
                </a:solidFill>
                <a:latin typeface="Arial"/>
                <a:ea typeface="Arial"/>
                <a:cs typeface="Arial"/>
                <a:sym typeface="Arial"/>
              </a:rPr>
              <a:t>Four Releases in One Year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/>
        </p:nvSpPr>
        <p:spPr>
          <a:xfrm>
            <a:off x="4621928" y="2269480"/>
            <a:ext cx="163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II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6477880" y="2269480"/>
            <a:ext cx="21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Section III</a:t>
            </a:r>
          </a:p>
        </p:txBody>
      </p:sp>
      <p:sp>
        <p:nvSpPr>
          <p:cNvPr id="450" name="Shape 450"/>
          <p:cNvSpPr/>
          <p:nvPr/>
        </p:nvSpPr>
        <p:spPr>
          <a:xfrm>
            <a:off x="1041482" y="3630000"/>
            <a:ext cx="265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issue are we solving?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164117" y="3074883"/>
            <a:ext cx="233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TypeScript</a:t>
            </a: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283124" y="1220604"/>
            <a:ext cx="61947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lang="en-US" sz="4200">
                <a:solidFill>
                  <a:srgbClr val="435B67"/>
                </a:solidFill>
              </a:rPr>
              <a:t>Advanced Type</a:t>
            </a:r>
            <a:r>
              <a:rPr lang="en-US" sz="4200">
                <a:solidFill>
                  <a:srgbClr val="435B67"/>
                </a:solidFill>
              </a:rPr>
              <a:t>Script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/>
          <p:nvPr/>
        </p:nvSpPr>
        <p:spPr>
          <a:xfrm>
            <a:off x="1415817" y="2159493"/>
            <a:ext cx="59181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lang="en-US" sz="3600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TypeScript has powerful type features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/>
        </p:nvSpPr>
        <p:spPr>
          <a:xfrm>
            <a:off x="4545007" y="1805098"/>
            <a:ext cx="41883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1" i="0" lang="en-US" sz="28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Demo:</a:t>
            </a: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2800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Advanced TypeScript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idx="1" type="body"/>
          </p:nvPr>
        </p:nvSpPr>
        <p:spPr>
          <a:xfrm>
            <a:off x="2818775" y="178081"/>
            <a:ext cx="5772000" cy="3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1" lang="en-US" sz="2400">
                <a:solidFill>
                  <a:srgbClr val="435B67"/>
                </a:solidFill>
              </a:rPr>
              <a:t>Advanced </a:t>
            </a:r>
            <a:r>
              <a:rPr b="1" i="0" lang="en-US" sz="24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TypeScript </a:t>
            </a: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t/>
            </a:r>
            <a:endParaRPr b="1" i="0" sz="2400" u="none" cap="none" strike="noStrike">
              <a:solidFill>
                <a:srgbClr val="435B6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async / await for handling promises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lang="en-US" sz="1800">
                <a:solidFill>
                  <a:srgbClr val="445863"/>
                </a:solidFill>
              </a:rPr>
              <a:t>Mapped types for all your dynamic JS patterns</a:t>
            </a:r>
          </a:p>
        </p:txBody>
      </p:sp>
      <p:sp>
        <p:nvSpPr>
          <p:cNvPr id="468" name="Shape 468"/>
          <p:cNvSpPr txBox="1"/>
          <p:nvPr>
            <p:ph type="title"/>
          </p:nvPr>
        </p:nvSpPr>
        <p:spPr>
          <a:xfrm>
            <a:off x="311700" y="272109"/>
            <a:ext cx="1813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Outline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257883" y="235029"/>
            <a:ext cx="22914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b="1" i="0" lang="en-US" sz="24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Demo Recap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idx="1" type="body"/>
          </p:nvPr>
        </p:nvSpPr>
        <p:spPr>
          <a:xfrm>
            <a:off x="311700" y="1107783"/>
            <a:ext cx="8740141" cy="26154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0" i="0" lang="en-US" sz="20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Why TypeScript?</a:t>
            </a: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0" i="0" lang="en-US" sz="20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Getting started with TypeScript is easier than ever</a:t>
            </a: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0" i="0" lang="en-US" sz="20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TypeScript and Angular together is awesome</a:t>
            </a: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0" i="0" lang="en-US" sz="20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The Future</a:t>
            </a: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t/>
            </a:r>
            <a:endParaRPr b="0" i="0" sz="2941" u="none" cap="none" strike="noStrike">
              <a:solidFill>
                <a:srgbClr val="004B5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Shape 475"/>
          <p:cNvSpPr txBox="1"/>
          <p:nvPr>
            <p:ph type="title"/>
          </p:nvPr>
        </p:nvSpPr>
        <p:spPr>
          <a:xfrm>
            <a:off x="311700" y="272109"/>
            <a:ext cx="5860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1" i="0" lang="en-US" sz="28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In Review: Session Takeaways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1" type="body"/>
          </p:nvPr>
        </p:nvSpPr>
        <p:spPr>
          <a:xfrm>
            <a:off x="418589" y="378170"/>
            <a:ext cx="7925308" cy="4083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1" i="0" lang="en-US" sz="32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Get in touch!</a:t>
            </a: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t/>
            </a:r>
            <a:endParaRPr b="0" i="0" sz="1500" u="none" cap="none" strike="noStrike">
              <a:solidFill>
                <a:srgbClr val="004B5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1000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We’re on GitHub! (</a:t>
            </a:r>
            <a:r>
              <a:rPr b="0" i="0" lang="en-US" sz="15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https://github.com/Microsoft/TypeScript</a:t>
            </a:r>
            <a:r>
              <a:rPr b="0" i="0" lang="en-US" sz="15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indent="-285750" lvl="0" marL="28575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1000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And Twitter! (@typescriptlang)</a:t>
            </a:r>
          </a:p>
          <a:p>
            <a:pPr indent="-285750" lvl="0" marL="28575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1000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And Gitter! (</a:t>
            </a:r>
            <a:r>
              <a:rPr b="0" i="0" lang="en-US" sz="15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https://gitter.im/Microsoft/TypeScript</a:t>
            </a:r>
            <a:r>
              <a:rPr b="0" i="0" lang="en-US" sz="15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indent="-285750" lvl="0" marL="28575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106666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Demo code will be posted at </a:t>
            </a:r>
            <a:r>
              <a:rPr b="0" i="0" lang="en-US" sz="16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https://github.com/zhengbli/ng-china-2016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CFE0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1678283" y="2256861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b="0" i="0" lang="en-US" sz="32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Big JavaScript apps are </a:t>
            </a:r>
            <a:r>
              <a:rPr b="1" i="0" lang="en-US" sz="32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hard</a:t>
            </a:r>
            <a:r>
              <a:rPr b="0" i="0" lang="en-US" sz="32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Shape 166"/>
          <p:cNvCxnSpPr/>
          <p:nvPr/>
        </p:nvCxnSpPr>
        <p:spPr>
          <a:xfrm>
            <a:off x="330600" y="1307365"/>
            <a:ext cx="2546999" cy="0"/>
          </a:xfrm>
          <a:prstGeom prst="straightConnector1">
            <a:avLst/>
          </a:prstGeom>
          <a:noFill/>
          <a:ln cap="flat" cmpd="sng" w="9525">
            <a:solidFill>
              <a:srgbClr val="90A4A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Shape 167"/>
          <p:cNvSpPr txBox="1"/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B67"/>
              </a:buClr>
              <a:buSzPct val="25000"/>
              <a:buFont typeface="Roboto"/>
              <a:buNone/>
            </a:pPr>
            <a:r>
              <a:rPr b="1" i="0" lang="en-US" sz="28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 Monaco</a:t>
            </a:r>
            <a:br>
              <a:rPr b="1" i="0" lang="en-US" sz="24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en-US" sz="24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400" u="none" cap="none" strike="noStrike">
                <a:solidFill>
                  <a:srgbClr val="435B67"/>
                </a:solidFill>
                <a:latin typeface="Roboto"/>
                <a:ea typeface="Roboto"/>
                <a:cs typeface="Roboto"/>
                <a:sym typeface="Roboto"/>
              </a:rPr>
              <a:t>(Visual Studio Code)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30600" y="1307365"/>
            <a:ext cx="4781399" cy="2035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0" i="0" lang="en-US" sz="1500" u="none" cap="none" strike="noStrike">
                <a:solidFill>
                  <a:srgbClr val="5D6ABF"/>
                </a:solidFill>
                <a:latin typeface="Roboto"/>
                <a:ea typeface="Roboto"/>
                <a:cs typeface="Roboto"/>
                <a:sym typeface="Roboto"/>
              </a:rPr>
              <a:t>Million lines of JavaScript code</a:t>
            </a: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t/>
            </a:r>
            <a:endParaRPr b="0" i="0" sz="1500" u="none" cap="none" strike="noStrike">
              <a:solidFill>
                <a:srgbClr val="5D6AB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 b="0" l="-1" r="20786" t="0"/>
          <a:stretch/>
        </p:blipFill>
        <p:spPr>
          <a:xfrm>
            <a:off x="3471817" y="-25399"/>
            <a:ext cx="5744150" cy="5220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/>
        </p:nvSpPr>
        <p:spPr>
          <a:xfrm>
            <a:off x="1678283" y="2256861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b="0" i="0" lang="en-US" sz="32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JavaScript alone is </a:t>
            </a:r>
            <a:r>
              <a:rPr b="1" i="0" lang="en-US" sz="32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not enough</a:t>
            </a:r>
            <a:r>
              <a:rPr b="0" i="0" lang="en-US" sz="32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272109"/>
            <a:ext cx="36384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BF"/>
              </a:buClr>
              <a:buSzPct val="25000"/>
              <a:buFont typeface="Roboto"/>
              <a:buNone/>
            </a:pPr>
            <a:r>
              <a:rPr b="1" i="0" lang="en-US" sz="25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The Feature Gap</a:t>
            </a:r>
          </a:p>
        </p:txBody>
      </p:sp>
      <p:grpSp>
        <p:nvGrpSpPr>
          <p:cNvPr id="180" name="Shape 180"/>
          <p:cNvGrpSpPr/>
          <p:nvPr/>
        </p:nvGrpSpPr>
        <p:grpSpPr>
          <a:xfrm>
            <a:off x="4954102" y="1720920"/>
            <a:ext cx="1180041" cy="1175675"/>
            <a:chOff x="8101854" y="2009972"/>
            <a:chExt cx="1604938" cy="2800413"/>
          </a:xfrm>
        </p:grpSpPr>
        <p:cxnSp>
          <p:nvCxnSpPr>
            <p:cNvPr id="181" name="Shape 181"/>
            <p:cNvCxnSpPr/>
            <p:nvPr/>
          </p:nvCxnSpPr>
          <p:spPr>
            <a:xfrm flipH="1">
              <a:off x="8904324" y="2009972"/>
              <a:ext cx="3883" cy="1501335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" name="Shape 182"/>
            <p:cNvSpPr txBox="1"/>
            <p:nvPr/>
          </p:nvSpPr>
          <p:spPr>
            <a:xfrm>
              <a:off x="8101854" y="3419296"/>
              <a:ext cx="1604938" cy="13910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7550" lIns="134450" rIns="134450" tIns="107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b="0" i="0" lang="en-US" sz="1324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 of</a:t>
              </a:r>
              <a:br>
                <a:rPr b="0" i="0" lang="en-US" sz="1324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b="0" i="0" lang="en-US" sz="1324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the art JS</a:t>
              </a:r>
            </a:p>
          </p:txBody>
        </p:sp>
      </p:grpSp>
      <p:grpSp>
        <p:nvGrpSpPr>
          <p:cNvPr id="183" name="Shape 183"/>
          <p:cNvGrpSpPr/>
          <p:nvPr/>
        </p:nvGrpSpPr>
        <p:grpSpPr>
          <a:xfrm>
            <a:off x="3587419" y="1737547"/>
            <a:ext cx="1071673" cy="1151256"/>
            <a:chOff x="6055494" y="1997231"/>
            <a:chExt cx="1457550" cy="2786833"/>
          </a:xfrm>
        </p:grpSpPr>
        <p:cxnSp>
          <p:nvCxnSpPr>
            <p:cNvPr id="184" name="Shape 184"/>
            <p:cNvCxnSpPr/>
            <p:nvPr/>
          </p:nvCxnSpPr>
          <p:spPr>
            <a:xfrm>
              <a:off x="6788289" y="1997231"/>
              <a:ext cx="8742" cy="149458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" name="Shape 185"/>
            <p:cNvSpPr txBox="1"/>
            <p:nvPr/>
          </p:nvSpPr>
          <p:spPr>
            <a:xfrm>
              <a:off x="6055494" y="3370358"/>
              <a:ext cx="1457550" cy="1413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7550" lIns="134450" rIns="134450" tIns="107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b="0" i="0" lang="en-US" sz="1324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 of server JS</a:t>
              </a: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2652993" y="1728287"/>
            <a:ext cx="1068757" cy="1170505"/>
            <a:chOff x="1874069" y="2016283"/>
            <a:chExt cx="1453584" cy="2806602"/>
          </a:xfrm>
        </p:grpSpPr>
        <p:cxnSp>
          <p:nvCxnSpPr>
            <p:cNvPr id="187" name="Shape 187"/>
            <p:cNvCxnSpPr/>
            <p:nvPr/>
          </p:nvCxnSpPr>
          <p:spPr>
            <a:xfrm>
              <a:off x="2600680" y="2016283"/>
              <a:ext cx="11286" cy="150133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8" name="Shape 188"/>
            <p:cNvSpPr txBox="1"/>
            <p:nvPr/>
          </p:nvSpPr>
          <p:spPr>
            <a:xfrm>
              <a:off x="1874069" y="3422564"/>
              <a:ext cx="1453584" cy="14003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7550" lIns="134450" rIns="134450" tIns="107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b="0" i="0" lang="en-US" sz="1324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 of</a:t>
              </a:r>
              <a:br>
                <a:rPr b="0" i="0" lang="en-US" sz="1324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b="0" i="0" lang="en-US" sz="1324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web JS</a:t>
              </a:r>
            </a:p>
          </p:txBody>
        </p:sp>
      </p:grpSp>
      <p:grpSp>
        <p:nvGrpSpPr>
          <p:cNvPr id="189" name="Shape 189"/>
          <p:cNvGrpSpPr/>
          <p:nvPr/>
        </p:nvGrpSpPr>
        <p:grpSpPr>
          <a:xfrm>
            <a:off x="1086066" y="2825115"/>
            <a:ext cx="6579022" cy="1520422"/>
            <a:chOff x="3598723" y="4747616"/>
            <a:chExt cx="8947927" cy="2067880"/>
          </a:xfrm>
        </p:grpSpPr>
        <p:sp>
          <p:nvSpPr>
            <p:cNvPr id="190" name="Shape 190"/>
            <p:cNvSpPr/>
            <p:nvPr/>
          </p:nvSpPr>
          <p:spPr>
            <a:xfrm rot="5400000">
              <a:off x="7546437" y="3909710"/>
              <a:ext cx="1052499" cy="3359643"/>
            </a:xfrm>
            <a:prstGeom prst="rightBrace">
              <a:avLst>
                <a:gd fmla="val 34297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324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3598723" y="6187594"/>
              <a:ext cx="8947927" cy="6279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7550" lIns="134450" rIns="134450" tIns="107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b="0" i="0" lang="en-US" sz="1765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JavaScript feature gap 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4322673" y="4747616"/>
              <a:ext cx="1894613" cy="106921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b" bIns="25200" lIns="67225" rIns="25200" tIns="672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Quattrocento Sans"/>
                <a:buNone/>
              </a:pPr>
              <a:r>
                <a:rPr b="0" i="0" lang="en-US" sz="1176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Target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t/>
              </a:r>
              <a:endParaRPr b="0" i="0" sz="662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9947703" y="4747616"/>
              <a:ext cx="1841431" cy="1048319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107C10"/>
            </a:solidFill>
            <a:ln>
              <a:noFill/>
            </a:ln>
          </p:spPr>
          <p:txBody>
            <a:bodyPr anchorCtr="0" anchor="b" bIns="25200" lIns="67225" rIns="25200" tIns="672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Quattrocento Sans"/>
                <a:buNone/>
              </a:pPr>
              <a:r>
                <a:rPr b="0" i="0" lang="en-US" sz="1176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Productivity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Arial"/>
                <a:buNone/>
              </a:pPr>
              <a:r>
                <a:t/>
              </a:r>
              <a:endParaRPr b="0" i="0" sz="588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94" name="Shape 194"/>
          <p:cNvGrpSpPr/>
          <p:nvPr/>
        </p:nvGrpSpPr>
        <p:grpSpPr>
          <a:xfrm>
            <a:off x="594115" y="685472"/>
            <a:ext cx="7569221" cy="1334512"/>
            <a:chOff x="876569" y="364698"/>
            <a:chExt cx="10294667" cy="1815029"/>
          </a:xfrm>
        </p:grpSpPr>
        <p:cxnSp>
          <p:nvCxnSpPr>
            <p:cNvPr id="195" name="Shape 195"/>
            <p:cNvCxnSpPr/>
            <p:nvPr/>
          </p:nvCxnSpPr>
          <p:spPr>
            <a:xfrm>
              <a:off x="2560636" y="1784286"/>
              <a:ext cx="8610599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196" name="Shape 196"/>
            <p:cNvCxnSpPr/>
            <p:nvPr/>
          </p:nvCxnSpPr>
          <p:spPr>
            <a:xfrm>
              <a:off x="2702650" y="1327087"/>
              <a:ext cx="0" cy="457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Shape 197"/>
            <p:cNvCxnSpPr/>
            <p:nvPr/>
          </p:nvCxnSpPr>
          <p:spPr>
            <a:xfrm>
              <a:off x="5680466" y="1338394"/>
              <a:ext cx="0" cy="457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Shape 198"/>
            <p:cNvCxnSpPr/>
            <p:nvPr/>
          </p:nvCxnSpPr>
          <p:spPr>
            <a:xfrm>
              <a:off x="8580438" y="1327087"/>
              <a:ext cx="0" cy="457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Shape 199"/>
            <p:cNvCxnSpPr/>
            <p:nvPr/>
          </p:nvCxnSpPr>
          <p:spPr>
            <a:xfrm>
              <a:off x="10246450" y="1327087"/>
              <a:ext cx="0" cy="457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Shape 200"/>
            <p:cNvCxnSpPr/>
            <p:nvPr/>
          </p:nvCxnSpPr>
          <p:spPr>
            <a:xfrm>
              <a:off x="9452782" y="1327087"/>
              <a:ext cx="0" cy="457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Shape 201"/>
            <p:cNvCxnSpPr/>
            <p:nvPr/>
          </p:nvCxnSpPr>
          <p:spPr>
            <a:xfrm>
              <a:off x="7728053" y="1327087"/>
              <a:ext cx="0" cy="457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2" name="Shape 202"/>
            <p:cNvSpPr txBox="1"/>
            <p:nvPr/>
          </p:nvSpPr>
          <p:spPr>
            <a:xfrm>
              <a:off x="876569" y="1385433"/>
              <a:ext cx="1582715" cy="794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7550" lIns="134450" rIns="134450" tIns="1075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b="0" i="0" lang="en-US" sz="1324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JavaScript</a:t>
              </a:r>
              <a:br>
                <a:rPr b="0" i="0" lang="en-US" sz="1324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b="0" i="0" lang="en-US" sz="1324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Evolution</a:t>
              </a: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2348746" y="945553"/>
              <a:ext cx="761999" cy="5169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7550" lIns="134450" rIns="134450" tIns="107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b="0" i="0" lang="en-US" sz="1176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ES3</a:t>
              </a: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5303837" y="946087"/>
              <a:ext cx="761999" cy="5169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7550" lIns="134450" rIns="134450" tIns="107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b="0" i="0" lang="en-US" sz="1176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ES5</a:t>
              </a:r>
            </a:p>
          </p:txBody>
        </p:sp>
        <p:sp>
          <p:nvSpPr>
            <p:cNvPr id="205" name="Shape 205"/>
            <p:cNvSpPr txBox="1"/>
            <p:nvPr/>
          </p:nvSpPr>
          <p:spPr>
            <a:xfrm rot="-3297300">
              <a:off x="8189246" y="750342"/>
              <a:ext cx="1042103" cy="5169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7550" lIns="134450" rIns="134450" tIns="107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b="0" i="0" lang="en-US" sz="1176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ES2016</a:t>
              </a:r>
            </a:p>
          </p:txBody>
        </p:sp>
        <p:sp>
          <p:nvSpPr>
            <p:cNvPr id="206" name="Shape 206"/>
            <p:cNvSpPr txBox="1"/>
            <p:nvPr/>
          </p:nvSpPr>
          <p:spPr>
            <a:xfrm rot="-3297300">
              <a:off x="9096385" y="695186"/>
              <a:ext cx="1076206" cy="5169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7550" lIns="134450" rIns="134450" tIns="107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b="0" i="0" lang="en-US" sz="1176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ES2017</a:t>
              </a:r>
            </a:p>
          </p:txBody>
        </p:sp>
        <p:sp>
          <p:nvSpPr>
            <p:cNvPr id="207" name="Shape 207"/>
            <p:cNvSpPr txBox="1"/>
            <p:nvPr/>
          </p:nvSpPr>
          <p:spPr>
            <a:xfrm rot="-3297300">
              <a:off x="9939782" y="730201"/>
              <a:ext cx="1091307" cy="5169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7550" lIns="134450" rIns="134450" tIns="107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b="0" i="0" lang="en-US" sz="1176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ES2018</a:t>
              </a:r>
            </a:p>
          </p:txBody>
        </p:sp>
        <p:sp>
          <p:nvSpPr>
            <p:cNvPr id="208" name="Shape 208"/>
            <p:cNvSpPr txBox="1"/>
            <p:nvPr/>
          </p:nvSpPr>
          <p:spPr>
            <a:xfrm rot="-3297300">
              <a:off x="7259538" y="720913"/>
              <a:ext cx="1113997" cy="5169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7550" lIns="134450" rIns="134450" tIns="107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05050"/>
                </a:buClr>
                <a:buSzPct val="25000"/>
                <a:buFont typeface="Quattrocento Sans"/>
                <a:buNone/>
              </a:pPr>
              <a:r>
                <a:rPr b="0" i="0" lang="en-US" sz="1176" u="none" cap="none" strike="noStrike">
                  <a:solidFill>
                    <a:srgbClr val="50505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ES2015</a:t>
              </a:r>
            </a:p>
          </p:txBody>
        </p:sp>
      </p:grpSp>
      <p:sp>
        <p:nvSpPr>
          <p:cNvPr id="209" name="Shape 209"/>
          <p:cNvSpPr txBox="1"/>
          <p:nvPr/>
        </p:nvSpPr>
        <p:spPr>
          <a:xfrm>
            <a:off x="3751587" y="4473942"/>
            <a:ext cx="1247975" cy="400626"/>
          </a:xfrm>
          <a:prstGeom prst="rect">
            <a:avLst/>
          </a:prstGeom>
          <a:noFill/>
          <a:ln>
            <a:noFill/>
          </a:ln>
        </p:spPr>
        <p:txBody>
          <a:bodyPr anchorCtr="0" anchor="t" bIns="107550" lIns="134450" rIns="134450" tIns="1075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b="0" i="0" lang="en-US" sz="1324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June 2016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4928875" y="4473942"/>
            <a:ext cx="1405678" cy="400626"/>
          </a:xfrm>
          <a:prstGeom prst="rect">
            <a:avLst/>
          </a:prstGeom>
          <a:noFill/>
          <a:ln>
            <a:noFill/>
          </a:ln>
        </p:spPr>
        <p:txBody>
          <a:bodyPr anchorCtr="0" anchor="t" bIns="107550" lIns="134450" rIns="134450" tIns="1075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ct val="25000"/>
              <a:buFont typeface="Quattrocento Sans"/>
              <a:buNone/>
            </a:pPr>
            <a:r>
              <a:rPr b="0" i="0" lang="en-US" sz="1324" u="none" cap="none" strike="noStrike">
                <a:solidFill>
                  <a:srgbClr val="505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 2016</a:t>
            </a: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/>
        </p:nvSpPr>
        <p:spPr>
          <a:xfrm>
            <a:off x="1428516" y="2151027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b="1" i="0" lang="en-US" sz="36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TypeScript</a:t>
            </a:r>
            <a:r>
              <a:rPr b="0" i="0" lang="en-US" sz="32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b="0" i="0" lang="en-US" sz="28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 typed superset of JavaScript that compiles to plain JavaScript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/>
        </p:nvSpPr>
        <p:spPr>
          <a:xfrm>
            <a:off x="1555517" y="2256861"/>
            <a:ext cx="5918009" cy="547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b="0" i="0" lang="en-US" sz="32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Any browser. Any host. Any OS.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4B5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E"/>
              </a:buClr>
              <a:buSzPct val="25000"/>
              <a:buFont typeface="Roboto"/>
              <a:buNone/>
            </a:pPr>
            <a:r>
              <a:rPr b="1" i="0" lang="en-US" sz="3200" u="none" cap="none" strike="noStrike">
                <a:solidFill>
                  <a:srgbClr val="004B53"/>
                </a:solidFill>
                <a:latin typeface="Roboto"/>
                <a:ea typeface="Roboto"/>
                <a:cs typeface="Roboto"/>
                <a:sym typeface="Roboto"/>
              </a:rPr>
              <a:t>Open Source.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D PPT Master Fin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