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集成了karma、Jasmine作为测试工具。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Component、Module、Route这三个概念非常重要，其中Component是核心中的核心，掌握了这3个概念之后我们就可以上手开发了，另外那些小东西，可以边做边学，一点儿都不影响。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首先给大家看一个完整的入门案例。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组件结构图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Angular2里面的数据流是单向的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巨大的Tree型结构，从上向下依次检查，但是可以配置不同的检测策略，跳过不必要的遍历。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互动：有多少人用过webpack?多少人知道为什么要NgModule这个机制？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好，谢谢。看起来我们需要先脑补一点点基础知识。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我们来看这样一个简单的组件树，在真实的项目里面，组件结构会比这个更加复杂，对吧？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那么，当用户打开这个页面的时候，是不是会出现大量的请求？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Chrome最大的并发数是8，如果打开一个页面要发送100个请求，那么你的用户需要等待很久才能看到这个页面。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很显然，这是不合适的。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所以，我们需要把一些东西合并合并，打个包，这是请求的数量和代码结构之间的一种平衡。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有人会说，没有NgModule，我们自己也可以通过webpack自己打包啊，但是那样和Angular本身的结合就太松了，而且在大型的项目里面配置起来也非常麻烦。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别忘了，除了Component之间的依赖关系，我们还有CSS和图片噢。</a:t>
            </a:r>
          </a:p>
          <a:p>
            <a:pPr lvl="0">
              <a:spcBef>
                <a:spcPts val="0"/>
              </a:spcBef>
              <a:buClr>
                <a:schemeClr val="accent2"/>
              </a:buClr>
              <a:buSzPct val="100000"/>
              <a:buFont typeface="Arial"/>
              <a:buNone/>
            </a:pPr>
            <a:r>
              <a:rPr lang="en-US"/>
              <a:t>所以，我们需要NgModule来把这些东西打个包，请看这个：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今天，我给大家分享4块内容，分别是...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大家听完之后就具备了开发Angular2应用的能力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模块里面不仅仅包含组件，还有指令、服务、路由配置，都打包在里面了。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那么，对于我们这样的一个例子，我们应该切分成几个Module呢？或者说打几个包比较合适呢？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很显然，最清晰的方式是，我们可以根据业务逻辑来切分，比如切成这样：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这样打成多个js之后，请求数量是不是少了很多？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一个很惊喜的消息是，官方的angular-cli已经在内部集成了webpack，它会根据你的模块结构自动帮你打包。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但是这样又会产生另一个问题，怎么才能按需加载这些bundle呢，这就需要借助于路由了，我们来看示例代码里面的路由配置。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angular2-dependencies-graph可以自动生成模块结构图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注意NgModule与ES6里面模块的区别，我们以Java来类比，NgModule类似于jar包，而ES6或者requirejs里面的模块更类似于Java里面的Class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我们从最简单的开始。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路由的配置和按需加载是紧密相关的，angular-cli会根据这里的配置自动切分多个bundle。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在真实的项目里面，路由一定不止一层，我们来看嵌套的路由。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好，我们总结一下，今天一共给大家讲了4大块内容。第一块：......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2009年，NodeJS的出现，标志着前端开发进入工业化时代。同时也爆炸式地出现了大量基于NodeJS的开发工具。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2009年，NodeJS的出现，标志着前端开发进入工业化时代。同时也爆炸式地出现了大量基于NodeJS的开发工具。各位在开发前端代码的过程里面应该都已经用上了基于NodeJS的工具了吧？至少会用一两款对不对？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目前，无论你选择哪一种前端框架，都要学习一大堆的NodeJS工具，Angular2也不例外。那么，在开发Angular2应用的时候，我们可能需要这些东西：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33.png"/><Relationship Id="rId4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Blue">
    <p:bg>
      <p:bgPr>
        <a:solidFill>
          <a:srgbClr val="4285F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3450347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</a:p>
        </p:txBody>
      </p:sp>
      <p:sp>
        <p:nvSpPr>
          <p:cNvPr id="12" name="Shape 12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7175" y="4162275"/>
            <a:ext cx="1901574" cy="6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Blue &amp; 3 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Red &amp; 1 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Yellow &amp; 1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Green &amp; 1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Layout 1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740188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 b="27328" l="13054" r="8069" t="26099"/>
          <a:stretch/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Shape 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49657"/>
            <a:ext cx="1414200" cy="9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yout 1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125" y="7539"/>
            <a:ext cx="9144000" cy="11385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8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999999"/>
              </a:buClr>
              <a:buFont typeface="Arial"/>
              <a:buNone/>
              <a:defRPr b="0" i="0" sz="14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b="27328" l="13054" r="8069" t="26099"/>
          <a:stretch/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google_developers_horizontal.png"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3806" y="228887"/>
            <a:ext cx="22602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94" y="4611399"/>
            <a:ext cx="1301354" cy="4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Gray Foo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flipH="1">
            <a:off x="63499" y="4617750"/>
            <a:ext cx="9106200" cy="548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30" name="Shape 30"/>
          <p:cNvSpPr/>
          <p:nvPr/>
        </p:nvSpPr>
        <p:spPr>
          <a:xfrm flipH="1">
            <a:off x="-12450" y="4686832"/>
            <a:ext cx="4769700" cy="474000"/>
          </a:xfrm>
          <a:custGeom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31" name="Shape 3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27328" l="13054" r="8069" t="26099"/>
          <a:stretch/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Blu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Yellow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Color Gree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- 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27452" l="10761" r="10800" t="26564"/>
          <a:stretch/>
        </p:blipFill>
        <p:spPr>
          <a:xfrm>
            <a:off x="176222" y="4817417"/>
            <a:ext cx="600900" cy="2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Gray Footer - Title &amp; 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 flipH="1">
            <a:off x="25697" y="4617750"/>
            <a:ext cx="9144000" cy="548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 flipH="1">
            <a:off x="-12450" y="4686832"/>
            <a:ext cx="4769700" cy="474000"/>
          </a:xfrm>
          <a:custGeom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51" name="Shape 5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1778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1778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1778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1778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1778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1778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1778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1778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SzPct val="1000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27328" l="13054" r="8069" t="26099"/>
          <a:stretch/>
        </p:blipFill>
        <p:spPr>
          <a:xfrm>
            <a:off x="190097" y="4807794"/>
            <a:ext cx="621900" cy="2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amoqiongqiu/ng2-bootstrap-demo" TargetMode="External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hyperlink" Target="https://github.com/manekinekko/angular2-dependencies-graph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ng-bootstrap.github.io/#/home" TargetMode="External"/><Relationship Id="rId4" Type="http://schemas.openxmlformats.org/officeDocument/2006/relationships/hyperlink" Target="http://www.primefaces.org/primeng/#/" TargetMode="External"/><Relationship Id="rId5" Type="http://schemas.openxmlformats.org/officeDocument/2006/relationships/hyperlink" Target="https://github.com/angular/material2" TargetMode="External"/><Relationship Id="rId6" Type="http://schemas.openxmlformats.org/officeDocument/2006/relationships/hyperlink" Target="http://www.telerik.com/blogs/what-to-expect-in-2016-for-kendo-ui-with-angular-2-and-mor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damoqiongqiu/ng2-bootstrap-demo" TargetMode="External"/><Relationship Id="rId4" Type="http://schemas.openxmlformats.org/officeDocument/2006/relationships/hyperlink" Target="https://github.com/damoqiongqiu/ng2-bootstrap-demo" TargetMode="External"/><Relationship Id="rId5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png"/><Relationship Id="rId4" Type="http://schemas.openxmlformats.org/officeDocument/2006/relationships/image" Target="../media/image10.png"/><Relationship Id="rId9" Type="http://schemas.openxmlformats.org/officeDocument/2006/relationships/image" Target="../media/image09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Relationship Id="rId7" Type="http://schemas.openxmlformats.org/officeDocument/2006/relationships/image" Target="../media/image06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07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uBRK6cTr4Vk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840108" y="549600"/>
            <a:ext cx="6490882" cy="139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Angular2 in Action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40092" y="2471825"/>
            <a:ext cx="65799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章小飞(Aaron Zhang)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Google开发技术推广部，专职Angular推广</a:t>
            </a:r>
            <a:b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lt1"/>
                </a:solidFill>
              </a:rPr>
              <a:t>2016-10-22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Angular-cli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152400" y="4124100"/>
            <a:ext cx="29319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&gt;ng test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124" y="1312699"/>
            <a:ext cx="4575325" cy="28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-89500" y="-34425"/>
            <a:ext cx="9281700" cy="524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1370250" y="2265225"/>
            <a:ext cx="6403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Angular2 core Concepts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Angular2 Core Concepts</a:t>
            </a:r>
          </a:p>
        </p:txBody>
      </p:sp>
      <p:sp>
        <p:nvSpPr>
          <p:cNvPr id="164" name="Shape 164"/>
          <p:cNvSpPr/>
          <p:nvPr/>
        </p:nvSpPr>
        <p:spPr>
          <a:xfrm>
            <a:off x="3413550" y="3099125"/>
            <a:ext cx="12879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Component</a:t>
            </a:r>
          </a:p>
        </p:txBody>
      </p:sp>
      <p:sp>
        <p:nvSpPr>
          <p:cNvPr id="165" name="Shape 165"/>
          <p:cNvSpPr/>
          <p:nvPr/>
        </p:nvSpPr>
        <p:spPr>
          <a:xfrm>
            <a:off x="3413562" y="2234425"/>
            <a:ext cx="1287900" cy="492600"/>
          </a:xfrm>
          <a:prstGeom prst="rect">
            <a:avLst/>
          </a:prstGeom>
          <a:solidFill>
            <a:srgbClr val="FFEE7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Service</a:t>
            </a:r>
          </a:p>
        </p:txBody>
      </p:sp>
      <p:sp>
        <p:nvSpPr>
          <p:cNvPr id="166" name="Shape 166"/>
          <p:cNvSpPr/>
          <p:nvPr/>
        </p:nvSpPr>
        <p:spPr>
          <a:xfrm>
            <a:off x="1001337" y="3099125"/>
            <a:ext cx="8409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Route</a:t>
            </a:r>
          </a:p>
        </p:txBody>
      </p:sp>
      <p:sp>
        <p:nvSpPr>
          <p:cNvPr id="167" name="Shape 167"/>
          <p:cNvSpPr/>
          <p:nvPr/>
        </p:nvSpPr>
        <p:spPr>
          <a:xfrm>
            <a:off x="3413538" y="4004825"/>
            <a:ext cx="12879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DI</a:t>
            </a:r>
          </a:p>
        </p:txBody>
      </p:sp>
      <p:sp>
        <p:nvSpPr>
          <p:cNvPr id="168" name="Shape 168"/>
          <p:cNvSpPr/>
          <p:nvPr/>
        </p:nvSpPr>
        <p:spPr>
          <a:xfrm>
            <a:off x="6734288" y="2229150"/>
            <a:ext cx="1287900" cy="492600"/>
          </a:xfrm>
          <a:prstGeom prst="rect">
            <a:avLst/>
          </a:prstGeom>
          <a:solidFill>
            <a:srgbClr val="FFEE7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DataBinding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5109059" y="2229150"/>
            <a:ext cx="1287900" cy="492600"/>
          </a:xfrm>
          <a:prstGeom prst="rect">
            <a:avLst/>
          </a:prstGeom>
          <a:solidFill>
            <a:srgbClr val="FFEE7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Directive</a:t>
            </a:r>
          </a:p>
        </p:txBody>
      </p:sp>
      <p:sp>
        <p:nvSpPr>
          <p:cNvPr id="170" name="Shape 170"/>
          <p:cNvSpPr/>
          <p:nvPr/>
        </p:nvSpPr>
        <p:spPr>
          <a:xfrm>
            <a:off x="5109072" y="1359162"/>
            <a:ext cx="12879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Pipe</a:t>
            </a:r>
          </a:p>
        </p:txBody>
      </p:sp>
      <p:sp>
        <p:nvSpPr>
          <p:cNvPr id="171" name="Shape 171"/>
          <p:cNvSpPr/>
          <p:nvPr/>
        </p:nvSpPr>
        <p:spPr>
          <a:xfrm>
            <a:off x="2165119" y="3099125"/>
            <a:ext cx="840900" cy="49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Module</a:t>
            </a:r>
          </a:p>
        </p:txBody>
      </p:sp>
      <p:cxnSp>
        <p:nvCxnSpPr>
          <p:cNvPr id="172" name="Shape 172"/>
          <p:cNvCxnSpPr>
            <a:stCxn id="166" idx="3"/>
            <a:endCxn id="171" idx="1"/>
          </p:cNvCxnSpPr>
          <p:nvPr/>
        </p:nvCxnSpPr>
        <p:spPr>
          <a:xfrm>
            <a:off x="1842237" y="3345425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3" name="Shape 173"/>
          <p:cNvCxnSpPr>
            <a:stCxn id="164" idx="0"/>
            <a:endCxn id="165" idx="2"/>
          </p:cNvCxnSpPr>
          <p:nvPr/>
        </p:nvCxnSpPr>
        <p:spPr>
          <a:xfrm rot="10800000">
            <a:off x="4057500" y="2727125"/>
            <a:ext cx="0" cy="3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4" name="Shape 174"/>
          <p:cNvCxnSpPr>
            <a:stCxn id="171" idx="3"/>
            <a:endCxn id="164" idx="1"/>
          </p:cNvCxnSpPr>
          <p:nvPr/>
        </p:nvCxnSpPr>
        <p:spPr>
          <a:xfrm>
            <a:off x="3006019" y="3345425"/>
            <a:ext cx="40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5" name="Shape 175"/>
          <p:cNvCxnSpPr>
            <a:stCxn id="164" idx="2"/>
            <a:endCxn id="167" idx="0"/>
          </p:cNvCxnSpPr>
          <p:nvPr/>
        </p:nvCxnSpPr>
        <p:spPr>
          <a:xfrm>
            <a:off x="4057500" y="35917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6" name="Shape 176"/>
          <p:cNvCxnSpPr>
            <a:stCxn id="164" idx="3"/>
            <a:endCxn id="177" idx="1"/>
          </p:cNvCxnSpPr>
          <p:nvPr/>
        </p:nvCxnSpPr>
        <p:spPr>
          <a:xfrm>
            <a:off x="4701450" y="3345425"/>
            <a:ext cx="40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8" name="Shape 178"/>
          <p:cNvCxnSpPr>
            <a:stCxn id="169" idx="3"/>
            <a:endCxn id="168" idx="1"/>
          </p:cNvCxnSpPr>
          <p:nvPr/>
        </p:nvCxnSpPr>
        <p:spPr>
          <a:xfrm>
            <a:off x="6396959" y="2475450"/>
            <a:ext cx="3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9" name="Shape 179"/>
          <p:cNvCxnSpPr>
            <a:stCxn id="169" idx="0"/>
            <a:endCxn id="170" idx="2"/>
          </p:cNvCxnSpPr>
          <p:nvPr/>
        </p:nvCxnSpPr>
        <p:spPr>
          <a:xfrm rot="10800000">
            <a:off x="5753009" y="18517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0" name="Shape 180"/>
          <p:cNvSpPr/>
          <p:nvPr/>
        </p:nvSpPr>
        <p:spPr>
          <a:xfrm>
            <a:off x="6734297" y="3099112"/>
            <a:ext cx="12879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Change Detection</a:t>
            </a:r>
          </a:p>
        </p:txBody>
      </p:sp>
      <p:cxnSp>
        <p:nvCxnSpPr>
          <p:cNvPr id="181" name="Shape 181"/>
          <p:cNvCxnSpPr>
            <a:stCxn id="168" idx="2"/>
            <a:endCxn id="180" idx="0"/>
          </p:cNvCxnSpPr>
          <p:nvPr/>
        </p:nvCxnSpPr>
        <p:spPr>
          <a:xfrm>
            <a:off x="7378238" y="2721750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7" name="Shape 177"/>
          <p:cNvSpPr/>
          <p:nvPr/>
        </p:nvSpPr>
        <p:spPr>
          <a:xfrm>
            <a:off x="5109072" y="3099125"/>
            <a:ext cx="1287900" cy="492600"/>
          </a:xfrm>
          <a:prstGeom prst="rect">
            <a:avLst/>
          </a:prstGeom>
          <a:solidFill>
            <a:srgbClr val="FFEE7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Template</a:t>
            </a:r>
          </a:p>
        </p:txBody>
      </p:sp>
      <p:cxnSp>
        <p:nvCxnSpPr>
          <p:cNvPr id="182" name="Shape 182"/>
          <p:cNvCxnSpPr>
            <a:stCxn id="177" idx="0"/>
            <a:endCxn id="169" idx="2"/>
          </p:cNvCxnSpPr>
          <p:nvPr/>
        </p:nvCxnSpPr>
        <p:spPr>
          <a:xfrm rot="10800000">
            <a:off x="5753022" y="2721725"/>
            <a:ext cx="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5109072" y="4004825"/>
            <a:ext cx="1287900" cy="492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/>
              <a:t>Style &amp; Animation</a:t>
            </a:r>
          </a:p>
        </p:txBody>
      </p:sp>
      <p:cxnSp>
        <p:nvCxnSpPr>
          <p:cNvPr id="184" name="Shape 184"/>
          <p:cNvCxnSpPr>
            <a:stCxn id="177" idx="2"/>
            <a:endCxn id="183" idx="0"/>
          </p:cNvCxnSpPr>
          <p:nvPr/>
        </p:nvCxnSpPr>
        <p:spPr>
          <a:xfrm>
            <a:off x="5753022" y="3591725"/>
            <a:ext cx="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Angular2 Core Concepts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2050380" y="2545211"/>
            <a:ext cx="5043253" cy="737372"/>
            <a:chOff x="248962" y="3114000"/>
            <a:chExt cx="3700112" cy="492600"/>
          </a:xfrm>
        </p:grpSpPr>
        <p:sp>
          <p:nvSpPr>
            <p:cNvPr id="191" name="Shape 191"/>
            <p:cNvSpPr/>
            <p:nvPr/>
          </p:nvSpPr>
          <p:spPr>
            <a:xfrm>
              <a:off x="2661175" y="3114000"/>
              <a:ext cx="1287900" cy="492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>
                  <a:solidFill>
                    <a:srgbClr val="FFFFFF"/>
                  </a:solidFill>
                </a:rPr>
                <a:t>Component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248962" y="3114000"/>
              <a:ext cx="840900" cy="492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>
                  <a:solidFill>
                    <a:srgbClr val="FFFFFF"/>
                  </a:solidFill>
                </a:rPr>
                <a:t>Route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1455069" y="3114000"/>
              <a:ext cx="840900" cy="4926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>
                  <a:solidFill>
                    <a:srgbClr val="FFFFFF"/>
                  </a:solidFill>
                </a:rPr>
                <a:t>Module</a:t>
              </a:r>
            </a:p>
          </p:txBody>
        </p:sp>
        <p:cxnSp>
          <p:nvCxnSpPr>
            <p:cNvPr id="194" name="Shape 194"/>
            <p:cNvCxnSpPr>
              <a:stCxn id="192" idx="3"/>
              <a:endCxn id="193" idx="1"/>
            </p:cNvCxnSpPr>
            <p:nvPr/>
          </p:nvCxnSpPr>
          <p:spPr>
            <a:xfrm>
              <a:off x="1089862" y="3360300"/>
              <a:ext cx="36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95" name="Shape 195"/>
            <p:cNvCxnSpPr>
              <a:stCxn id="193" idx="3"/>
              <a:endCxn id="191" idx="1"/>
            </p:cNvCxnSpPr>
            <p:nvPr/>
          </p:nvCxnSpPr>
          <p:spPr>
            <a:xfrm>
              <a:off x="2295969" y="3360300"/>
              <a:ext cx="365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Angular2 Core Concepts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26950" y="3713825"/>
            <a:ext cx="8090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https://github.com/damoqiongqiu/ng2-bootstrap-demo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487" y="1484962"/>
            <a:ext cx="7959019" cy="21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Core Concept:Component</a:t>
            </a:r>
          </a:p>
        </p:txBody>
      </p:sp>
      <p:sp>
        <p:nvSpPr>
          <p:cNvPr id="208" name="Shape 208"/>
          <p:cNvSpPr/>
          <p:nvPr/>
        </p:nvSpPr>
        <p:spPr>
          <a:xfrm>
            <a:off x="3566825" y="1469125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AppComponent</a:t>
            </a:r>
          </a:p>
        </p:txBody>
      </p:sp>
      <p:sp>
        <p:nvSpPr>
          <p:cNvPr id="209" name="Shape 209"/>
          <p:cNvSpPr/>
          <p:nvPr/>
        </p:nvSpPr>
        <p:spPr>
          <a:xfrm>
            <a:off x="294550" y="2548550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HomeComponent</a:t>
            </a:r>
          </a:p>
        </p:txBody>
      </p:sp>
      <p:sp>
        <p:nvSpPr>
          <p:cNvPr id="210" name="Shape 210"/>
          <p:cNvSpPr/>
          <p:nvPr/>
        </p:nvSpPr>
        <p:spPr>
          <a:xfrm>
            <a:off x="2435933" y="2548550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UserComponent</a:t>
            </a:r>
          </a:p>
        </p:txBody>
      </p:sp>
      <p:sp>
        <p:nvSpPr>
          <p:cNvPr id="211" name="Shape 211"/>
          <p:cNvSpPr/>
          <p:nvPr/>
        </p:nvSpPr>
        <p:spPr>
          <a:xfrm>
            <a:off x="4577291" y="2548550"/>
            <a:ext cx="2010299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RoleComponent</a:t>
            </a:r>
          </a:p>
        </p:txBody>
      </p:sp>
      <p:sp>
        <p:nvSpPr>
          <p:cNvPr id="212" name="Shape 212"/>
          <p:cNvSpPr/>
          <p:nvPr/>
        </p:nvSpPr>
        <p:spPr>
          <a:xfrm>
            <a:off x="6718675" y="2548550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PermissionComponent</a:t>
            </a:r>
          </a:p>
        </p:txBody>
      </p:sp>
      <p:cxnSp>
        <p:nvCxnSpPr>
          <p:cNvPr id="213" name="Shape 213"/>
          <p:cNvCxnSpPr>
            <a:stCxn id="208" idx="2"/>
            <a:endCxn id="209" idx="0"/>
          </p:cNvCxnSpPr>
          <p:nvPr/>
        </p:nvCxnSpPr>
        <p:spPr>
          <a:xfrm flipH="1">
            <a:off x="1299575" y="1961725"/>
            <a:ext cx="3272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4" name="Shape 214"/>
          <p:cNvCxnSpPr>
            <a:stCxn id="208" idx="2"/>
            <a:endCxn id="210" idx="0"/>
          </p:cNvCxnSpPr>
          <p:nvPr/>
        </p:nvCxnSpPr>
        <p:spPr>
          <a:xfrm flipH="1">
            <a:off x="3440975" y="1961725"/>
            <a:ext cx="11310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5" name="Shape 215"/>
          <p:cNvCxnSpPr>
            <a:stCxn id="208" idx="2"/>
            <a:endCxn id="211" idx="0"/>
          </p:cNvCxnSpPr>
          <p:nvPr/>
        </p:nvCxnSpPr>
        <p:spPr>
          <a:xfrm>
            <a:off x="4571975" y="1961725"/>
            <a:ext cx="1010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6" name="Shape 216"/>
          <p:cNvCxnSpPr>
            <a:stCxn id="208" idx="2"/>
            <a:endCxn id="212" idx="0"/>
          </p:cNvCxnSpPr>
          <p:nvPr/>
        </p:nvCxnSpPr>
        <p:spPr>
          <a:xfrm>
            <a:off x="4571975" y="1961725"/>
            <a:ext cx="3151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1229995" y="3767375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UserListComponent</a:t>
            </a:r>
          </a:p>
        </p:txBody>
      </p:sp>
      <p:sp>
        <p:nvSpPr>
          <p:cNvPr id="218" name="Shape 218"/>
          <p:cNvSpPr/>
          <p:nvPr/>
        </p:nvSpPr>
        <p:spPr>
          <a:xfrm>
            <a:off x="3641870" y="3767375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AddUserComponent</a:t>
            </a:r>
          </a:p>
        </p:txBody>
      </p:sp>
      <p:cxnSp>
        <p:nvCxnSpPr>
          <p:cNvPr id="219" name="Shape 219"/>
          <p:cNvCxnSpPr>
            <a:stCxn id="210" idx="2"/>
            <a:endCxn id="217" idx="0"/>
          </p:cNvCxnSpPr>
          <p:nvPr/>
        </p:nvCxnSpPr>
        <p:spPr>
          <a:xfrm flipH="1">
            <a:off x="2235083" y="3041150"/>
            <a:ext cx="12060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0" name="Shape 220"/>
          <p:cNvCxnSpPr>
            <a:stCxn id="210" idx="2"/>
            <a:endCxn id="218" idx="0"/>
          </p:cNvCxnSpPr>
          <p:nvPr/>
        </p:nvCxnSpPr>
        <p:spPr>
          <a:xfrm>
            <a:off x="3441083" y="3041150"/>
            <a:ext cx="12060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1492375" y="4302800"/>
            <a:ext cx="6039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Concept:Component</a:t>
            </a:r>
          </a:p>
        </p:txBody>
      </p:sp>
      <p:sp>
        <p:nvSpPr>
          <p:cNvPr id="227" name="Shape 227"/>
          <p:cNvSpPr/>
          <p:nvPr/>
        </p:nvSpPr>
        <p:spPr>
          <a:xfrm>
            <a:off x="3566825" y="1469125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AppComponent</a:t>
            </a:r>
          </a:p>
        </p:txBody>
      </p:sp>
      <p:sp>
        <p:nvSpPr>
          <p:cNvPr id="228" name="Shape 228"/>
          <p:cNvSpPr/>
          <p:nvPr/>
        </p:nvSpPr>
        <p:spPr>
          <a:xfrm>
            <a:off x="294550" y="2548550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HomeComponent</a:t>
            </a:r>
          </a:p>
        </p:txBody>
      </p:sp>
      <p:sp>
        <p:nvSpPr>
          <p:cNvPr id="229" name="Shape 229"/>
          <p:cNvSpPr/>
          <p:nvPr/>
        </p:nvSpPr>
        <p:spPr>
          <a:xfrm>
            <a:off x="2435933" y="2548550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UserComponent</a:t>
            </a:r>
          </a:p>
        </p:txBody>
      </p:sp>
      <p:sp>
        <p:nvSpPr>
          <p:cNvPr id="230" name="Shape 230"/>
          <p:cNvSpPr/>
          <p:nvPr/>
        </p:nvSpPr>
        <p:spPr>
          <a:xfrm>
            <a:off x="4577291" y="2548550"/>
            <a:ext cx="2010299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RoleComponent</a:t>
            </a:r>
          </a:p>
        </p:txBody>
      </p:sp>
      <p:sp>
        <p:nvSpPr>
          <p:cNvPr id="231" name="Shape 231"/>
          <p:cNvSpPr/>
          <p:nvPr/>
        </p:nvSpPr>
        <p:spPr>
          <a:xfrm>
            <a:off x="6718675" y="2548550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PermissionComponent</a:t>
            </a:r>
          </a:p>
        </p:txBody>
      </p:sp>
      <p:cxnSp>
        <p:nvCxnSpPr>
          <p:cNvPr id="232" name="Shape 232"/>
          <p:cNvCxnSpPr>
            <a:stCxn id="227" idx="2"/>
            <a:endCxn id="228" idx="0"/>
          </p:cNvCxnSpPr>
          <p:nvPr/>
        </p:nvCxnSpPr>
        <p:spPr>
          <a:xfrm flipH="1">
            <a:off x="1299575" y="1961725"/>
            <a:ext cx="3272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3" name="Shape 233"/>
          <p:cNvCxnSpPr>
            <a:stCxn id="227" idx="2"/>
            <a:endCxn id="229" idx="0"/>
          </p:cNvCxnSpPr>
          <p:nvPr/>
        </p:nvCxnSpPr>
        <p:spPr>
          <a:xfrm flipH="1">
            <a:off x="3440975" y="1961725"/>
            <a:ext cx="11310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4" name="Shape 234"/>
          <p:cNvCxnSpPr>
            <a:stCxn id="227" idx="2"/>
            <a:endCxn id="230" idx="0"/>
          </p:cNvCxnSpPr>
          <p:nvPr/>
        </p:nvCxnSpPr>
        <p:spPr>
          <a:xfrm>
            <a:off x="4571975" y="1961725"/>
            <a:ext cx="1010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27" idx="2"/>
            <a:endCxn id="231" idx="0"/>
          </p:cNvCxnSpPr>
          <p:nvPr/>
        </p:nvCxnSpPr>
        <p:spPr>
          <a:xfrm>
            <a:off x="4571975" y="1961725"/>
            <a:ext cx="31518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/>
          <p:nvPr/>
        </p:nvSpPr>
        <p:spPr>
          <a:xfrm>
            <a:off x="1229995" y="3767375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UserListComponent</a:t>
            </a:r>
          </a:p>
        </p:txBody>
      </p:sp>
      <p:sp>
        <p:nvSpPr>
          <p:cNvPr id="237" name="Shape 237"/>
          <p:cNvSpPr/>
          <p:nvPr/>
        </p:nvSpPr>
        <p:spPr>
          <a:xfrm>
            <a:off x="3641870" y="3767375"/>
            <a:ext cx="2010300" cy="492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AddUserComponent</a:t>
            </a:r>
          </a:p>
        </p:txBody>
      </p:sp>
      <p:cxnSp>
        <p:nvCxnSpPr>
          <p:cNvPr id="238" name="Shape 238"/>
          <p:cNvCxnSpPr>
            <a:stCxn id="229" idx="2"/>
            <a:endCxn id="236" idx="0"/>
          </p:cNvCxnSpPr>
          <p:nvPr/>
        </p:nvCxnSpPr>
        <p:spPr>
          <a:xfrm flipH="1">
            <a:off x="2235083" y="3041150"/>
            <a:ext cx="12060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>
            <a:stCxn id="229" idx="2"/>
            <a:endCxn id="237" idx="0"/>
          </p:cNvCxnSpPr>
          <p:nvPr/>
        </p:nvCxnSpPr>
        <p:spPr>
          <a:xfrm>
            <a:off x="3441083" y="3041150"/>
            <a:ext cx="12060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" name="Shape 240"/>
          <p:cNvSpPr txBox="1"/>
          <p:nvPr/>
        </p:nvSpPr>
        <p:spPr>
          <a:xfrm>
            <a:off x="1492375" y="4302800"/>
            <a:ext cx="6039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Data Flow</a:t>
            </a:r>
          </a:p>
        </p:txBody>
      </p:sp>
      <p:sp>
        <p:nvSpPr>
          <p:cNvPr id="241" name="Shape 241"/>
          <p:cNvSpPr/>
          <p:nvPr/>
        </p:nvSpPr>
        <p:spPr>
          <a:xfrm>
            <a:off x="2049100" y="1986800"/>
            <a:ext cx="2215225" cy="1730650"/>
          </a:xfrm>
          <a:custGeom>
            <a:pathLst>
              <a:path extrusionOk="0" h="69226" w="88609">
                <a:moveTo>
                  <a:pt x="88609" y="0"/>
                </a:moveTo>
                <a:cubicBezTo>
                  <a:pt x="76090" y="6258"/>
                  <a:pt x="64642" y="17124"/>
                  <a:pt x="50673" y="17998"/>
                </a:cubicBezTo>
                <a:cubicBezTo>
                  <a:pt x="39148" y="18718"/>
                  <a:pt x="25076" y="12169"/>
                  <a:pt x="16060" y="19383"/>
                </a:cubicBezTo>
                <a:cubicBezTo>
                  <a:pt x="12623" y="22131"/>
                  <a:pt x="14064" y="28002"/>
                  <a:pt x="13845" y="32397"/>
                </a:cubicBezTo>
                <a:cubicBezTo>
                  <a:pt x="13655" y="36181"/>
                  <a:pt x="12860" y="40287"/>
                  <a:pt x="14399" y="43750"/>
                </a:cubicBezTo>
                <a:cubicBezTo>
                  <a:pt x="16393" y="48239"/>
                  <a:pt x="21959" y="52275"/>
                  <a:pt x="20768" y="57042"/>
                </a:cubicBezTo>
                <a:cubicBezTo>
                  <a:pt x="20165" y="59453"/>
                  <a:pt x="16706" y="59996"/>
                  <a:pt x="14399" y="60919"/>
                </a:cubicBezTo>
                <a:cubicBezTo>
                  <a:pt x="9253" y="62975"/>
                  <a:pt x="3918" y="65307"/>
                  <a:pt x="0" y="69226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Concept:Change Detection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50" y="1274925"/>
            <a:ext cx="603885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492375" y="4302800"/>
            <a:ext cx="60390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With </a:t>
            </a:r>
            <a:r>
              <a:rPr lang="en-US" sz="2400"/>
              <a:t>immutable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420600" y="2335200"/>
            <a:ext cx="8302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Why we need NgModule?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sp>
        <p:nvSpPr>
          <p:cNvPr id="260" name="Shape 260"/>
          <p:cNvSpPr/>
          <p:nvPr/>
        </p:nvSpPr>
        <p:spPr>
          <a:xfrm>
            <a:off x="2579150" y="202205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889300" y="33523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3577275" y="1998912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4711725" y="2700762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272537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577275" y="1394750"/>
            <a:ext cx="261600" cy="26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5477762" y="33523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3327225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150900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575387" y="199892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5739375" y="387970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3838875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5314400" y="387970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3" name="Shape 273"/>
          <p:cNvCxnSpPr>
            <a:stCxn id="265" idx="4"/>
            <a:endCxn id="269" idx="0"/>
          </p:cNvCxnSpPr>
          <p:nvPr/>
        </p:nvCxnSpPr>
        <p:spPr>
          <a:xfrm>
            <a:off x="3708075" y="1656350"/>
            <a:ext cx="9981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4" name="Shape 274"/>
          <p:cNvCxnSpPr>
            <a:stCxn id="269" idx="4"/>
            <a:endCxn id="268" idx="0"/>
          </p:cNvCxnSpPr>
          <p:nvPr/>
        </p:nvCxnSpPr>
        <p:spPr>
          <a:xfrm>
            <a:off x="4706187" y="2260525"/>
            <a:ext cx="5754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5" name="Shape 275"/>
          <p:cNvCxnSpPr>
            <a:stCxn id="265" idx="4"/>
            <a:endCxn id="260" idx="7"/>
          </p:cNvCxnSpPr>
          <p:nvPr/>
        </p:nvCxnSpPr>
        <p:spPr>
          <a:xfrm flipH="1">
            <a:off x="2802375" y="1656350"/>
            <a:ext cx="9057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6" name="Shape 276"/>
          <p:cNvCxnSpPr>
            <a:stCxn id="265" idx="4"/>
            <a:endCxn id="262" idx="0"/>
          </p:cNvCxnSpPr>
          <p:nvPr/>
        </p:nvCxnSpPr>
        <p:spPr>
          <a:xfrm>
            <a:off x="3708075" y="165635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7" name="Shape 277"/>
          <p:cNvCxnSpPr>
            <a:stCxn id="262" idx="4"/>
            <a:endCxn id="271" idx="0"/>
          </p:cNvCxnSpPr>
          <p:nvPr/>
        </p:nvCxnSpPr>
        <p:spPr>
          <a:xfrm>
            <a:off x="3708075" y="2260512"/>
            <a:ext cx="2616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62" idx="4"/>
            <a:endCxn id="267" idx="0"/>
          </p:cNvCxnSpPr>
          <p:nvPr/>
        </p:nvCxnSpPr>
        <p:spPr>
          <a:xfrm flipH="1">
            <a:off x="3457875" y="2260512"/>
            <a:ext cx="2502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69" idx="4"/>
            <a:endCxn id="264" idx="0"/>
          </p:cNvCxnSpPr>
          <p:nvPr/>
        </p:nvCxnSpPr>
        <p:spPr>
          <a:xfrm flipH="1">
            <a:off x="4403487" y="2260525"/>
            <a:ext cx="3027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69" idx="4"/>
            <a:endCxn id="263" idx="0"/>
          </p:cNvCxnSpPr>
          <p:nvPr/>
        </p:nvCxnSpPr>
        <p:spPr>
          <a:xfrm>
            <a:off x="4706187" y="2260525"/>
            <a:ext cx="1362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1" name="Shape 281"/>
          <p:cNvCxnSpPr>
            <a:stCxn id="268" idx="4"/>
            <a:endCxn id="261" idx="0"/>
          </p:cNvCxnSpPr>
          <p:nvPr/>
        </p:nvCxnSpPr>
        <p:spPr>
          <a:xfrm flipH="1">
            <a:off x="5020100" y="2962375"/>
            <a:ext cx="2616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2" name="Shape 282"/>
          <p:cNvCxnSpPr>
            <a:stCxn id="268" idx="4"/>
            <a:endCxn id="266" idx="0"/>
          </p:cNvCxnSpPr>
          <p:nvPr/>
        </p:nvCxnSpPr>
        <p:spPr>
          <a:xfrm>
            <a:off x="5281700" y="2962375"/>
            <a:ext cx="3270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3" name="Shape 283"/>
          <p:cNvCxnSpPr>
            <a:stCxn id="266" idx="4"/>
            <a:endCxn id="272" idx="0"/>
          </p:cNvCxnSpPr>
          <p:nvPr/>
        </p:nvCxnSpPr>
        <p:spPr>
          <a:xfrm flipH="1">
            <a:off x="5445062" y="3613975"/>
            <a:ext cx="163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4" name="Shape 284"/>
          <p:cNvCxnSpPr>
            <a:stCxn id="266" idx="4"/>
            <a:endCxn id="270" idx="0"/>
          </p:cNvCxnSpPr>
          <p:nvPr/>
        </p:nvCxnSpPr>
        <p:spPr>
          <a:xfrm>
            <a:off x="5608562" y="3613975"/>
            <a:ext cx="2616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5" name="Shape 285"/>
          <p:cNvSpPr/>
          <p:nvPr/>
        </p:nvSpPr>
        <p:spPr>
          <a:xfrm>
            <a:off x="3835250" y="1407275"/>
            <a:ext cx="1773276" cy="260900"/>
          </a:xfrm>
          <a:custGeom>
            <a:pathLst>
              <a:path extrusionOk="0" h="10436" w="54533">
                <a:moveTo>
                  <a:pt x="54533" y="6505"/>
                </a:moveTo>
                <a:cubicBezTo>
                  <a:pt x="53884" y="13"/>
                  <a:pt x="41016" y="-1705"/>
                  <a:pt x="35529" y="1823"/>
                </a:cubicBezTo>
                <a:cubicBezTo>
                  <a:pt x="33497" y="3129"/>
                  <a:pt x="32602" y="7402"/>
                  <a:pt x="34428" y="8984"/>
                </a:cubicBezTo>
                <a:cubicBezTo>
                  <a:pt x="37003" y="11215"/>
                  <a:pt x="46920" y="10669"/>
                  <a:pt x="44618" y="8158"/>
                </a:cubicBezTo>
                <a:cubicBezTo>
                  <a:pt x="38946" y="1972"/>
                  <a:pt x="25980" y="-1959"/>
                  <a:pt x="19830" y="3751"/>
                </a:cubicBezTo>
                <a:cubicBezTo>
                  <a:pt x="17740" y="5690"/>
                  <a:pt x="26342" y="8204"/>
                  <a:pt x="28093" y="5954"/>
                </a:cubicBezTo>
                <a:cubicBezTo>
                  <a:pt x="29038" y="4738"/>
                  <a:pt x="26793" y="5082"/>
                  <a:pt x="25339" y="4577"/>
                </a:cubicBezTo>
                <a:cubicBezTo>
                  <a:pt x="23467" y="3926"/>
                  <a:pt x="21494" y="3608"/>
                  <a:pt x="19555" y="3200"/>
                </a:cubicBezTo>
                <a:cubicBezTo>
                  <a:pt x="13174" y="1856"/>
                  <a:pt x="6520" y="2649"/>
                  <a:pt x="0" y="26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286" name="Shape 286"/>
          <p:cNvSpPr txBox="1"/>
          <p:nvPr/>
        </p:nvSpPr>
        <p:spPr>
          <a:xfrm>
            <a:off x="5532375" y="1375275"/>
            <a:ext cx="2375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This is root Component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66725" y="104775"/>
            <a:ext cx="8090100" cy="866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Contents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Angular-cli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Angular2 Core Concepts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Component(template,style,animation),Module,Route,Form,DataBinding,DI,Service,</a:t>
            </a:r>
            <a:r>
              <a:rPr lang="en-US"/>
              <a:t>Pipe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UI Libraries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Angular-Material2,Prime-NG,ng-Bootstrap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A </a:t>
            </a:r>
            <a:r>
              <a:rPr b="1" lang="en-US">
                <a:solidFill>
                  <a:schemeClr val="dk1"/>
                </a:solidFill>
              </a:rPr>
              <a:t>Complex Demo of ng2-bootstrap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sp>
        <p:nvSpPr>
          <p:cNvPr id="292" name="Shape 292"/>
          <p:cNvSpPr/>
          <p:nvPr/>
        </p:nvSpPr>
        <p:spPr>
          <a:xfrm>
            <a:off x="2347975" y="1728275"/>
            <a:ext cx="4310400" cy="236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293" name="Shape 293"/>
          <p:cNvSpPr/>
          <p:nvPr/>
        </p:nvSpPr>
        <p:spPr>
          <a:xfrm>
            <a:off x="2720387" y="2031250"/>
            <a:ext cx="1683900" cy="627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Component</a:t>
            </a:r>
          </a:p>
        </p:txBody>
      </p:sp>
      <p:sp>
        <p:nvSpPr>
          <p:cNvPr id="294" name="Shape 294"/>
          <p:cNvSpPr/>
          <p:nvPr/>
        </p:nvSpPr>
        <p:spPr>
          <a:xfrm>
            <a:off x="4619262" y="2031250"/>
            <a:ext cx="1683900" cy="627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Directive</a:t>
            </a:r>
          </a:p>
        </p:txBody>
      </p:sp>
      <p:sp>
        <p:nvSpPr>
          <p:cNvPr id="295" name="Shape 295"/>
          <p:cNvSpPr/>
          <p:nvPr/>
        </p:nvSpPr>
        <p:spPr>
          <a:xfrm>
            <a:off x="2720387" y="2873275"/>
            <a:ext cx="1683900" cy="627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96" name="Shape 296"/>
          <p:cNvSpPr/>
          <p:nvPr/>
        </p:nvSpPr>
        <p:spPr>
          <a:xfrm>
            <a:off x="4619262" y="2873275"/>
            <a:ext cx="1683900" cy="627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>
                <a:solidFill>
                  <a:srgbClr val="FFFFFF"/>
                </a:solidFill>
              </a:rPr>
              <a:t>Route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720400" y="3573125"/>
            <a:ext cx="3582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Module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sp>
        <p:nvSpPr>
          <p:cNvPr id="303" name="Shape 303"/>
          <p:cNvSpPr/>
          <p:nvPr/>
        </p:nvSpPr>
        <p:spPr>
          <a:xfrm>
            <a:off x="2579150" y="202205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4889300" y="33523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3577275" y="1998912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711725" y="2700762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4272537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3577275" y="1394750"/>
            <a:ext cx="261600" cy="26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477762" y="33523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3327225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150900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575387" y="199892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739375" y="387970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838875" y="27007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5314400" y="387970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6" name="Shape 316"/>
          <p:cNvCxnSpPr>
            <a:stCxn id="308" idx="4"/>
            <a:endCxn id="312" idx="0"/>
          </p:cNvCxnSpPr>
          <p:nvPr/>
        </p:nvCxnSpPr>
        <p:spPr>
          <a:xfrm>
            <a:off x="3708075" y="1656350"/>
            <a:ext cx="99810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7" name="Shape 317"/>
          <p:cNvCxnSpPr>
            <a:stCxn id="312" idx="4"/>
            <a:endCxn id="311" idx="0"/>
          </p:cNvCxnSpPr>
          <p:nvPr/>
        </p:nvCxnSpPr>
        <p:spPr>
          <a:xfrm>
            <a:off x="4706187" y="2260525"/>
            <a:ext cx="5754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8" name="Shape 318"/>
          <p:cNvCxnSpPr>
            <a:stCxn id="308" idx="4"/>
            <a:endCxn id="303" idx="7"/>
          </p:cNvCxnSpPr>
          <p:nvPr/>
        </p:nvCxnSpPr>
        <p:spPr>
          <a:xfrm flipH="1">
            <a:off x="2802375" y="1656350"/>
            <a:ext cx="9057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19" name="Shape 319"/>
          <p:cNvCxnSpPr>
            <a:stCxn id="308" idx="4"/>
            <a:endCxn id="305" idx="0"/>
          </p:cNvCxnSpPr>
          <p:nvPr/>
        </p:nvCxnSpPr>
        <p:spPr>
          <a:xfrm>
            <a:off x="3708075" y="165635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0" name="Shape 320"/>
          <p:cNvCxnSpPr>
            <a:stCxn id="305" idx="4"/>
            <a:endCxn id="314" idx="0"/>
          </p:cNvCxnSpPr>
          <p:nvPr/>
        </p:nvCxnSpPr>
        <p:spPr>
          <a:xfrm>
            <a:off x="3708075" y="2260512"/>
            <a:ext cx="2616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1" name="Shape 321"/>
          <p:cNvCxnSpPr>
            <a:stCxn id="305" idx="4"/>
            <a:endCxn id="310" idx="0"/>
          </p:cNvCxnSpPr>
          <p:nvPr/>
        </p:nvCxnSpPr>
        <p:spPr>
          <a:xfrm flipH="1">
            <a:off x="3457875" y="2260512"/>
            <a:ext cx="2502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2" name="Shape 322"/>
          <p:cNvCxnSpPr>
            <a:stCxn id="312" idx="4"/>
            <a:endCxn id="307" idx="0"/>
          </p:cNvCxnSpPr>
          <p:nvPr/>
        </p:nvCxnSpPr>
        <p:spPr>
          <a:xfrm flipH="1">
            <a:off x="4403487" y="2260525"/>
            <a:ext cx="3027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3" name="Shape 323"/>
          <p:cNvCxnSpPr>
            <a:stCxn id="312" idx="4"/>
            <a:endCxn id="306" idx="0"/>
          </p:cNvCxnSpPr>
          <p:nvPr/>
        </p:nvCxnSpPr>
        <p:spPr>
          <a:xfrm>
            <a:off x="4706187" y="2260525"/>
            <a:ext cx="1362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>
            <a:stCxn id="311" idx="4"/>
            <a:endCxn id="304" idx="0"/>
          </p:cNvCxnSpPr>
          <p:nvPr/>
        </p:nvCxnSpPr>
        <p:spPr>
          <a:xfrm flipH="1">
            <a:off x="5020100" y="2962375"/>
            <a:ext cx="2616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5" name="Shape 325"/>
          <p:cNvCxnSpPr>
            <a:stCxn id="311" idx="4"/>
            <a:endCxn id="309" idx="0"/>
          </p:cNvCxnSpPr>
          <p:nvPr/>
        </p:nvCxnSpPr>
        <p:spPr>
          <a:xfrm>
            <a:off x="5281700" y="2962375"/>
            <a:ext cx="327000" cy="3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6" name="Shape 326"/>
          <p:cNvCxnSpPr>
            <a:stCxn id="309" idx="4"/>
            <a:endCxn id="315" idx="0"/>
          </p:cNvCxnSpPr>
          <p:nvPr/>
        </p:nvCxnSpPr>
        <p:spPr>
          <a:xfrm flipH="1">
            <a:off x="5445062" y="3613975"/>
            <a:ext cx="163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7" name="Shape 327"/>
          <p:cNvCxnSpPr>
            <a:stCxn id="309" idx="4"/>
            <a:endCxn id="313" idx="0"/>
          </p:cNvCxnSpPr>
          <p:nvPr/>
        </p:nvCxnSpPr>
        <p:spPr>
          <a:xfrm>
            <a:off x="5608562" y="3613975"/>
            <a:ext cx="2616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8" name="Shape 328"/>
          <p:cNvSpPr/>
          <p:nvPr/>
        </p:nvSpPr>
        <p:spPr>
          <a:xfrm>
            <a:off x="3835250" y="1407275"/>
            <a:ext cx="1773276" cy="260900"/>
          </a:xfrm>
          <a:custGeom>
            <a:pathLst>
              <a:path extrusionOk="0" h="10436" w="54533">
                <a:moveTo>
                  <a:pt x="54533" y="6505"/>
                </a:moveTo>
                <a:cubicBezTo>
                  <a:pt x="53884" y="13"/>
                  <a:pt x="41016" y="-1705"/>
                  <a:pt x="35529" y="1823"/>
                </a:cubicBezTo>
                <a:cubicBezTo>
                  <a:pt x="33497" y="3129"/>
                  <a:pt x="32602" y="7402"/>
                  <a:pt x="34428" y="8984"/>
                </a:cubicBezTo>
                <a:cubicBezTo>
                  <a:pt x="37003" y="11215"/>
                  <a:pt x="46920" y="10669"/>
                  <a:pt x="44618" y="8158"/>
                </a:cubicBezTo>
                <a:cubicBezTo>
                  <a:pt x="38946" y="1972"/>
                  <a:pt x="25980" y="-1959"/>
                  <a:pt x="19830" y="3751"/>
                </a:cubicBezTo>
                <a:cubicBezTo>
                  <a:pt x="17740" y="5690"/>
                  <a:pt x="26342" y="8204"/>
                  <a:pt x="28093" y="5954"/>
                </a:cubicBezTo>
                <a:cubicBezTo>
                  <a:pt x="29038" y="4738"/>
                  <a:pt x="26793" y="5082"/>
                  <a:pt x="25339" y="4577"/>
                </a:cubicBezTo>
                <a:cubicBezTo>
                  <a:pt x="23467" y="3926"/>
                  <a:pt x="21494" y="3608"/>
                  <a:pt x="19555" y="3200"/>
                </a:cubicBezTo>
                <a:cubicBezTo>
                  <a:pt x="13174" y="1856"/>
                  <a:pt x="6520" y="2649"/>
                  <a:pt x="0" y="26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329" name="Shape 329"/>
          <p:cNvSpPr txBox="1"/>
          <p:nvPr/>
        </p:nvSpPr>
        <p:spPr>
          <a:xfrm>
            <a:off x="5532375" y="1375275"/>
            <a:ext cx="2375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This is root Component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3252075" y="1313900"/>
            <a:ext cx="905700" cy="4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283277" y="1998925"/>
            <a:ext cx="2161500" cy="25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252075" y="1998925"/>
            <a:ext cx="905700" cy="25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2463250" y="1998925"/>
            <a:ext cx="456000" cy="25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sp>
        <p:nvSpPr>
          <p:cNvPr id="339" name="Shape 339"/>
          <p:cNvSpPr/>
          <p:nvPr/>
        </p:nvSpPr>
        <p:spPr>
          <a:xfrm>
            <a:off x="2579150" y="217445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5117900" y="33523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3577275" y="2151312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4940325" y="2853162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501137" y="28531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577275" y="1394750"/>
            <a:ext cx="261600" cy="261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5706362" y="33523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3327225" y="28531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379500" y="28531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4803987" y="215132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5967975" y="387970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3838875" y="2853175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5543000" y="3879700"/>
            <a:ext cx="261600" cy="261600"/>
          </a:xfrm>
          <a:prstGeom prst="ellipse">
            <a:avLst/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2" name="Shape 352"/>
          <p:cNvCxnSpPr>
            <a:stCxn id="344" idx="4"/>
            <a:endCxn id="348" idx="0"/>
          </p:cNvCxnSpPr>
          <p:nvPr/>
        </p:nvCxnSpPr>
        <p:spPr>
          <a:xfrm>
            <a:off x="3708075" y="1656350"/>
            <a:ext cx="12267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>
            <a:stCxn id="348" idx="4"/>
            <a:endCxn id="347" idx="0"/>
          </p:cNvCxnSpPr>
          <p:nvPr/>
        </p:nvCxnSpPr>
        <p:spPr>
          <a:xfrm>
            <a:off x="4934787" y="2412925"/>
            <a:ext cx="5754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4" name="Shape 354"/>
          <p:cNvCxnSpPr>
            <a:stCxn id="344" idx="4"/>
            <a:endCxn id="339" idx="7"/>
          </p:cNvCxnSpPr>
          <p:nvPr/>
        </p:nvCxnSpPr>
        <p:spPr>
          <a:xfrm flipH="1">
            <a:off x="2802375" y="1656350"/>
            <a:ext cx="905700" cy="5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5" name="Shape 355"/>
          <p:cNvCxnSpPr>
            <a:stCxn id="344" idx="4"/>
            <a:endCxn id="341" idx="0"/>
          </p:cNvCxnSpPr>
          <p:nvPr/>
        </p:nvCxnSpPr>
        <p:spPr>
          <a:xfrm>
            <a:off x="3708075" y="1656350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6" name="Shape 356"/>
          <p:cNvCxnSpPr>
            <a:stCxn id="341" idx="4"/>
            <a:endCxn id="350" idx="0"/>
          </p:cNvCxnSpPr>
          <p:nvPr/>
        </p:nvCxnSpPr>
        <p:spPr>
          <a:xfrm>
            <a:off x="3708075" y="2412912"/>
            <a:ext cx="2616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7" name="Shape 357"/>
          <p:cNvCxnSpPr>
            <a:stCxn id="341" idx="4"/>
            <a:endCxn id="346" idx="0"/>
          </p:cNvCxnSpPr>
          <p:nvPr/>
        </p:nvCxnSpPr>
        <p:spPr>
          <a:xfrm flipH="1">
            <a:off x="3457875" y="2412912"/>
            <a:ext cx="2502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>
            <a:stCxn id="348" idx="4"/>
            <a:endCxn id="343" idx="0"/>
          </p:cNvCxnSpPr>
          <p:nvPr/>
        </p:nvCxnSpPr>
        <p:spPr>
          <a:xfrm flipH="1">
            <a:off x="4632087" y="2412925"/>
            <a:ext cx="3027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9" name="Shape 359"/>
          <p:cNvCxnSpPr>
            <a:stCxn id="348" idx="4"/>
            <a:endCxn id="342" idx="0"/>
          </p:cNvCxnSpPr>
          <p:nvPr/>
        </p:nvCxnSpPr>
        <p:spPr>
          <a:xfrm>
            <a:off x="4934787" y="2412925"/>
            <a:ext cx="136200" cy="4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0" name="Shape 360"/>
          <p:cNvCxnSpPr>
            <a:stCxn id="347" idx="4"/>
            <a:endCxn id="340" idx="0"/>
          </p:cNvCxnSpPr>
          <p:nvPr/>
        </p:nvCxnSpPr>
        <p:spPr>
          <a:xfrm flipH="1">
            <a:off x="5248700" y="3114775"/>
            <a:ext cx="2616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1" name="Shape 361"/>
          <p:cNvCxnSpPr>
            <a:stCxn id="347" idx="4"/>
            <a:endCxn id="345" idx="0"/>
          </p:cNvCxnSpPr>
          <p:nvPr/>
        </p:nvCxnSpPr>
        <p:spPr>
          <a:xfrm>
            <a:off x="5510300" y="3114775"/>
            <a:ext cx="3270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2" name="Shape 362"/>
          <p:cNvCxnSpPr>
            <a:stCxn id="345" idx="4"/>
            <a:endCxn id="351" idx="0"/>
          </p:cNvCxnSpPr>
          <p:nvPr/>
        </p:nvCxnSpPr>
        <p:spPr>
          <a:xfrm flipH="1">
            <a:off x="5673662" y="3613975"/>
            <a:ext cx="1635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3" name="Shape 363"/>
          <p:cNvCxnSpPr>
            <a:stCxn id="345" idx="4"/>
            <a:endCxn id="349" idx="0"/>
          </p:cNvCxnSpPr>
          <p:nvPr/>
        </p:nvCxnSpPr>
        <p:spPr>
          <a:xfrm>
            <a:off x="5837162" y="3613975"/>
            <a:ext cx="2616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4" name="Shape 364"/>
          <p:cNvSpPr txBox="1"/>
          <p:nvPr/>
        </p:nvSpPr>
        <p:spPr>
          <a:xfrm>
            <a:off x="4262000" y="1347775"/>
            <a:ext cx="111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bundle-0.js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299350" y="3199975"/>
            <a:ext cx="111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bundle-1.js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3149325" y="4652825"/>
            <a:ext cx="111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bundle-2.js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6570275" y="3199975"/>
            <a:ext cx="1117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bundle-3.js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350" y="1216800"/>
            <a:ext cx="4645299" cy="379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949" y="1319824"/>
            <a:ext cx="6684099" cy="250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5" y="1265250"/>
            <a:ext cx="4013550" cy="16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050" y="1306412"/>
            <a:ext cx="30670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8520" y="3070700"/>
            <a:ext cx="6004575" cy="14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156675" y="4572000"/>
            <a:ext cx="8710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https://github.com/manekinekko/angular2-dependencies-graph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Concept:Module</a:t>
            </a:r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025" y="1274050"/>
            <a:ext cx="26574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Concept:Route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54500" y="4071525"/>
            <a:ext cx="8235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Basic Route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552" y="1699524"/>
            <a:ext cx="6992874" cy="19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Concept:Route</a:t>
            </a:r>
          </a:p>
        </p:txBody>
      </p:sp>
      <p:pic>
        <p:nvPicPr>
          <p:cNvPr id="407" name="Shape 4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962" y="1303775"/>
            <a:ext cx="3695623" cy="30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466725" y="4415025"/>
            <a:ext cx="8243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Route and lazy loading.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Core Concept:Route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450150" y="4584550"/>
            <a:ext cx="8243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Nested Route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800" y="1317424"/>
            <a:ext cx="4987949" cy="32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-89500" y="-34425"/>
            <a:ext cx="9281700" cy="524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1370250" y="2265225"/>
            <a:ext cx="6403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Angular-cli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-89500" y="-34425"/>
            <a:ext cx="9281700" cy="524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/>
        </p:nvSpPr>
        <p:spPr>
          <a:xfrm>
            <a:off x="1370250" y="2265225"/>
            <a:ext cx="64035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UI Libraries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UI L</a:t>
            </a:r>
            <a:r>
              <a:rPr lang="en-US">
                <a:solidFill>
                  <a:schemeClr val="lt1"/>
                </a:solidFill>
              </a:rPr>
              <a:t>ibraries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-US" u="sng">
                <a:solidFill>
                  <a:schemeClr val="accent5"/>
                </a:solidFill>
                <a:hlinkClick r:id="rId3"/>
              </a:rPr>
              <a:t>ng-bootstrap</a:t>
            </a:r>
            <a:r>
              <a:rPr lang="en-US">
                <a:solidFill>
                  <a:schemeClr val="dk1"/>
                </a:solidFill>
              </a:rPr>
              <a:t> is currently avaliable.</a:t>
            </a:r>
          </a:p>
          <a:p>
            <a:pPr indent="-228600" lvl="0" marL="457200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-US" u="sng">
                <a:solidFill>
                  <a:schemeClr val="accent5"/>
                </a:solidFill>
                <a:hlinkClick r:id="rId4"/>
              </a:rPr>
              <a:t>PrimeNG</a:t>
            </a:r>
            <a:r>
              <a:rPr lang="en-US">
                <a:solidFill>
                  <a:schemeClr val="dk1"/>
                </a:solidFill>
              </a:rPr>
              <a:t> has largest number of components.</a:t>
            </a:r>
          </a:p>
          <a:p>
            <a:pPr indent="-228600" lvl="0" marL="457200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Angular-Material2</a:t>
            </a:r>
            <a:r>
              <a:rPr lang="en-US">
                <a:solidFill>
                  <a:schemeClr val="dk1"/>
                </a:solidFill>
              </a:rPr>
              <a:t> is in beta.</a:t>
            </a:r>
          </a:p>
          <a:p>
            <a:pPr indent="-228600" lvl="0" marL="457200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lang="en-US" u="sng">
                <a:solidFill>
                  <a:schemeClr val="hlink"/>
                </a:solidFill>
                <a:hlinkClick r:id="rId6"/>
              </a:rPr>
              <a:t>KendoUI</a:t>
            </a:r>
            <a:r>
              <a:rPr lang="en-US">
                <a:solidFill>
                  <a:schemeClr val="dk1"/>
                </a:solidFill>
              </a:rPr>
              <a:t> is creating components for ng2.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17150" y="3716975"/>
            <a:ext cx="77097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What if there is no ANSI C standard library?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UI Libraries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12" y="1476974"/>
            <a:ext cx="6761175" cy="29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12" y="4282175"/>
            <a:ext cx="9144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/>
              <a:t>Angular2-Material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UI Libraries</a:t>
            </a:r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687" y="1303587"/>
            <a:ext cx="5774625" cy="282931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 txBox="1"/>
          <p:nvPr/>
        </p:nvSpPr>
        <p:spPr>
          <a:xfrm>
            <a:off x="-12" y="4268275"/>
            <a:ext cx="9144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PrimeNG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UI Libraries</a:t>
            </a:r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615" y="1445812"/>
            <a:ext cx="4462773" cy="25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 txBox="1"/>
          <p:nvPr/>
        </p:nvSpPr>
        <p:spPr>
          <a:xfrm>
            <a:off x="0" y="4002875"/>
            <a:ext cx="91440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FF0000"/>
                </a:solidFill>
              </a:rPr>
              <a:t>RECOMMENDED</a:t>
            </a:r>
            <a:r>
              <a:rPr lang="en-US" sz="2400"/>
              <a:t>:ng-bootstrap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/>
        </p:nvSpPr>
        <p:spPr>
          <a:xfrm>
            <a:off x="-89500" y="-34425"/>
            <a:ext cx="9281700" cy="5246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5" name="Shape 455"/>
          <p:cNvSpPr txBox="1"/>
          <p:nvPr/>
        </p:nvSpPr>
        <p:spPr>
          <a:xfrm>
            <a:off x="450950" y="2265225"/>
            <a:ext cx="82008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FFFFFF"/>
                </a:solidFill>
              </a:rPr>
              <a:t>A Complex Demo of ng2-bootstrap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 Complex Demo Of ng2-bootstrap</a:t>
            </a: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526950" y="3713825"/>
            <a:ext cx="8090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https://github.com/damoqiongqiu/ng2-bootstrap-dem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o</a:t>
            </a:r>
          </a:p>
        </p:txBody>
      </p:sp>
      <p:pic>
        <p:nvPicPr>
          <p:cNvPr id="462" name="Shape 4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487" y="1484962"/>
            <a:ext cx="7959019" cy="21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Contents</a:t>
            </a: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466725" y="1243275"/>
            <a:ext cx="80901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Angular-cli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Angular2 Core Concepts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Component(template,style,animation),Module,Route,Form,DataBinding,DI,Service,</a:t>
            </a:r>
            <a:r>
              <a:rPr lang="en-US"/>
              <a:t>Pipe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UI Libraries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○"/>
            </a:pPr>
            <a:r>
              <a:rPr lang="en-US">
                <a:solidFill>
                  <a:schemeClr val="dk1"/>
                </a:solidFill>
              </a:rPr>
              <a:t>Angular-Material2,Prime-NG,ng-Bootstrap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Char char="●"/>
            </a:pPr>
            <a:r>
              <a:rPr b="1" lang="en-US">
                <a:solidFill>
                  <a:schemeClr val="dk1"/>
                </a:solidFill>
              </a:rPr>
              <a:t>A Complex Demo of ng2-bootstrap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Contact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534825" y="4415400"/>
            <a:ext cx="83307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DevRel-China-Contact@google.com</a:t>
            </a:r>
          </a:p>
        </p:txBody>
      </p:sp>
      <p:pic>
        <p:nvPicPr>
          <p:cNvPr id="475" name="Shape 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25" y="1251100"/>
            <a:ext cx="7037275" cy="3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515887" y="1776258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/>
              <a:t>谢谢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525" y="0"/>
            <a:ext cx="91855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type="title"/>
          </p:nvPr>
        </p:nvSpPr>
        <p:spPr>
          <a:xfrm>
            <a:off x="506175" y="38116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2009, front-end big bang...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2487" y="2154550"/>
            <a:ext cx="2919024" cy="121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Angular-cli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221" y="2510708"/>
            <a:ext cx="2135099" cy="59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800" y="3386500"/>
            <a:ext cx="2135099" cy="543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9551" y="3386500"/>
            <a:ext cx="649300" cy="72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9387" y="2391176"/>
            <a:ext cx="649324" cy="6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9560" y="2230595"/>
            <a:ext cx="763384" cy="86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4452" y="1261562"/>
            <a:ext cx="2301773" cy="95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3575" y="3353562"/>
            <a:ext cx="15144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62349" y="4100798"/>
            <a:ext cx="763399" cy="571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Angular-cli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89275" y="3760175"/>
            <a:ext cx="844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40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When we develop Angular apps,we need...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425" y="3067164"/>
            <a:ext cx="649299" cy="64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425" y="3067151"/>
            <a:ext cx="649324" cy="6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375" y="3137105"/>
            <a:ext cx="2189849" cy="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674" y="3089056"/>
            <a:ext cx="649299" cy="60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3550" y="1349174"/>
            <a:ext cx="1616900" cy="16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887" y="3027301"/>
            <a:ext cx="649300" cy="72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Angular-cli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49500" y="3854375"/>
            <a:ext cx="84450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1400"/>
              </a:spcBef>
              <a:buNone/>
            </a:pPr>
            <a:r>
              <a:rPr b="1" lang="en-US" sz="2400">
                <a:solidFill>
                  <a:schemeClr val="dk1"/>
                </a:solidFill>
              </a:rPr>
              <a:t>Angular-cli is more than a tool,it is a </a:t>
            </a:r>
            <a:r>
              <a:rPr b="1" lang="en-US" sz="2400" u="sng">
                <a:solidFill>
                  <a:schemeClr val="hlink"/>
                </a:solidFill>
                <a:hlinkClick r:id="rId3"/>
              </a:rPr>
              <a:t>PLATFORM</a:t>
            </a:r>
            <a:r>
              <a:rPr b="1" lang="en-US" sz="2400">
                <a:solidFill>
                  <a:schemeClr val="dk1"/>
                </a:solidFill>
              </a:rPr>
              <a:t>!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475" y="1380849"/>
            <a:ext cx="3896600" cy="23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Angular-cli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92150" y="1730100"/>
            <a:ext cx="81597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2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accent2"/>
                </a:solidFill>
              </a:rPr>
              <a:t>&gt;npm install -g angular-cli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&gt;ng help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&gt;ng new my-project1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&gt;ng serve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66725" y="104775"/>
            <a:ext cx="80901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Angular-cli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66725" y="2223750"/>
            <a:ext cx="293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&gt;ng generate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268950" y="1307925"/>
            <a:ext cx="29319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cl:class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c:component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d:directive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e:enum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m:module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/>
              <a:t>p:pipe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s:service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