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65" r:id="rId12"/>
    <p:sldId id="266" r:id="rId13"/>
    <p:sldId id="267" r:id="rId14"/>
    <p:sldId id="291" r:id="rId15"/>
    <p:sldId id="292" r:id="rId16"/>
    <p:sldId id="270" r:id="rId17"/>
    <p:sldId id="289" r:id="rId18"/>
    <p:sldId id="269" r:id="rId19"/>
    <p:sldId id="271" r:id="rId20"/>
    <p:sldId id="272" r:id="rId21"/>
    <p:sldId id="274" r:id="rId22"/>
    <p:sldId id="273" r:id="rId23"/>
    <p:sldId id="277" r:id="rId24"/>
    <p:sldId id="275" r:id="rId25"/>
    <p:sldId id="276" r:id="rId26"/>
    <p:sldId id="278" r:id="rId27"/>
    <p:sldId id="279" r:id="rId28"/>
    <p:sldId id="280" r:id="rId29"/>
    <p:sldId id="283" r:id="rId30"/>
    <p:sldId id="281" r:id="rId31"/>
    <p:sldId id="282" r:id="rId32"/>
    <p:sldId id="286" r:id="rId33"/>
    <p:sldId id="284" r:id="rId34"/>
    <p:sldId id="287" r:id="rId35"/>
    <p:sldId id="285" r:id="rId36"/>
    <p:sldId id="288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99"/>
    <a:srgbClr val="2DB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1738" autoAdjust="0"/>
  </p:normalViewPr>
  <p:slideViewPr>
    <p:cSldViewPr>
      <p:cViewPr varScale="1">
        <p:scale>
          <a:sx n="93" d="100"/>
          <a:sy n="93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AB50-4DEF-4707-B327-ECC2CBCB9217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F85B0-A6BB-4139-897F-2AEC2608D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1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是一个前端的框架，跟后台的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框架类似，可以帮助我们快速的搭建和开发前端项目。与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等前端框架不同，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不仅仅是一个工具，而是一个可以指导我们开发的框架。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通过数据视图双向绑定、模块化、依赖注入等方式来帮助我们开发、管理前端项目。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F85B0-A6BB-4139-897F-2AEC2608DD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4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F85B0-A6BB-4139-897F-2AEC2608DD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"/>
            <a:ext cx="9144000" cy="51416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97836" y="2334683"/>
            <a:ext cx="2015024" cy="6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1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8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7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4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D68D-3469-417F-B76B-4C7E097AF768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E84-858B-418C-B8E5-C3E3FC61D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3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ngularJS — Superheroic JavaScript MVW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25" y="699855"/>
            <a:ext cx="4734930" cy="133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10012" y="2236845"/>
            <a:ext cx="6307157" cy="1054986"/>
          </a:xfrm>
          <a:prstGeom prst="rect">
            <a:avLst/>
          </a:prstGeom>
          <a:effectLst>
            <a:outerShdw dist="3592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100795" tIns="50397" rIns="100795" bIns="50397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sz="4000" dirty="0" smtClean="0">
                <a:latin typeface="微软雅黑" pitchFamily="34" charset="-122"/>
                <a:ea typeface="微软雅黑" pitchFamily="34" charset="-122"/>
              </a:rPr>
              <a:t>的介绍与研究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55303" y="3651869"/>
            <a:ext cx="5616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黎瀛</a:t>
            </a:r>
          </a:p>
          <a:p>
            <a:pPr algn="ctr" eaLnBrk="1" hangingPunct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2014年1月</a:t>
            </a:r>
          </a:p>
        </p:txBody>
      </p:sp>
    </p:spTree>
    <p:extLst>
      <p:ext uri="{BB962C8B-B14F-4D97-AF65-F5344CB8AC3E}">
        <p14:creationId xmlns:p14="http://schemas.microsoft.com/office/powerpoint/2010/main" val="14039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67264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使用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Handlebars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的一般思路</a:t>
            </a:r>
            <a:endParaRPr lang="zh-CN" altLang="en-US" sz="2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085289" y="2125270"/>
            <a:ext cx="1912932" cy="399184"/>
          </a:xfrm>
          <a:prstGeom prst="flowChartAlternateProcess">
            <a:avLst/>
          </a:prstGeom>
          <a:solidFill>
            <a:schemeClr val="accent1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ea typeface="微软雅黑" pitchFamily="34" charset="-122"/>
              </a:rPr>
              <a:t>获取字符串模板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1060656" y="2912419"/>
            <a:ext cx="1912932" cy="399184"/>
          </a:xfrm>
          <a:prstGeom prst="flowChartAlternateProcess">
            <a:avLst/>
          </a:prstGeom>
          <a:solidFill>
            <a:schemeClr val="accent1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ea typeface="微软雅黑" pitchFamily="34" charset="-122"/>
              </a:rPr>
              <a:t>编译模板</a:t>
            </a:r>
          </a:p>
        </p:txBody>
      </p:sp>
      <p:sp>
        <p:nvSpPr>
          <p:cNvPr id="19" name="箭头 150"/>
          <p:cNvSpPr>
            <a:spLocks noChangeShapeType="1"/>
          </p:cNvSpPr>
          <p:nvPr/>
        </p:nvSpPr>
        <p:spPr bwMode="auto">
          <a:xfrm>
            <a:off x="2984751" y="3112011"/>
            <a:ext cx="764834" cy="0"/>
          </a:xfrm>
          <a:prstGeom prst="line">
            <a:avLst/>
          </a:prstGeom>
          <a:noFill/>
          <a:ln w="25400">
            <a:solidFill>
              <a:schemeClr val="accent1">
                <a:alpha val="43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775566" y="2913674"/>
            <a:ext cx="1912932" cy="397929"/>
          </a:xfrm>
          <a:prstGeom prst="flowChartAlternateProcess">
            <a:avLst/>
          </a:prstGeom>
          <a:solidFill>
            <a:schemeClr val="accent1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>
                <a:ea typeface="微软雅黑" pitchFamily="34" charset="-122"/>
              </a:rPr>
              <a:t>生成</a:t>
            </a:r>
            <a:r>
              <a:rPr lang="zh-CN" altLang="en-US" sz="1600" dirty="0" smtClean="0">
                <a:ea typeface="微软雅黑" pitchFamily="34" charset="-122"/>
              </a:rPr>
              <a:t>HTML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21" name="箭头 160"/>
          <p:cNvSpPr>
            <a:spLocks noChangeShapeType="1"/>
          </p:cNvSpPr>
          <p:nvPr/>
        </p:nvSpPr>
        <p:spPr bwMode="auto">
          <a:xfrm>
            <a:off x="4695732" y="3312858"/>
            <a:ext cx="1688" cy="367802"/>
          </a:xfrm>
          <a:prstGeom prst="line">
            <a:avLst/>
          </a:prstGeom>
          <a:noFill/>
          <a:ln w="25400">
            <a:solidFill>
              <a:schemeClr val="accent1">
                <a:alpha val="46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3738422" y="3680660"/>
            <a:ext cx="1914620" cy="397929"/>
          </a:xfrm>
          <a:prstGeom prst="flowChartAlternateProcess">
            <a:avLst/>
          </a:prstGeom>
          <a:solidFill>
            <a:schemeClr val="accent1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 smtClean="0">
                <a:ea typeface="微软雅黑" pitchFamily="34" charset="-122"/>
              </a:rPr>
              <a:t>插入</a:t>
            </a:r>
            <a:r>
              <a:rPr lang="en-US" altLang="zh-CN" sz="1600" dirty="0" smtClean="0">
                <a:ea typeface="微软雅黑" pitchFamily="34" charset="-122"/>
              </a:rPr>
              <a:t>HTML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3775566" y="2125270"/>
            <a:ext cx="1912932" cy="397929"/>
          </a:xfrm>
          <a:prstGeom prst="flowChartAlternateProcess">
            <a:avLst/>
          </a:prstGeom>
          <a:solidFill>
            <a:schemeClr val="accent1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 smtClean="0">
                <a:ea typeface="微软雅黑" pitchFamily="34" charset="-122"/>
              </a:rPr>
              <a:t>处理数据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28" name="箭头 160"/>
          <p:cNvSpPr>
            <a:spLocks noChangeShapeType="1"/>
          </p:cNvSpPr>
          <p:nvPr/>
        </p:nvSpPr>
        <p:spPr bwMode="auto">
          <a:xfrm flipH="1">
            <a:off x="4679880" y="2523199"/>
            <a:ext cx="0" cy="390475"/>
          </a:xfrm>
          <a:prstGeom prst="line">
            <a:avLst/>
          </a:prstGeom>
          <a:noFill/>
          <a:ln w="25400">
            <a:solidFill>
              <a:schemeClr val="accent1">
                <a:alpha val="46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3775566" y="1331927"/>
            <a:ext cx="1912932" cy="397929"/>
          </a:xfrm>
          <a:prstGeom prst="flowChartAlternateProcess">
            <a:avLst/>
          </a:prstGeom>
          <a:solidFill>
            <a:schemeClr val="accent1">
              <a:alpha val="5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1600" dirty="0" smtClean="0">
                <a:ea typeface="微软雅黑" pitchFamily="34" charset="-122"/>
              </a:rPr>
              <a:t>获取数据</a:t>
            </a:r>
            <a:endParaRPr lang="zh-CN" altLang="en-US" sz="1600" dirty="0">
              <a:ea typeface="微软雅黑" pitchFamily="34" charset="-122"/>
            </a:endParaRPr>
          </a:p>
        </p:txBody>
      </p:sp>
      <p:sp>
        <p:nvSpPr>
          <p:cNvPr id="30" name="箭头 160"/>
          <p:cNvSpPr>
            <a:spLocks noChangeShapeType="1"/>
          </p:cNvSpPr>
          <p:nvPr/>
        </p:nvSpPr>
        <p:spPr bwMode="auto">
          <a:xfrm flipH="1">
            <a:off x="4679880" y="1729856"/>
            <a:ext cx="0" cy="390475"/>
          </a:xfrm>
          <a:prstGeom prst="line">
            <a:avLst/>
          </a:prstGeom>
          <a:noFill/>
          <a:ln w="25400">
            <a:solidFill>
              <a:schemeClr val="accent1">
                <a:alpha val="46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箭头 160"/>
          <p:cNvSpPr>
            <a:spLocks noChangeShapeType="1"/>
          </p:cNvSpPr>
          <p:nvPr/>
        </p:nvSpPr>
        <p:spPr bwMode="auto">
          <a:xfrm flipH="1">
            <a:off x="2005296" y="2521944"/>
            <a:ext cx="0" cy="390475"/>
          </a:xfrm>
          <a:prstGeom prst="line">
            <a:avLst/>
          </a:prstGeom>
          <a:noFill/>
          <a:ln w="25400">
            <a:solidFill>
              <a:schemeClr val="accent1">
                <a:alpha val="46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12160" y="1331927"/>
            <a:ext cx="0" cy="2746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00192" y="1346225"/>
            <a:ext cx="2664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这个过程将重复多次。期间将会涉及到多次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操作。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其中只有一步“处理数据”是涉及业务逻辑的。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这就导致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操作很容易和业务逻辑混合。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9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67264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来看看使用AngularJs怎么做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67266" y="1203598"/>
            <a:ext cx="7604904" cy="2896888"/>
            <a:chOff x="1625602" y="1282202"/>
            <a:chExt cx="6590314" cy="4384657"/>
          </a:xfrm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4327800" y="1282202"/>
              <a:ext cx="1170434" cy="1985668"/>
            </a:xfrm>
            <a:prstGeom prst="ellipse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控制器</a:t>
              </a: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6746258" y="3528485"/>
              <a:ext cx="1167177" cy="1991253"/>
            </a:xfrm>
            <a:prstGeom prst="ellipse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878962" y="3522663"/>
              <a:ext cx="1180152" cy="1997075"/>
            </a:xfrm>
            <a:prstGeom prst="ellipse">
              <a:avLst/>
            </a:prstGeom>
            <a:ln/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UI视图</a:t>
              </a:r>
            </a:p>
          </p:txBody>
        </p:sp>
        <p:sp>
          <p:nvSpPr>
            <p:cNvPr id="6" name="箭头 114"/>
            <p:cNvSpPr>
              <a:spLocks noChangeShapeType="1"/>
            </p:cNvSpPr>
            <p:nvPr/>
          </p:nvSpPr>
          <p:spPr bwMode="auto">
            <a:xfrm flipH="1" flipV="1">
              <a:off x="5435600" y="2711450"/>
              <a:ext cx="1368425" cy="1366838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双箭头 116"/>
            <p:cNvSpPr>
              <a:spLocks noChangeShapeType="1"/>
            </p:cNvSpPr>
            <p:nvPr/>
          </p:nvSpPr>
          <p:spPr bwMode="auto">
            <a:xfrm flipH="1">
              <a:off x="3059113" y="2711450"/>
              <a:ext cx="1296987" cy="1368425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rot="19649699">
              <a:off x="2797486" y="2859332"/>
              <a:ext cx="1552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6699FF"/>
                  </a:solidFill>
                  <a:ea typeface="微软雅黑" pitchFamily="34" charset="-122"/>
                </a:rPr>
                <a:t>操作数据模型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 rot="17968553">
              <a:off x="5930639" y="2669998"/>
              <a:ext cx="694882" cy="1223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vert" wrap="square" lIns="90170" tIns="46990" rIns="90170" bIns="4699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6699FF"/>
                  </a:solidFill>
                  <a:ea typeface="微软雅黑" pitchFamily="34" charset="-122"/>
                </a:rPr>
                <a:t>注入服务</a:t>
              </a:r>
            </a:p>
          </p:txBody>
        </p:sp>
        <p:sp>
          <p:nvSpPr>
            <p:cNvPr id="10" name="箭头 129"/>
            <p:cNvSpPr>
              <a:spLocks noChangeShapeType="1"/>
            </p:cNvSpPr>
            <p:nvPr/>
          </p:nvSpPr>
          <p:spPr bwMode="auto">
            <a:xfrm>
              <a:off x="2484438" y="2789539"/>
              <a:ext cx="1" cy="738945"/>
            </a:xfrm>
            <a:prstGeom prst="line">
              <a:avLst/>
            </a:prstGeom>
            <a:noFill/>
            <a:ln w="50800">
              <a:solidFill>
                <a:srgbClr val="4D4D4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625602" y="1773280"/>
              <a:ext cx="1717675" cy="978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第一步：编写HTML</a:t>
              </a:r>
            </a:p>
          </p:txBody>
        </p:sp>
        <p:sp>
          <p:nvSpPr>
            <p:cNvPr id="12" name="箭头 129"/>
            <p:cNvSpPr>
              <a:spLocks noChangeShapeType="1"/>
            </p:cNvSpPr>
            <p:nvPr/>
          </p:nvSpPr>
          <p:spPr bwMode="auto">
            <a:xfrm>
              <a:off x="7356285" y="2711450"/>
              <a:ext cx="1587" cy="817035"/>
            </a:xfrm>
            <a:prstGeom prst="line">
              <a:avLst/>
            </a:prstGeom>
            <a:noFill/>
            <a:ln w="50800">
              <a:solidFill>
                <a:srgbClr val="4D4D4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6496653" y="1392010"/>
              <a:ext cx="1719263" cy="1397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第三步：编写服务，例如数据过滤等</a:t>
              </a:r>
            </a:p>
          </p:txBody>
        </p:sp>
        <p:sp>
          <p:nvSpPr>
            <p:cNvPr id="14" name="箭头 129"/>
            <p:cNvSpPr>
              <a:spLocks noChangeShapeType="1"/>
            </p:cNvSpPr>
            <p:nvPr/>
          </p:nvSpPr>
          <p:spPr bwMode="auto">
            <a:xfrm rot="10800000" flipH="1">
              <a:off x="4913016" y="3395660"/>
              <a:ext cx="2" cy="871462"/>
            </a:xfrm>
            <a:prstGeom prst="line">
              <a:avLst/>
            </a:prstGeom>
            <a:noFill/>
            <a:ln w="50800">
              <a:solidFill>
                <a:srgbClr val="4D4D4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125407" y="4269330"/>
              <a:ext cx="1719263" cy="1397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第二步：编写控制器，利用服务操作数据模型</a:t>
              </a:r>
            </a:p>
          </p:txBody>
        </p:sp>
      </p:grp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967266" y="4515966"/>
            <a:ext cx="49423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几乎没有DOM操作，更专注于业务逻辑！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0559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编写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H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ML</a:t>
            </a:r>
            <a:endParaRPr lang="zh-CN" altLang="en-US" sz="2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900559" y="1006738"/>
            <a:ext cx="4031481" cy="386926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&lt;body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ng-app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ng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-controller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="PhoneListCtrl"&gt;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&lt;input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ng-model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="quer"/&gt;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&lt;select ng-model="sortType"&gt;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&lt;option value="name"&gt;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按名字排序&lt;/option&gt;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&lt;option value="age"&gt;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按年龄排序&lt;/option&gt;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&lt;/select&gt;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&lt;ul&gt;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&lt;li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ng-repeat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="phone in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phones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:quer | </a:t>
            </a:r>
            <a:r>
              <a:rPr lang="zh-CN" altLang="en-US" sz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:sortType"&gt;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{{phone.name}}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&lt;p&gt;{{phone.snippet}}&lt;/p&gt;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&lt;p&gt;{{phone.age}}&lt;/p&gt;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&lt;p&gt;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&lt;img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ng-src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="{{phone.imsrc}}"/&gt;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&lt;/p&gt;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&lt;/li&gt;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&lt;/ul&gt;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&lt;/body&gt;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45163" y="1231900"/>
            <a:ext cx="307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64088" y="1006738"/>
            <a:ext cx="345606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ng-app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：AngularJS程序入口，对该标签内的元素进行初始化。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ng-controller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：在当前元素范围内绑定指定的控制器(controller)。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ng-model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：指定当前元素与数据模型（$scope）中的属性绑定，如果数据模型中没有此属性，会自动新建一个。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ng-repeat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：循环$scope中的属性，类似于{{#each beans}}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{{xxx}}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：花括号表示读取某一属性值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2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filter、orderBy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：过滤器。filter可以根据指定的属性过滤数据(例子里是quer属性)。orderBy是排序过滤器。这两个过滤器都是内置的。过滤器是可自定义的。</a:t>
            </a:r>
          </a:p>
        </p:txBody>
      </p:sp>
    </p:spTree>
    <p:extLst>
      <p:ext uri="{BB962C8B-B14F-4D97-AF65-F5344CB8AC3E}">
        <p14:creationId xmlns:p14="http://schemas.microsoft.com/office/powerpoint/2010/main" val="8604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0559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编写控制器Controller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900559" y="1006738"/>
            <a:ext cx="4031481" cy="386926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 </a:t>
            </a: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PhoneListCtrl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['$scope', '$http',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function($scope, $http) {</a:t>
            </a:r>
          </a:p>
          <a:p>
            <a:endParaRPr lang="zh-CN" altLang="en-US" sz="1600" dirty="0">
              <a:solidFill>
                <a:srgbClr val="00CC0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$http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.get('../json/test-1.json')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.success(function(data) {</a:t>
            </a: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$scope.phones = data;</a:t>
            </a:r>
          </a:p>
          <a:p>
            <a:endParaRPr lang="zh-CN" altLang="en-US" sz="1600" dirty="0">
              <a:solidFill>
                <a:srgbClr val="00CC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});</a:t>
            </a:r>
          </a:p>
          <a:p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$scope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.sortType = 'age';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45163" y="1231900"/>
            <a:ext cx="307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64088" y="1006738"/>
            <a:ext cx="34560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PhoneListCtrl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控制器。控制器的声明方式是</a:t>
            </a:r>
          </a:p>
          <a:p>
            <a:pPr eaLnBrk="1" hangingPunct="1">
              <a:buClr>
                <a:srgbClr val="FF3300"/>
              </a:buClr>
              <a:buSzPct val="125000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var c1=['ser1','ser2',function]</a:t>
            </a:r>
          </a:p>
          <a:p>
            <a:pPr eaLnBrk="1" hangingPunct="1">
              <a:buClr>
                <a:srgbClr val="FF3300"/>
              </a:buClr>
              <a:buSzPct val="125000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c1是控制器的名字，ser1、ser2是控制器所依赖的服务，以声明的方式注入到控制器中。例子中注入了$scope(数据模型)、$http(封装了ajax的服务)。这两个服务都是angularjs内置服务，服务是可以自定义的。</a:t>
            </a:r>
          </a:p>
          <a:p>
            <a:pPr eaLnBrk="1" hangingPunct="1">
              <a:buClr>
                <a:srgbClr val="FF3300"/>
              </a:buClr>
              <a:buSzPct val="125000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$scope.phones = data;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在这个地方后台返回的数据应用到了数据模型中，这时前台UI会自动响应更新。</a:t>
            </a:r>
          </a:p>
        </p:txBody>
      </p:sp>
    </p:spTree>
    <p:extLst>
      <p:ext uri="{BB962C8B-B14F-4D97-AF65-F5344CB8AC3E}">
        <p14:creationId xmlns:p14="http://schemas.microsoft.com/office/powerpoint/2010/main" val="26096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17394" y="555526"/>
            <a:ext cx="6938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对比两种实现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方法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——Handlebars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的优劣</a:t>
            </a:r>
            <a:endParaRPr lang="zh-CN" altLang="en-US" sz="2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87624" y="1347614"/>
            <a:ext cx="3299261" cy="3384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360000" rtlCol="0" anchor="t" anchorCtr="0"/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、实现了数据与视图一定程度上的解耦，不再需要拼接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和数据了。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、简单易用。只需要学习少量的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和模板语法就可以应用于项目。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、符合常规编程习惯，容易上手。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、不参与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操作。只生成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字符串，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操作由其他工具完成，所以提供了更大的灵活性。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8742413">
            <a:off x="711087" y="1637062"/>
            <a:ext cx="1804496" cy="32036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304754" y="1347614"/>
            <a:ext cx="3299261" cy="33843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32000" tIns="360000" rtlCol="0" anchor="t" anchorCtr="0"/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、每次都生成全新的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字符串，无法自动注册事件。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、没有做到逻辑与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操作分离。如果修改了界面，那么不仅仅需要修改模板，还要修改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操作语句，这会影响到业务逻辑的实现。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3300"/>
              </a:buClr>
              <a:buSzPct val="125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>
                <a:ea typeface="微软雅黑" pitchFamily="34" charset="-122"/>
              </a:rPr>
              <a:t>缺乏对项目的统一管理，需要多个插件结合</a:t>
            </a:r>
            <a:r>
              <a:rPr lang="zh-CN" altLang="en-US" sz="1200" dirty="0" smtClean="0">
                <a:ea typeface="微软雅黑" pitchFamily="34" charset="-122"/>
              </a:rPr>
              <a:t>使用，这时候项目的质量往往取决于编码人的水平。</a:t>
            </a:r>
            <a:endParaRPr lang="zh-CN" altLang="en-US" sz="1200" dirty="0"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18742413">
            <a:off x="4828217" y="1637062"/>
            <a:ext cx="1804496" cy="32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劣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势</a:t>
            </a:r>
          </a:p>
        </p:txBody>
      </p:sp>
    </p:spTree>
    <p:extLst>
      <p:ext uri="{BB962C8B-B14F-4D97-AF65-F5344CB8AC3E}">
        <p14:creationId xmlns:p14="http://schemas.microsoft.com/office/powerpoint/2010/main" val="6176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17394" y="555526"/>
            <a:ext cx="6938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对比两种实现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方法</a:t>
            </a:r>
            <a:r>
              <a:rPr lang="en-US" altLang="zh-CN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——</a:t>
            </a:r>
            <a:r>
              <a:rPr lang="en-US" altLang="zh-CN" sz="2800" dirty="0" err="1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AngularJS</a:t>
            </a:r>
            <a:r>
              <a:rPr lang="zh-CN" altLang="en-US" sz="2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的优劣</a:t>
            </a:r>
            <a:endParaRPr lang="zh-CN" altLang="en-US" sz="2800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87624" y="1347614"/>
            <a:ext cx="3299261" cy="33843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360000" rtlCol="0" anchor="t" anchorCtr="0"/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操作与业务逻辑完美分离，通过数据视图的双向绑定来实现两者间的响应，当修改视图的时候，只需要修改模板，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操作语句几乎不需要修改。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、提供项目管理方法，使项目组织结构良好，利于扩展测试。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作为模板，而不是字符串。所以每次数据列表改变的时候，不需要重新绑定事件。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8742413">
            <a:off x="711087" y="1637062"/>
            <a:ext cx="1804496" cy="32036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304754" y="1347614"/>
            <a:ext cx="3299261" cy="33843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32000" tIns="360000" rtlCol="0" anchor="t" anchorCtr="0"/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、因为高度封装，所以导致了开发风格十分怪异，不利于上手。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、引入了很多新概念，新语法，新的开发方式，导致学习难度增大。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3300"/>
              </a:buClr>
              <a:buSzPct val="125000"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、对于需要非常规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操作，需要新建指令来实现，这显得十分的笨拙</a:t>
            </a:r>
            <a:r>
              <a:rPr lang="zh-CN" altLang="en-US" sz="1200" dirty="0" smtClean="0">
                <a:ea typeface="微软雅黑" pitchFamily="34" charset="-122"/>
              </a:rPr>
              <a:t>。</a:t>
            </a:r>
            <a:endParaRPr lang="zh-CN" altLang="en-US" sz="1200" dirty="0"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18742413">
            <a:off x="4828217" y="1637062"/>
            <a:ext cx="1804496" cy="32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劣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势</a:t>
            </a:r>
          </a:p>
        </p:txBody>
      </p:sp>
    </p:spTree>
    <p:extLst>
      <p:ext uri="{BB962C8B-B14F-4D97-AF65-F5344CB8AC3E}">
        <p14:creationId xmlns:p14="http://schemas.microsoft.com/office/powerpoint/2010/main" val="38533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77330" y="627534"/>
            <a:ext cx="317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第三部分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22" y="1637928"/>
            <a:ext cx="9144000" cy="1511300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80000" y="1979712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sz="5400" dirty="0">
              <a:solidFill>
                <a:srgbClr val="FF3300"/>
              </a:solidFill>
              <a:latin typeface="Franklin Gothic Medium" pitchFamily="34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10" name="Picture 3" descr="指挥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15767"/>
            <a:ext cx="346821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601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4575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什么是指令？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6163" y="1203598"/>
            <a:ext cx="7489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指令是AngularJS用来扩展浏览器能力的技术之一。在DOM编译期间，和HTML关联着的指令会被检测到，并且被执行。这使得指令可以为DOM指定行为，或者改变DOM的结构。</a:t>
            </a:r>
          </a:p>
        </p:txBody>
      </p:sp>
      <p:pic>
        <p:nvPicPr>
          <p:cNvPr id="4" name="Picture 5" descr="163_1169_849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32" y="2643758"/>
            <a:ext cx="4946456" cy="233802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46163" y="2066925"/>
            <a:ext cx="7346950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rgbClr val="4D4D4D"/>
                </a:solidFill>
                <a:ea typeface="微软雅黑" pitchFamily="34" charset="-122"/>
              </a:rPr>
              <a:t>例如：</a:t>
            </a: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ng-controller   ng-src   {{xxx}}   ng-repeat   ng-model 等  </a:t>
            </a:r>
          </a:p>
        </p:txBody>
      </p:sp>
    </p:spTree>
    <p:extLst>
      <p:ext uri="{BB962C8B-B14F-4D97-AF65-F5344CB8AC3E}">
        <p14:creationId xmlns:p14="http://schemas.microsoft.com/office/powerpoint/2010/main" val="19718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910086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AngularJS的编译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898525" y="1231900"/>
            <a:ext cx="7993955" cy="3500090"/>
            <a:chOff x="898525" y="1231900"/>
            <a:chExt cx="7707313" cy="5294313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1620838" y="1844675"/>
              <a:ext cx="2449512" cy="6477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ea typeface="微软雅黑" pitchFamily="34" charset="-122"/>
                </a:rPr>
                <a:t>第一步：编译DOM</a:t>
              </a: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620838" y="5157788"/>
              <a:ext cx="2449512" cy="6477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ea typeface="微软雅黑" pitchFamily="34" charset="-122"/>
                </a:rPr>
                <a:t>第二步：链接指令</a:t>
              </a:r>
            </a:p>
          </p:txBody>
        </p:sp>
        <p:sp>
          <p:nvSpPr>
            <p:cNvPr id="15" name="箭头 172"/>
            <p:cNvSpPr>
              <a:spLocks noChangeShapeType="1"/>
            </p:cNvSpPr>
            <p:nvPr/>
          </p:nvSpPr>
          <p:spPr bwMode="auto">
            <a:xfrm>
              <a:off x="2987675" y="2492375"/>
              <a:ext cx="1588" cy="2665413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070350" y="2206625"/>
              <a:ext cx="862013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4932363" y="1231900"/>
              <a:ext cx="3673475" cy="2159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从ng-app开始，获取DOM节点，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$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compile方法遍历DOM节点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收集指令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，将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些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指令放入一个队列中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。然后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逐个调用这些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指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令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的$compile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方法，逐个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返回</a:t>
              </a:r>
              <a:r>
                <a:rPr lang="zh-CN" altLang="en-US" sz="14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链接函数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这些函数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会被集合在一个方法对象里。最后</a:t>
              </a:r>
            </a:p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$compile方法会返回这个方法对象。</a:t>
              </a: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4932363" y="4367213"/>
              <a:ext cx="3673475" cy="2159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调用第一步$compile返回的方法，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将作用域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scope，即数据对象）与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模板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链接起来。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这些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链接函数里，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会对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DOM模板添加监听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事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件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，同时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建立对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作用域（scope）的监听，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实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现双向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绑定。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070350" y="5518150"/>
              <a:ext cx="862013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898525" y="2711450"/>
              <a:ext cx="1667252" cy="2159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1400" dirty="0">
                  <a:ea typeface="微软雅黑" pitchFamily="34" charset="-122"/>
                </a:rPr>
                <a:t>将这两部分</a:t>
              </a:r>
              <a:r>
                <a:rPr lang="zh-CN" altLang="en-US" sz="1400" dirty="0" smtClean="0">
                  <a:ea typeface="微软雅黑" pitchFamily="34" charset="-122"/>
                </a:rPr>
                <a:t>分开是</a:t>
              </a:r>
              <a:endParaRPr lang="en-US" altLang="zh-CN" sz="1400" dirty="0" smtClean="0">
                <a:ea typeface="微软雅黑" pitchFamily="34" charset="-122"/>
              </a:endParaRPr>
            </a:p>
            <a:p>
              <a:r>
                <a:rPr lang="zh-CN" altLang="en-US" sz="1400" dirty="0" smtClean="0">
                  <a:ea typeface="微软雅黑" pitchFamily="34" charset="-122"/>
                </a:rPr>
                <a:t>为了提高效率</a:t>
              </a:r>
              <a:r>
                <a:rPr lang="zh-CN" altLang="en-US" sz="1400" dirty="0">
                  <a:ea typeface="微软雅黑" pitchFamily="34" charset="-122"/>
                </a:rPr>
                <a:t>，</a:t>
              </a:r>
              <a:r>
                <a:rPr lang="zh-CN" altLang="en-US" sz="1400" dirty="0" smtClean="0">
                  <a:ea typeface="微软雅黑" pitchFamily="34" charset="-122"/>
                </a:rPr>
                <a:t>以</a:t>
              </a:r>
              <a:endParaRPr lang="en-US" altLang="zh-CN" sz="1400" dirty="0" smtClean="0">
                <a:ea typeface="微软雅黑" pitchFamily="34" charset="-122"/>
              </a:endParaRPr>
            </a:p>
            <a:p>
              <a:r>
                <a:rPr lang="zh-CN" altLang="en-US" sz="1400" dirty="0" smtClean="0">
                  <a:ea typeface="微软雅黑" pitchFamily="34" charset="-122"/>
                </a:rPr>
                <a:t>应对ng</a:t>
              </a:r>
              <a:r>
                <a:rPr lang="zh-CN" altLang="en-US" sz="1400" dirty="0">
                  <a:ea typeface="微软雅黑" pitchFamily="34" charset="-122"/>
                </a:rPr>
                <a:t>-repeat等需</a:t>
              </a:r>
            </a:p>
            <a:p>
              <a:r>
                <a:rPr lang="zh-CN" altLang="en-US" sz="1400" dirty="0">
                  <a:ea typeface="微软雅黑" pitchFamily="34" charset="-122"/>
                </a:rPr>
                <a:t>要重复产生</a:t>
              </a:r>
              <a:r>
                <a:rPr lang="zh-CN" altLang="en-US" sz="1400" dirty="0" smtClean="0">
                  <a:ea typeface="微软雅黑" pitchFamily="34" charset="-122"/>
                </a:rPr>
                <a:t>节点的</a:t>
              </a:r>
              <a:endParaRPr lang="en-US" altLang="zh-CN" sz="1400" dirty="0" smtClean="0">
                <a:ea typeface="微软雅黑" pitchFamily="34" charset="-122"/>
              </a:endParaRPr>
            </a:p>
            <a:p>
              <a:r>
                <a:rPr lang="zh-CN" altLang="en-US" sz="1400" dirty="0" smtClean="0">
                  <a:ea typeface="微软雅黑" pitchFamily="34" charset="-122"/>
                </a:rPr>
                <a:t>情况</a:t>
              </a:r>
              <a:r>
                <a:rPr lang="zh-CN" altLang="en-US" sz="1400" dirty="0">
                  <a:ea typeface="微软雅黑" pitchFamily="34" charset="-122"/>
                </a:rPr>
                <a:t>，</a:t>
              </a:r>
              <a:r>
                <a:rPr lang="zh-CN" altLang="en-US" sz="1400" dirty="0" smtClean="0">
                  <a:ea typeface="微软雅黑" pitchFamily="34" charset="-122"/>
                </a:rPr>
                <a:t>避免</a:t>
              </a:r>
              <a:r>
                <a:rPr lang="zh-CN" altLang="en-US" sz="1400" dirty="0">
                  <a:ea typeface="微软雅黑" pitchFamily="34" charset="-122"/>
                </a:rPr>
                <a:t>重复</a:t>
              </a:r>
              <a:r>
                <a:rPr lang="zh-CN" altLang="en-US" sz="1400" dirty="0" smtClean="0">
                  <a:ea typeface="微软雅黑" pitchFamily="34" charset="-122"/>
                </a:rPr>
                <a:t>编</a:t>
              </a:r>
              <a:endParaRPr lang="en-US" altLang="zh-CN" sz="1400" dirty="0" smtClean="0">
                <a:ea typeface="微软雅黑" pitchFamily="34" charset="-122"/>
              </a:endParaRPr>
            </a:p>
            <a:p>
              <a:r>
                <a:rPr lang="zh-CN" altLang="en-US" sz="1400" dirty="0" smtClean="0">
                  <a:ea typeface="微软雅黑" pitchFamily="34" charset="-122"/>
                </a:rPr>
                <a:t>译</a:t>
              </a:r>
              <a:r>
                <a:rPr lang="zh-CN" altLang="en-US" sz="1400" dirty="0">
                  <a:ea typeface="微软雅黑" pitchFamily="34" charset="-122"/>
                </a:rPr>
                <a:t>。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565777" y="3717924"/>
              <a:ext cx="421898" cy="0"/>
            </a:xfrm>
            <a:prstGeom prst="line">
              <a:avLst/>
            </a:prstGeom>
            <a:noFill/>
            <a:ln w="25400" cap="rnd">
              <a:solidFill>
                <a:srgbClr val="99CC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03848" y="2159385"/>
            <a:ext cx="400110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生成链接函数集合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31188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简单的AngularJS指令写法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81336" y="1131590"/>
            <a:ext cx="694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100000"/>
            </a:pPr>
            <a:r>
              <a:rPr lang="zh-CN" altLang="en-US" sz="2000" dirty="0">
                <a:ea typeface="微软雅黑" pitchFamily="34" charset="-122"/>
              </a:rPr>
              <a:t>自定义指令的一般格式：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31187" y="1591579"/>
            <a:ext cx="7325413" cy="1340211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dirty="0">
                <a:solidFill>
                  <a:srgbClr val="4D4D4D"/>
                </a:solidFill>
              </a:rPr>
              <a:t>angular.module('modulename', [])</a:t>
            </a:r>
          </a:p>
          <a:p>
            <a:r>
              <a:rPr lang="zh-CN" altLang="en-US" dirty="0">
                <a:solidFill>
                  <a:srgbClr val="4D4D4D"/>
                </a:solidFill>
              </a:rPr>
              <a:t>       .</a:t>
            </a:r>
            <a:r>
              <a:rPr lang="zh-CN" altLang="en-US" dirty="0">
                <a:solidFill>
                  <a:srgbClr val="FF3300"/>
                </a:solidFill>
              </a:rPr>
              <a:t>directive</a:t>
            </a:r>
            <a:r>
              <a:rPr lang="zh-CN" altLang="en-US" dirty="0">
                <a:solidFill>
                  <a:srgbClr val="4D4D4D"/>
                </a:solidFill>
              </a:rPr>
              <a:t>('directiveName', function($timeout, dateFilter) {</a:t>
            </a:r>
          </a:p>
          <a:p>
            <a:r>
              <a:rPr lang="zh-CN" altLang="en-US" dirty="0">
                <a:solidFill>
                  <a:srgbClr val="4D4D4D"/>
                </a:solidFill>
              </a:rPr>
              <a:t>          return function(</a:t>
            </a:r>
            <a:r>
              <a:rPr lang="zh-CN" altLang="en-US" dirty="0">
                <a:solidFill>
                  <a:srgbClr val="FF3300"/>
                </a:solidFill>
              </a:rPr>
              <a:t>scope, element, attrs</a:t>
            </a:r>
            <a:r>
              <a:rPr lang="zh-CN" altLang="en-US" dirty="0">
                <a:solidFill>
                  <a:srgbClr val="4D4D4D"/>
                </a:solidFill>
              </a:rPr>
              <a:t>) </a:t>
            </a:r>
            <a:r>
              <a:rPr lang="zh-CN" altLang="en-US" dirty="0" smtClean="0">
                <a:solidFill>
                  <a:srgbClr val="4D4D4D"/>
                </a:solidFill>
              </a:rPr>
              <a:t>{</a:t>
            </a:r>
            <a:r>
              <a:rPr lang="en-US" altLang="zh-CN" dirty="0" smtClean="0">
                <a:solidFill>
                  <a:srgbClr val="4D4D4D"/>
                </a:solidFill>
              </a:rPr>
              <a:t>//</a:t>
            </a:r>
            <a:r>
              <a:rPr lang="zh-CN" altLang="en-US" smtClean="0">
                <a:solidFill>
                  <a:srgbClr val="4D4D4D"/>
                </a:solidFill>
              </a:rPr>
              <a:t>这是链接函数}</a:t>
            </a:r>
            <a:endParaRPr lang="zh-CN" altLang="en-US" dirty="0">
              <a:solidFill>
                <a:srgbClr val="4D4D4D"/>
              </a:solidFill>
            </a:endParaRPr>
          </a:p>
          <a:p>
            <a:r>
              <a:rPr lang="zh-CN" altLang="en-US" dirty="0">
                <a:solidFill>
                  <a:srgbClr val="4D4D4D"/>
                </a:solidFill>
              </a:rPr>
              <a:t>       });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17238" y="3075806"/>
            <a:ext cx="694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100000"/>
            </a:pPr>
            <a:r>
              <a:rPr lang="zh-CN" altLang="en-US" sz="2000" dirty="0">
                <a:ea typeface="微软雅黑" pitchFamily="34" charset="-122"/>
              </a:rPr>
              <a:t>来看一个自定义指令的例子：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25162" y="3651870"/>
            <a:ext cx="7331438" cy="1224136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0170" tIns="46990" rIns="90170" bIns="46990" anchor="ctr"/>
          <a:lstStyle/>
          <a:p>
            <a:r>
              <a:rPr lang="zh-CN" altLang="en-US" sz="2000" dirty="0">
                <a:solidFill>
                  <a:srgbClr val="333333"/>
                </a:solidFill>
                <a:ea typeface="微软雅黑" pitchFamily="34" charset="-122"/>
              </a:rPr>
              <a:t>编写一个可以按指定格式显示的、文字时钟</a:t>
            </a:r>
          </a:p>
        </p:txBody>
      </p:sp>
      <p:pic>
        <p:nvPicPr>
          <p:cNvPr id="7" name="Picture 8" descr="问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00" y="3449638"/>
            <a:ext cx="1609725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9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91680" y="509835"/>
            <a:ext cx="3368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FF3300"/>
                </a:solidFill>
                <a:latin typeface="Franklin Gothic Medium" pitchFamily="34" charset="0"/>
                <a:ea typeface="微软雅黑" pitchFamily="34" charset="-122"/>
                <a:sym typeface="Arial" charset="0"/>
              </a:rPr>
              <a:t>内容提要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35839" y="1347614"/>
            <a:ext cx="619283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第一部分：什么是AngularJs?</a:t>
            </a:r>
          </a:p>
          <a:p>
            <a:pPr eaLnBrk="1" hangingPunct="1">
              <a:buFont typeface="Arial" charset="0"/>
              <a:buChar char="•"/>
            </a:pP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第二部分：一个简单的例子</a:t>
            </a: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第三部分：指令</a:t>
            </a: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第四部分：模块与服务</a:t>
            </a: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第五部分：依赖注入</a:t>
            </a: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第六部分：AngularJS的优势与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6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吃惊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770312"/>
            <a:ext cx="12969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0559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定义指令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900559" y="1006738"/>
            <a:ext cx="4031481" cy="386926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angular.</a:t>
            </a:r>
            <a:r>
              <a:rPr lang="zh-CN" altLang="zh-CN" sz="105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module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zh-CN" sz="105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', </a:t>
            </a:r>
            <a:r>
              <a:rPr lang="zh-CN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[]).</a:t>
            </a:r>
            <a:r>
              <a:rPr lang="zh-CN" altLang="zh-CN" sz="105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directive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zh-CN" sz="105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myCurrentTime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', 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function($timeout, dateFilter) 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    </a:t>
            </a:r>
            <a:r>
              <a:rPr lang="zh-CN" altLang="zh-CN" sz="1050" dirty="0">
                <a:solidFill>
                  <a:srgbClr val="FF66CC"/>
                </a:solidFill>
                <a:latin typeface="微软雅黑" pitchFamily="34" charset="-122"/>
                <a:ea typeface="微软雅黑" pitchFamily="34" charset="-122"/>
              </a:rPr>
              <a:t>return function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105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scope, element, attrs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var format,timeoutId; 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050" dirty="0">
                <a:solidFill>
                  <a:srgbClr val="FF66CC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zh-CN" altLang="zh-CN" sz="105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updateTime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element.text(dateFilter(new Date(), format));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scope.</a:t>
            </a:r>
            <a:r>
              <a:rPr lang="zh-CN" altLang="zh-CN" sz="105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$watch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('format', function(value) {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format = value;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updateTime();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});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1050" dirty="0">
                <a:solidFill>
                  <a:srgbClr val="FF66CC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zh-CN" altLang="zh-CN" sz="105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updateLater</a:t>
            </a:r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timeoutId = $timeout(function() {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updateTime();updateLater(); 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}, 1000);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element.bind('$destroy', function() {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$timeout.cancel(timeoutId);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console.log(timeoutId);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});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updateLater(); </a:t>
            </a:r>
          </a:p>
          <a:p>
            <a:r>
              <a:rPr lang="zh-CN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}});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45163" y="1231900"/>
            <a:ext cx="307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92080" y="1006738"/>
            <a:ext cx="352807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module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：这个方法将新建一个模块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。AngularJS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以模块管理代码。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directive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：在模块中新建指令，指定的方法在编译步骤会被执行，执行后返回一个自定义的链接函数，这个链接函数在完成双向绑定后执行。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scope, element, attrs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：自定义链接函数的三个参数，scope是数据域，element是当前应用指令的元素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ttrs是当前指令作用对象的属性值。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$watch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：这个方法监听scope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值的改变，数据更新后这个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会得到通知执行。</a:t>
            </a:r>
          </a:p>
        </p:txBody>
      </p:sp>
    </p:spTree>
    <p:extLst>
      <p:ext uri="{BB962C8B-B14F-4D97-AF65-F5344CB8AC3E}">
        <p14:creationId xmlns:p14="http://schemas.microsoft.com/office/powerpoint/2010/main" val="25149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0559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使用指令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900559" y="1006738"/>
            <a:ext cx="4031481" cy="386926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HTML：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&lt;body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ng-app="time"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&lt;div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ng-controller="Ctrl2"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Date format: &lt;input ng-model="format"&gt;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&lt;hr/&gt;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Current time is: 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&lt;span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my-current-</a:t>
            </a:r>
            <a:r>
              <a:rPr lang="zh-CN" altLang="en-US" sz="1200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time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&lt;/span&gt;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&lt;/div&gt;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&lt;/body&gt;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JS：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Ctrl2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($scope) {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$scope.format = 'M/d/yy h:mm:ss a';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45163" y="1231900"/>
            <a:ext cx="307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64088" y="1006738"/>
            <a:ext cx="345606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ng-app="time"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：在angularjs启动时候指定初始化的模块(module)。当前指定的是自定义的time模块。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my-current-time="format"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：调用自定义的myCurrentTime指令，将$scope中的format属性赋值给指令，在指令的attr参数里面可以取到这个值。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Ctrl2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：自定义的控制器，完成$scope中format属性的初始化。</a:t>
            </a:r>
          </a:p>
        </p:txBody>
      </p:sp>
      <p:pic>
        <p:nvPicPr>
          <p:cNvPr id="6" name="Picture 6" descr="原来如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23" y="3222625"/>
            <a:ext cx="26892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59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0077" y="555526"/>
            <a:ext cx="7054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$watch和$apply——双向绑定的实现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6163" y="1374775"/>
            <a:ext cx="766603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$watch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：$scope提供$watch方法来监听数据对象的改变。ng-model等指令会自动创建一个$watch，以保证对数据对象属性的监听。这些$watch会形成一个列表，等待通知执行。</a:t>
            </a:r>
          </a:p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endParaRPr lang="zh-CN" altLang="en-US" sz="1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$apply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：$scope提供$apply方法传播数据对象的改变。不在angularjs执行上下文中对数据模型进行赋值的时候（例如在setTimeout方法中赋值），将无法监听到数据模型的变化，这时候就</a:t>
            </a: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需要$apply方法将数据变化语句包裹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起来：</a:t>
            </a:r>
          </a:p>
          <a:p>
            <a:pPr eaLnBrk="1" hangingPunct="1">
              <a:buClr>
                <a:srgbClr val="FF3300"/>
              </a:buClr>
              <a:buSzPct val="100000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setTimeout(function(){</a:t>
            </a:r>
          </a:p>
          <a:p>
            <a:pPr eaLnBrk="1" hangingPunct="1">
              <a:buClr>
                <a:srgbClr val="FF3300"/>
              </a:buClr>
              <a:buSzPct val="100000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$scope.$apply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(function(){</a:t>
            </a:r>
          </a:p>
          <a:p>
            <a:pPr eaLnBrk="1" hangingPunct="1">
              <a:buClr>
                <a:srgbClr val="FF3300"/>
              </a:buClr>
              <a:buSzPct val="100000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		$scope.attr='change';</a:t>
            </a:r>
          </a:p>
          <a:p>
            <a:pPr eaLnBrk="1" hangingPunct="1">
              <a:buClr>
                <a:srgbClr val="FF3300"/>
              </a:buClr>
              <a:buSzPct val="100000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	});</a:t>
            </a:r>
          </a:p>
          <a:p>
            <a:pPr eaLnBrk="1" hangingPunct="1">
              <a:buClr>
                <a:srgbClr val="FF3300"/>
              </a:buClr>
              <a:buSzPct val="100000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}，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1" hangingPunct="1">
              <a:buClr>
                <a:srgbClr val="FF3300"/>
              </a:buClr>
              <a:buSzPct val="100000"/>
            </a:pP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这时候，数据模型改变的时候将会触发对应的$watch。在$apply执行后会触发一个</a:t>
            </a: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$scope.$digest()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，这个方法会依次检查被监听的属性，发现数据改变的时候会调用$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watch中的回调。</a:t>
            </a:r>
            <a:endParaRPr lang="zh-CN" altLang="en-US" sz="1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77330" y="627534"/>
            <a:ext cx="317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第四部分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22" y="1637928"/>
            <a:ext cx="9144000" cy="1511300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41253" y="1981537"/>
            <a:ext cx="36471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FF3300"/>
                </a:solidFill>
                <a:latin typeface="Franklin Gothic Medium" pitchFamily="34" charset="0"/>
                <a:ea typeface="微软雅黑" pitchFamily="34" charset="-122"/>
                <a:sym typeface="Arial" charset="0"/>
              </a:rPr>
              <a:t>模块与服务</a:t>
            </a:r>
            <a:endParaRPr lang="zh-CN" altLang="en-US" sz="5400" dirty="0">
              <a:solidFill>
                <a:srgbClr val="FF3300"/>
              </a:solidFill>
              <a:latin typeface="Franklin Gothic Medium" pitchFamily="34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9" name="Picture 4" descr="积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29" y="3023521"/>
            <a:ext cx="3089001" cy="211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989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4575" y="652463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模块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6163" y="1374775"/>
            <a:ext cx="7666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在AngularJS中，模块负责</a:t>
            </a:r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组织、启动、实例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化应用。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9779" y="1929640"/>
            <a:ext cx="694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100000"/>
            </a:pPr>
            <a:r>
              <a:rPr lang="zh-CN" altLang="en-US" sz="2000" dirty="0">
                <a:ea typeface="微软雅黑" pitchFamily="34" charset="-122"/>
              </a:rPr>
              <a:t>模块的简单写法：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47750" y="2427734"/>
            <a:ext cx="7664450" cy="2448272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angular.module('modulename', [x1,x2])//依赖于x1、x2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   .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directive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('directiveName', function() 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{})</a:t>
            </a: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   .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factory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('a', function() { return 123; })//创建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   .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filter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('b',function(){})//创建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   .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value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('d', 123)//创建变量，创建后可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20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   .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contract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('c',324)//创建常量创建后不可修改</a:t>
            </a:r>
          </a:p>
        </p:txBody>
      </p:sp>
    </p:spTree>
    <p:extLst>
      <p:ext uri="{BB962C8B-B14F-4D97-AF65-F5344CB8AC3E}">
        <p14:creationId xmlns:p14="http://schemas.microsoft.com/office/powerpoint/2010/main" val="36176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32643" y="542087"/>
            <a:ext cx="6911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模块的两个部分——配置块、运行块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32643" y="1663521"/>
            <a:ext cx="7664450" cy="1700317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angular.module('modulename', [x1,x2])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.config(function(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$provide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$compileProvider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$filterProvider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zh-CN" altLang="en-US" sz="1400" dirty="0"/>
              <a:t>    </a:t>
            </a:r>
            <a:r>
              <a:rPr lang="zh-CN" altLang="en-US" sz="1400" dirty="0">
                <a:solidFill>
                  <a:srgbClr val="4D4D4D"/>
                </a:solidFill>
              </a:rPr>
              <a:t>$provide.value('a', 123)</a:t>
            </a:r>
          </a:p>
          <a:p>
            <a:r>
              <a:rPr lang="zh-CN" altLang="en-US" sz="1400" dirty="0">
                <a:solidFill>
                  <a:srgbClr val="4D4D4D"/>
                </a:solidFill>
              </a:rPr>
              <a:t>    $provide.factory('a', function() { return 123; })</a:t>
            </a:r>
          </a:p>
          <a:p>
            <a:r>
              <a:rPr lang="zh-CN" altLang="en-US" sz="1400" dirty="0">
                <a:solidFill>
                  <a:srgbClr val="4D4D4D"/>
                </a:solidFill>
              </a:rPr>
              <a:t>    $compileProvider.directive('directiveName', ...).</a:t>
            </a:r>
          </a:p>
          <a:p>
            <a:r>
              <a:rPr lang="zh-CN" altLang="en-US" sz="1400" dirty="0">
                <a:solidFill>
                  <a:srgbClr val="4D4D4D"/>
                </a:solidFill>
              </a:rPr>
              <a:t>    $filterProvider.register('filterName', ...);</a:t>
            </a:r>
          </a:p>
          <a:p>
            <a:r>
              <a:rPr lang="zh-CN" altLang="en-US" sz="1400" dirty="0">
                <a:solidFill>
                  <a:srgbClr val="4D4D4D"/>
                </a:solidFill>
              </a:rPr>
              <a:t>  });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32643" y="1078746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配置块：</a:t>
            </a: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在实例工厂（provider）注册和配置阶段运行。只有工厂、常量才可以注入到配置块中（常量的配置要放在前面）。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09925" y="3427133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运行块：</a:t>
            </a: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注入器(injector)被创建后执行，被用来启动</a:t>
            </a: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。实例</a:t>
            </a:r>
            <a:r>
              <a:rPr lang="zh-CN" altLang="en-US" sz="16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常量、变量等都能</a:t>
            </a: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被注入。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09925" y="4011908"/>
            <a:ext cx="7664450" cy="936106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angular.module('modulename', [x1,x2])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.run(function(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$timeout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//运行的代码</a:t>
            </a:r>
          </a:p>
          <a:p>
            <a:r>
              <a:rPr lang="zh-CN" altLang="en-US" sz="1400" dirty="0">
                <a:solidFill>
                  <a:srgbClr val="4D4D4D"/>
                </a:solidFill>
              </a:rPr>
              <a:t> });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57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6163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服务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54276" y="1037519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AngularJS应用中的服务是一些用依赖注入捆绑在一起的、可替换的对象。这些对象可以提供一些封装好的逻辑操作，以供调用。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3537" y="2600277"/>
            <a:ext cx="6943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100000"/>
            </a:pPr>
            <a:r>
              <a:rPr lang="zh-CN" altLang="en-US" dirty="0">
                <a:ea typeface="微软雅黑" pitchFamily="34" charset="-122"/>
              </a:rPr>
              <a:t>自定义服务写法：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63537" y="1829607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AngularJS内置了很多有用的服务，例如前面见过的$timeout、$http等，我们可以通过使用内置服务完成大部分业务逻辑。但很多时候我们还需要自定义服务。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54276" y="2969609"/>
            <a:ext cx="7664450" cy="1443707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angular.module('modulename', [x1,x2])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.factory('sreviceId',['ser1',function(ser1){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return function(){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	//服务的逻辑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}]</a:t>
            </a:r>
            <a:r>
              <a:rPr lang="zh-CN" altLang="en-US" sz="1400" dirty="0">
                <a:solidFill>
                  <a:srgbClr val="4D4D4D"/>
                </a:solidFill>
              </a:rPr>
              <a:t>);</a:t>
            </a:r>
            <a:endParaRPr lang="zh-CN" altLang="en-US" sz="14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45959" y="4587974"/>
            <a:ext cx="6186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我们定义的其实并不是服务本身，而是定义的服务的工厂。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559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服务的使用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00559" y="1006738"/>
            <a:ext cx="4031481" cy="386926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angular.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module('MyServiceModule', []).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'notify'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['$window', function(win) {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var msgs = [];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return function(msg) {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msgs.push(msg);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if (msgs.length == 3) {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win.alert(msgs.join("\n"));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msgs = [];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};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}]);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 myController(scope, notifyService) {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scope.callNotify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function(msg) {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notifyService(msg);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};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myController.</a:t>
            </a:r>
            <a:r>
              <a:rPr lang="zh-CN" altLang="en-US" sz="12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$inject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['$scope','notify'];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45163" y="1231900"/>
            <a:ext cx="307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64088" y="1006738"/>
            <a:ext cx="345606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左边代码中，定义了一个服务</a:t>
            </a:r>
            <a:r>
              <a:rPr lang="zh-CN" altLang="en-US" sz="1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，这个服务依赖了另外一个服务$window。$window中封装了window对象的方法。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定义了一个控制器myController。并为这个控制器注入了notify服务。在控制器的scope中定义了一个方法callNotify来调用服务。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$inject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是依赖注入的一种方式，请参看依赖注入章节。</a:t>
            </a:r>
          </a:p>
        </p:txBody>
      </p:sp>
    </p:spTree>
    <p:extLst>
      <p:ext uri="{BB962C8B-B14F-4D97-AF65-F5344CB8AC3E}">
        <p14:creationId xmlns:p14="http://schemas.microsoft.com/office/powerpoint/2010/main" val="30241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00559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服务的使用</a:t>
            </a:r>
            <a:endParaRPr lang="zh-CN" altLang="en-US" sz="2800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900559" y="1006738"/>
            <a:ext cx="4031481" cy="3869269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&lt;body ng-app="</a:t>
            </a: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MyServiceModule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&lt;div ng-controller="myController"&gt;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&lt;p&gt;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让我们来试一试notify服务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&lt;/p&gt;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&lt;input ng-init="message='test'"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ng-model="message" 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&lt;button 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4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ng-click="callNotify(message);"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NOTIFY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&lt;/button&gt;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&lt;/div&gt;</a:t>
            </a: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&lt;/body&gt;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45163" y="1231900"/>
            <a:ext cx="307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64088" y="1006738"/>
            <a:ext cx="34560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MyServiceModule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：为应用指定了一个模块myservicemodule，以便调用服务notify.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ng-click="callNotify(message);“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：为按钮绑定了onclick事件。callNotify方法将响应这个事件，调用服务。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在单击三次按钮之后，会弹出alert。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在注入器</a:t>
            </a:r>
            <a:r>
              <a:rPr lang="zh-CN" altLang="en-US" sz="1600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</a:rPr>
              <a:t>的范围内，服务是单例的，而且在需要的时候才会被创建。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就是说消息队列在每一个调用服务的地方都是共享的。</a:t>
            </a:r>
          </a:p>
        </p:txBody>
      </p:sp>
    </p:spTree>
    <p:extLst>
      <p:ext uri="{BB962C8B-B14F-4D97-AF65-F5344CB8AC3E}">
        <p14:creationId xmlns:p14="http://schemas.microsoft.com/office/powerpoint/2010/main" val="26996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77330" y="627534"/>
            <a:ext cx="317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第五部分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22" y="1637928"/>
            <a:ext cx="9144000" cy="1511300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87501" y="198153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FF3300"/>
                </a:solidFill>
                <a:latin typeface="Franklin Gothic Medium" pitchFamily="34" charset="0"/>
                <a:ea typeface="微软雅黑" pitchFamily="34" charset="-122"/>
                <a:sym typeface="Arial" charset="0"/>
              </a:rPr>
              <a:t>依赖注入</a:t>
            </a:r>
            <a:endParaRPr lang="zh-CN" altLang="en-US" sz="5400" dirty="0">
              <a:solidFill>
                <a:srgbClr val="FF3300"/>
              </a:solidFill>
              <a:latin typeface="Franklin Gothic Medium" pitchFamily="34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10" name="Picture 3" descr="魔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10" y="2904867"/>
            <a:ext cx="2183436" cy="230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69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8722" y="1637928"/>
            <a:ext cx="9144000" cy="1511300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977330" y="627534"/>
            <a:ext cx="317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第一部分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50205" y="1939043"/>
            <a:ext cx="5429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3300"/>
                </a:solidFill>
                <a:latin typeface="Franklin Gothic Medium" pitchFamily="34" charset="0"/>
                <a:ea typeface="微软雅黑" pitchFamily="34" charset="-122"/>
                <a:sym typeface="Arial" charset="0"/>
              </a:rPr>
              <a:t>什么是AngularJs?</a:t>
            </a:r>
          </a:p>
        </p:txBody>
      </p:sp>
    </p:spTree>
    <p:extLst>
      <p:ext uri="{BB962C8B-B14F-4D97-AF65-F5344CB8AC3E}">
        <p14:creationId xmlns:p14="http://schemas.microsoft.com/office/powerpoint/2010/main" val="3717972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4575" y="483518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什么是依赖注入？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4575" y="1140058"/>
            <a:ext cx="7632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ea typeface="微软雅黑" pitchFamily="34" charset="-122"/>
              </a:rPr>
              <a:t>我们可以将需要的服务比作一件工具，比如一把锤子，那我们要怎么获得锤子呢？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44575" y="1802954"/>
            <a:ext cx="7632700" cy="696788"/>
          </a:xfrm>
          <a:prstGeom prst="roundRect">
            <a:avLst>
              <a:gd name="adj" fmla="val 16667"/>
            </a:avLst>
          </a:prstGeom>
          <a:solidFill>
            <a:srgbClr val="FFFF99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第一种方法：我们自己打造一把锤子。但是如果锤子的工艺改变了，我们就需要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制造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就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相当于我们在程序中new了一个服务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，服务的实现改变时，只能修改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，这将产生风险。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43608" y="2715766"/>
            <a:ext cx="7632700" cy="942949"/>
          </a:xfrm>
          <a:prstGeom prst="roundRect">
            <a:avLst>
              <a:gd name="adj" fmla="val 16667"/>
            </a:avLst>
          </a:prstGeom>
          <a:solidFill>
            <a:srgbClr val="FFFF99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第二种方法：我们找到一间工厂，告诉工厂锤子的型号，然后工厂给我们制造。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这时候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就不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关系锤子怎么做的，我们只管使用。但是这种方式还是很麻烦，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我们需要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知道工厂在哪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类似于在代码中通过工厂方法获取我们想要的服务。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这种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方依然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会对工厂产生依赖。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44575" y="3939902"/>
            <a:ext cx="7632700" cy="1008111"/>
          </a:xfrm>
          <a:prstGeom prst="roundRect">
            <a:avLst>
              <a:gd name="adj" fmla="val 16667"/>
            </a:avLst>
          </a:prstGeom>
          <a:solidFill>
            <a:srgbClr val="FFFF99">
              <a:alpha val="4196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第三种方法：我们在门前贴张单子，声明我们需要一把什么型号的锤子，第二天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就有人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默默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送来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了一把锤子。这在现实生活中是痴心妄想，但是这种方式确实很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轻松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，不需要考虑任何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西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，我们只关注使用锤子。这就是程序里的依赖注入。</a:t>
            </a:r>
            <a:r>
              <a:rPr lang="zh-CN" altLang="en-US" sz="1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只要声明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了需要什么，在使用的时候</a:t>
            </a:r>
            <a:r>
              <a:rPr lang="zh-CN" altLang="en-US" sz="1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就</a:t>
            </a:r>
            <a:endParaRPr lang="en-US" altLang="zh-CN" sz="1400" dirty="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14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得到什么。</a:t>
            </a:r>
          </a:p>
        </p:txBody>
      </p:sp>
    </p:spTree>
    <p:extLst>
      <p:ext uri="{BB962C8B-B14F-4D97-AF65-F5344CB8AC3E}">
        <p14:creationId xmlns:p14="http://schemas.microsoft.com/office/powerpoint/2010/main" val="28397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34909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AngularJS中的依赖注入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44575" y="1805147"/>
            <a:ext cx="7664450" cy="550580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function mycontroller($scope,$timeout){}//直接在方法参数中声明</a:t>
            </a:r>
            <a:endParaRPr lang="zh-CN" altLang="en-US" dirty="0">
              <a:solidFill>
                <a:srgbClr val="4D4D4D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6163" y="1203598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第一种方式：通过方法参数名声明依赖。这种方式不推荐使用，因为js文件压缩后方法参数名会改变。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34909" y="2962510"/>
            <a:ext cx="7664450" cy="504056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var mycontroller=['$scope','$timeout',function(scope,tout){}]</a:t>
            </a:r>
            <a:endParaRPr lang="zh-CN" altLang="en-US">
              <a:solidFill>
                <a:srgbClr val="4D4D4D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46163" y="2370686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第二种方式：声明一个数组，依赖列表放数组的前部，注入目标放数组最后一个元素。推荐使用这个方法。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34909" y="4011910"/>
            <a:ext cx="7664450" cy="794217"/>
          </a:xfrm>
          <a:prstGeom prst="roundRect">
            <a:avLst>
              <a:gd name="adj" fmla="val 16667"/>
            </a:avLst>
          </a:prstGeom>
          <a:solidFill>
            <a:schemeClr val="accent1">
              <a:alpha val="5215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var mycontroller=function(scope,tout){};</a:t>
            </a:r>
          </a:p>
          <a:p>
            <a:r>
              <a:rPr lang="zh-CN" altLang="en-US" dirty="0">
                <a:solidFill>
                  <a:srgbClr val="4D4D4D"/>
                </a:solidFill>
              </a:rPr>
              <a:t>mycontroller.$inject=['$scope','$timeout'];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42988" y="3580608"/>
            <a:ext cx="7666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第三种方式：通过$inject属性来声明依赖列表。</a:t>
            </a:r>
          </a:p>
        </p:txBody>
      </p:sp>
    </p:spTree>
    <p:extLst>
      <p:ext uri="{BB962C8B-B14F-4D97-AF65-F5344CB8AC3E}">
        <p14:creationId xmlns:p14="http://schemas.microsoft.com/office/powerpoint/2010/main" val="32252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77330" y="627534"/>
            <a:ext cx="317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第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六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部分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22" y="1637928"/>
            <a:ext cx="9144000" cy="1511300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58712" y="1990436"/>
            <a:ext cx="72122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3300"/>
                </a:solidFill>
                <a:latin typeface="Franklin Gothic Medium" pitchFamily="34" charset="0"/>
                <a:ea typeface="微软雅黑" pitchFamily="34" charset="-122"/>
                <a:sym typeface="Arial" charset="0"/>
              </a:rPr>
              <a:t>AngularJs的优势与缺点</a:t>
            </a:r>
          </a:p>
        </p:txBody>
      </p:sp>
    </p:spTree>
    <p:extLst>
      <p:ext uri="{BB962C8B-B14F-4D97-AF65-F5344CB8AC3E}">
        <p14:creationId xmlns:p14="http://schemas.microsoft.com/office/powerpoint/2010/main" val="4288387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76671" y="499897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AngularJS的优势在哪？</a:t>
            </a:r>
          </a:p>
        </p:txBody>
      </p:sp>
      <p:pic>
        <p:nvPicPr>
          <p:cNvPr id="3" name="Picture 4" descr="大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12" y="2571725"/>
            <a:ext cx="17287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403350" y="1347615"/>
            <a:ext cx="1296442" cy="1298892"/>
          </a:xfrm>
          <a:prstGeom prst="ellipse">
            <a:avLst/>
          </a:prstGeom>
          <a:solidFill>
            <a:srgbClr val="99CCFF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600" dirty="0">
                <a:ea typeface="微软雅黑" pitchFamily="34" charset="-122"/>
              </a:rPr>
              <a:t>解耦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视图、逻辑解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耦，具有更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大的灵活性</a:t>
            </a:r>
            <a:r>
              <a:rPr lang="zh-CN" altLang="en-US" sz="1600" dirty="0">
                <a:solidFill>
                  <a:srgbClr val="4D4D4D"/>
                </a:solidFill>
                <a:ea typeface="微软雅黑" pitchFamily="34" charset="-122"/>
              </a:rPr>
              <a:t>。</a:t>
            </a:r>
            <a:endParaRPr lang="zh-CN" altLang="en-US" sz="2000" dirty="0">
              <a:solidFill>
                <a:srgbClr val="4D4D4D"/>
              </a:solidFill>
              <a:ea typeface="微软雅黑" pitchFamily="34" charset="-122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403350" y="3430483"/>
            <a:ext cx="1368450" cy="1373515"/>
          </a:xfrm>
          <a:prstGeom prst="ellipse">
            <a:avLst/>
          </a:prstGeom>
          <a:solidFill>
            <a:schemeClr val="accent5">
              <a:lumMod val="50000"/>
              <a:alpha val="38823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zh-CN" altLang="en-US" sz="1600" dirty="0">
                <a:ea typeface="微软雅黑" pitchFamily="34" charset="-122"/>
              </a:rPr>
              <a:t>组件化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通过指令方式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可以灵活封装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html组件。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995738" y="1059582"/>
            <a:ext cx="1296341" cy="1267842"/>
          </a:xfrm>
          <a:prstGeom prst="ellipse">
            <a:avLst/>
          </a:prstGeom>
          <a:solidFill>
            <a:srgbClr val="FF9900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600" dirty="0">
                <a:ea typeface="微软雅黑" pitchFamily="34" charset="-122"/>
              </a:rPr>
              <a:t>功能完整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提供完整的解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决方案。内置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丰富的服务</a:t>
            </a:r>
            <a:r>
              <a:rPr lang="zh-CN" altLang="en-US" sz="1600" dirty="0">
                <a:solidFill>
                  <a:srgbClr val="4D4D4D"/>
                </a:solidFill>
                <a:ea typeface="微软雅黑" pitchFamily="34" charset="-122"/>
              </a:rPr>
              <a:t>。</a:t>
            </a:r>
            <a:endParaRPr lang="zh-CN" altLang="en-US" sz="2000" dirty="0">
              <a:solidFill>
                <a:srgbClr val="4D4D4D"/>
              </a:solidFill>
              <a:ea typeface="微软雅黑" pitchFamily="34" charset="-122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6589713" y="3430483"/>
            <a:ext cx="1366663" cy="1373515"/>
          </a:xfrm>
          <a:prstGeom prst="ellipse">
            <a:avLst/>
          </a:prstGeom>
          <a:solidFill>
            <a:srgbClr val="FFFF00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600" dirty="0">
                <a:ea typeface="微软雅黑" pitchFamily="34" charset="-122"/>
              </a:rPr>
              <a:t>利于测试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因为模块化管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理，可以对模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进行块单元测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试。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589713" y="1347615"/>
            <a:ext cx="1294655" cy="1298891"/>
          </a:xfrm>
          <a:prstGeom prst="ellipse">
            <a:avLst/>
          </a:prstGeom>
          <a:solidFill>
            <a:srgbClr val="00FF00">
              <a:alpha val="3882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r>
              <a:rPr lang="zh-CN" altLang="en-US" sz="1600" dirty="0">
                <a:ea typeface="微软雅黑" pitchFamily="34" charset="-122"/>
              </a:rPr>
              <a:t>模块化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引入依赖注入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技术管理各模</a:t>
            </a:r>
          </a:p>
          <a:p>
            <a:r>
              <a:rPr lang="zh-CN" altLang="en-US" sz="1200" dirty="0">
                <a:solidFill>
                  <a:srgbClr val="4D4D4D"/>
                </a:solidFill>
                <a:ea typeface="微软雅黑" pitchFamily="34" charset="-122"/>
              </a:rPr>
              <a:t>块。</a:t>
            </a:r>
          </a:p>
        </p:txBody>
      </p:sp>
    </p:spTree>
    <p:extLst>
      <p:ext uri="{BB962C8B-B14F-4D97-AF65-F5344CB8AC3E}">
        <p14:creationId xmlns:p14="http://schemas.microsoft.com/office/powerpoint/2010/main" val="35150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31153" y="55552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AngularJS的缺点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6163" y="1374775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AngularJS搭建增删改查应用非常的方便。但是对于其他灵活性要求很高的项目无法胜任。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6163" y="2094788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AngularJS过于笨重，不能定制所需功能。但是目前AngularJS正在做这方面的努力，使路由、动画等一些不必须的功能独立出来。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46163" y="2995087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AngularJS学习曲线陡峭，需要开发人员投入大量精力才能掌握到可以应用于项目的程度。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46163" y="3939902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AngularJS在需要配合其他插件（如jquery）进行开发的时候，需要将插件再次封装。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4575" y="652463"/>
            <a:ext cx="6840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PPT里没有介绍但需要去了解的东西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6163" y="1557338"/>
            <a:ext cx="76660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$scope的生命周期，这是一个相当重要的内容。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6163" y="2130991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AngularJS对于表单的支持。AngularJS内置了表单的服务，可以大大提高开发效率。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46163" y="2931790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指令的详细定义方式。很多时候，简单的指令写法不能满足需求，需要更深度的定制指令。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44575" y="3723878"/>
            <a:ext cx="766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Clr>
                <a:srgbClr val="FF3300"/>
              </a:buClr>
              <a:buSzPct val="100000"/>
              <a:buFont typeface="Arial" charset="0"/>
              <a:buChar char="•"/>
            </a:pPr>
            <a:r>
              <a:rPr lang="zh-CN" altLang="en-US" sz="16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如何进行测试。在AngularJS中，测试非常简单。可以使用其它的测试库进行测试（如Jasmine）。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4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27534"/>
            <a:ext cx="9144000" cy="2304256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4800" dirty="0">
                <a:solidFill>
                  <a:srgbClr val="FF3300"/>
                </a:solidFill>
                <a:ea typeface="微软雅黑" pitchFamily="34" charset="-122"/>
              </a:rPr>
              <a:t>最后，感谢您的聆听。</a:t>
            </a:r>
          </a:p>
        </p:txBody>
      </p:sp>
      <p:pic>
        <p:nvPicPr>
          <p:cNvPr id="3" name="Picture 4" descr="亚信联创标识中英文横式PNG文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5846"/>
            <a:ext cx="385286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ngularJS — Superheroic JavaScript MVW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96170"/>
            <a:ext cx="3779837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5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4981" y="627534"/>
            <a:ext cx="4176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什么是AngularJs?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4575" y="1563638"/>
            <a:ext cx="7775575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AngularJS是协助搭建单页面工程的开源前端框架。它通过MVC模式使得开发与测试变得更容易。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AngularJS试图成为WEB应用中的一种端对端的解决方案。它将指导开发整个应用。</a:t>
            </a: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endParaRPr lang="zh-CN" altLang="en-US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AngularJS于2009年发布第一个版本，由Google进行维护，压缩版94k。</a:t>
            </a:r>
          </a:p>
        </p:txBody>
      </p:sp>
    </p:spTree>
    <p:extLst>
      <p:ext uri="{BB962C8B-B14F-4D97-AF65-F5344CB8AC3E}">
        <p14:creationId xmlns:p14="http://schemas.microsoft.com/office/powerpoint/2010/main" val="33158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71600" y="555526"/>
            <a:ext cx="5753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AngularJs的核心思想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046163" y="1203598"/>
            <a:ext cx="77755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2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将视图与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业务逻辑解耦。在AngularJS中通过数据视图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双向绑定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实现。这将提高代码的可测试性。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837457" y="2355726"/>
            <a:ext cx="934368" cy="2304256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eaVert" wrap="none" lIns="90170" tIns="46990" rIns="90170" bIns="4699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视图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4700" y="2355726"/>
            <a:ext cx="871636" cy="2304256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lIns="90170" tIns="46990" rIns="90170" bIns="4699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a typeface="微软雅黑" pitchFamily="34" charset="-122"/>
              </a:rPr>
              <a:t>数据模型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71825" y="2931962"/>
            <a:ext cx="3952875" cy="1223963"/>
          </a:xfrm>
          <a:prstGeom prst="leftRightArrow">
            <a:avLst>
              <a:gd name="adj1" fmla="val 50000"/>
              <a:gd name="adj2" fmla="val 64591"/>
            </a:avLst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0170" tIns="46990" rIns="90170" bIns="4699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ea typeface="微软雅黑" pitchFamily="34" charset="-122"/>
              </a:rPr>
              <a:t>视图、数据双向</a:t>
            </a: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</a:rPr>
              <a:t>更新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34036" y="2121352"/>
            <a:ext cx="1906116" cy="1026983"/>
          </a:xfrm>
          <a:prstGeom prst="wedgeEllipseCallout">
            <a:avLst>
              <a:gd name="adj1" fmla="val -43750"/>
              <a:gd name="adj2" fmla="val 70000"/>
            </a:avLst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0170" tIns="46990" rIns="90170" bIns="4699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这个过程由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AngularJs自动进行</a:t>
            </a: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开发者无需关注</a:t>
            </a:r>
          </a:p>
        </p:txBody>
      </p:sp>
    </p:spTree>
    <p:extLst>
      <p:ext uri="{BB962C8B-B14F-4D97-AF65-F5344CB8AC3E}">
        <p14:creationId xmlns:p14="http://schemas.microsoft.com/office/powerpoint/2010/main" val="30467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76312" y="843558"/>
            <a:ext cx="77755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遵循MVC模式开发，鼓励视图、数据、逻辑组件间松耦合。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20775" y="2032001"/>
            <a:ext cx="7555681" cy="2627982"/>
            <a:chOff x="1120775" y="2032000"/>
            <a:chExt cx="7051675" cy="3781425"/>
          </a:xfrm>
        </p:grpSpPr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1120775" y="2986088"/>
              <a:ext cx="863600" cy="1800225"/>
            </a:xfrm>
            <a:prstGeom prst="roundRect">
              <a:avLst>
                <a:gd name="adj" fmla="val 16667"/>
              </a:avLst>
            </a:pr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eaVert" wrap="none" lIns="90170" tIns="46990" rIns="90170" bIns="46990" anchor="ctr"/>
            <a:lstStyle/>
            <a:p>
              <a:pPr algn="ctr"/>
              <a:r>
                <a:rPr lang="zh-CN" altLang="en-US" sz="2000" dirty="0">
                  <a:ea typeface="微软雅黑" pitchFamily="34" charset="-122"/>
                </a:rPr>
                <a:t>视图</a:t>
              </a: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3567113" y="2986088"/>
              <a:ext cx="865187" cy="1800225"/>
            </a:xfrm>
            <a:prstGeom prst="roundRect">
              <a:avLst>
                <a:gd name="adj" fmla="val 16667"/>
              </a:avLst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eaVert" wrap="none" lIns="90170" tIns="46990" rIns="90170" bIns="46990" anchor="ctr"/>
            <a:lstStyle/>
            <a:p>
              <a:pPr algn="ctr"/>
              <a:r>
                <a:rPr lang="zh-CN" altLang="en-US" sz="2000" dirty="0">
                  <a:ea typeface="微软雅黑" pitchFamily="34" charset="-122"/>
                </a:rPr>
                <a:t>控制器</a:t>
              </a:r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6661150" y="2295525"/>
              <a:ext cx="1511300" cy="473075"/>
            </a:xfrm>
            <a:prstGeom prst="flowChartAlternateProcess">
              <a:avLst/>
            </a:prstGeom>
            <a:ln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algn="ctr"/>
              <a:r>
                <a:rPr lang="zh-CN" altLang="en-US" sz="2000" dirty="0"/>
                <a:t>服务A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6661150" y="3273425"/>
              <a:ext cx="1511300" cy="473075"/>
            </a:xfrm>
            <a:prstGeom prst="flowChartAlternateProcess">
              <a:avLst/>
            </a:prstGeom>
            <a:ln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algn="ctr"/>
              <a:r>
                <a:rPr lang="zh-CN" altLang="en-US" sz="2000" dirty="0"/>
                <a:t>服务B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661150" y="4313238"/>
              <a:ext cx="1511300" cy="473075"/>
            </a:xfrm>
            <a:prstGeom prst="flowChartAlternateProcess">
              <a:avLst/>
            </a:prstGeom>
            <a:ln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algn="ctr"/>
              <a:r>
                <a:rPr lang="zh-CN" altLang="en-US" sz="2000" dirty="0"/>
                <a:t>服务C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6661150" y="5340350"/>
              <a:ext cx="1511300" cy="473075"/>
            </a:xfrm>
            <a:prstGeom prst="flowChartAlternateProcess">
              <a:avLst/>
            </a:prstGeom>
            <a:ln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algn="ctr"/>
              <a:r>
                <a:rPr lang="zh-CN" altLang="en-US" sz="2000"/>
                <a:t>服务D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942013" y="2479675"/>
              <a:ext cx="719137" cy="158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942013" y="3489325"/>
              <a:ext cx="719137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942013" y="4568825"/>
              <a:ext cx="719137" cy="158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942013" y="5576888"/>
              <a:ext cx="719137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943600" y="2447925"/>
              <a:ext cx="0" cy="313213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箭头 86"/>
            <p:cNvSpPr>
              <a:spLocks noChangeShapeType="1"/>
            </p:cNvSpPr>
            <p:nvPr/>
          </p:nvSpPr>
          <p:spPr bwMode="auto">
            <a:xfrm flipH="1">
              <a:off x="4432300" y="3892550"/>
              <a:ext cx="1508125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双箭头 104"/>
            <p:cNvSpPr>
              <a:spLocks noChangeShapeType="1"/>
            </p:cNvSpPr>
            <p:nvPr/>
          </p:nvSpPr>
          <p:spPr bwMode="auto">
            <a:xfrm>
              <a:off x="1984375" y="3890963"/>
              <a:ext cx="1584325" cy="158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4502150" y="2032000"/>
              <a:ext cx="1298575" cy="1550988"/>
            </a:xfrm>
            <a:prstGeom prst="wedgeEllipseCallout">
              <a:avLst>
                <a:gd name="adj1" fmla="val -43750"/>
                <a:gd name="adj2" fmla="val 70000"/>
              </a:avLst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algn="ctr"/>
              <a:r>
                <a:rPr lang="zh-CN" altLang="en-US" sz="1600" dirty="0">
                  <a:ea typeface="微软雅黑" pitchFamily="34" charset="-122"/>
                </a:rPr>
                <a:t>通过</a:t>
              </a:r>
            </a:p>
            <a:p>
              <a:pPr algn="ctr"/>
              <a:r>
                <a:rPr lang="zh-CN" altLang="en-US" sz="1600" dirty="0">
                  <a:ea typeface="微软雅黑" pitchFamily="34" charset="-122"/>
                </a:rPr>
                <a:t>依赖注入</a:t>
              </a:r>
            </a:p>
            <a:p>
              <a:pPr algn="ctr"/>
              <a:r>
                <a:rPr lang="zh-CN" altLang="en-US" sz="1600" dirty="0">
                  <a:ea typeface="微软雅黑" pitchFamily="34" charset="-122"/>
                </a:rPr>
                <a:t>解耦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2181225" y="2032000"/>
              <a:ext cx="1298575" cy="1550988"/>
            </a:xfrm>
            <a:prstGeom prst="wedgeEllipseCallout">
              <a:avLst>
                <a:gd name="adj1" fmla="val -43750"/>
                <a:gd name="adj2" fmla="val 70000"/>
              </a:avLst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90170" tIns="46990" rIns="90170" bIns="46990" anchor="ctr"/>
            <a:lstStyle/>
            <a:p>
              <a:pPr algn="ctr"/>
              <a:r>
                <a:rPr lang="zh-CN" altLang="en-US" sz="1600" dirty="0" smtClean="0">
                  <a:ea typeface="微软雅黑" pitchFamily="34" charset="-122"/>
                </a:rPr>
                <a:t>通过数据、</a:t>
              </a:r>
              <a:endParaRPr lang="en-US" altLang="zh-CN" sz="1600" dirty="0">
                <a:ea typeface="微软雅黑" pitchFamily="34" charset="-122"/>
              </a:endParaRPr>
            </a:p>
            <a:p>
              <a:pPr algn="ctr"/>
              <a:r>
                <a:rPr lang="zh-CN" altLang="en-US" sz="1600" dirty="0" smtClean="0">
                  <a:ea typeface="微软雅黑" pitchFamily="34" charset="-122"/>
                </a:rPr>
                <a:t>视图双向</a:t>
              </a:r>
              <a:r>
                <a:rPr lang="zh-CN" altLang="en-US" sz="1600" dirty="0">
                  <a:ea typeface="微软雅黑" pitchFamily="34" charset="-122"/>
                </a:rPr>
                <a:t>绑定</a:t>
              </a:r>
            </a:p>
            <a:p>
              <a:pPr algn="ctr"/>
              <a:r>
                <a:rPr lang="zh-CN" altLang="en-US" sz="1600" dirty="0">
                  <a:ea typeface="微软雅黑" pitchFamily="34" charset="-122"/>
                </a:rPr>
                <a:t>解耦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99592" y="771550"/>
            <a:ext cx="7775575" cy="74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将测试与应用程序编写同等重要。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在编写模块同时编写测试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。因为各组件的松耦合，使得这种测试得以实现。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591" y="2784500"/>
            <a:ext cx="7775575" cy="74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SzPct val="125000"/>
              <a:buFont typeface="Arial" charset="0"/>
              <a:buChar char="•"/>
            </a:pP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应用程序页面端与服务器端解耦。两方只需定义好通信API，即可</a:t>
            </a:r>
            <a:r>
              <a:rPr lang="zh-CN" altLang="en-US" sz="20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并行开发</a:t>
            </a:r>
            <a:r>
              <a:rPr lang="zh-CN" altLang="en-US" sz="2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20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栗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71" y="2979871"/>
            <a:ext cx="3385301" cy="216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77330" y="627534"/>
            <a:ext cx="317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第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二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</a:rPr>
              <a:t>部分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722" y="1637928"/>
            <a:ext cx="9144000" cy="1511300"/>
          </a:xfrm>
          <a:prstGeom prst="rect">
            <a:avLst/>
          </a:prstGeom>
          <a:solidFill>
            <a:srgbClr val="FF6600">
              <a:alpha val="509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48756" y="1939043"/>
            <a:ext cx="50321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5400" dirty="0" smtClean="0">
                <a:solidFill>
                  <a:srgbClr val="FF3300"/>
                </a:solidFill>
                <a:latin typeface="Franklin Gothic Medium" pitchFamily="34" charset="0"/>
                <a:ea typeface="微软雅黑" pitchFamily="34" charset="-122"/>
                <a:sym typeface="Arial" charset="0"/>
              </a:rPr>
              <a:t>一个简单的例子</a:t>
            </a:r>
            <a:endParaRPr lang="zh-CN" altLang="en-US" sz="5400" dirty="0">
              <a:solidFill>
                <a:srgbClr val="FF3300"/>
              </a:solidFill>
              <a:latin typeface="Franklin Gothic Medium" pitchFamily="34" charset="0"/>
              <a:ea typeface="微软雅黑" pitchFamily="34" charset="-122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70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44575" y="652463"/>
            <a:ext cx="5753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一个简单的例子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44575" y="1272481"/>
            <a:ext cx="7271841" cy="1227261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0170" tIns="46990" rIns="90170" bIns="46990" anchor="ctr"/>
          <a:lstStyle/>
          <a:p>
            <a:r>
              <a:rPr lang="zh-CN" altLang="en-US" dirty="0">
                <a:solidFill>
                  <a:srgbClr val="333333"/>
                </a:solidFill>
                <a:ea typeface="微软雅黑" pitchFamily="34" charset="-122"/>
              </a:rPr>
              <a:t>问题：</a:t>
            </a:r>
          </a:p>
          <a:p>
            <a:r>
              <a:rPr lang="zh-CN" altLang="en-US" dirty="0">
                <a:solidFill>
                  <a:srgbClr val="333333"/>
                </a:solidFill>
                <a:ea typeface="微软雅黑" pitchFamily="34" charset="-122"/>
              </a:rPr>
              <a:t>假设我们需要编写一个手机列表，并且支持对手机</a:t>
            </a:r>
            <a:r>
              <a:rPr lang="zh-CN" altLang="en-US" dirty="0" smtClean="0">
                <a:solidFill>
                  <a:srgbClr val="333333"/>
                </a:solidFill>
                <a:ea typeface="微软雅黑" pitchFamily="34" charset="-122"/>
              </a:rPr>
              <a:t>信息进行</a:t>
            </a:r>
            <a:endParaRPr lang="en-US" altLang="zh-CN" dirty="0" smtClean="0">
              <a:solidFill>
                <a:srgbClr val="333333"/>
              </a:solidFill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ea typeface="微软雅黑" pitchFamily="34" charset="-122"/>
              </a:rPr>
              <a:t>模糊</a:t>
            </a:r>
            <a:r>
              <a:rPr lang="zh-CN" altLang="en-US" dirty="0">
                <a:solidFill>
                  <a:srgbClr val="333333"/>
                </a:solidFill>
                <a:ea typeface="微软雅黑" pitchFamily="34" charset="-122"/>
              </a:rPr>
              <a:t>搜索，并且按指定字段排序，要怎么</a:t>
            </a:r>
            <a:r>
              <a:rPr lang="zh-CN" altLang="en-US" dirty="0" smtClean="0">
                <a:solidFill>
                  <a:srgbClr val="333333"/>
                </a:solidFill>
                <a:ea typeface="微软雅黑" pitchFamily="34" charset="-122"/>
              </a:rPr>
              <a:t>实现呢</a:t>
            </a:r>
            <a:r>
              <a:rPr lang="zh-CN" altLang="en-US" dirty="0">
                <a:solidFill>
                  <a:srgbClr val="333333"/>
                </a:solidFill>
                <a:ea typeface="微软雅黑" pitchFamily="34" charset="-122"/>
              </a:rPr>
              <a:t>？</a:t>
            </a:r>
          </a:p>
        </p:txBody>
      </p:sp>
      <p:pic>
        <p:nvPicPr>
          <p:cNvPr id="4" name="Picture 5" descr="问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50" y="937689"/>
            <a:ext cx="1609725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39594" y="3147814"/>
            <a:ext cx="7176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Handlebars</a:t>
            </a:r>
            <a:r>
              <a:rPr lang="en-US" altLang="zh-CN" sz="36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altLang="zh-CN" sz="3200" dirty="0" err="1" smtClean="0">
                <a:solidFill>
                  <a:srgbClr val="FF000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vs</a:t>
            </a:r>
            <a:r>
              <a:rPr lang="en-US" altLang="zh-CN" sz="36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altLang="zh-CN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AngularJS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Segoe UI Black" pitchFamily="34" charset="0"/>
              <a:ea typeface="微软雅黑" pitchFamily="34" charset="-122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3459</Words>
  <Application>Microsoft Office PowerPoint</Application>
  <PresentationFormat>全屏显示(16:9)</PresentationFormat>
  <Paragraphs>411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黎瀛</dc:creator>
  <cp:lastModifiedBy>黎瀛</cp:lastModifiedBy>
  <cp:revision>192</cp:revision>
  <dcterms:created xsi:type="dcterms:W3CDTF">2014-03-27T07:04:34Z</dcterms:created>
  <dcterms:modified xsi:type="dcterms:W3CDTF">2014-04-04T04:44:03Z</dcterms:modified>
</cp:coreProperties>
</file>