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595" r:id="rId3"/>
    <p:sldId id="602" r:id="rId4"/>
    <p:sldId id="603" r:id="rId5"/>
    <p:sldId id="590" r:id="rId6"/>
    <p:sldId id="567" r:id="rId7"/>
    <p:sldId id="580" r:id="rId8"/>
    <p:sldId id="593" r:id="rId9"/>
    <p:sldId id="594" r:id="rId10"/>
    <p:sldId id="604" r:id="rId11"/>
    <p:sldId id="559" r:id="rId12"/>
    <p:sldId id="576" r:id="rId13"/>
    <p:sldId id="600" r:id="rId14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5065395" y="2786380"/>
            <a:ext cx="1653540" cy="921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5400"/>
              <a:t>covid</a:t>
            </a:r>
            <a:endParaRPr lang="en-US" altLang="zh-TW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1158240"/>
            <a:ext cx="11083925" cy="31032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975" y="114935"/>
            <a:ext cx="66109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altLang="zh-TW" sz="2800" dirty="0">
                <a:solidFill>
                  <a:schemeClr val="tx1"/>
                </a:solidFill>
                <a:ea typeface="標楷體" panose="03000509000000000000" charset="-120"/>
                <a:sym typeface="+mn-ea"/>
              </a:rPr>
              <a:t>covid_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有</a:t>
            </a:r>
            <a:r>
              <a:rPr lang="zh-TW" altLang="en-US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刪除沒有變化的資料</a:t>
            </a:r>
            <a:r>
              <a:rPr lang="en-US" altLang="zh-TW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_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TSNE</a:t>
            </a:r>
            <a:endParaRPr lang="en-US" altLang="zh-TW" sz="2800" dirty="0">
              <a:solidFill>
                <a:srgbClr val="FF0000"/>
              </a:solidFill>
              <a:ea typeface="標楷體" panose="03000509000000000000" charset="-120"/>
              <a:sym typeface="+mn-ea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53" y="4601449"/>
            <a:ext cx="3784858" cy="613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149" y="1120136"/>
            <a:ext cx="6096851" cy="45440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1120136"/>
            <a:ext cx="5852172" cy="438912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90195" y="427990"/>
            <a:ext cx="9850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altLang="zh-TW" sz="2800" dirty="0">
                <a:solidFill>
                  <a:schemeClr val="tx1"/>
                </a:solidFill>
                <a:ea typeface="標楷體" panose="03000509000000000000" charset="-120"/>
                <a:sym typeface="+mn-ea"/>
              </a:rPr>
              <a:t>covid_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有</a:t>
            </a:r>
            <a:r>
              <a:rPr lang="zh-TW" altLang="en-US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刪除沒有變化的資料</a:t>
            </a:r>
            <a:r>
              <a:rPr lang="en-US" altLang="zh-TW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_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LSTM</a:t>
            </a:r>
            <a:r>
              <a:rPr lang="en-US" altLang="zh-TW" sz="2800" dirty="0">
                <a:ea typeface="標楷體" panose="03000509000000000000" charset="-120"/>
                <a:sym typeface="+mn-ea"/>
              </a:rPr>
              <a:t>  (</a:t>
            </a:r>
            <a:r>
              <a:rPr lang="zh-TW" altLang="en-US" sz="2800" dirty="0">
                <a:ea typeface="標楷體" panose="03000509000000000000" charset="-120"/>
                <a:sym typeface="+mn-ea"/>
              </a:rPr>
              <a:t>用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tsne</a:t>
            </a:r>
            <a:r>
              <a:rPr lang="zh-TW" altLang="en-US" sz="2800" dirty="0">
                <a:ea typeface="標楷體" panose="03000509000000000000" charset="-120"/>
                <a:sym typeface="+mn-ea"/>
              </a:rPr>
              <a:t>的結果</a:t>
            </a:r>
            <a:r>
              <a:rPr lang="en-US" altLang="zh-TW" sz="2800" dirty="0">
                <a:ea typeface="標楷體" panose="03000509000000000000" charset="-120"/>
                <a:sym typeface="+mn-ea"/>
              </a:rPr>
              <a:t>train)</a:t>
            </a:r>
            <a:endParaRPr lang="en-US" altLang="zh-TW" sz="2800" dirty="0">
              <a:ea typeface="標楷體" panose="03000509000000000000" charset="-12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199390"/>
            <a:ext cx="11586845" cy="6517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887730" y="1146810"/>
            <a:ext cx="82105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en-US" altLang="zh-TW" sz="2800" dirty="0">
                <a:sym typeface="+mn-ea"/>
              </a:rPr>
              <a:t>data</a:t>
            </a:r>
            <a:endParaRPr lang="en-US" altLang="zh-TW" sz="2800" dirty="0">
              <a:sym typeface="+mn-ea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1299845" y="1668780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786765" y="2657475"/>
            <a:ext cx="922020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pPr algn="l"/>
            <a:r>
              <a:rPr lang="en-US" altLang="zh-TW" sz="2800" dirty="0">
                <a:sym typeface="+mn-ea"/>
              </a:rPr>
              <a:t>TNSE</a:t>
            </a:r>
            <a:endParaRPr lang="en-US" altLang="zh-TW" sz="2800" dirty="0">
              <a:sym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8175" y="4168140"/>
            <a:ext cx="1319530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pPr algn="l"/>
            <a:r>
              <a:rPr lang="en-US" altLang="zh-TW" sz="2800" dirty="0">
                <a:sym typeface="+mn-ea"/>
              </a:rPr>
              <a:t>AlexNet</a:t>
            </a:r>
            <a:endParaRPr lang="en-US" altLang="zh-TW" sz="2800" dirty="0">
              <a:sym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6765" y="5678805"/>
            <a:ext cx="9569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pPr algn="l"/>
            <a:r>
              <a:rPr lang="en-US" altLang="zh-TW" sz="2800" dirty="0" smtClean="0">
                <a:sym typeface="+mn-ea"/>
              </a:rPr>
              <a:t>SHAP</a:t>
            </a:r>
            <a:endParaRPr lang="en-US" altLang="zh-TW" sz="2800" dirty="0">
              <a:sym typeface="+mn-ea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247775" y="3179445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264920" y="4690110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46685" y="104140"/>
            <a:ext cx="4067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3200"/>
              <a:t>covid </a:t>
            </a:r>
            <a:r>
              <a:rPr lang="zh-TW" altLang="en-US" sz="3200">
                <a:latin typeface="標楷體" panose="03000509000000000000" charset="-120"/>
                <a:ea typeface="標楷體" panose="03000509000000000000" charset="-120"/>
              </a:rPr>
              <a:t>流程</a:t>
            </a:r>
            <a:r>
              <a:rPr lang="en-US" altLang="zh-TW" sz="3200">
                <a:latin typeface="標楷體" panose="03000509000000000000" charset="-120"/>
                <a:ea typeface="標楷體" panose="03000509000000000000" charset="-120"/>
              </a:rPr>
              <a:t>_</a:t>
            </a:r>
            <a:r>
              <a:rPr lang="zh-TW" altLang="en-US" sz="3200">
                <a:latin typeface="標楷體" panose="03000509000000000000" charset="-120"/>
                <a:ea typeface="標楷體" panose="03000509000000000000" charset="-120"/>
              </a:rPr>
              <a:t>沒刪減</a:t>
            </a:r>
            <a:endParaRPr lang="zh-TW" altLang="en-US" sz="320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66925" y="1086485"/>
            <a:ext cx="5459730" cy="9169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altLang="zh-TW" dirty="0" smtClean="0">
                <a:sym typeface="+mn-ea"/>
              </a:rPr>
              <a:t>covid </a:t>
            </a:r>
            <a:r>
              <a:rPr lang="en-US" altLang="zh-TW" dirty="0">
                <a:sym typeface="+mn-ea"/>
              </a:rPr>
              <a:t>ba23 and ba237 lineage data ver1 </a:t>
            </a:r>
            <a:r>
              <a:rPr lang="en-US" altLang="zh-TW" dirty="0" smtClean="0">
                <a:sym typeface="+mn-ea"/>
              </a:rPr>
              <a:t>20230317.csv</a:t>
            </a:r>
            <a:endParaRPr lang="en-US" altLang="zh-TW" dirty="0" smtClean="0">
              <a:sym typeface="+mn-ea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altLang="zh-TW" dirty="0">
                <a:sym typeface="+mn-ea"/>
              </a:rPr>
              <a:t>sequence data ba23 and ba237 ver1 </a:t>
            </a:r>
            <a:r>
              <a:rPr lang="en-US" altLang="zh-TW" dirty="0" smtClean="0">
                <a:sym typeface="+mn-ea"/>
              </a:rPr>
              <a:t>20230317.fasta</a:t>
            </a:r>
            <a:endParaRPr lang="en-US" altLang="zh-TW" dirty="0" smtClean="0">
              <a:sym typeface="+mn-ea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066925" y="2657475"/>
            <a:ext cx="746125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lang="zh-TW" altLang="en-US" dirty="0" smtClean="0">
                <a:ea typeface="標楷體" panose="03000509000000000000" charset="-120"/>
                <a:sym typeface="+mn-ea"/>
              </a:rPr>
              <a:t>程式路徑</a:t>
            </a:r>
            <a:r>
              <a:rPr lang="en-US" altLang="zh-TW" dirty="0" smtClean="0">
                <a:ea typeface="標楷體" panose="03000509000000000000" charset="-120"/>
                <a:sym typeface="+mn-ea"/>
              </a:rPr>
              <a:t>:nasdata/Run/code_sequence_data/deepinsight_generate_image.py</a:t>
            </a:r>
            <a:endParaRPr lang="en-US" altLang="zh-TW" dirty="0" smtClean="0">
              <a:ea typeface="標楷體" panose="03000509000000000000" charset="-120"/>
              <a:sym typeface="+mn-ea"/>
            </a:endParaRPr>
          </a:p>
          <a:p>
            <a:pPr marL="0" lvl="1" algn="l"/>
            <a:r>
              <a:rPr lang="en-US" altLang="zh-TW" dirty="0" smtClean="0">
                <a:solidFill>
                  <a:srgbClr val="00B0F0"/>
                </a:solidFill>
                <a:sym typeface="+mn-ea"/>
              </a:rPr>
              <a:t>output: TSNE  Training pic 、N、Y、diff</a:t>
            </a:r>
            <a:endParaRPr lang="zh-TW" altLang="en-US"/>
          </a:p>
          <a:p>
            <a:pPr marL="0" lvl="1" algn="l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066925" y="4168140"/>
            <a:ext cx="100183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lang="zh-TW" altLang="en-US" dirty="0" smtClean="0">
                <a:ea typeface="標楷體" panose="03000509000000000000" charset="-120"/>
                <a:sym typeface="+mn-ea"/>
              </a:rPr>
              <a:t>程式路徑</a:t>
            </a:r>
            <a:r>
              <a:rPr lang="en-US" altLang="zh-TW" dirty="0" smtClean="0">
                <a:ea typeface="標楷體" panose="03000509000000000000" charset="-120"/>
                <a:sym typeface="+mn-ea"/>
              </a:rPr>
              <a:t>: nasdata/Run/code_sequence_data/transfer_alexnet_multiclass_IndexRemark.2022.03.24_no-kmer_recode.py</a:t>
            </a:r>
            <a:endParaRPr lang="en-US" altLang="zh-TW" dirty="0" smtClean="0">
              <a:ea typeface="標楷體" panose="03000509000000000000" charset="-120"/>
              <a:sym typeface="+mn-ea"/>
            </a:endParaRPr>
          </a:p>
          <a:p>
            <a:pPr marL="0" lvl="1" algn="l"/>
            <a:r>
              <a:rPr lang="en-US" altLang="zh-TW" dirty="0" smtClean="0">
                <a:solidFill>
                  <a:srgbClr val="00B0F0"/>
                </a:solidFill>
                <a:sym typeface="+mn-ea"/>
              </a:rPr>
              <a:t>output: model performance plot</a:t>
            </a:r>
            <a:endParaRPr lang="en-US" altLang="zh-TW" dirty="0" smtClean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66925" y="5755640"/>
            <a:ext cx="965390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dirty="0" smtClean="0">
                <a:ea typeface="標楷體" panose="03000509000000000000" charset="-120"/>
                <a:sym typeface="+mn-ea"/>
              </a:rPr>
              <a:t>程式路徑</a:t>
            </a:r>
            <a:r>
              <a:rPr lang="en-US" altLang="zh-TW" dirty="0" smtClean="0">
                <a:ea typeface="標楷體" panose="03000509000000000000" charset="-120"/>
                <a:sym typeface="+mn-ea"/>
              </a:rPr>
              <a:t>:</a:t>
            </a:r>
            <a:r>
              <a:rPr lang="zh-TW" altLang="en-US"/>
              <a:t>transfer_alexnet_multiclass_IndexRemark.2022.03.24_no-kmer_(shap-value).py</a:t>
            </a:r>
            <a:endParaRPr lang="zh-TW" altLang="en-US"/>
          </a:p>
          <a:p>
            <a:r>
              <a:rPr lang="en-US" altLang="zh-TW" dirty="0" smtClean="0">
                <a:solidFill>
                  <a:srgbClr val="00B0F0"/>
                </a:solidFill>
                <a:sym typeface="+mn-ea"/>
              </a:rPr>
              <a:t>output: SHAP</a:t>
            </a:r>
            <a:r>
              <a:rPr lang="zh-TW" altLang="en-US" dirty="0" smtClean="0">
                <a:solidFill>
                  <a:srgbClr val="00B0F0"/>
                </a:solidFill>
                <a:sym typeface="+mn-ea"/>
              </a:rPr>
              <a:t>、</a:t>
            </a:r>
            <a:r>
              <a:rPr lang="en-US" altLang="zh-TW" dirty="0" smtClean="0">
                <a:solidFill>
                  <a:srgbClr val="00B0F0"/>
                </a:solidFill>
                <a:sym typeface="+mn-ea"/>
              </a:rPr>
              <a:t>Testing ACC</a:t>
            </a:r>
            <a:r>
              <a:rPr lang="zh-TW" altLang="en-US" dirty="0" smtClean="0">
                <a:solidFill>
                  <a:srgbClr val="00B0F0"/>
                </a:solidFill>
                <a:sym typeface="+mn-ea"/>
              </a:rPr>
              <a:t>、</a:t>
            </a:r>
            <a:r>
              <a:rPr lang="en-US" altLang="zh-TW" dirty="0" smtClean="0">
                <a:solidFill>
                  <a:srgbClr val="00B0F0"/>
                </a:solidFill>
                <a:sym typeface="+mn-ea"/>
              </a:rPr>
              <a:t>Testing AUC</a:t>
            </a:r>
            <a:endParaRPr lang="en-US" altLang="zh-TW" dirty="0" smtClean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16" name="上-下雙向箭號 15"/>
          <p:cNvSpPr/>
          <p:nvPr/>
        </p:nvSpPr>
        <p:spPr>
          <a:xfrm>
            <a:off x="1957705" y="1086485"/>
            <a:ext cx="210820" cy="2171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7945" y="1979295"/>
            <a:ext cx="922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dirty="0" smtClean="0">
                <a:sym typeface="+mn-ea"/>
              </a:rPr>
              <a:t>12</a:t>
            </a:r>
            <a:r>
              <a:rPr lang="zh-TW" altLang="en-US" dirty="0" smtClean="0">
                <a:sym typeface="+mn-ea"/>
              </a:rPr>
              <a:t> </a:t>
            </a:r>
            <a:r>
              <a:rPr lang="zh-TW" altLang="en-US" dirty="0" smtClean="0">
                <a:latin typeface="標楷體" panose="03000509000000000000" charset="-120"/>
                <a:ea typeface="標楷體" panose="03000509000000000000" charset="-120"/>
                <a:sym typeface="+mn-ea"/>
              </a:rPr>
              <a:t>小時</a:t>
            </a:r>
            <a:endParaRPr lang="zh-TW" altLang="en-US"/>
          </a:p>
        </p:txBody>
      </p:sp>
      <p:sp>
        <p:nvSpPr>
          <p:cNvPr id="18" name="上-下雙向箭號 17"/>
          <p:cNvSpPr/>
          <p:nvPr/>
        </p:nvSpPr>
        <p:spPr>
          <a:xfrm>
            <a:off x="1957558" y="3998594"/>
            <a:ext cx="211016" cy="9818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7945" y="3799840"/>
            <a:ext cx="8070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dirty="0" smtClean="0">
                <a:sym typeface="+mn-ea"/>
              </a:rPr>
              <a:t>8</a:t>
            </a:r>
            <a:r>
              <a:rPr lang="zh-TW" altLang="en-US" dirty="0" smtClean="0">
                <a:sym typeface="+mn-ea"/>
              </a:rPr>
              <a:t> </a:t>
            </a:r>
            <a:r>
              <a:rPr lang="zh-TW" altLang="en-US" dirty="0" smtClean="0">
                <a:latin typeface="標楷體" panose="03000509000000000000" charset="-120"/>
                <a:ea typeface="標楷體" panose="03000509000000000000" charset="-120"/>
                <a:sym typeface="+mn-ea"/>
              </a:rPr>
              <a:t>小時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87730" y="781050"/>
            <a:ext cx="868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>
                <a:solidFill>
                  <a:srgbClr val="00B05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已跑完</a:t>
            </a: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5030" y="2240915"/>
            <a:ext cx="868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>
                <a:solidFill>
                  <a:srgbClr val="00B05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已跑完</a:t>
            </a:r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63600" y="3799840"/>
            <a:ext cx="868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>
                <a:solidFill>
                  <a:srgbClr val="00B05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已跑完</a:t>
            </a: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7945" y="5197475"/>
            <a:ext cx="3044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最後的圖有</a:t>
            </a:r>
            <a:r>
              <a:rPr lang="en-US" altLang="zh-TW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bug</a:t>
            </a:r>
            <a:r>
              <a:rPr lang="zh-TW" altLang="en-US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還有需要更改</a:t>
            </a:r>
            <a:endParaRPr lang="zh-TW" altLang="en-US">
              <a:solidFill>
                <a:srgbClr val="FF0000"/>
              </a:solidFill>
              <a:latin typeface="標楷體" panose="03000509000000000000" charset="-120"/>
              <a:ea typeface="標楷體" panose="03000509000000000000" charset="-12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421640" y="367030"/>
            <a:ext cx="30276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 sz="2800">
                <a:latin typeface="標楷體" panose="03000509000000000000" charset="-120"/>
                <a:ea typeface="標楷體" panose="03000509000000000000" charset="-120"/>
              </a:rPr>
              <a:t>磐石需要追加時間</a:t>
            </a:r>
            <a:endParaRPr lang="zh-TW" altLang="en-US" sz="2800">
              <a:latin typeface="標楷體" panose="03000509000000000000" charset="-120"/>
              <a:ea typeface="標楷體" panose="03000509000000000000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95" y="2201545"/>
            <a:ext cx="8991600" cy="2138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圖片 6" descr="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4135" y="1552575"/>
            <a:ext cx="4597400" cy="3448050"/>
          </a:xfrm>
          <a:prstGeom prst="rect">
            <a:avLst/>
          </a:prstGeom>
        </p:spPr>
      </p:pic>
      <p:pic>
        <p:nvPicPr>
          <p:cNvPr id="6" name="圖片 5" descr="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1689100"/>
            <a:ext cx="4331970" cy="3249295"/>
          </a:xfrm>
          <a:prstGeom prst="rect">
            <a:avLst/>
          </a:prstGeom>
        </p:spPr>
      </p:pic>
      <p:pic>
        <p:nvPicPr>
          <p:cNvPr id="5" name="圖片 4" descr="diff_N_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1614170"/>
            <a:ext cx="4432300" cy="33242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67995" y="282575"/>
            <a:ext cx="2571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N &amp; Y &amp; diff pic</a:t>
            </a:r>
            <a:endParaRPr lang="en-US" altLang="zh-TW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132080" y="28575"/>
            <a:ext cx="66109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altLang="zh-TW" sz="2800" dirty="0">
                <a:solidFill>
                  <a:schemeClr val="tx1"/>
                </a:solidFill>
                <a:ea typeface="標楷體" panose="03000509000000000000" charset="-120"/>
                <a:sym typeface="+mn-ea"/>
              </a:rPr>
              <a:t>covid_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沒有</a:t>
            </a:r>
            <a:r>
              <a:rPr lang="zh-TW" altLang="en-US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刪除沒有變化的資料</a:t>
            </a:r>
            <a:r>
              <a:rPr lang="en-US" altLang="zh-TW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_</a:t>
            </a:r>
            <a:r>
              <a:rPr lang="en-US" altLang="zh-TW" sz="2800" dirty="0">
                <a:ea typeface="標楷體" panose="03000509000000000000" charset="-120"/>
                <a:sym typeface="+mn-ea"/>
              </a:rPr>
              <a:t>TSNE</a:t>
            </a:r>
            <a:endParaRPr lang="en-US" altLang="zh-TW" sz="2800" dirty="0">
              <a:ea typeface="標楷體" panose="03000509000000000000" charset="-120"/>
              <a:sym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6954" y="1586594"/>
            <a:ext cx="4566478" cy="6477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857240" y="1008380"/>
            <a:ext cx="4058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zh-TW" sz="2400"/>
              <a:t>TSNE  training shape </a:t>
            </a:r>
            <a:endParaRPr lang="en-US" altLang="zh-TW" sz="2400"/>
          </a:p>
        </p:txBody>
      </p:sp>
      <p:pic>
        <p:nvPicPr>
          <p:cNvPr id="3" name="圖片 2" descr="tra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15" y="4055110"/>
            <a:ext cx="10058400" cy="2816225"/>
          </a:xfrm>
          <a:prstGeom prst="rect">
            <a:avLst/>
          </a:prstGeom>
        </p:spPr>
      </p:pic>
      <p:pic>
        <p:nvPicPr>
          <p:cNvPr id="11" name="圖片 10" descr="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" y="550545"/>
            <a:ext cx="5158740" cy="3611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 descr="model performance_a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1070" y="1043305"/>
            <a:ext cx="6035040" cy="4526280"/>
          </a:xfrm>
          <a:prstGeom prst="rect">
            <a:avLst/>
          </a:prstGeom>
        </p:spPr>
      </p:pic>
      <p:pic>
        <p:nvPicPr>
          <p:cNvPr id="3" name="圖片 2" descr="model performance_lo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893445"/>
            <a:ext cx="6235065" cy="467614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90195" y="427990"/>
            <a:ext cx="9850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altLang="zh-TW" sz="2800" dirty="0">
                <a:solidFill>
                  <a:schemeClr val="tx1"/>
                </a:solidFill>
                <a:ea typeface="標楷體" panose="03000509000000000000" charset="-120"/>
                <a:sym typeface="+mn-ea"/>
              </a:rPr>
              <a:t>covid_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沒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有</a:t>
            </a:r>
            <a:r>
              <a:rPr lang="zh-TW" altLang="en-US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刪除沒有變化的資料</a:t>
            </a:r>
            <a:r>
              <a:rPr lang="en-US" altLang="zh-TW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_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AlexNet</a:t>
            </a:r>
            <a:r>
              <a:rPr lang="en-US" altLang="zh-TW" sz="2800" dirty="0">
                <a:ea typeface="標楷體" panose="03000509000000000000" charset="-120"/>
                <a:sym typeface="+mn-ea"/>
              </a:rPr>
              <a:t>  (</a:t>
            </a:r>
            <a:r>
              <a:rPr lang="en-US" sz="2800" dirty="0">
                <a:ea typeface="標楷體" panose="03000509000000000000" charset="-120"/>
                <a:sym typeface="+mn-ea"/>
              </a:rPr>
              <a:t>Epoch = 100</a:t>
            </a:r>
            <a:r>
              <a:rPr lang="en-US" altLang="zh-TW" sz="2800" dirty="0">
                <a:ea typeface="標楷體" panose="03000509000000000000" charset="-120"/>
                <a:sym typeface="+mn-ea"/>
              </a:rPr>
              <a:t>)</a:t>
            </a:r>
            <a:endParaRPr lang="en-US" altLang="zh-TW" sz="2800" dirty="0">
              <a:ea typeface="標楷體" panose="03000509000000000000" charset="-120"/>
              <a:sym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049385" y="5890895"/>
            <a:ext cx="185737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Train ACC: 97.28%</a:t>
            </a:r>
            <a:endParaRPr lang="en-US" altLang="zh-TW"/>
          </a:p>
          <a:p>
            <a:r>
              <a:rPr lang="en-US" altLang="zh-TW"/>
              <a:t>val ACC: 2%</a:t>
            </a:r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/>
          <p:nvPr/>
        </p:nvSpPr>
        <p:spPr>
          <a:xfrm>
            <a:off x="290195" y="427990"/>
            <a:ext cx="9850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altLang="zh-TW" sz="2800" dirty="0">
                <a:solidFill>
                  <a:schemeClr val="tx1"/>
                </a:solidFill>
                <a:ea typeface="標楷體" panose="03000509000000000000" charset="-120"/>
                <a:sym typeface="+mn-ea"/>
              </a:rPr>
              <a:t>covid_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沒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有</a:t>
            </a:r>
            <a:r>
              <a:rPr lang="zh-TW" altLang="en-US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刪除沒有變化的資料</a:t>
            </a:r>
            <a:r>
              <a:rPr lang="en-US" altLang="zh-TW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_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AlexNet</a:t>
            </a:r>
            <a:r>
              <a:rPr lang="en-US" altLang="zh-TW" sz="2800" dirty="0">
                <a:ea typeface="標楷體" panose="03000509000000000000" charset="-120"/>
                <a:sym typeface="+mn-ea"/>
              </a:rPr>
              <a:t>  (</a:t>
            </a:r>
            <a:r>
              <a:rPr lang="en-US" sz="2800" dirty="0">
                <a:ea typeface="標楷體" panose="03000509000000000000" charset="-120"/>
                <a:sym typeface="+mn-ea"/>
              </a:rPr>
              <a:t>Epoch = 10</a:t>
            </a:r>
            <a:r>
              <a:rPr lang="en-US" altLang="zh-TW" sz="2800" dirty="0">
                <a:ea typeface="標楷體" panose="03000509000000000000" charset="-120"/>
                <a:sym typeface="+mn-ea"/>
              </a:rPr>
              <a:t>)</a:t>
            </a:r>
            <a:endParaRPr lang="en-US" altLang="zh-TW" sz="2800" dirty="0">
              <a:ea typeface="標楷體" panose="03000509000000000000" charset="-120"/>
              <a:sym typeface="+mn-ea"/>
            </a:endParaRPr>
          </a:p>
        </p:txBody>
      </p:sp>
      <p:pic>
        <p:nvPicPr>
          <p:cNvPr id="2" name="圖片 1" descr="model performance_loss_10epo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423035"/>
            <a:ext cx="5852160" cy="4389120"/>
          </a:xfrm>
          <a:prstGeom prst="rect">
            <a:avLst/>
          </a:prstGeom>
        </p:spPr>
      </p:pic>
      <p:pic>
        <p:nvPicPr>
          <p:cNvPr id="3" name="圖片 2" descr="model performance_acc_10epo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45" y="1423035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/>
          <p:nvPr/>
        </p:nvSpPr>
        <p:spPr>
          <a:xfrm>
            <a:off x="247650" y="427990"/>
            <a:ext cx="9850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altLang="zh-TW" sz="2800" dirty="0">
                <a:solidFill>
                  <a:schemeClr val="tx1"/>
                </a:solidFill>
                <a:ea typeface="標楷體" panose="03000509000000000000" charset="-120"/>
                <a:sym typeface="+mn-ea"/>
              </a:rPr>
              <a:t>covid_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沒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有</a:t>
            </a:r>
            <a:r>
              <a:rPr lang="zh-TW" altLang="en-US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刪除沒有變化的資料</a:t>
            </a:r>
            <a:r>
              <a:rPr lang="en-US" altLang="zh-TW" sz="2800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_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SHAP</a:t>
            </a:r>
            <a:r>
              <a:rPr lang="en-US" altLang="zh-TW" sz="2800" dirty="0">
                <a:ea typeface="標楷體" panose="03000509000000000000" charset="-120"/>
                <a:sym typeface="+mn-ea"/>
              </a:rPr>
              <a:t> 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ACC AUC</a:t>
            </a:r>
            <a:endParaRPr lang="en-US" altLang="zh-TW" sz="2800" dirty="0">
              <a:solidFill>
                <a:srgbClr val="FF0000"/>
              </a:solidFill>
              <a:ea typeface="標楷體" panose="03000509000000000000" charset="-120"/>
              <a:sym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1426845"/>
            <a:ext cx="3438525" cy="608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887730" y="1146810"/>
            <a:ext cx="82105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en-US" altLang="zh-TW" sz="2800" dirty="0">
                <a:sym typeface="+mn-ea"/>
              </a:rPr>
              <a:t>data</a:t>
            </a:r>
            <a:endParaRPr lang="en-US" altLang="zh-TW" sz="2800" dirty="0">
              <a:sym typeface="+mn-ea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1299845" y="1668780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786765" y="2657475"/>
            <a:ext cx="922020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pPr algn="l"/>
            <a:r>
              <a:rPr lang="en-US" altLang="zh-TW" sz="2800" dirty="0">
                <a:sym typeface="+mn-ea"/>
              </a:rPr>
              <a:t>TNSE</a:t>
            </a:r>
            <a:endParaRPr lang="en-US" altLang="zh-TW" sz="2800" dirty="0">
              <a:sym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2800" y="4165600"/>
            <a:ext cx="970280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pPr algn="l"/>
            <a:r>
              <a:rPr lang="en-US" altLang="zh-TW" sz="2800" dirty="0">
                <a:sym typeface="+mn-ea"/>
              </a:rPr>
              <a:t>LSTM</a:t>
            </a:r>
            <a:endParaRPr lang="en-US" altLang="zh-TW" sz="2800" dirty="0">
              <a:sym typeface="+mn-ea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247775" y="3179445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46685" y="104140"/>
            <a:ext cx="4067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3200"/>
              <a:t>covid </a:t>
            </a:r>
            <a:r>
              <a:rPr lang="zh-TW" altLang="en-US" sz="3200">
                <a:latin typeface="標楷體" panose="03000509000000000000" charset="-120"/>
                <a:ea typeface="標楷體" panose="03000509000000000000" charset="-120"/>
              </a:rPr>
              <a:t>流程</a:t>
            </a:r>
            <a:r>
              <a:rPr lang="en-US" altLang="zh-TW" sz="3200">
                <a:latin typeface="標楷體" panose="03000509000000000000" charset="-120"/>
                <a:ea typeface="標楷體" panose="03000509000000000000" charset="-120"/>
              </a:rPr>
              <a:t>_</a:t>
            </a:r>
            <a:r>
              <a:rPr lang="zh-TW" altLang="en-US" sz="3200">
                <a:latin typeface="標楷體" panose="03000509000000000000" charset="-120"/>
                <a:ea typeface="標楷體" panose="03000509000000000000" charset="-120"/>
              </a:rPr>
              <a:t>有刪減</a:t>
            </a:r>
            <a:endParaRPr lang="zh-TW" altLang="en-US" sz="320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66925" y="1086485"/>
            <a:ext cx="3484245" cy="6426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zh-TW" altLang="en-US" dirty="0">
                <a:sym typeface="+mn-ea"/>
              </a:rPr>
              <a:t>covid data 107694 </a:t>
            </a:r>
            <a:r>
              <a:rPr lang="zh-TW" altLang="en-US" dirty="0" smtClean="0">
                <a:sym typeface="+mn-ea"/>
              </a:rPr>
              <a:t>20230411</a:t>
            </a:r>
            <a:r>
              <a:rPr lang="en-US" altLang="zh-TW" dirty="0" smtClean="0">
                <a:sym typeface="+mn-ea"/>
              </a:rPr>
              <a:t>.csv</a:t>
            </a:r>
            <a:endParaRPr lang="en-US" altLang="zh-TW" dirty="0" smtClean="0">
              <a:sym typeface="+mn-ea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246630" y="2657475"/>
            <a:ext cx="479044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lang="zh-TW" altLang="en-US" dirty="0" smtClean="0">
                <a:ea typeface="標楷體" panose="03000509000000000000" charset="-120"/>
                <a:sym typeface="+mn-ea"/>
              </a:rPr>
              <a:t>程式路徑</a:t>
            </a:r>
            <a:r>
              <a:rPr lang="en-US" altLang="zh-TW" dirty="0" smtClean="0">
                <a:ea typeface="標楷體" panose="03000509000000000000" charset="-120"/>
                <a:sym typeface="+mn-ea"/>
              </a:rPr>
              <a:t>:nasdata/Run/code/01-TSNE-process.py</a:t>
            </a:r>
            <a:endParaRPr lang="en-US" altLang="zh-TW" dirty="0" smtClean="0">
              <a:ea typeface="標楷體" panose="03000509000000000000" charset="-120"/>
              <a:sym typeface="+mn-ea"/>
            </a:endParaRPr>
          </a:p>
          <a:p>
            <a:pPr marL="0" lvl="1" algn="l"/>
            <a:endParaRPr lang="zh-TW" altLang="en-US"/>
          </a:p>
          <a:p>
            <a:pPr marL="0" lvl="1" algn="l"/>
            <a:endParaRPr lang="zh-TW" altLang="en-US"/>
          </a:p>
        </p:txBody>
      </p:sp>
      <p:sp>
        <p:nvSpPr>
          <p:cNvPr id="16" name="上-下雙向箭號 15"/>
          <p:cNvSpPr/>
          <p:nvPr/>
        </p:nvSpPr>
        <p:spPr>
          <a:xfrm>
            <a:off x="1957705" y="1086485"/>
            <a:ext cx="210820" cy="2171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8" name="上-下雙向箭號 17"/>
          <p:cNvSpPr/>
          <p:nvPr/>
        </p:nvSpPr>
        <p:spPr>
          <a:xfrm>
            <a:off x="1957558" y="3998594"/>
            <a:ext cx="211016" cy="9818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87730" y="781050"/>
            <a:ext cx="868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>
                <a:solidFill>
                  <a:srgbClr val="00B05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已跑完</a:t>
            </a: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5030" y="2240915"/>
            <a:ext cx="868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>
                <a:solidFill>
                  <a:srgbClr val="00B05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已跑完</a:t>
            </a:r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63600" y="3799840"/>
            <a:ext cx="868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>
                <a:solidFill>
                  <a:srgbClr val="00B05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已跑完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029065" y="1146810"/>
            <a:ext cx="82105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en-US" altLang="zh-TW" sz="2800" dirty="0">
                <a:sym typeface="+mn-ea"/>
              </a:rPr>
              <a:t>data</a:t>
            </a:r>
            <a:endParaRPr lang="en-US" altLang="zh-TW" sz="2800" dirty="0">
              <a:sym typeface="+mn-ea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9441180" y="1668780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016365" y="3023235"/>
            <a:ext cx="970280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pPr algn="l"/>
            <a:r>
              <a:rPr lang="en-US" altLang="zh-TW" sz="2800" dirty="0">
                <a:sym typeface="+mn-ea"/>
              </a:rPr>
              <a:t>LSTM</a:t>
            </a:r>
            <a:endParaRPr lang="en-US" altLang="zh-TW" sz="2800" dirty="0">
              <a:sym typeface="+mn-ea"/>
            </a:endParaRPr>
          </a:p>
        </p:txBody>
      </p:sp>
      <p:sp>
        <p:nvSpPr>
          <p:cNvPr id="26" name="上-下雙向箭號 25"/>
          <p:cNvSpPr/>
          <p:nvPr/>
        </p:nvSpPr>
        <p:spPr>
          <a:xfrm>
            <a:off x="10080625" y="1146810"/>
            <a:ext cx="210820" cy="13671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8" name="上-下雙向箭號 27"/>
          <p:cNvSpPr/>
          <p:nvPr/>
        </p:nvSpPr>
        <p:spPr>
          <a:xfrm>
            <a:off x="10080478" y="3023234"/>
            <a:ext cx="211016" cy="9818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029065" y="781050"/>
            <a:ext cx="868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>
                <a:solidFill>
                  <a:srgbClr val="00B05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已跑完</a:t>
            </a:r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436610" y="2606675"/>
            <a:ext cx="2130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TW" altLang="en-US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有</a:t>
            </a:r>
            <a:r>
              <a:rPr lang="en-US" altLang="zh-TW">
                <a:solidFill>
                  <a:srgbClr val="FF0000"/>
                </a:solidFill>
                <a:ea typeface="標楷體" panose="03000509000000000000" charset="-120"/>
                <a:sym typeface="+mn-ea"/>
              </a:rPr>
              <a:t>bug</a:t>
            </a:r>
            <a:r>
              <a:rPr lang="zh-TW" altLang="en-US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sym typeface="+mn-ea"/>
              </a:rPr>
              <a:t>還有需要更改</a:t>
            </a:r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783080" y="3998595"/>
            <a:ext cx="5279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indent="0" algn="l">
              <a:buFont typeface="Arial" panose="020B0604020202020204" pitchFamily="34" charset="0"/>
              <a:buNone/>
            </a:pPr>
            <a:r>
              <a:rPr lang="zh-TW" altLang="en-US" dirty="0" smtClean="0">
                <a:ea typeface="標楷體" panose="03000509000000000000" charset="-120"/>
                <a:sym typeface="+mn-ea"/>
              </a:rPr>
              <a:t>程式路徑</a:t>
            </a:r>
            <a:r>
              <a:rPr lang="en-US" altLang="zh-TW" dirty="0" smtClean="0">
                <a:ea typeface="標楷體" panose="03000509000000000000" charset="-120"/>
                <a:sym typeface="+mn-ea"/>
              </a:rPr>
              <a:t>:nasdata/Run/code/02-LSTM-process.py</a:t>
            </a:r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510790" y="4418330"/>
            <a:ext cx="3194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dirty="0" smtClean="0">
                <a:solidFill>
                  <a:srgbClr val="00B0F0"/>
                </a:solidFill>
                <a:sym typeface="+mn-ea"/>
              </a:rPr>
              <a:t>output: model performance plot</a:t>
            </a:r>
            <a:endParaRPr lang="en-US" altLang="zh-TW" dirty="0" smtClean="0">
              <a:solidFill>
                <a:srgbClr val="00B0F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440940" y="3023235"/>
            <a:ext cx="1752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dirty="0" smtClean="0">
                <a:solidFill>
                  <a:srgbClr val="00B0F0"/>
                </a:solidFill>
                <a:sym typeface="+mn-ea"/>
              </a:rPr>
              <a:t>output: TSNE PIC</a:t>
            </a:r>
            <a:endParaRPr lang="en-US" altLang="zh-TW" dirty="0" smtClean="0">
              <a:solidFill>
                <a:srgbClr val="00B0F0"/>
              </a:solidFill>
            </a:endParaRPr>
          </a:p>
        </p:txBody>
      </p:sp>
      <p:sp>
        <p:nvSpPr>
          <p:cNvPr id="36" name="乘號 35"/>
          <p:cNvSpPr/>
          <p:nvPr/>
        </p:nvSpPr>
        <p:spPr>
          <a:xfrm>
            <a:off x="-123825" y="2331085"/>
            <a:ext cx="1174115" cy="117411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147685" y="4050030"/>
            <a:ext cx="36385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l"/>
            <a:r>
              <a:rPr lang="zh-TW" altLang="en-US" dirty="0" smtClean="0">
                <a:ea typeface="標楷體" panose="03000509000000000000" charset="-120"/>
                <a:sym typeface="+mn-ea"/>
              </a:rPr>
              <a:t>程式路徑</a:t>
            </a:r>
            <a:r>
              <a:rPr lang="en-US" altLang="zh-TW" dirty="0" smtClean="0">
                <a:ea typeface="標楷體" panose="03000509000000000000" charset="-120"/>
                <a:sym typeface="+mn-ea"/>
              </a:rPr>
              <a:t>:nasdata/Run/code/lstm.py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3503" y="351394"/>
            <a:ext cx="3784858" cy="6130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Presentation</Application>
  <PresentationFormat>寬螢幕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新細明體</vt:lpstr>
      <vt:lpstr>Wingdings</vt:lpstr>
      <vt:lpstr>標楷體</vt:lpstr>
      <vt:lpstr>Calibri</vt:lpstr>
      <vt:lpstr>Microsoft YaHei</vt:lpstr>
      <vt:lpstr/>
      <vt:lpstr>Arial Unicode MS</vt:lpstr>
      <vt:lpstr>新細明體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239</cp:revision>
  <dcterms:created xsi:type="dcterms:W3CDTF">2023-02-23T03:42:00Z</dcterms:created>
  <dcterms:modified xsi:type="dcterms:W3CDTF">2023-04-25T04:15:16Z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