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3" r:id="rId6"/>
    <p:sldId id="270" r:id="rId7"/>
    <p:sldId id="267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6" r:id="rId31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907280" y="2879725"/>
            <a:ext cx="22694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4000" b="1"/>
              <a:t>SCD_Final</a:t>
            </a:r>
            <a:endParaRPr lang="en-US" altLang="zh-TW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860" y="3636645"/>
            <a:ext cx="478917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zh-TW" altLang="en-US" sz="1800">
                <a:ea typeface="標楷體" panose="03000509000000000000" charset="-120"/>
              </a:rPr>
              <a:t>使用到的</a:t>
            </a:r>
            <a:r>
              <a:rPr lang="en-US" altLang="zh-TW" sz="2000"/>
              <a:t>metrics: 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Mean absolute error                 (MAE)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Mean squared error                  (MSE)</a:t>
            </a:r>
            <a:endParaRPr lang="en-US" altLang="zh-TW" sz="2000"/>
          </a:p>
          <a:p>
            <a:pPr marL="800100" lvl="1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TW" sz="2000"/>
              <a:t>Root-mean-square deviation  (RMSE)</a:t>
            </a:r>
            <a:endParaRPr lang="en-US" altLang="zh-TW" sz="2000"/>
          </a:p>
        </p:txBody>
      </p:sp>
      <p:sp>
        <p:nvSpPr>
          <p:cNvPr id="6" name="文字方塊 5"/>
          <p:cNvSpPr txBox="1"/>
          <p:nvPr/>
        </p:nvSpPr>
        <p:spPr>
          <a:xfrm>
            <a:off x="403860" y="649605"/>
            <a:ext cx="1119505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sz="28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目的</a:t>
            </a:r>
            <a:r>
              <a:rPr lang="en-US" altLang="zh-TW">
                <a:solidFill>
                  <a:srgbClr val="FF0000"/>
                </a:solidFill>
              </a:rPr>
              <a:t>:  </a:t>
            </a:r>
            <a:r>
              <a:rPr lang="zh-TW" altLang="en-US">
                <a:ea typeface="標楷體" panose="03000509000000000000" charset="-120"/>
              </a:rPr>
              <a:t>提供一個依據來選擇</a:t>
            </a:r>
            <a:r>
              <a:rPr lang="zh-TW" altLang="en-US">
                <a:ea typeface="標楷體" panose="03000509000000000000" charset="-120"/>
                <a:sym typeface="+mn-ea"/>
              </a:rPr>
              <a:t> </a:t>
            </a:r>
            <a:r>
              <a:rPr lang="en-US" altLang="zh-TW">
                <a:ea typeface="標楷體" panose="03000509000000000000" charset="-120"/>
                <a:sym typeface="+mn-ea"/>
              </a:rPr>
              <a:t>MLPR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XGBR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LGBMR </a:t>
            </a:r>
            <a:r>
              <a:rPr lang="zh-TW" altLang="en-US">
                <a:ea typeface="標楷體" panose="03000509000000000000" charset="-120"/>
                <a:sym typeface="+mn-ea"/>
              </a:rPr>
              <a:t>哪個模型較優</a:t>
            </a:r>
            <a:endParaRPr lang="zh-TW" altLang="en-US">
              <a:ea typeface="標楷體" panose="03000509000000000000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TW" altLang="en-US">
                <a:latin typeface="標楷體" panose="03000509000000000000" charset="-120"/>
                <a:ea typeface="標楷體" panose="03000509000000000000" charset="-120"/>
                <a:sym typeface="+mn-ea"/>
              </a:rPr>
              <a:t>流程</a:t>
            </a: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:</a:t>
            </a:r>
            <a:endParaRPr lang="en-US" altLang="zh-TW">
              <a:latin typeface="標楷體" panose="03000509000000000000" charset="-120"/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	</a:t>
            </a:r>
            <a:r>
              <a:rPr lang="en-US" altLang="zh-TW">
                <a:ea typeface="標楷體" panose="03000509000000000000" charset="-120"/>
                <a:sym typeface="+mn-ea"/>
              </a:rPr>
              <a:t>1</a:t>
            </a: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.</a:t>
            </a:r>
            <a:r>
              <a:rPr lang="en-US" altLang="zh-TW">
                <a:ea typeface="標楷體" panose="03000509000000000000" charset="-120"/>
                <a:sym typeface="+mn-ea"/>
              </a:rPr>
              <a:t>Run Gridsearch (</a:t>
            </a:r>
            <a:r>
              <a:rPr lang="zh-TW" altLang="en-US">
                <a:ea typeface="標楷體" panose="03000509000000000000" charset="-120"/>
                <a:sym typeface="+mn-ea"/>
              </a:rPr>
              <a:t>從給定的不同參數中，</a:t>
            </a:r>
            <a:r>
              <a:rPr lang="zh-TW" altLang="en-US">
                <a:latin typeface="標楷體" panose="03000509000000000000" charset="-120"/>
                <a:ea typeface="標楷體" panose="03000509000000000000" charset="-120"/>
                <a:sym typeface="+mn-ea"/>
              </a:rPr>
              <a:t>選出各模型最佳的參數</a:t>
            </a:r>
            <a:r>
              <a:rPr lang="en-US" altLang="zh-TW">
                <a:ea typeface="標楷體" panose="03000509000000000000" charset="-120"/>
                <a:sym typeface="+mn-ea"/>
              </a:rPr>
              <a:t>)</a:t>
            </a:r>
            <a:endParaRPr lang="en-US" altLang="zh-TW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sym typeface="+mn-ea"/>
              </a:rPr>
              <a:t>	2. </a:t>
            </a:r>
            <a:r>
              <a:rPr lang="zh-TW" altLang="en-US">
                <a:ea typeface="標楷體" panose="03000509000000000000" charset="-120"/>
                <a:sym typeface="+mn-ea"/>
              </a:rPr>
              <a:t>選出的結果存起來</a:t>
            </a:r>
            <a:endParaRPr lang="zh-TW" altLang="en-US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  <a:sym typeface="+mn-ea"/>
              </a:rPr>
              <a:t>	3.</a:t>
            </a:r>
            <a:r>
              <a:rPr lang="zh-TW" altLang="en-US">
                <a:ea typeface="標楷體" panose="03000509000000000000" charset="-120"/>
                <a:sym typeface="+mn-ea"/>
              </a:rPr>
              <a:t>各模型使用選出的參數組合做交叉驗證 </a:t>
            </a:r>
            <a:r>
              <a:rPr lang="en-US" altLang="zh-TW">
                <a:ea typeface="標楷體" panose="03000509000000000000" charset="-120"/>
                <a:sym typeface="+mn-ea"/>
              </a:rPr>
              <a:t>(k=5)</a:t>
            </a:r>
            <a:r>
              <a:rPr lang="zh-TW" altLang="en-US">
                <a:ea typeface="標楷體" panose="03000509000000000000" charset="-120"/>
                <a:sym typeface="+mn-ea"/>
              </a:rPr>
              <a:t> </a:t>
            </a:r>
            <a:r>
              <a:rPr lang="en-US" altLang="zh-TW">
                <a:ea typeface="標楷體" panose="03000509000000000000" charset="-120"/>
                <a:sym typeface="+mn-ea"/>
              </a:rPr>
              <a:t>: </a:t>
            </a:r>
            <a:r>
              <a:rPr lang="zh-TW" altLang="en-US">
                <a:ea typeface="標楷體" panose="03000509000000000000" charset="-120"/>
                <a:sym typeface="+mn-ea"/>
              </a:rPr>
              <a:t>為了比較出 </a:t>
            </a:r>
            <a:r>
              <a:rPr lang="en-US" altLang="zh-TW">
                <a:ea typeface="標楷體" panose="03000509000000000000" charset="-120"/>
                <a:sym typeface="+mn-ea"/>
              </a:rPr>
              <a:t>MLPR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XGBR</a:t>
            </a:r>
            <a:r>
              <a:rPr lang="zh-TW" altLang="en-US">
                <a:ea typeface="標楷體" panose="03000509000000000000" charset="-120"/>
                <a:sym typeface="+mn-ea"/>
              </a:rPr>
              <a:t>、</a:t>
            </a:r>
            <a:r>
              <a:rPr lang="en-US" altLang="zh-TW">
                <a:ea typeface="標楷體" panose="03000509000000000000" charset="-120"/>
                <a:sym typeface="+mn-ea"/>
              </a:rPr>
              <a:t>LGBMR </a:t>
            </a:r>
            <a:r>
              <a:rPr lang="zh-TW" altLang="en-US">
                <a:ea typeface="標楷體" panose="03000509000000000000" charset="-120"/>
                <a:sym typeface="+mn-ea"/>
              </a:rPr>
              <a:t>哪個模型較優</a:t>
            </a:r>
            <a:endParaRPr lang="zh-TW" altLang="en-US">
              <a:ea typeface="標楷體" panose="03000509000000000000" charset="-12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solidFill>
                  <a:srgbClr val="FF0000"/>
                </a:solidFill>
              </a:rPr>
              <a:t>	</a:t>
            </a:r>
            <a:r>
              <a:rPr lang="en-US" altLang="zh-TW">
                <a:ea typeface="標楷體" panose="03000509000000000000" charset="-120"/>
              </a:rPr>
              <a:t>4.</a:t>
            </a:r>
            <a:r>
              <a:rPr lang="zh-TW" altLang="en-US">
                <a:ea typeface="標楷體" panose="03000509000000000000" charset="-120"/>
              </a:rPr>
              <a:t>表中的數值為</a:t>
            </a:r>
            <a:r>
              <a:rPr lang="en-US" altLang="zh-TW">
                <a:ea typeface="標楷體" panose="03000509000000000000" charset="-120"/>
              </a:rPr>
              <a:t>5</a:t>
            </a:r>
            <a:r>
              <a:rPr lang="zh-TW" altLang="en-US">
                <a:ea typeface="標楷體" panose="03000509000000000000" charset="-120"/>
              </a:rPr>
              <a:t>次交叉驗證結果的平均值 </a:t>
            </a:r>
            <a:r>
              <a:rPr lang="en-US" altLang="zh-TW">
                <a:ea typeface="標楷體" panose="03000509000000000000" charset="-120"/>
              </a:rPr>
              <a:t>(</a:t>
            </a:r>
            <a:r>
              <a:rPr lang="zh-TW" altLang="en-US">
                <a:ea typeface="標楷體" panose="03000509000000000000" charset="-120"/>
              </a:rPr>
              <a:t>數值</a:t>
            </a:r>
            <a:r>
              <a:rPr lang="en-US" altLang="zh-TW">
                <a:ea typeface="標楷體" panose="03000509000000000000" charset="-120"/>
              </a:rPr>
              <a:t>)</a:t>
            </a:r>
            <a:endParaRPr lang="en-US" altLang="zh-TW">
              <a:ea typeface="標楷體" panose="03000509000000000000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>
                <a:ea typeface="標楷體" panose="03000509000000000000" charset="-120"/>
              </a:rPr>
              <a:t>	5. </a:t>
            </a:r>
            <a:r>
              <a:rPr lang="zh-TW" altLang="en-US">
                <a:ea typeface="標楷體" panose="03000509000000000000" charset="-120"/>
              </a:rPr>
              <a:t>拿掉</a:t>
            </a:r>
            <a:r>
              <a:rPr lang="en-US" altLang="zh-TW">
                <a:ea typeface="標楷體" panose="03000509000000000000" charset="-120"/>
              </a:rPr>
              <a:t>MAPE </a:t>
            </a:r>
            <a:r>
              <a:rPr lang="zh-TW" altLang="en-US">
                <a:ea typeface="標楷體" panose="03000509000000000000" charset="-120"/>
              </a:rPr>
              <a:t>的原因</a:t>
            </a:r>
            <a:r>
              <a:rPr lang="en-US" altLang="zh-TW">
                <a:ea typeface="標楷體" panose="03000509000000000000" charset="-120"/>
              </a:rPr>
              <a:t>: </a:t>
            </a:r>
            <a:r>
              <a:rPr lang="zh-TW" altLang="en-US">
                <a:ea typeface="標楷體" panose="03000509000000000000" charset="-120"/>
              </a:rPr>
              <a:t>公式上不適合</a:t>
            </a:r>
            <a:endParaRPr lang="zh-TW" altLang="en-US"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1815" y="647065"/>
            <a:ext cx="917384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TW" sz="2000"/>
              <a:t>code : Regression_Feature_Selection(Final).ipynb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en-US" altLang="zh-TW" sz="2000"/>
              <a:t>File  folder : metrics_Result</a:t>
            </a:r>
            <a:endParaRPr lang="en-US" altLang="zh-TW" sz="2000"/>
          </a:p>
        </p:txBody>
      </p:sp>
      <p:sp>
        <p:nvSpPr>
          <p:cNvPr id="5" name="文字方塊 4"/>
          <p:cNvSpPr txBox="1"/>
          <p:nvPr/>
        </p:nvSpPr>
        <p:spPr>
          <a:xfrm>
            <a:off x="370205" y="2115820"/>
            <a:ext cx="768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</a:t>
            </a:r>
            <a:endParaRPr lang="en-US" altLang="zh-TW" sz="2400"/>
          </a:p>
        </p:txBody>
      </p:sp>
      <p:sp>
        <p:nvSpPr>
          <p:cNvPr id="7" name="文字方塊 6"/>
          <p:cNvSpPr txBox="1"/>
          <p:nvPr/>
        </p:nvSpPr>
        <p:spPr>
          <a:xfrm>
            <a:off x="370205" y="4235450"/>
            <a:ext cx="482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</a:t>
            </a:r>
            <a:endParaRPr lang="en-US" altLang="zh-TW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927225"/>
            <a:ext cx="7209155" cy="19361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150360"/>
            <a:ext cx="7235825" cy="199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103688" y="2911475"/>
            <a:ext cx="360997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Model training</a:t>
            </a:r>
            <a:endParaRPr kumimoji="1" lang="en-US" altLang="zh-TW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ALFF_AD8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965835"/>
            <a:ext cx="7557770" cy="52177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35915" y="5924550"/>
            <a:ext cx="2347595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ALFF_AD8(XGB)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26730" y="433705"/>
            <a:ext cx="4083685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TW">
                <a:sym typeface="+mn-ea"/>
              </a:rPr>
              <a:t>code : Model_shap_summary(Final).ipynb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26730" y="-27940"/>
            <a:ext cx="29775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TW" altLang="en-US" sz="28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rPr>
              <a:t>目的</a:t>
            </a:r>
            <a:r>
              <a:rPr lang="en-US" altLang="zh-TW">
                <a:solidFill>
                  <a:srgbClr val="FF0000"/>
                </a:solidFill>
              </a:rPr>
              <a:t>: </a:t>
            </a:r>
            <a:r>
              <a:rPr lang="zh-TW" altLang="en-US">
                <a:ea typeface="標楷體" panose="03000509000000000000" charset="-120"/>
              </a:rPr>
              <a:t>跑</a:t>
            </a:r>
            <a:r>
              <a:rPr lang="en-US" altLang="zh-TW">
                <a:ea typeface="標楷體" panose="03000509000000000000" charset="-120"/>
              </a:rPr>
              <a:t>shap</a:t>
            </a:r>
            <a:r>
              <a:rPr lang="zh-TW" altLang="en-US">
                <a:ea typeface="標楷體" panose="03000509000000000000" charset="-120"/>
              </a:rPr>
              <a:t>、</a:t>
            </a:r>
            <a:r>
              <a:rPr lang="en-US" altLang="zh-TW">
                <a:ea typeface="標楷體" panose="03000509000000000000" charset="-120"/>
              </a:rPr>
              <a:t>shap values</a:t>
            </a:r>
            <a:endParaRPr lang="en-US" altLang="zh-TW"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ALFF_MOCA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891540"/>
            <a:ext cx="8361045" cy="3610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1640" y="4966970"/>
            <a:ext cx="273939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ALFF_MOCA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pic>
        <p:nvPicPr>
          <p:cNvPr id="2" name="圖片 1" descr="FC_AD8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290" y="290195"/>
            <a:ext cx="6187440" cy="6277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58925" y="3282315"/>
            <a:ext cx="210820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FC_AD8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83285" y="3299460"/>
            <a:ext cx="242316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665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FC_MOCA (XGB)</a:t>
            </a:r>
            <a:endParaRPr lang="en-US" altLang="zh-TW" sz="2665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2" name="圖片 1" descr="FC_MOCA(XGB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720" y="690880"/>
            <a:ext cx="7226935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833813" y="2911475"/>
            <a:ext cx="4131945" cy="14382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update</a:t>
            </a:r>
            <a:endParaRPr kumimoji="1" lang="en-US" altLang="zh-TW" sz="4400" b="1" dirty="0">
              <a:sym typeface="+mn-ea"/>
            </a:endParaRPr>
          </a:p>
          <a:p>
            <a:pPr algn="ctr"/>
            <a:r>
              <a:rPr kumimoji="1" lang="en-US" altLang="zh-TW" sz="4400" b="1" dirty="0">
                <a:sym typeface="+mn-ea"/>
              </a:rPr>
              <a:t>(mean + var + cv)</a:t>
            </a:r>
            <a:endParaRPr kumimoji="1" lang="en-US" altLang="zh-TW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190" y="4194175"/>
            <a:ext cx="7341235" cy="258191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462280"/>
            <a:ext cx="6652895" cy="3902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737985" y="462280"/>
            <a:ext cx="250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ALFF_AD8(mean+var+cv)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633345" y="6407785"/>
            <a:ext cx="2188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ALFF_AD8(mean+var)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344805" y="889635"/>
            <a:ext cx="2291715" cy="187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73650" y="4702175"/>
            <a:ext cx="2411095" cy="4425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4805" y="2507615"/>
            <a:ext cx="2291715" cy="1955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4805" y="1917065"/>
            <a:ext cx="2291715" cy="1873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73650" y="5391785"/>
            <a:ext cx="2411095" cy="2038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073650" y="5595620"/>
            <a:ext cx="2411095" cy="22923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73650" y="6313805"/>
            <a:ext cx="2411095" cy="2038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4805" y="1495425"/>
            <a:ext cx="2291715" cy="1873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aphicFrame>
        <p:nvGraphicFramePr>
          <p:cNvPr id="18" name="圓桌 17"/>
          <p:cNvGraphicFramePr/>
          <p:nvPr/>
        </p:nvGraphicFramePr>
        <p:xfrm>
          <a:off x="6856095" y="98044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18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8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73650" y="4448175"/>
            <a:ext cx="2411095" cy="2540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4805" y="2319655"/>
            <a:ext cx="2291715" cy="1873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803910"/>
            <a:ext cx="7166610" cy="2452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06945" y="803910"/>
            <a:ext cx="2715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ALFF_MOCA(mean+var+cv)</a:t>
            </a:r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95" y="4163695"/>
            <a:ext cx="6465570" cy="157988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713095" y="5743575"/>
            <a:ext cx="2401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ALFF_MOCA(mean+var)</a:t>
            </a:r>
            <a:endParaRPr lang="en-US" altLang="zh-TW"/>
          </a:p>
        </p:txBody>
      </p:sp>
      <p:graphicFrame>
        <p:nvGraphicFramePr>
          <p:cNvPr id="9" name="圓桌 8"/>
          <p:cNvGraphicFramePr/>
          <p:nvPr/>
        </p:nvGraphicFramePr>
        <p:xfrm>
          <a:off x="7437755" y="131318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4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7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020" y="696595"/>
            <a:ext cx="2209165" cy="47942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1655" y="763905"/>
            <a:ext cx="21939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>
                <a:sym typeface="+mn-ea"/>
              </a:rPr>
              <a:t>clinical </a:t>
            </a:r>
            <a:r>
              <a:rPr lang="en-US" altLang="zh-TW" sz="2000"/>
              <a:t>Data</a:t>
            </a:r>
            <a:endParaRPr lang="en-US" altLang="zh-TW" sz="2000"/>
          </a:p>
        </p:txBody>
      </p:sp>
      <p:sp>
        <p:nvSpPr>
          <p:cNvPr id="4" name="矩形 3"/>
          <p:cNvSpPr/>
          <p:nvPr/>
        </p:nvSpPr>
        <p:spPr>
          <a:xfrm>
            <a:off x="542290" y="170180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文字方塊 4"/>
          <p:cNvSpPr txBox="1"/>
          <p:nvPr/>
        </p:nvSpPr>
        <p:spPr>
          <a:xfrm>
            <a:off x="542290" y="1791970"/>
            <a:ext cx="21932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/>
              <a:t>Feature_selection</a:t>
            </a:r>
            <a:endParaRPr lang="en-US" altLang="zh-TW" sz="2000"/>
          </a:p>
        </p:txBody>
      </p:sp>
      <p:sp>
        <p:nvSpPr>
          <p:cNvPr id="8" name="矩形 7"/>
          <p:cNvSpPr/>
          <p:nvPr/>
        </p:nvSpPr>
        <p:spPr>
          <a:xfrm>
            <a:off x="3053715" y="607272"/>
            <a:ext cx="8878993" cy="558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data: ALFF</a:t>
            </a:r>
            <a:r>
              <a:rPr lang="zh-TW" altLang="en-US" sz="2000" dirty="0"/>
              <a:t>、</a:t>
            </a:r>
            <a:r>
              <a:rPr lang="en-US" altLang="zh-TW" sz="2000" dirty="0"/>
              <a:t>FC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Label(scores) : MOCA</a:t>
            </a:r>
            <a:r>
              <a:rPr lang="zh-TW" altLang="en-US" sz="2000" dirty="0"/>
              <a:t>、</a:t>
            </a:r>
            <a:r>
              <a:rPr lang="en-US" altLang="zh-TW" sz="2000" dirty="0"/>
              <a:t>AD8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+mn-ea"/>
              </a:rPr>
              <a:t>methods : R-boruta</a:t>
            </a: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挑選最佳參數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顯示</a:t>
            </a:r>
            <a:r>
              <a:rPr lang="en-US" altLang="zh-TW" sz="2000" dirty="0">
                <a:sym typeface="+mn-ea"/>
              </a:rPr>
              <a:t>5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次交叉驗證的結果</a:t>
            </a:r>
            <a:r>
              <a:rPr lang="en-US" altLang="zh-TW" sz="2000" dirty="0">
                <a:sym typeface="+mn-ea"/>
              </a:rPr>
              <a:t>(5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次平均值</a:t>
            </a:r>
            <a:r>
              <a:rPr lang="en-US" altLang="zh-TW" sz="2000" dirty="0">
                <a:sym typeface="+mn-ea"/>
              </a:rPr>
              <a:t>) :</a:t>
            </a:r>
            <a:r>
              <a:rPr lang="en-US" altLang="zh-TW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為了選擇模型</a:t>
            </a:r>
            <a:r>
              <a:rPr lang="en-US" altLang="zh-TW" sz="2000" dirty="0">
                <a:sym typeface="+mn-ea"/>
              </a:rPr>
              <a:t>(MLPR、XGBR、LGBMR)</a:t>
            </a:r>
            <a:endParaRPr lang="en-US" altLang="zh-TW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使用最佳參數的模型進行訓練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(ALL trainig data)</a:t>
            </a:r>
            <a:endParaRPr lang="en-US" altLang="zh-TW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生成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shap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圖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  <a:sym typeface="+mn-ea"/>
              </a:rPr>
              <a:t>生成</a:t>
            </a:r>
            <a:r>
              <a:rPr lang="en-US" altLang="zh-TW" sz="2000">
                <a:ea typeface="標楷體" panose="03000509000000000000" charset="-120"/>
                <a:sym typeface="+mn-ea"/>
              </a:rPr>
              <a:t>shap values</a:t>
            </a:r>
            <a:endParaRPr lang="en-US" altLang="zh-TW" sz="2000">
              <a:ea typeface="標楷體" panose="03000509000000000000" charset="-12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ea typeface="標楷體" panose="03000509000000000000" charset="-120"/>
                <a:sym typeface="+mn-ea"/>
              </a:rPr>
              <a:t>shap values &amp; </a:t>
            </a:r>
            <a:r>
              <a:rPr lang="zh-TW" altLang="en-US" sz="2000">
                <a:ea typeface="標楷體" panose="03000509000000000000" charset="-120"/>
                <a:sym typeface="+mn-ea"/>
              </a:rPr>
              <a:t>原始資料做分群</a:t>
            </a:r>
            <a:endParaRPr lang="zh-TW" altLang="en-US" sz="2000">
              <a:ea typeface="標楷體" panose="03000509000000000000" charset="-12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sp>
        <p:nvSpPr>
          <p:cNvPr id="10" name="向下箭號 9"/>
          <p:cNvSpPr/>
          <p:nvPr/>
        </p:nvSpPr>
        <p:spPr>
          <a:xfrm>
            <a:off x="1539240" y="1342390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向下箭號 10"/>
          <p:cNvSpPr/>
          <p:nvPr/>
        </p:nvSpPr>
        <p:spPr>
          <a:xfrm>
            <a:off x="1539240" y="2413635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5" name="文字方塊 14"/>
          <p:cNvSpPr txBox="1"/>
          <p:nvPr/>
        </p:nvSpPr>
        <p:spPr>
          <a:xfrm>
            <a:off x="543560" y="279209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/>
              <a:t>Gridsearch+cv</a:t>
            </a:r>
            <a:endParaRPr lang="en-US" altLang="zh-TW" sz="2000"/>
          </a:p>
        </p:txBody>
      </p:sp>
      <p:sp>
        <p:nvSpPr>
          <p:cNvPr id="20" name="矩形 19"/>
          <p:cNvSpPr/>
          <p:nvPr/>
        </p:nvSpPr>
        <p:spPr>
          <a:xfrm>
            <a:off x="542925" y="273177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1" name="向下箭號 20"/>
          <p:cNvSpPr/>
          <p:nvPr/>
        </p:nvSpPr>
        <p:spPr>
          <a:xfrm>
            <a:off x="1551305" y="3435350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2" name="文字方塊 21"/>
          <p:cNvSpPr txBox="1"/>
          <p:nvPr/>
        </p:nvSpPr>
        <p:spPr>
          <a:xfrm>
            <a:off x="544195" y="390207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>
                <a:sym typeface="+mn-ea"/>
              </a:rPr>
              <a:t>Model training</a:t>
            </a:r>
            <a:endParaRPr lang="en-US" altLang="zh-TW" sz="2000"/>
          </a:p>
        </p:txBody>
      </p:sp>
      <p:sp>
        <p:nvSpPr>
          <p:cNvPr id="23" name="矩形 22"/>
          <p:cNvSpPr/>
          <p:nvPr/>
        </p:nvSpPr>
        <p:spPr>
          <a:xfrm>
            <a:off x="543560" y="384175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4" name="文字方塊 23"/>
          <p:cNvSpPr txBox="1"/>
          <p:nvPr/>
        </p:nvSpPr>
        <p:spPr>
          <a:xfrm>
            <a:off x="539115" y="5588635"/>
            <a:ext cx="219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2000">
                <a:sym typeface="+mn-ea"/>
              </a:rPr>
              <a:t>Cluster</a:t>
            </a:r>
            <a:endParaRPr lang="en-US" altLang="zh-TW" sz="2000"/>
          </a:p>
        </p:txBody>
      </p:sp>
      <p:sp>
        <p:nvSpPr>
          <p:cNvPr id="25" name="矩形 24"/>
          <p:cNvSpPr/>
          <p:nvPr/>
        </p:nvSpPr>
        <p:spPr>
          <a:xfrm>
            <a:off x="544195" y="5543550"/>
            <a:ext cx="2207260" cy="48895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26" name="向下箭號 25"/>
          <p:cNvSpPr/>
          <p:nvPr/>
        </p:nvSpPr>
        <p:spPr>
          <a:xfrm>
            <a:off x="1539240" y="4863465"/>
            <a:ext cx="191347" cy="192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799465"/>
            <a:ext cx="6009005" cy="381444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17590" y="1847850"/>
            <a:ext cx="2289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FC_AD8(mean+var+cv)</a:t>
            </a:r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2624243"/>
            <a:ext cx="6235700" cy="42265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78910" y="6482715"/>
            <a:ext cx="197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FC_AD8(mean+var)</a:t>
            </a:r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130810" y="1701165"/>
            <a:ext cx="149669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54395" y="3367405"/>
            <a:ext cx="158051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54395" y="3597910"/>
            <a:ext cx="158051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8585" y="2170430"/>
            <a:ext cx="1496695" cy="2305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graphicFrame>
        <p:nvGraphicFramePr>
          <p:cNvPr id="11" name="圓桌 10"/>
          <p:cNvGraphicFramePr/>
          <p:nvPr/>
        </p:nvGraphicFramePr>
        <p:xfrm>
          <a:off x="6117590" y="860425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16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4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4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4066963"/>
            <a:ext cx="6639560" cy="275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635635"/>
            <a:ext cx="6028055" cy="36029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39180" y="951230"/>
            <a:ext cx="2501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FC_MOCA(mean+var+cv)</a:t>
            </a:r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3319780" y="6454775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FC_MOCA(mean+var)</a:t>
            </a:r>
            <a:endParaRPr lang="en-US" altLang="zh-TW"/>
          </a:p>
        </p:txBody>
      </p:sp>
      <p:graphicFrame>
        <p:nvGraphicFramePr>
          <p:cNvPr id="9" name="圓桌 8"/>
          <p:cNvGraphicFramePr/>
          <p:nvPr/>
        </p:nvGraphicFramePr>
        <p:xfrm>
          <a:off x="6309360" y="145923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Total</a:t>
                      </a:r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cv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15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3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Shape 1"/>
          <p:cNvSpPr txBox="1"/>
          <p:nvPr/>
        </p:nvSpPr>
        <p:spPr>
          <a:xfrm>
            <a:off x="2540" y="-27940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9000" y="-26882"/>
            <a:ext cx="5038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mix(var+mean+cv)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字方塊 4"/>
          <p:cNvSpPr txBox="1"/>
          <p:nvPr/>
        </p:nvSpPr>
        <p:spPr>
          <a:xfrm>
            <a:off x="524510" y="4620895"/>
            <a:ext cx="2191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ALFF(mean+var)</a:t>
            </a:r>
            <a:endParaRPr lang="en-US" altLang="zh-TW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0280" y="4475480"/>
            <a:ext cx="7209155" cy="19361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927100"/>
            <a:ext cx="7258685" cy="193294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510" y="1549400"/>
            <a:ext cx="2609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ALFF(mean+var+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</a:t>
            </a:r>
            <a:endParaRPr lang="en-US" altLang="zh-TW" sz="2400"/>
          </a:p>
        </p:txBody>
      </p:sp>
      <p:sp>
        <p:nvSpPr>
          <p:cNvPr id="4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字方塊 6"/>
          <p:cNvSpPr txBox="1"/>
          <p:nvPr/>
        </p:nvSpPr>
        <p:spPr>
          <a:xfrm>
            <a:off x="438785" y="4603115"/>
            <a:ext cx="19056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FC(mean+var)</a:t>
            </a:r>
            <a:endParaRPr lang="en-US" altLang="zh-TW" sz="24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110" y="4509135"/>
            <a:ext cx="7235825" cy="199517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1062355"/>
            <a:ext cx="7322185" cy="19011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8785" y="1848485"/>
            <a:ext cx="2324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FC(mean+var+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</a:t>
            </a:r>
            <a:endParaRPr lang="en-US" altLang="zh-TW" sz="2400"/>
          </a:p>
        </p:txBody>
      </p:sp>
      <p:sp>
        <p:nvSpPr>
          <p:cNvPr id="4" name="TextShape 1"/>
          <p:cNvSpPr txBox="1"/>
          <p:nvPr/>
        </p:nvSpPr>
        <p:spPr>
          <a:xfrm>
            <a:off x="10795" y="-19685"/>
            <a:ext cx="3426460" cy="461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performance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946150"/>
            <a:ext cx="4313555" cy="479361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42645" y="358775"/>
            <a:ext cx="3846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_AD8</a:t>
            </a:r>
            <a:endParaRPr lang="en-US" altLang="zh-TW" sz="2400"/>
          </a:p>
        </p:txBody>
      </p:sp>
      <p:pic>
        <p:nvPicPr>
          <p:cNvPr id="4" name="圖片 3" descr="ALFF_AD8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074420"/>
            <a:ext cx="6369050" cy="43973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04075" y="358775"/>
            <a:ext cx="33591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) _AD8</a:t>
            </a:r>
            <a:endParaRPr lang="en-US" altLang="zh-TW" sz="2400"/>
          </a:p>
        </p:txBody>
      </p:sp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51535" y="358775"/>
            <a:ext cx="4130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_MOCA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642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ALFF_ (mean + var ) _MOCA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196975"/>
            <a:ext cx="5212080" cy="3714750"/>
          </a:xfrm>
          <a:prstGeom prst="rect">
            <a:avLst/>
          </a:prstGeom>
        </p:spPr>
      </p:pic>
      <p:pic>
        <p:nvPicPr>
          <p:cNvPr id="4" name="圖片 3" descr="ALFF_MOCA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60" y="1658620"/>
            <a:ext cx="5868035" cy="253428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42645" y="358775"/>
            <a:ext cx="3561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_AD8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073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) _AD8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1169035"/>
            <a:ext cx="4974590" cy="5248275"/>
          </a:xfrm>
          <a:prstGeom prst="rect">
            <a:avLst/>
          </a:prstGeom>
        </p:spPr>
      </p:pic>
      <p:pic>
        <p:nvPicPr>
          <p:cNvPr id="4" name="圖片 3" descr="FC_AD8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819150"/>
            <a:ext cx="5377815" cy="545655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842645" y="358775"/>
            <a:ext cx="3844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+ </a:t>
            </a:r>
            <a:r>
              <a:rPr lang="en-US" altLang="zh-TW" sz="2400">
                <a:solidFill>
                  <a:srgbClr val="FF0000"/>
                </a:solidFill>
              </a:rPr>
              <a:t>cv</a:t>
            </a:r>
            <a:r>
              <a:rPr lang="en-US" altLang="zh-TW" sz="2400"/>
              <a:t>) _MOCA</a:t>
            </a:r>
            <a:endParaRPr lang="en-US" altLang="zh-TW" sz="2400"/>
          </a:p>
        </p:txBody>
      </p:sp>
      <p:sp>
        <p:nvSpPr>
          <p:cNvPr id="5" name="文字方塊 4"/>
          <p:cNvSpPr txBox="1"/>
          <p:nvPr/>
        </p:nvSpPr>
        <p:spPr>
          <a:xfrm>
            <a:off x="7204075" y="358775"/>
            <a:ext cx="3356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FC_ (mean + var ) _MOCA</a:t>
            </a:r>
            <a:endParaRPr lang="en-US" altLang="zh-TW" sz="24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140460"/>
            <a:ext cx="5069840" cy="4968875"/>
          </a:xfrm>
          <a:prstGeom prst="rect">
            <a:avLst/>
          </a:prstGeom>
        </p:spPr>
      </p:pic>
      <p:pic>
        <p:nvPicPr>
          <p:cNvPr id="4" name="圖片 3" descr="FC_MOCA(XGB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1140460"/>
            <a:ext cx="6304280" cy="4439285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0795" y="-27940"/>
            <a:ext cx="3426460" cy="461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Model </a:t>
            </a:r>
            <a:r>
              <a:rPr kumimoji="1" lang="en-US" altLang="zh-TW" sz="2135" dirty="0">
                <a:sym typeface="+mn-ea"/>
              </a:rPr>
              <a:t>training shap</a:t>
            </a:r>
            <a:endParaRPr lang="en-US" sz="2135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4632326" y="2911475"/>
            <a:ext cx="2534920" cy="14382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update</a:t>
            </a:r>
            <a:endParaRPr kumimoji="1" lang="en-US" altLang="zh-TW" sz="4400" b="1" dirty="0">
              <a:sym typeface="+mn-ea"/>
            </a:endParaRPr>
          </a:p>
          <a:p>
            <a:pPr algn="ctr"/>
            <a:r>
              <a:rPr kumimoji="1" lang="en-US" altLang="zh-TW" sz="4400" b="1" dirty="0">
                <a:sym typeface="+mn-ea"/>
              </a:rPr>
              <a:t>(catboost)</a:t>
            </a:r>
            <a:endParaRPr kumimoji="1" lang="en-US" altLang="zh-TW" sz="4400" b="1" dirty="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3709670"/>
            <a:ext cx="6598285" cy="22174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057910"/>
            <a:ext cx="6469380" cy="21329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181975" y="2059305"/>
            <a:ext cx="200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ALFF(mean+var+cv)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8288655" y="4470400"/>
            <a:ext cx="178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FC(mean+var+cv)</a:t>
            </a: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圖片 44"/>
          <p:cNvPicPr/>
          <p:nvPr/>
        </p:nvPicPr>
        <p:blipFill>
          <a:blip r:embed="rId1"/>
          <a:stretch>
            <a:fillRect/>
          </a:stretch>
        </p:blipFill>
        <p:spPr>
          <a:xfrm>
            <a:off x="318347" y="1378373"/>
            <a:ext cx="8782473" cy="5108787"/>
          </a:xfrm>
          <a:prstGeom prst="rect">
            <a:avLst/>
          </a:prstGeo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2764367" y="4524587"/>
            <a:ext cx="5154930" cy="1334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各病人的</a:t>
            </a:r>
            <a:r>
              <a:rPr lang="en-US" altLang="zh-TW" sz="2000"/>
              <a:t>AD8 &amp; MOCA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原始數據</a:t>
            </a:r>
            <a:endParaRPr lang="zh-TW" altLang="en-US" sz="2000">
              <a:latin typeface="標楷體" panose="03000509000000000000" charset="-120"/>
              <a:ea typeface="標楷體" panose="03000509000000000000" charset="-12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其中</a:t>
            </a:r>
            <a:r>
              <a:rPr lang="en-US" altLang="zh-TW" sz="2000"/>
              <a:t>C0018 </a:t>
            </a: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資料有問題，所以剔除</a:t>
            </a:r>
            <a:r>
              <a:rPr lang="zh-TW" altLang="en-US" sz="2000"/>
              <a:t> </a:t>
            </a:r>
            <a:r>
              <a:rPr lang="en-US" altLang="zh-TW" sz="2000"/>
              <a:t>(85-&gt;84)</a:t>
            </a:r>
            <a:endParaRPr lang="en-US" altLang="zh-TW" sz="200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TW" altLang="en-US" sz="2000">
                <a:latin typeface="標楷體" panose="03000509000000000000" charset="-120"/>
                <a:ea typeface="標楷體" panose="03000509000000000000" charset="-120"/>
              </a:rPr>
              <a:t>使用</a:t>
            </a:r>
            <a:r>
              <a:rPr lang="zh-TW" altLang="en-US" sz="2000"/>
              <a:t> </a:t>
            </a:r>
            <a:r>
              <a:rPr lang="en-US" altLang="zh-TW" sz="2000">
                <a:solidFill>
                  <a:srgbClr val="FF0000"/>
                </a:solidFill>
              </a:rPr>
              <a:t>clinical_data_2.csv</a:t>
            </a:r>
            <a:endParaRPr lang="en-US" altLang="zh-TW" sz="2000">
              <a:solidFill>
                <a:srgbClr val="FF0000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altLang="zh-TW" sz="2135"/>
          </a:p>
        </p:txBody>
      </p:sp>
      <p:pic>
        <p:nvPicPr>
          <p:cNvPr id="43" name="圖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4010660" y="1592580"/>
            <a:ext cx="7586980" cy="2361353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430780" y="2037080"/>
            <a:ext cx="1060873" cy="2683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7" name="向右箭號 6"/>
          <p:cNvSpPr/>
          <p:nvPr/>
        </p:nvSpPr>
        <p:spPr>
          <a:xfrm>
            <a:off x="3567853" y="2026920"/>
            <a:ext cx="1709420" cy="28786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  <p:sp>
        <p:nvSpPr>
          <p:cNvPr id="4" name="TextShape 1"/>
          <p:cNvSpPr txBox="1"/>
          <p:nvPr/>
        </p:nvSpPr>
        <p:spPr>
          <a:xfrm>
            <a:off x="11007" y="-11007"/>
            <a:ext cx="2110740" cy="461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Clinical data</a:t>
            </a:r>
            <a:endParaRPr lang="en-US" sz="2135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圖片 168"/>
          <p:cNvPicPr/>
          <p:nvPr/>
        </p:nvPicPr>
        <p:blipFill>
          <a:blip r:embed="rId1"/>
          <a:stretch>
            <a:fillRect/>
          </a:stretch>
        </p:blipFill>
        <p:spPr>
          <a:xfrm>
            <a:off x="397189" y="685024"/>
            <a:ext cx="11029207" cy="5789768"/>
          </a:xfrm>
          <a:prstGeom prst="rect">
            <a:avLst/>
          </a:prstGeom>
          <a:ln>
            <a:noFill/>
          </a:ln>
        </p:spPr>
      </p:pic>
      <p:sp>
        <p:nvSpPr>
          <p:cNvPr id="2" name="TextShape 1"/>
          <p:cNvSpPr txBox="1"/>
          <p:nvPr/>
        </p:nvSpPr>
        <p:spPr>
          <a:xfrm>
            <a:off x="10795" y="-10795"/>
            <a:ext cx="292354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Clinical data labels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6720" y="1796627"/>
            <a:ext cx="2286847" cy="44162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 sz="2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938588" y="2928620"/>
            <a:ext cx="431482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TW" sz="4400" b="1">
                <a:sym typeface="+mn-ea"/>
              </a:rPr>
              <a:t>Feature_selection</a:t>
            </a:r>
            <a:endParaRPr lang="en-US" altLang="zh-TW" sz="44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438150" y="4446482"/>
            <a:ext cx="6417733" cy="50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FC_MOCA_Mix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563158"/>
            <a:ext cx="6639560" cy="2755900"/>
          </a:xfrm>
          <a:prstGeom prst="rect">
            <a:avLst/>
          </a:prstGeom>
        </p:spPr>
      </p:pic>
      <p:graphicFrame>
        <p:nvGraphicFramePr>
          <p:cNvPr id="7" name="圓桌 6"/>
          <p:cNvGraphicFramePr/>
          <p:nvPr/>
        </p:nvGraphicFramePr>
        <p:xfrm>
          <a:off x="7403465" y="2202815"/>
          <a:ext cx="3881755" cy="9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755"/>
              </a:tblGrid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Numbers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/>
          <p:nvPr/>
        </p:nvSpPr>
        <p:spPr>
          <a:xfrm>
            <a:off x="609388" y="5303097"/>
            <a:ext cx="436880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FC_AD8_Mix</a:t>
            </a:r>
            <a:endParaRPr lang="en-US" altLang="zh-TW" sz="2665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76113"/>
            <a:ext cx="6235700" cy="4226560"/>
          </a:xfrm>
          <a:prstGeom prst="rect">
            <a:avLst/>
          </a:prstGeom>
        </p:spPr>
      </p:pic>
      <p:graphicFrame>
        <p:nvGraphicFramePr>
          <p:cNvPr id="7" name="圓桌 6"/>
          <p:cNvGraphicFramePr/>
          <p:nvPr/>
        </p:nvGraphicFramePr>
        <p:xfrm>
          <a:off x="7403465" y="2202815"/>
          <a:ext cx="3983990" cy="101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990"/>
              </a:tblGrid>
              <a:tr h="521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16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字方塊 5"/>
          <p:cNvSpPr txBox="1"/>
          <p:nvPr/>
        </p:nvSpPr>
        <p:spPr>
          <a:xfrm>
            <a:off x="334645" y="2400935"/>
            <a:ext cx="498094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ALFF_MOCA_mix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034627"/>
            <a:ext cx="5592233" cy="1366520"/>
          </a:xfrm>
          <a:prstGeom prst="rect">
            <a:avLst/>
          </a:prstGeom>
        </p:spPr>
      </p:pic>
      <p:graphicFrame>
        <p:nvGraphicFramePr>
          <p:cNvPr id="9" name="圓桌 8"/>
          <p:cNvGraphicFramePr/>
          <p:nvPr/>
        </p:nvGraphicFramePr>
        <p:xfrm>
          <a:off x="7027545" y="1211580"/>
          <a:ext cx="4198620" cy="98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62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5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34645" y="5971963"/>
            <a:ext cx="4665980" cy="501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2665"/>
              <a:t>R_boruta_select_</a:t>
            </a:r>
            <a:r>
              <a:rPr lang="en-US" altLang="zh-TW" sz="2665">
                <a:solidFill>
                  <a:srgbClr val="00B0F0"/>
                </a:solidFill>
                <a:sym typeface="+mn-ea"/>
              </a:rPr>
              <a:t>ALFF_AD8_mix</a:t>
            </a:r>
            <a:endParaRPr lang="en-US" altLang="zh-TW" sz="2665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11" name="圓桌 10"/>
          <p:cNvGraphicFramePr/>
          <p:nvPr/>
        </p:nvGraphicFramePr>
        <p:xfrm>
          <a:off x="7027545" y="3766820"/>
          <a:ext cx="4198620" cy="1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620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>
                          <a:sym typeface="+mn-ea"/>
                        </a:rPr>
                        <a:t>Numbers</a:t>
                      </a:r>
                      <a:endParaRPr lang="zh-TW" altLang="en-US" sz="2400"/>
                    </a:p>
                  </a:txBody>
                  <a:tcPr marL="121920" marR="121920" marT="60960" marB="60960"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2400"/>
                        <a:t>10</a:t>
                      </a:r>
                      <a:endParaRPr lang="en-US" altLang="zh-TW" sz="240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766820"/>
            <a:ext cx="6270413" cy="2205567"/>
          </a:xfrm>
          <a:prstGeom prst="rect">
            <a:avLst/>
          </a:prstGeom>
        </p:spPr>
      </p:pic>
      <p:sp>
        <p:nvSpPr>
          <p:cNvPr id="3" name="TextShape 1"/>
          <p:cNvSpPr txBox="1"/>
          <p:nvPr/>
        </p:nvSpPr>
        <p:spPr>
          <a:xfrm>
            <a:off x="10795" y="-10795"/>
            <a:ext cx="3426460" cy="461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20000" tIns="60000" rIns="120000" bIns="60000"/>
          <a:p>
            <a:pPr algn="ctr"/>
            <a:r>
              <a:rPr lang="en-US" sz="2135" b="0" strike="noStrike" spc="-1" dirty="0" err="1">
                <a:latin typeface="Arial" panose="020B0604020202020204"/>
              </a:rPr>
              <a:t>Feature selection</a:t>
            </a:r>
            <a:endParaRPr lang="en-US" sz="2135" b="0" strike="noStrike" spc="-1" dirty="0">
              <a:latin typeface="Arial" panose="020B06040202020202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37255" y="-9737"/>
            <a:ext cx="462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R-boruta select mix(var+mean) data</a:t>
            </a:r>
            <a:endParaRPr lang="en-US" altLang="zh-TW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3692208" y="2928620"/>
            <a:ext cx="4807585" cy="767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TW" sz="4400" b="1" dirty="0">
                <a:sym typeface="+mn-ea"/>
              </a:rPr>
              <a:t>Model</a:t>
            </a:r>
            <a:r>
              <a:rPr kumimoji="1" lang="zh-TW" altLang="en-US" sz="4400" b="1" dirty="0">
                <a:sym typeface="+mn-ea"/>
              </a:rPr>
              <a:t> </a:t>
            </a:r>
            <a:r>
              <a:rPr kumimoji="1" lang="en-US" altLang="zh-TW" sz="4400" b="1" dirty="0">
                <a:sym typeface="+mn-ea"/>
              </a:rPr>
              <a:t>performance</a:t>
            </a:r>
            <a:endParaRPr lang="en-US" altLang="zh-TW" sz="4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WPS Presentation</Application>
  <PresentationFormat>宽屏</PresentationFormat>
  <Paragraphs>234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新細明體</vt:lpstr>
      <vt:lpstr>Wingdings</vt:lpstr>
      <vt:lpstr>標楷體</vt:lpstr>
      <vt:lpstr>Arial</vt:lpstr>
      <vt:lpstr>Calibri</vt:lpstr>
      <vt:lpstr>Microsoft YaHei</vt:lpstr>
      <vt:lpstr/>
      <vt:lpstr>Arial Unicode MS</vt:lpstr>
      <vt:lpstr>新細明體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2023-02-22T04:59:00Z</dcterms:created>
  <dcterms:modified xsi:type="dcterms:W3CDTF">2023-04-06T08:04:48Z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