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erriweather-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igitalocean.com/community/tutorials/understanding-prototypes-and-inheritance-in-javascript#constructor-func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CS201 grader, I’m Hudson, I’m Jacob, I’m John, I’m Catherine, I’m Denny, and I’m Joseph, and together we developed a web game titled “Office Hours.”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5425900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425900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Originally, we had the clients continually making AJAX requests to a servlet, which would then query the database, retrieve the current leaderboard, and send it as a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wanted a way to display the current leaderboard without constantly needing to make AJAX requests and Database queries every few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without going into too much detail, we basically came up with a program that runs alongside the Tomcat server meaning on a different port, is notified when the database has been updated, and sends the leaderboard to every client that is waiting on a response.</a:t>
            </a:r>
            <a:endParaRPr/>
          </a:p>
          <a:p>
            <a:pPr indent="0" lvl="0" marL="0" rtl="0" algn="l">
              <a:spcBef>
                <a:spcPts val="0"/>
              </a:spcBef>
              <a:spcAft>
                <a:spcPts val="0"/>
              </a:spcAft>
              <a:buNone/>
            </a:pPr>
            <a:r>
              <a:rPr lang="en"/>
              <a:t>This way, the database would only be need to be queried when it was updated, and after being queried once, the leaderboard would be distributed to every client waiting on the new leaderboard.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solved a problem having so many AJAX requests and database queries which would arise in a situation where there were many users at once, and was also an interesting way to implement multithreading.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54b70bc2d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54b70bc2d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54259003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54259003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Hudson: Office Hours is a remake of the classic game, Diner Dash, where instead of playing as a waitress in a bustling restaurant, you play as a CP at USC helping out desperate CS students in SAL finish their assignments. Your goal as CP is to get as far as possible in the game, as represented through your score and the amount of rounds you complete. The game is over when you lose all three of your lives, and each life is lost when a student loses their patience over waiting on you, the player, and leaves SAL. The game gets progressively more difficult per round, where you have more students to serve, and each of them grow more impatient per round, but this all contributes to the competitive aspect of the game where each user’s score is submitted and the top 5 can be viewed on the actively updated leaderboard.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5290d5706_0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290d5706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Hudson: In terms of user login functionality, there are two ways that users may choose to play the game. They may sign up for an account and login, from which their score will be recorded and submitted to the leaderboards, or they may play as a guest, from which they can play the game like normal, but their score will not be saved.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5290d5706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290d5706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Within our project, our group members used a variety of skills and tools to create this game. One of the tools that we used was Eclipse. Eclipse was the main tool that we used for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5290d5706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5290d5706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t>John</a:t>
            </a:r>
            <a:endParaRPr sz="1400"/>
          </a:p>
          <a:p>
            <a:pPr indent="0" lvl="0" marL="0" rtl="0" algn="ctr">
              <a:lnSpc>
                <a:spcPct val="115000"/>
              </a:lnSpc>
              <a:spcBef>
                <a:spcPts val="0"/>
              </a:spcBef>
              <a:spcAft>
                <a:spcPts val="0"/>
              </a:spcAft>
              <a:buNone/>
            </a:pPr>
            <a:r>
              <a:rPr lang="en" sz="1200"/>
              <a:t>Because our project was both  web-based and a game, our team had a lot of room for professional development.</a:t>
            </a:r>
            <a:endParaRPr sz="1200"/>
          </a:p>
          <a:p>
            <a:pPr indent="0" lvl="0" marL="0" rtl="0" algn="ctr">
              <a:lnSpc>
                <a:spcPct val="115000"/>
              </a:lnSpc>
              <a:spcBef>
                <a:spcPts val="0"/>
              </a:spcBef>
              <a:spcAft>
                <a:spcPts val="0"/>
              </a:spcAft>
              <a:buNone/>
            </a:pPr>
            <a:r>
              <a:rPr lang="en" sz="1200"/>
              <a:t>To go point by point:</a:t>
            </a:r>
            <a:endParaRPr sz="1200"/>
          </a:p>
          <a:p>
            <a:pPr indent="0" lvl="0" marL="457200" rtl="0" algn="ctr">
              <a:lnSpc>
                <a:spcPct val="115000"/>
              </a:lnSpc>
              <a:spcBef>
                <a:spcPts val="0"/>
              </a:spcBef>
              <a:spcAft>
                <a:spcPts val="0"/>
              </a:spcAft>
              <a:buNone/>
            </a:pPr>
            <a:r>
              <a:rPr lang="en" sz="1200"/>
              <a:t>(1)First off, because we had to make a game and Adobe Flash is dead- We needed to learn how to get a frame-by-frame environment working in Javascript</a:t>
            </a:r>
            <a:endParaRPr sz="1200"/>
          </a:p>
          <a:p>
            <a:pPr indent="0" lvl="0" marL="0" rtl="0" algn="ctr">
              <a:lnSpc>
                <a:spcPct val="115000"/>
              </a:lnSpc>
              <a:spcBef>
                <a:spcPts val="0"/>
              </a:spcBef>
              <a:spcAft>
                <a:spcPts val="0"/>
              </a:spcAft>
              <a:buNone/>
            </a:pPr>
            <a:r>
              <a:rPr lang="en" sz="1200"/>
              <a:t>(2)Point number 2- In order to maximize our games modularity, we modeled the rounds of the game like a state machine. We had a starting state that would initialize our students, our computers, everything we needed to get going with a round. We had a “during round” state that would tell our user’s machine to update all of those computers and students we made in the starting state. We had a “between rounds” state th</a:t>
            </a:r>
            <a:r>
              <a:rPr lang="en" sz="1200"/>
              <a:t>at </a:t>
            </a:r>
            <a:r>
              <a:rPr lang="en" sz="1200"/>
              <a:t>would keep us in limbo between rounds until the user was ready to go on to the next. And we had a “game over” state for when we wrapping up and wanted to move on the the game over screen. So state machines helped immensely in organizing our code.</a:t>
            </a:r>
            <a:endParaRPr sz="1200"/>
          </a:p>
          <a:p>
            <a:pPr indent="0" lvl="0" marL="0" rtl="0" algn="ctr">
              <a:lnSpc>
                <a:spcPct val="115000"/>
              </a:lnSpc>
              <a:spcBef>
                <a:spcPts val="0"/>
              </a:spcBef>
              <a:spcAft>
                <a:spcPts val="0"/>
              </a:spcAft>
              <a:buNone/>
            </a:pPr>
            <a:r>
              <a:rPr lang="en" sz="1200"/>
              <a:t>(3)As for point number 3, you might think that classes and inheritance are trivial at this point, but in javascript, until a few years ago, classes didn’t exist and everything was a function. Because of that fact, all of the code we adapted from the internet was outdated and needed refactoring.</a:t>
            </a:r>
            <a:endParaRPr sz="1200"/>
          </a:p>
          <a:p>
            <a:pPr indent="0" lvl="0" marL="0" rtl="0" algn="ctr">
              <a:lnSpc>
                <a:spcPct val="115000"/>
              </a:lnSpc>
              <a:spcBef>
                <a:spcPts val="0"/>
              </a:spcBef>
              <a:spcAft>
                <a:spcPts val="0"/>
              </a:spcAft>
              <a:buNone/>
            </a:pPr>
            <a:r>
              <a:rPr lang="en" sz="1200"/>
              <a:t>(4)Then for point number 4, it was necessary that we displayed our graphics on a canvas in the HTML, both for the game and the leaderboard.</a:t>
            </a:r>
            <a:endParaRPr sz="1200"/>
          </a:p>
          <a:p>
            <a:pPr indent="0" lvl="0" marL="0" rtl="0" algn="ctr">
              <a:lnSpc>
                <a:spcPct val="115000"/>
              </a:lnSpc>
              <a:spcBef>
                <a:spcPts val="0"/>
              </a:spcBef>
              <a:spcAft>
                <a:spcPts val="0"/>
              </a:spcAft>
              <a:buNone/>
            </a:pPr>
            <a:r>
              <a:rPr lang="en" sz="1200"/>
              <a:t>(5)Point number 5, the HTML Modal was used in our “between rounds” phase to give the user a breather and let them proceed when they are ready.</a:t>
            </a:r>
            <a:endParaRPr sz="1200"/>
          </a:p>
          <a:p>
            <a:pPr indent="0" lvl="0" marL="0" rtl="0" algn="ctr">
              <a:lnSpc>
                <a:spcPct val="115000"/>
              </a:lnSpc>
              <a:spcBef>
                <a:spcPts val="0"/>
              </a:spcBef>
              <a:spcAft>
                <a:spcPts val="0"/>
              </a:spcAft>
              <a:buNone/>
            </a:pPr>
            <a:r>
              <a:rPr lang="en" sz="1200"/>
              <a:t>(6)Point number 6, we used bootstrap to streamline and standardize the user interface</a:t>
            </a:r>
            <a:endParaRPr sz="1200"/>
          </a:p>
          <a:p>
            <a:pPr indent="0" lvl="0" marL="0" rtl="0" algn="ctr">
              <a:lnSpc>
                <a:spcPct val="115000"/>
              </a:lnSpc>
              <a:spcBef>
                <a:spcPts val="0"/>
              </a:spcBef>
              <a:spcAft>
                <a:spcPts val="0"/>
              </a:spcAft>
              <a:buNone/>
            </a:pPr>
            <a:r>
              <a:rPr lang="en" sz="1200"/>
              <a:t>(7) and similarly, we used JQuery to streamline our JavaScript</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5290d5706_0_1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5290d5706_0_1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John</a:t>
            </a:r>
            <a:endParaRPr sz="1400"/>
          </a:p>
          <a:p>
            <a:pPr indent="0" lvl="0" marL="0" rtl="0" algn="ctr">
              <a:spcBef>
                <a:spcPts val="0"/>
              </a:spcBef>
              <a:spcAft>
                <a:spcPts val="0"/>
              </a:spcAft>
              <a:buNone/>
            </a:pPr>
            <a:r>
              <a:rPr lang="en" sz="1200"/>
              <a:t>Taking a look back at our design and development:</a:t>
            </a:r>
            <a:endParaRPr sz="1200"/>
          </a:p>
          <a:p>
            <a:pPr indent="0" lvl="0" marL="0" rtl="0" algn="ctr">
              <a:spcBef>
                <a:spcPts val="0"/>
              </a:spcBef>
              <a:spcAft>
                <a:spcPts val="0"/>
              </a:spcAft>
              <a:buNone/>
            </a:pPr>
            <a:r>
              <a:rPr lang="en" sz="1200"/>
              <a:t>A lot of pivotal decisions turned out well-</a:t>
            </a:r>
            <a:endParaRPr sz="1200"/>
          </a:p>
          <a:p>
            <a:pPr indent="0" lvl="0" marL="0" rtl="0" algn="ctr">
              <a:spcBef>
                <a:spcPts val="0"/>
              </a:spcBef>
              <a:spcAft>
                <a:spcPts val="0"/>
              </a:spcAft>
              <a:buNone/>
            </a:pPr>
            <a:r>
              <a:rPr lang="en" sz="1200"/>
              <a:t>()Our guess that 3 people working on the game, 2 people working on the database, and 1 person working on the main menu left everybody with a job that was modular and sizeable</a:t>
            </a:r>
            <a:endParaRPr sz="1200"/>
          </a:p>
          <a:p>
            <a:pPr indent="0" lvl="0" marL="0" rtl="0" algn="ctr">
              <a:spcBef>
                <a:spcPts val="0"/>
              </a:spcBef>
              <a:spcAft>
                <a:spcPts val="0"/>
              </a:spcAft>
              <a:buNone/>
            </a:pPr>
            <a:r>
              <a:rPr lang="en" sz="1200"/>
              <a:t>()therefore allowing us to take advantage of GitHub branches to the full extent</a:t>
            </a:r>
            <a:endParaRPr sz="1200"/>
          </a:p>
          <a:p>
            <a:pPr indent="0" lvl="0" marL="0" rtl="0" algn="ctr">
              <a:spcBef>
                <a:spcPts val="0"/>
              </a:spcBef>
              <a:spcAft>
                <a:spcPts val="0"/>
              </a:spcAft>
              <a:buNone/>
            </a:pPr>
            <a:r>
              <a:rPr lang="en" sz="1200"/>
              <a:t>()Merging things back together was a snap and everyone put in a good effort</a:t>
            </a:r>
            <a:endParaRPr sz="1200"/>
          </a:p>
          <a:p>
            <a:pPr indent="0" lvl="0" marL="0" rtl="0" algn="ctr">
              <a:spcBef>
                <a:spcPts val="0"/>
              </a:spcBef>
              <a:spcAft>
                <a:spcPts val="0"/>
              </a:spcAft>
              <a:buNone/>
            </a:pPr>
            <a:r>
              <a:rPr lang="en" sz="1200"/>
              <a:t>But some things didn’t work so well:</a:t>
            </a:r>
            <a:endParaRPr sz="1200"/>
          </a:p>
          <a:p>
            <a:pPr indent="0" lvl="0" marL="0" rtl="0" algn="ctr">
              <a:spcBef>
                <a:spcPts val="0"/>
              </a:spcBef>
              <a:spcAft>
                <a:spcPts val="0"/>
              </a:spcAft>
              <a:buNone/>
            </a:pPr>
            <a:r>
              <a:rPr lang="en" sz="1200"/>
              <a:t>()We ran out of time and couldn’t implement two player-controlled CP’s</a:t>
            </a:r>
            <a:endParaRPr sz="1200"/>
          </a:p>
          <a:p>
            <a:pPr indent="0" lvl="0" marL="0" rtl="0" algn="ctr">
              <a:spcBef>
                <a:spcPts val="0"/>
              </a:spcBef>
              <a:spcAft>
                <a:spcPts val="0"/>
              </a:spcAft>
              <a:buNone/>
            </a:pPr>
            <a:r>
              <a:rPr lang="en" sz="1200"/>
              <a:t>()Because everybody got shifted geographically due to COVID, it was hard to get meetings together</a:t>
            </a:r>
            <a:endParaRPr sz="1200"/>
          </a:p>
          <a:p>
            <a:pPr indent="0" lvl="0" marL="0" rtl="0" algn="ctr">
              <a:spcBef>
                <a:spcPts val="0"/>
              </a:spcBef>
              <a:spcAft>
                <a:spcPts val="0"/>
              </a:spcAft>
              <a:buNone/>
            </a:pPr>
            <a:r>
              <a:rPr lang="en" sz="1200"/>
              <a:t>()And then at the start of our coding phase it was hard to start working because there were just so many features, where would each of us begin? But, with some communication we got that worked out</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5290d5706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290d5706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Denny: </a:t>
            </a:r>
            <a:endParaRPr sz="1200"/>
          </a:p>
          <a:p>
            <a:pPr indent="457200" lvl="0" marL="0" rtl="0" algn="l">
              <a:spcBef>
                <a:spcPts val="0"/>
              </a:spcBef>
              <a:spcAft>
                <a:spcPts val="0"/>
              </a:spcAft>
              <a:buNone/>
            </a:pPr>
            <a:r>
              <a:rPr lang="en" sz="1200"/>
              <a:t>We also mixed in concepts from other classes outside 201 to build our game.</a:t>
            </a:r>
            <a:endParaRPr sz="1200"/>
          </a:p>
          <a:p>
            <a:pPr indent="0" lvl="0" marL="0" rtl="0" algn="l">
              <a:spcBef>
                <a:spcPts val="0"/>
              </a:spcBef>
              <a:spcAft>
                <a:spcPts val="0"/>
              </a:spcAft>
              <a:buNone/>
            </a:pPr>
            <a:r>
              <a:rPr lang="en" sz="1200"/>
              <a:t>	From CSCI 104, we were </a:t>
            </a:r>
            <a:r>
              <a:rPr lang="en" sz="1200"/>
              <a:t>familiarized</a:t>
            </a:r>
            <a:r>
              <a:rPr lang="en" sz="1200"/>
              <a:t> with creating superclass and its subclasses. Since the game is written in JavaScript, we used </a:t>
            </a:r>
            <a:r>
              <a:rPr lang="en" sz="1200">
                <a:highlight>
                  <a:srgbClr val="FFFFFF"/>
                </a:highlight>
                <a:uFill>
                  <a:noFill/>
                </a:uFill>
                <a:hlinkClick r:id="rId2"/>
              </a:rPr>
              <a:t>constructor functions</a:t>
            </a:r>
            <a:r>
              <a:rPr lang="en" sz="1200">
                <a:solidFill>
                  <a:srgbClr val="323232"/>
                </a:solidFill>
                <a:highlight>
                  <a:srgbClr val="FFFFFF"/>
                </a:highlight>
              </a:rPr>
              <a:t> to mimic an object-oriented design pattern in JavaScript.</a:t>
            </a:r>
            <a:endParaRPr sz="1200">
              <a:solidFill>
                <a:srgbClr val="323232"/>
              </a:solidFill>
              <a:highlight>
                <a:srgbClr val="FFFFFF"/>
              </a:highlight>
            </a:endParaRPr>
          </a:p>
          <a:p>
            <a:pPr indent="0" lvl="0" marL="0" rtl="0" algn="l">
              <a:spcBef>
                <a:spcPts val="0"/>
              </a:spcBef>
              <a:spcAft>
                <a:spcPts val="0"/>
              </a:spcAft>
              <a:buNone/>
            </a:pPr>
            <a:r>
              <a:rPr lang="en" sz="1200">
                <a:solidFill>
                  <a:srgbClr val="323232"/>
                </a:solidFill>
                <a:highlight>
                  <a:srgbClr val="FFFFFF"/>
                </a:highlight>
              </a:rPr>
              <a:t>	From EE 109, we were taught about the state machine, and we had the game in three states being starting, between, and during states.</a:t>
            </a:r>
            <a:endParaRPr sz="1200">
              <a:solidFill>
                <a:srgbClr val="323232"/>
              </a:solidFill>
              <a:highlight>
                <a:srgbClr val="FFFFFF"/>
              </a:highlight>
            </a:endParaRPr>
          </a:p>
          <a:p>
            <a:pPr indent="0" lvl="0" marL="0" rtl="0" algn="l">
              <a:spcBef>
                <a:spcPts val="0"/>
              </a:spcBef>
              <a:spcAft>
                <a:spcPts val="0"/>
              </a:spcAft>
              <a:buNone/>
            </a:pPr>
            <a:r>
              <a:rPr lang="en" sz="1200">
                <a:solidFill>
                  <a:srgbClr val="323232"/>
                </a:solidFill>
                <a:highlight>
                  <a:srgbClr val="FFFFFF"/>
                </a:highlight>
              </a:rPr>
              <a:t>	From ITP 380, game loop concept was introduced that we need to have an overall flow control of the entire game. We have the game</a:t>
            </a:r>
            <a:r>
              <a:rPr lang="en" sz="1200">
                <a:solidFill>
                  <a:srgbClr val="222222"/>
                </a:solidFill>
                <a:highlight>
                  <a:srgbClr val="FFFFFF"/>
                </a:highlight>
              </a:rPr>
              <a:t> runs at 50 FPS as the screen refreshes every 20 milliseconds.</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	From ITP 303, we had JQuery taught in depth for simplier HTML javascript methods calls.</a:t>
            </a:r>
            <a:endParaRPr sz="1200">
              <a:solidFill>
                <a:srgbClr val="222222"/>
              </a:solidFill>
              <a:highlight>
                <a:srgbClr val="FFFFFF"/>
              </a:highlight>
            </a:endParaRPr>
          </a:p>
          <a:p>
            <a:pPr indent="457200" lvl="0" marL="0" rtl="0" algn="l">
              <a:spcBef>
                <a:spcPts val="0"/>
              </a:spcBef>
              <a:spcAft>
                <a:spcPts val="0"/>
              </a:spcAft>
              <a:buNone/>
            </a:pPr>
            <a:r>
              <a:rPr lang="en" sz="1200">
                <a:solidFill>
                  <a:srgbClr val="323232"/>
                </a:solidFill>
                <a:highlight>
                  <a:srgbClr val="FFFFFF"/>
                </a:highlight>
              </a:rPr>
              <a:t>From EE 250, socket programming was explained under the Transport Layer, we used it for server client communication on some ports.</a:t>
            </a:r>
            <a:endParaRPr sz="1200">
              <a:solidFill>
                <a:srgbClr val="323232"/>
              </a:solidFill>
              <a:highlight>
                <a:srgbClr val="FFFFFF"/>
              </a:highlight>
            </a:endParaRPr>
          </a:p>
          <a:p>
            <a:pPr indent="457200" lvl="0" marL="0" rtl="0" algn="l">
              <a:spcBef>
                <a:spcPts val="0"/>
              </a:spcBef>
              <a:spcAft>
                <a:spcPts val="0"/>
              </a:spcAft>
              <a:buNone/>
            </a:pPr>
            <a:r>
              <a:rPr lang="en" sz="1200">
                <a:solidFill>
                  <a:srgbClr val="323232"/>
                </a:solidFill>
                <a:highlight>
                  <a:srgbClr val="FFFFFF"/>
                </a:highlight>
              </a:rPr>
              <a:t>All these extra techniques from other classes made our OFFICE HOUR game possible.</a:t>
            </a:r>
            <a:endParaRPr sz="1200">
              <a:solidFill>
                <a:srgbClr val="32323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5290d5706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290d5706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 For Data Structures, we created an actor base class that all the character such as cps, students, chairs and computers inherited from. We created arrays to hold all the computers and chairs to update them all during the game loop. We made a queue of students that decreased when they sat in a chair.</a:t>
            </a:r>
            <a:r>
              <a:rPr lang="en"/>
              <a:t> The class </a:t>
            </a:r>
            <a:r>
              <a:rPr lang="en"/>
              <a:t>broadcaster.java</a:t>
            </a:r>
            <a:endParaRPr/>
          </a:p>
          <a:p>
            <a:pPr indent="0" lvl="0" marL="0" rtl="0" algn="l">
              <a:spcBef>
                <a:spcPts val="0"/>
              </a:spcBef>
              <a:spcAft>
                <a:spcPts val="0"/>
              </a:spcAft>
              <a:buNone/>
            </a:pPr>
            <a:r>
              <a:rPr lang="en"/>
              <a:t>has a vector of serverThreads, holding each servlet waiting for a new leaderboard. JSON was used in send the leaderboard to the client.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5290d5706_0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5290d5706_0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actually used two forms of networking in this project, the main way being the servlets and JSPs which were used for user authentication as well as providing the visual pages for the client to display. Additionally, we used a socket connection which helped update the leaderboard in real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2" name="Shape 12"/>
        <p:cNvGrpSpPr/>
        <p:nvPr/>
      </p:nvGrpSpPr>
      <p:grpSpPr>
        <a:xfrm>
          <a:off x="0" y="0"/>
          <a:ext cx="0" cy="0"/>
          <a:chOff x="0" y="0"/>
          <a:chExt cx="0" cy="0"/>
        </a:xfrm>
      </p:grpSpPr>
      <p:grpSp>
        <p:nvGrpSpPr>
          <p:cNvPr id="13" name="Google Shape;13;p3"/>
          <p:cNvGrpSpPr/>
          <p:nvPr/>
        </p:nvGrpSpPr>
        <p:grpSpPr>
          <a:xfrm>
            <a:off x="7343003" y="3409675"/>
            <a:ext cx="1691422" cy="1732548"/>
            <a:chOff x="7343003" y="3409675"/>
            <a:chExt cx="1691422" cy="1732548"/>
          </a:xfrm>
        </p:grpSpPr>
        <p:grpSp>
          <p:nvGrpSpPr>
            <p:cNvPr id="14" name="Google Shape;14;p3"/>
            <p:cNvGrpSpPr/>
            <p:nvPr/>
          </p:nvGrpSpPr>
          <p:grpSpPr>
            <a:xfrm>
              <a:off x="7343003" y="4453711"/>
              <a:ext cx="316800" cy="688513"/>
              <a:chOff x="7343003" y="4453711"/>
              <a:chExt cx="316800" cy="688513"/>
            </a:xfrm>
          </p:grpSpPr>
          <p:sp>
            <p:nvSpPr>
              <p:cNvPr id="15" name="Google Shape;15;p3"/>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3"/>
            <p:cNvGrpSpPr/>
            <p:nvPr/>
          </p:nvGrpSpPr>
          <p:grpSpPr>
            <a:xfrm>
              <a:off x="7801210" y="4105700"/>
              <a:ext cx="316800" cy="1036523"/>
              <a:chOff x="7801210" y="4105700"/>
              <a:chExt cx="316800" cy="1036523"/>
            </a:xfrm>
          </p:grpSpPr>
          <p:sp>
            <p:nvSpPr>
              <p:cNvPr id="18" name="Google Shape;18;p3"/>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3"/>
            <p:cNvGrpSpPr/>
            <p:nvPr/>
          </p:nvGrpSpPr>
          <p:grpSpPr>
            <a:xfrm>
              <a:off x="8259418" y="3757688"/>
              <a:ext cx="316800" cy="1384535"/>
              <a:chOff x="8259418" y="3757688"/>
              <a:chExt cx="316800" cy="1384535"/>
            </a:xfrm>
          </p:grpSpPr>
          <p:sp>
            <p:nvSpPr>
              <p:cNvPr id="22" name="Google Shape;22;p3"/>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8717625" y="3409675"/>
              <a:ext cx="316800" cy="1732548"/>
              <a:chOff x="8717625" y="3409675"/>
              <a:chExt cx="316800" cy="1732548"/>
            </a:xfrm>
          </p:grpSpPr>
          <p:sp>
            <p:nvSpPr>
              <p:cNvPr id="27" name="Google Shape;27;p3"/>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 name="Google Shape;32;p3"/>
          <p:cNvGrpSpPr/>
          <p:nvPr/>
        </p:nvGrpSpPr>
        <p:grpSpPr>
          <a:xfrm>
            <a:off x="5043503" y="0"/>
            <a:ext cx="3814072" cy="3839102"/>
            <a:chOff x="5043503" y="0"/>
            <a:chExt cx="3814072" cy="3839102"/>
          </a:xfrm>
        </p:grpSpPr>
        <p:sp>
          <p:nvSpPr>
            <p:cNvPr id="33" name="Google Shape;33;p3"/>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7647812" y="2704283"/>
              <a:ext cx="635219" cy="635219"/>
              <a:chOff x="6725724" y="2701260"/>
              <a:chExt cx="1208101" cy="1208100"/>
            </a:xfrm>
          </p:grpSpPr>
          <p:sp>
            <p:nvSpPr>
              <p:cNvPr id="36" name="Google Shape;36;p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7952720" y="179238"/>
              <a:ext cx="873165" cy="873003"/>
              <a:chOff x="7754428" y="208725"/>
              <a:chExt cx="541800" cy="541800"/>
            </a:xfrm>
          </p:grpSpPr>
          <p:sp>
            <p:nvSpPr>
              <p:cNvPr id="41" name="Google Shape;41;p3"/>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3"/>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600"/>
              <a:buChar char="●"/>
              <a:defRPr sz="3600">
                <a:solidFill>
                  <a:schemeClr val="lt1"/>
                </a:solidFill>
              </a:defRPr>
            </a:lvl1pPr>
            <a:lvl2pPr lvl="1" rtl="0">
              <a:spcBef>
                <a:spcPts val="0"/>
              </a:spcBef>
              <a:spcAft>
                <a:spcPts val="0"/>
              </a:spcAft>
              <a:buClr>
                <a:schemeClr val="lt1"/>
              </a:buClr>
              <a:buSzPts val="3600"/>
              <a:buChar char="○"/>
              <a:defRPr sz="3600">
                <a:solidFill>
                  <a:schemeClr val="lt1"/>
                </a:solidFill>
              </a:defRPr>
            </a:lvl2pPr>
            <a:lvl3pPr lvl="2" rtl="0">
              <a:spcBef>
                <a:spcPts val="0"/>
              </a:spcBef>
              <a:spcAft>
                <a:spcPts val="0"/>
              </a:spcAft>
              <a:buClr>
                <a:schemeClr val="lt1"/>
              </a:buClr>
              <a:buSzPts val="3600"/>
              <a:buChar char="■"/>
              <a:defRPr sz="3600">
                <a:solidFill>
                  <a:schemeClr val="lt1"/>
                </a:solidFill>
              </a:defRPr>
            </a:lvl3pPr>
            <a:lvl4pPr lvl="3" rtl="0">
              <a:spcBef>
                <a:spcPts val="0"/>
              </a:spcBef>
              <a:spcAft>
                <a:spcPts val="0"/>
              </a:spcAft>
              <a:buClr>
                <a:schemeClr val="lt1"/>
              </a:buClr>
              <a:buSzPts val="3600"/>
              <a:buChar char="●"/>
              <a:defRPr sz="3600">
                <a:solidFill>
                  <a:schemeClr val="lt1"/>
                </a:solidFill>
              </a:defRPr>
            </a:lvl4pPr>
            <a:lvl5pPr lvl="4" rtl="0">
              <a:spcBef>
                <a:spcPts val="0"/>
              </a:spcBef>
              <a:spcAft>
                <a:spcPts val="0"/>
              </a:spcAft>
              <a:buClr>
                <a:schemeClr val="lt1"/>
              </a:buClr>
              <a:buSzPts val="3600"/>
              <a:buChar char="○"/>
              <a:defRPr sz="3600">
                <a:solidFill>
                  <a:schemeClr val="lt1"/>
                </a:solidFill>
              </a:defRPr>
            </a:lvl5pPr>
            <a:lvl6pPr lvl="5" rtl="0">
              <a:spcBef>
                <a:spcPts val="0"/>
              </a:spcBef>
              <a:spcAft>
                <a:spcPts val="0"/>
              </a:spcAft>
              <a:buClr>
                <a:schemeClr val="lt1"/>
              </a:buClr>
              <a:buSzPts val="3600"/>
              <a:buChar char="■"/>
              <a:defRPr sz="3600">
                <a:solidFill>
                  <a:schemeClr val="lt1"/>
                </a:solidFill>
              </a:defRPr>
            </a:lvl6pPr>
            <a:lvl7pPr lvl="6" rtl="0">
              <a:spcBef>
                <a:spcPts val="0"/>
              </a:spcBef>
              <a:spcAft>
                <a:spcPts val="0"/>
              </a:spcAft>
              <a:buClr>
                <a:schemeClr val="lt1"/>
              </a:buClr>
              <a:buSzPts val="3600"/>
              <a:buChar char="●"/>
              <a:defRPr sz="3600">
                <a:solidFill>
                  <a:schemeClr val="lt1"/>
                </a:solidFill>
              </a:defRPr>
            </a:lvl7pPr>
            <a:lvl8pPr lvl="7" rtl="0">
              <a:spcBef>
                <a:spcPts val="0"/>
              </a:spcBef>
              <a:spcAft>
                <a:spcPts val="0"/>
              </a:spcAft>
              <a:buClr>
                <a:schemeClr val="lt1"/>
              </a:buClr>
              <a:buSzPts val="3600"/>
              <a:buChar char="○"/>
              <a:defRPr sz="3600">
                <a:solidFill>
                  <a:schemeClr val="lt1"/>
                </a:solidFill>
              </a:defRPr>
            </a:lvl8pPr>
            <a:lvl9pPr lvl="8" rtl="0">
              <a:spcBef>
                <a:spcPts val="0"/>
              </a:spcBef>
              <a:spcAft>
                <a:spcPts val="0"/>
              </a:spcAft>
              <a:buClr>
                <a:schemeClr val="lt1"/>
              </a:buClr>
              <a:buSzPts val="3600"/>
              <a:buChar char="■"/>
              <a:defRPr sz="3600">
                <a:solidFill>
                  <a:schemeClr val="lt1"/>
                </a:solidFill>
              </a:defRPr>
            </a:lvl9pPr>
          </a:lstStyle>
          <a:p/>
        </p:txBody>
      </p:sp>
      <p:sp>
        <p:nvSpPr>
          <p:cNvPr id="50" name="Google Shape;50;p3"/>
          <p:cNvSpPr txBox="1"/>
          <p:nvPr>
            <p:ph idx="1" type="subTitle"/>
          </p:nvPr>
        </p:nvSpPr>
        <p:spPr>
          <a:xfrm>
            <a:off x="824000" y="3596300"/>
            <a:ext cx="4255500" cy="695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51" name="Google Shape;51;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grpSp>
        <p:nvGrpSpPr>
          <p:cNvPr id="53" name="Google Shape;53;p4"/>
          <p:cNvGrpSpPr/>
          <p:nvPr/>
        </p:nvGrpSpPr>
        <p:grpSpPr>
          <a:xfrm>
            <a:off x="625966" y="299376"/>
            <a:ext cx="999312" cy="999312"/>
            <a:chOff x="348199" y="179450"/>
            <a:chExt cx="1116300" cy="1116300"/>
          </a:xfrm>
        </p:grpSpPr>
        <p:sp>
          <p:nvSpPr>
            <p:cNvPr id="54" name="Google Shape;54;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4"/>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7" name="Google Shape;57;p4"/>
          <p:cNvSpPr txBox="1"/>
          <p:nvPr>
            <p:ph idx="1" type="body"/>
          </p:nvPr>
        </p:nvSpPr>
        <p:spPr>
          <a:xfrm>
            <a:off x="1303800" y="1990050"/>
            <a:ext cx="7030500" cy="2541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8" name="Google Shape;58;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352925"/>
            <a:ext cx="9144000" cy="789600"/>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1"/>
          <p:cNvSpPr/>
          <p:nvPr/>
        </p:nvSpPr>
        <p:spPr>
          <a:xfrm flipH="1" rot="10800000">
            <a:off x="0" y="4333875"/>
            <a:ext cx="9144000" cy="38100"/>
          </a:xfrm>
          <a:prstGeom prst="rect">
            <a:avLst/>
          </a:prstGeom>
          <a:solidFill>
            <a:srgbClr val="FFCC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8" name="Google Shape;8;p1"/>
          <p:cNvPicPr preferRelativeResize="0"/>
          <p:nvPr/>
        </p:nvPicPr>
        <p:blipFill rotWithShape="1">
          <a:blip r:embed="rId1">
            <a:alphaModFix/>
          </a:blip>
          <a:srcRect b="0" l="0" r="0" t="0"/>
          <a:stretch/>
        </p:blipFill>
        <p:spPr>
          <a:xfrm>
            <a:off x="8201027" y="178595"/>
            <a:ext cx="561179" cy="561179"/>
          </a:xfrm>
          <a:prstGeom prst="rect">
            <a:avLst/>
          </a:prstGeom>
          <a:noFill/>
          <a:ln>
            <a:noFill/>
          </a:ln>
        </p:spPr>
      </p:pic>
      <p:pic>
        <p:nvPicPr>
          <p:cNvPr descr="1-lineWordmark_GoldOnCard_NoBG.eps" id="9" name="Google Shape;9;p1"/>
          <p:cNvPicPr preferRelativeResize="0"/>
          <p:nvPr/>
        </p:nvPicPr>
        <p:blipFill rotWithShape="1">
          <a:blip r:embed="rId2">
            <a:alphaModFix/>
          </a:blip>
          <a:srcRect b="0" l="0" r="0" t="0"/>
          <a:stretch/>
        </p:blipFill>
        <p:spPr>
          <a:xfrm>
            <a:off x="6997700" y="4846522"/>
            <a:ext cx="1366594" cy="116116"/>
          </a:xfrm>
          <a:prstGeom prst="rect">
            <a:avLst/>
          </a:prstGeom>
          <a:noFill/>
          <a:ln>
            <a:noFill/>
          </a:ln>
        </p:spPr>
      </p:pic>
      <p:pic>
        <p:nvPicPr>
          <p:cNvPr descr="Formal_Viterbi_GoldOnCard_NoBG.eps" id="10" name="Google Shape;10;p1"/>
          <p:cNvPicPr preferRelativeResize="0"/>
          <p:nvPr/>
        </p:nvPicPr>
        <p:blipFill rotWithShape="1">
          <a:blip r:embed="rId3">
            <a:alphaModFix/>
          </a:blip>
          <a:srcRect b="0" l="0" r="0" t="0"/>
          <a:stretch/>
        </p:blipFill>
        <p:spPr>
          <a:xfrm>
            <a:off x="292102" y="4603732"/>
            <a:ext cx="1306266" cy="3525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6.png"/><Relationship Id="rId10"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5"/>
          <p:cNvSpPr txBox="1"/>
          <p:nvPr>
            <p:ph type="ctrTitle"/>
          </p:nvPr>
        </p:nvSpPr>
        <p:spPr>
          <a:xfrm>
            <a:off x="-292825" y="655050"/>
            <a:ext cx="67032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0000"/>
                </a:solidFill>
              </a:rPr>
              <a:t>CSCI 201</a:t>
            </a:r>
            <a:endParaRPr>
              <a:solidFill>
                <a:srgbClr val="990000"/>
              </a:solidFill>
            </a:endParaRPr>
          </a:p>
          <a:p>
            <a:pPr indent="0" lvl="0" marL="0" rtl="0" algn="ctr">
              <a:spcBef>
                <a:spcPts val="0"/>
              </a:spcBef>
              <a:spcAft>
                <a:spcPts val="0"/>
              </a:spcAft>
              <a:buNone/>
            </a:pPr>
            <a:r>
              <a:rPr lang="en">
                <a:solidFill>
                  <a:srgbClr val="990000"/>
                </a:solidFill>
              </a:rPr>
              <a:t>Final Project Presentation</a:t>
            </a:r>
            <a:endParaRPr>
              <a:solidFill>
                <a:srgbClr val="990000"/>
              </a:solidFill>
            </a:endParaRPr>
          </a:p>
          <a:p>
            <a:pPr indent="0" lvl="0" marL="0" rtl="0" algn="ctr">
              <a:spcBef>
                <a:spcPts val="0"/>
              </a:spcBef>
              <a:spcAft>
                <a:spcPts val="0"/>
              </a:spcAft>
              <a:buNone/>
            </a:pPr>
            <a:r>
              <a:rPr lang="en">
                <a:solidFill>
                  <a:srgbClr val="990000"/>
                </a:solidFill>
              </a:rPr>
              <a:t>&lt;Office Hours&gt;</a:t>
            </a:r>
            <a:endParaRPr>
              <a:solidFill>
                <a:srgbClr val="990000"/>
              </a:solidFill>
            </a:endParaRPr>
          </a:p>
        </p:txBody>
      </p:sp>
      <p:sp>
        <p:nvSpPr>
          <p:cNvPr id="64" name="Google Shape;64;p5"/>
          <p:cNvSpPr txBox="1"/>
          <p:nvPr>
            <p:ph idx="1" type="subTitle"/>
          </p:nvPr>
        </p:nvSpPr>
        <p:spPr>
          <a:xfrm>
            <a:off x="931025" y="3064975"/>
            <a:ext cx="4255500" cy="721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Hudson-Han Nguyen</a:t>
            </a:r>
            <a:endParaRPr sz="1500">
              <a:solidFill>
                <a:srgbClr val="E69138"/>
              </a:solidFill>
              <a:latin typeface="Cambria"/>
              <a:ea typeface="Cambria"/>
              <a:cs typeface="Cambria"/>
              <a:sym typeface="Cambria"/>
            </a:endParaRPr>
          </a:p>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Jacob Cashman</a:t>
            </a:r>
            <a:endParaRPr sz="1500">
              <a:solidFill>
                <a:srgbClr val="E69138"/>
              </a:solidFill>
              <a:latin typeface="Cambria"/>
              <a:ea typeface="Cambria"/>
              <a:cs typeface="Cambria"/>
              <a:sym typeface="Cambria"/>
            </a:endParaRPr>
          </a:p>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 John Meyering</a:t>
            </a:r>
            <a:endParaRPr sz="1500">
              <a:solidFill>
                <a:srgbClr val="E69138"/>
              </a:solidFill>
              <a:latin typeface="Cambria"/>
              <a:ea typeface="Cambria"/>
              <a:cs typeface="Cambria"/>
              <a:sym typeface="Cambria"/>
            </a:endParaRPr>
          </a:p>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Catherine Su</a:t>
            </a:r>
            <a:endParaRPr sz="1500">
              <a:solidFill>
                <a:srgbClr val="E69138"/>
              </a:solidFill>
              <a:latin typeface="Cambria"/>
              <a:ea typeface="Cambria"/>
              <a:cs typeface="Cambria"/>
              <a:sym typeface="Cambria"/>
            </a:endParaRPr>
          </a:p>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Denny Shen</a:t>
            </a:r>
            <a:endParaRPr sz="1500">
              <a:solidFill>
                <a:srgbClr val="E69138"/>
              </a:solidFill>
              <a:latin typeface="Cambria"/>
              <a:ea typeface="Cambria"/>
              <a:cs typeface="Cambria"/>
              <a:sym typeface="Cambria"/>
            </a:endParaRPr>
          </a:p>
          <a:p>
            <a:pPr indent="0" lvl="0" marL="0" rtl="0" algn="ctr">
              <a:lnSpc>
                <a:spcPct val="115000"/>
              </a:lnSpc>
              <a:spcBef>
                <a:spcPts val="0"/>
              </a:spcBef>
              <a:spcAft>
                <a:spcPts val="0"/>
              </a:spcAft>
              <a:buNone/>
            </a:pPr>
            <a:r>
              <a:rPr lang="en" sz="1500">
                <a:solidFill>
                  <a:srgbClr val="E69138"/>
                </a:solidFill>
                <a:latin typeface="Cambria"/>
                <a:ea typeface="Cambria"/>
                <a:cs typeface="Cambria"/>
                <a:sym typeface="Cambria"/>
              </a:rPr>
              <a:t>Joseph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18000" y="744000"/>
            <a:ext cx="7030500" cy="63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MultiThreading</a:t>
            </a:r>
            <a:endParaRPr/>
          </a:p>
        </p:txBody>
      </p:sp>
      <p:sp>
        <p:nvSpPr>
          <p:cNvPr id="143" name="Google Shape;143;p14"/>
          <p:cNvSpPr/>
          <p:nvPr/>
        </p:nvSpPr>
        <p:spPr>
          <a:xfrm>
            <a:off x="1240775" y="2761650"/>
            <a:ext cx="1434300" cy="10857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In-game Client</a:t>
            </a:r>
            <a:endParaRPr/>
          </a:p>
          <a:p>
            <a:pPr indent="0" lvl="0" marL="0" rtl="0" algn="l">
              <a:spcBef>
                <a:spcPts val="0"/>
              </a:spcBef>
              <a:spcAft>
                <a:spcPts val="0"/>
              </a:spcAft>
              <a:buNone/>
            </a:pPr>
            <a:r>
              <a:rPr lang="en" sz="1000"/>
              <a:t>(looking to update leaderboard)</a:t>
            </a:r>
            <a:endParaRPr sz="1000"/>
          </a:p>
        </p:txBody>
      </p:sp>
      <p:sp>
        <p:nvSpPr>
          <p:cNvPr id="144" name="Google Shape;144;p14"/>
          <p:cNvSpPr/>
          <p:nvPr/>
        </p:nvSpPr>
        <p:spPr>
          <a:xfrm>
            <a:off x="6764400" y="1621350"/>
            <a:ext cx="1984200" cy="12438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‘broadcaster.java’</a:t>
            </a:r>
            <a:endParaRPr/>
          </a:p>
          <a:p>
            <a:pPr indent="0" lvl="0" marL="0" rtl="0" algn="l">
              <a:spcBef>
                <a:spcPts val="0"/>
              </a:spcBef>
              <a:spcAft>
                <a:spcPts val="0"/>
              </a:spcAft>
              <a:buNone/>
            </a:pPr>
            <a:r>
              <a:rPr lang="en" sz="1000"/>
              <a:t>(has a vector of serverThreads, representing each servlet waiting for a new leaderboard)</a:t>
            </a:r>
            <a:endParaRPr sz="1000"/>
          </a:p>
        </p:txBody>
      </p:sp>
      <p:sp>
        <p:nvSpPr>
          <p:cNvPr id="145" name="Google Shape;145;p14"/>
          <p:cNvSpPr/>
          <p:nvPr/>
        </p:nvSpPr>
        <p:spPr>
          <a:xfrm>
            <a:off x="3975975" y="2865150"/>
            <a:ext cx="1075800" cy="878700"/>
          </a:xfrm>
          <a:prstGeom prst="roundRect">
            <a:avLst>
              <a:gd fmla="val 16667" name="adj"/>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‘GetLB’ Servlet</a:t>
            </a:r>
            <a:endParaRPr/>
          </a:p>
        </p:txBody>
      </p:sp>
      <p:cxnSp>
        <p:nvCxnSpPr>
          <p:cNvPr id="146" name="Google Shape;146;p14"/>
          <p:cNvCxnSpPr/>
          <p:nvPr/>
        </p:nvCxnSpPr>
        <p:spPr>
          <a:xfrm>
            <a:off x="2727925" y="3361663"/>
            <a:ext cx="1251300" cy="1800"/>
          </a:xfrm>
          <a:prstGeom prst="straightConnector1">
            <a:avLst/>
          </a:prstGeom>
          <a:noFill/>
          <a:ln cap="flat" cmpd="sng" w="28575">
            <a:solidFill>
              <a:srgbClr val="000000"/>
            </a:solidFill>
            <a:prstDash val="solid"/>
            <a:round/>
            <a:headEnd len="med" w="med" type="none"/>
            <a:tailEnd len="med" w="med" type="triangle"/>
          </a:ln>
        </p:spPr>
      </p:cxnSp>
      <p:sp>
        <p:nvSpPr>
          <p:cNvPr id="147" name="Google Shape;147;p14"/>
          <p:cNvSpPr txBox="1"/>
          <p:nvPr/>
        </p:nvSpPr>
        <p:spPr>
          <a:xfrm>
            <a:off x="2701075" y="3481299"/>
            <a:ext cx="12489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Makes AJAX request to retrieve Leaderboard</a:t>
            </a:r>
            <a:endParaRPr sz="1100"/>
          </a:p>
        </p:txBody>
      </p:sp>
      <p:cxnSp>
        <p:nvCxnSpPr>
          <p:cNvPr id="148" name="Google Shape;148;p14"/>
          <p:cNvCxnSpPr/>
          <p:nvPr/>
        </p:nvCxnSpPr>
        <p:spPr>
          <a:xfrm flipH="1" rot="10800000">
            <a:off x="5095525" y="2865150"/>
            <a:ext cx="1675500" cy="544800"/>
          </a:xfrm>
          <a:prstGeom prst="straightConnector1">
            <a:avLst/>
          </a:prstGeom>
          <a:noFill/>
          <a:ln cap="flat" cmpd="sng" w="28575">
            <a:solidFill>
              <a:srgbClr val="000000"/>
            </a:solidFill>
            <a:prstDash val="solid"/>
            <a:round/>
            <a:headEnd len="med" w="med" type="none"/>
            <a:tailEnd len="med" w="med" type="triangle"/>
          </a:ln>
        </p:spPr>
      </p:cxnSp>
      <p:sp>
        <p:nvSpPr>
          <p:cNvPr id="149" name="Google Shape;149;p14"/>
          <p:cNvSpPr txBox="1"/>
          <p:nvPr/>
        </p:nvSpPr>
        <p:spPr>
          <a:xfrm rot="-1017304">
            <a:off x="5150499" y="3115716"/>
            <a:ext cx="1608934" cy="7386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Socket connection established between Servlet and leaderboard broadcaster</a:t>
            </a:r>
            <a:endParaRPr sz="1000"/>
          </a:p>
        </p:txBody>
      </p:sp>
      <p:cxnSp>
        <p:nvCxnSpPr>
          <p:cNvPr id="150" name="Google Shape;150;p14"/>
          <p:cNvCxnSpPr/>
          <p:nvPr/>
        </p:nvCxnSpPr>
        <p:spPr>
          <a:xfrm flipH="1">
            <a:off x="5077800" y="2667175"/>
            <a:ext cx="1660500" cy="558900"/>
          </a:xfrm>
          <a:prstGeom prst="straightConnector1">
            <a:avLst/>
          </a:prstGeom>
          <a:noFill/>
          <a:ln cap="flat" cmpd="sng" w="28575">
            <a:solidFill>
              <a:srgbClr val="000000"/>
            </a:solidFill>
            <a:prstDash val="solid"/>
            <a:round/>
            <a:headEnd len="med" w="med" type="none"/>
            <a:tailEnd len="med" w="med" type="triangle"/>
          </a:ln>
        </p:spPr>
      </p:cxnSp>
      <p:sp>
        <p:nvSpPr>
          <p:cNvPr id="151" name="Google Shape;151;p14"/>
          <p:cNvSpPr txBox="1"/>
          <p:nvPr/>
        </p:nvSpPr>
        <p:spPr>
          <a:xfrm>
            <a:off x="5095525" y="2158625"/>
            <a:ext cx="14343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1218000" y="1527663"/>
            <a:ext cx="1675500" cy="10857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End-game Client</a:t>
            </a:r>
            <a:endParaRPr/>
          </a:p>
          <a:p>
            <a:pPr indent="0" lvl="0" marL="0" rtl="0" algn="l">
              <a:spcBef>
                <a:spcPts val="0"/>
              </a:spcBef>
              <a:spcAft>
                <a:spcPts val="0"/>
              </a:spcAft>
              <a:buNone/>
            </a:pPr>
            <a:r>
              <a:rPr lang="en" sz="1000"/>
              <a:t>(adding a new score to the database)</a:t>
            </a:r>
            <a:endParaRPr sz="1000"/>
          </a:p>
        </p:txBody>
      </p:sp>
      <p:sp>
        <p:nvSpPr>
          <p:cNvPr id="153" name="Google Shape;153;p14"/>
          <p:cNvSpPr/>
          <p:nvPr/>
        </p:nvSpPr>
        <p:spPr>
          <a:xfrm>
            <a:off x="4244688" y="1712275"/>
            <a:ext cx="1168500" cy="7386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‘newScore’ Servlet</a:t>
            </a:r>
            <a:endParaRPr/>
          </a:p>
        </p:txBody>
      </p:sp>
      <p:cxnSp>
        <p:nvCxnSpPr>
          <p:cNvPr id="154" name="Google Shape;154;p14"/>
          <p:cNvCxnSpPr>
            <a:stCxn id="152" idx="6"/>
            <a:endCxn id="153" idx="1"/>
          </p:cNvCxnSpPr>
          <p:nvPr/>
        </p:nvCxnSpPr>
        <p:spPr>
          <a:xfrm>
            <a:off x="2893500" y="2070513"/>
            <a:ext cx="1351200" cy="11100"/>
          </a:xfrm>
          <a:prstGeom prst="straightConnector1">
            <a:avLst/>
          </a:prstGeom>
          <a:noFill/>
          <a:ln cap="flat" cmpd="sng" w="28575">
            <a:solidFill>
              <a:srgbClr val="000000"/>
            </a:solidFill>
            <a:prstDash val="solid"/>
            <a:round/>
            <a:headEnd len="med" w="med" type="none"/>
            <a:tailEnd len="med" w="med" type="triangle"/>
          </a:ln>
        </p:spPr>
      </p:cxnSp>
      <p:sp>
        <p:nvSpPr>
          <p:cNvPr id="155" name="Google Shape;155;p14"/>
          <p:cNvSpPr/>
          <p:nvPr/>
        </p:nvSpPr>
        <p:spPr>
          <a:xfrm rot="4516728">
            <a:off x="6407854" y="579151"/>
            <a:ext cx="273891" cy="2247548"/>
          </a:xfrm>
          <a:prstGeom prst="bentArrow">
            <a:avLst>
              <a:gd fmla="val 11458" name="adj1"/>
              <a:gd fmla="val 21484" name="adj2"/>
              <a:gd fmla="val 25000" name="adj3"/>
              <a:gd fmla="val 75000" name="adj4"/>
            </a:avLst>
          </a:prstGeom>
          <a:solidFill>
            <a:srgbClr val="1C458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nvSpPr>
        <p:spPr>
          <a:xfrm>
            <a:off x="5334125" y="860575"/>
            <a:ext cx="2140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Servlet opens socket with broadcaster file, notifies it that database has been updated</a:t>
            </a:r>
            <a:endParaRPr sz="1000"/>
          </a:p>
        </p:txBody>
      </p:sp>
      <p:sp>
        <p:nvSpPr>
          <p:cNvPr id="157" name="Google Shape;157;p14"/>
          <p:cNvSpPr txBox="1"/>
          <p:nvPr/>
        </p:nvSpPr>
        <p:spPr>
          <a:xfrm>
            <a:off x="6764400" y="2913525"/>
            <a:ext cx="22338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When broadcaster is notified a new score has been added, it retrieves the new updated leaderboard from the database as a Leaderboard object</a:t>
            </a:r>
            <a:endParaRPr sz="1200"/>
          </a:p>
        </p:txBody>
      </p:sp>
      <p:sp>
        <p:nvSpPr>
          <p:cNvPr id="158" name="Google Shape;158;p14"/>
          <p:cNvSpPr txBox="1"/>
          <p:nvPr/>
        </p:nvSpPr>
        <p:spPr>
          <a:xfrm rot="-937871">
            <a:off x="5046214" y="2278682"/>
            <a:ext cx="1675673" cy="5606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Broadcaster sends leaderboard  to servlet over socket connection</a:t>
            </a:r>
            <a:endParaRPr sz="1000"/>
          </a:p>
        </p:txBody>
      </p:sp>
      <p:cxnSp>
        <p:nvCxnSpPr>
          <p:cNvPr id="159" name="Google Shape;159;p14"/>
          <p:cNvCxnSpPr/>
          <p:nvPr/>
        </p:nvCxnSpPr>
        <p:spPr>
          <a:xfrm rot="10800000">
            <a:off x="2683675" y="3243850"/>
            <a:ext cx="1266300" cy="0"/>
          </a:xfrm>
          <a:prstGeom prst="straightConnector1">
            <a:avLst/>
          </a:prstGeom>
          <a:noFill/>
          <a:ln cap="flat" cmpd="sng" w="28575">
            <a:solidFill>
              <a:srgbClr val="000000"/>
            </a:solidFill>
            <a:prstDash val="solid"/>
            <a:round/>
            <a:headEnd len="med" w="med" type="none"/>
            <a:tailEnd len="med" w="med" type="triangle"/>
          </a:ln>
        </p:spPr>
      </p:cxnSp>
      <p:sp>
        <p:nvSpPr>
          <p:cNvPr id="160" name="Google Shape;160;p14"/>
          <p:cNvSpPr txBox="1"/>
          <p:nvPr/>
        </p:nvSpPr>
        <p:spPr>
          <a:xfrm>
            <a:off x="2727925" y="2573849"/>
            <a:ext cx="11952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Servlet sends leaderboard to client as a JSON</a:t>
            </a:r>
            <a:endParaRPr sz="1000"/>
          </a:p>
        </p:txBody>
      </p:sp>
      <p:sp>
        <p:nvSpPr>
          <p:cNvPr id="161" name="Google Shape;161;p14"/>
          <p:cNvSpPr txBox="1"/>
          <p:nvPr/>
        </p:nvSpPr>
        <p:spPr>
          <a:xfrm>
            <a:off x="44825" y="2682600"/>
            <a:ext cx="1248900" cy="1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When client receives the leaderboard as a response, it displays it and </a:t>
            </a:r>
            <a:r>
              <a:rPr lang="en" sz="1000" u="sng"/>
              <a:t>immediately makes a new request</a:t>
            </a:r>
            <a:endParaRPr sz="1000" u="sng"/>
          </a:p>
        </p:txBody>
      </p:sp>
      <p:sp>
        <p:nvSpPr>
          <p:cNvPr id="162" name="Google Shape;162;p14"/>
          <p:cNvSpPr txBox="1"/>
          <p:nvPr/>
        </p:nvSpPr>
        <p:spPr>
          <a:xfrm>
            <a:off x="2893500" y="1343025"/>
            <a:ext cx="15153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Sends score to servlet POST request (receives game over screen as response)</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1636575" y="1352675"/>
            <a:ext cx="7432500" cy="133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E69138"/>
                </a:solidFill>
              </a:rPr>
              <a:t>Thank You! Or something...</a:t>
            </a:r>
            <a:endParaRPr sz="4800">
              <a:solidFill>
                <a:srgbClr val="E6913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6"/>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Game Overview</a:t>
            </a:r>
            <a:endParaRPr sz="2400">
              <a:latin typeface="Merriweather"/>
              <a:ea typeface="Merriweather"/>
              <a:cs typeface="Merriweather"/>
              <a:sym typeface="Merriweather"/>
            </a:endParaRPr>
          </a:p>
        </p:txBody>
      </p:sp>
      <p:sp>
        <p:nvSpPr>
          <p:cNvPr id="70" name="Google Shape;70;p6"/>
          <p:cNvSpPr txBox="1"/>
          <p:nvPr>
            <p:ph idx="1" type="body"/>
          </p:nvPr>
        </p:nvSpPr>
        <p:spPr>
          <a:xfrm>
            <a:off x="1271625" y="1300950"/>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Office Hours mimics the game Diner Dash, where the user plays as a USC CP to assist students with their CS assignments. </a:t>
            </a:r>
            <a:endParaRPr/>
          </a:p>
          <a:p>
            <a:pPr indent="-317500" lvl="0" marL="457200" rtl="0" algn="l">
              <a:spcBef>
                <a:spcPts val="0"/>
              </a:spcBef>
              <a:spcAft>
                <a:spcPts val="0"/>
              </a:spcAft>
              <a:buSzPts val="1400"/>
              <a:buChar char="●"/>
            </a:pPr>
            <a:r>
              <a:rPr lang="en"/>
              <a:t>CP’s are given 3 strikes (complaints from the students) before being fired!</a:t>
            </a:r>
            <a:endParaRPr/>
          </a:p>
          <a:p>
            <a:pPr indent="-317500" lvl="0" marL="457200" rtl="0" algn="l">
              <a:spcBef>
                <a:spcPts val="0"/>
              </a:spcBef>
              <a:spcAft>
                <a:spcPts val="0"/>
              </a:spcAft>
              <a:buSzPts val="1400"/>
              <a:buChar char="●"/>
            </a:pPr>
            <a:r>
              <a:rPr lang="en"/>
              <a:t>Unlimited rounds that progressively get more difficult!</a:t>
            </a:r>
            <a:endParaRPr/>
          </a:p>
          <a:p>
            <a:pPr indent="-317500" lvl="1" marL="914400" rtl="0" algn="l">
              <a:spcBef>
                <a:spcPts val="0"/>
              </a:spcBef>
              <a:spcAft>
                <a:spcPts val="0"/>
              </a:spcAft>
              <a:buSzPts val="1400"/>
              <a:buChar char="○"/>
            </a:pPr>
            <a:r>
              <a:rPr lang="en"/>
              <a:t>More students need the CP’s help</a:t>
            </a:r>
            <a:endParaRPr/>
          </a:p>
          <a:p>
            <a:pPr indent="-317500" lvl="1" marL="914400" rtl="0" algn="l">
              <a:spcBef>
                <a:spcPts val="0"/>
              </a:spcBef>
              <a:spcAft>
                <a:spcPts val="0"/>
              </a:spcAft>
              <a:buSzPts val="1400"/>
              <a:buChar char="○"/>
            </a:pPr>
            <a:r>
              <a:rPr lang="en"/>
              <a:t>Students get more impatient each round</a:t>
            </a:r>
            <a:endParaRPr/>
          </a:p>
          <a:p>
            <a:pPr indent="-317500" lvl="0" marL="457200" rtl="0" algn="l">
              <a:spcBef>
                <a:spcPts val="0"/>
              </a:spcBef>
              <a:spcAft>
                <a:spcPts val="0"/>
              </a:spcAft>
              <a:buSzPts val="1400"/>
              <a:buChar char="●"/>
            </a:pPr>
            <a:r>
              <a:rPr lang="en"/>
              <a:t>Leaderboard to compare scores between players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User Login Functionality</a:t>
            </a:r>
            <a:endParaRPr sz="2000">
              <a:latin typeface="Merriweather"/>
              <a:ea typeface="Merriweather"/>
              <a:cs typeface="Merriweather"/>
              <a:sym typeface="Merriweather"/>
            </a:endParaRPr>
          </a:p>
        </p:txBody>
      </p:sp>
      <p:sp>
        <p:nvSpPr>
          <p:cNvPr id="76" name="Google Shape;76;p7"/>
          <p:cNvSpPr txBox="1"/>
          <p:nvPr>
            <p:ph idx="1" type="body"/>
          </p:nvPr>
        </p:nvSpPr>
        <p:spPr>
          <a:xfrm>
            <a:off x="1303800" y="438150"/>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t>Both the authenticated users and guests will be able to play the game; however, only the authenticated users will have their scores saved within the database</a:t>
            </a:r>
            <a:endParaRPr>
              <a:solidFill>
                <a:srgbClr val="000000"/>
              </a:solidFill>
            </a:endParaRPr>
          </a:p>
        </p:txBody>
      </p:sp>
      <p:pic>
        <p:nvPicPr>
          <p:cNvPr id="77" name="Google Shape;77;p7"/>
          <p:cNvPicPr preferRelativeResize="0"/>
          <p:nvPr/>
        </p:nvPicPr>
        <p:blipFill>
          <a:blip r:embed="rId3">
            <a:alphaModFix/>
          </a:blip>
          <a:stretch>
            <a:fillRect/>
          </a:stretch>
        </p:blipFill>
        <p:spPr>
          <a:xfrm>
            <a:off x="3154161" y="2058175"/>
            <a:ext cx="2835675" cy="2171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Skills and Tools</a:t>
            </a:r>
            <a:endParaRPr sz="2400">
              <a:latin typeface="Merriweather"/>
              <a:ea typeface="Merriweather"/>
              <a:cs typeface="Merriweather"/>
              <a:sym typeface="Merriweather"/>
            </a:endParaRPr>
          </a:p>
        </p:txBody>
      </p:sp>
      <p:sp>
        <p:nvSpPr>
          <p:cNvPr id="83" name="Google Shape;83;p8"/>
          <p:cNvSpPr txBox="1"/>
          <p:nvPr>
            <p:ph idx="1" type="body"/>
          </p:nvPr>
        </p:nvSpPr>
        <p:spPr>
          <a:xfrm>
            <a:off x="1303800" y="1300950"/>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Eclipse</a:t>
            </a:r>
            <a:endParaRPr/>
          </a:p>
          <a:p>
            <a:pPr indent="-317500" lvl="0" marL="457200" rtl="0" algn="l">
              <a:spcBef>
                <a:spcPts val="0"/>
              </a:spcBef>
              <a:spcAft>
                <a:spcPts val="0"/>
              </a:spcAft>
              <a:buSzPts val="1400"/>
              <a:buAutoNum type="arabicPeriod"/>
            </a:pPr>
            <a:r>
              <a:rPr lang="en"/>
              <a:t>GitHub</a:t>
            </a:r>
            <a:endParaRPr/>
          </a:p>
          <a:p>
            <a:pPr indent="-317500" lvl="0" marL="457200" rtl="0" algn="l">
              <a:spcBef>
                <a:spcPts val="0"/>
              </a:spcBef>
              <a:spcAft>
                <a:spcPts val="0"/>
              </a:spcAft>
              <a:buSzPts val="1400"/>
              <a:buAutoNum type="arabicPeriod"/>
            </a:pPr>
            <a:r>
              <a:rPr lang="en"/>
              <a:t>Visual Studio Code</a:t>
            </a:r>
            <a:endParaRPr/>
          </a:p>
          <a:p>
            <a:pPr indent="-317500" lvl="0" marL="457200" rtl="0" algn="l">
              <a:spcBef>
                <a:spcPts val="0"/>
              </a:spcBef>
              <a:spcAft>
                <a:spcPts val="0"/>
              </a:spcAft>
              <a:buSzPts val="1400"/>
              <a:buAutoNum type="arabicPeriod"/>
            </a:pPr>
            <a:r>
              <a:rPr lang="en"/>
              <a:t>Sublime Text</a:t>
            </a:r>
            <a:endParaRPr/>
          </a:p>
          <a:p>
            <a:pPr indent="-317500" lvl="0" marL="457200" rtl="0" algn="l">
              <a:spcBef>
                <a:spcPts val="0"/>
              </a:spcBef>
              <a:spcAft>
                <a:spcPts val="0"/>
              </a:spcAft>
              <a:buSzPts val="1400"/>
              <a:buAutoNum type="arabicPeriod"/>
            </a:pPr>
            <a:r>
              <a:rPr lang="en"/>
              <a:t>MySQL Workbench</a:t>
            </a:r>
            <a:endParaRPr/>
          </a:p>
          <a:p>
            <a:pPr indent="-317500" lvl="0" marL="457200" rtl="0" algn="l">
              <a:spcBef>
                <a:spcPts val="0"/>
              </a:spcBef>
              <a:spcAft>
                <a:spcPts val="0"/>
              </a:spcAft>
              <a:buSzPts val="1400"/>
              <a:buAutoNum type="arabicPeriod"/>
            </a:pPr>
            <a:r>
              <a:rPr lang="en"/>
              <a:t>Tomcat</a:t>
            </a:r>
            <a:endParaRPr/>
          </a:p>
          <a:p>
            <a:pPr indent="-317500" lvl="0" marL="457200" rtl="0" algn="l">
              <a:spcBef>
                <a:spcPts val="0"/>
              </a:spcBef>
              <a:spcAft>
                <a:spcPts val="0"/>
              </a:spcAft>
              <a:buSzPts val="1400"/>
              <a:buAutoNum type="arabicPeriod"/>
            </a:pPr>
            <a:r>
              <a:rPr lang="en"/>
              <a:t>Photoshop</a:t>
            </a:r>
            <a:endParaRPr/>
          </a:p>
        </p:txBody>
      </p:sp>
      <p:pic>
        <p:nvPicPr>
          <p:cNvPr id="84" name="Google Shape;84;p8"/>
          <p:cNvPicPr preferRelativeResize="0"/>
          <p:nvPr/>
        </p:nvPicPr>
        <p:blipFill>
          <a:blip r:embed="rId3">
            <a:alphaModFix/>
          </a:blip>
          <a:stretch>
            <a:fillRect/>
          </a:stretch>
        </p:blipFill>
        <p:spPr>
          <a:xfrm>
            <a:off x="5855687" y="293125"/>
            <a:ext cx="1152350" cy="1152350"/>
          </a:xfrm>
          <a:prstGeom prst="rect">
            <a:avLst/>
          </a:prstGeom>
          <a:noFill/>
          <a:ln>
            <a:noFill/>
          </a:ln>
        </p:spPr>
      </p:pic>
      <p:pic>
        <p:nvPicPr>
          <p:cNvPr id="85" name="Google Shape;85;p8"/>
          <p:cNvPicPr preferRelativeResize="0"/>
          <p:nvPr/>
        </p:nvPicPr>
        <p:blipFill>
          <a:blip r:embed="rId4">
            <a:alphaModFix/>
          </a:blip>
          <a:stretch>
            <a:fillRect/>
          </a:stretch>
        </p:blipFill>
        <p:spPr>
          <a:xfrm>
            <a:off x="5855688" y="1643825"/>
            <a:ext cx="1152350" cy="1152350"/>
          </a:xfrm>
          <a:prstGeom prst="rect">
            <a:avLst/>
          </a:prstGeom>
          <a:noFill/>
          <a:ln>
            <a:noFill/>
          </a:ln>
        </p:spPr>
      </p:pic>
      <p:pic>
        <p:nvPicPr>
          <p:cNvPr id="86" name="Google Shape;86;p8"/>
          <p:cNvPicPr preferRelativeResize="0"/>
          <p:nvPr/>
        </p:nvPicPr>
        <p:blipFill>
          <a:blip r:embed="rId5">
            <a:alphaModFix/>
          </a:blip>
          <a:stretch>
            <a:fillRect/>
          </a:stretch>
        </p:blipFill>
        <p:spPr>
          <a:xfrm>
            <a:off x="7367925" y="875378"/>
            <a:ext cx="631050" cy="630798"/>
          </a:xfrm>
          <a:prstGeom prst="rect">
            <a:avLst/>
          </a:prstGeom>
          <a:noFill/>
          <a:ln>
            <a:noFill/>
          </a:ln>
        </p:spPr>
      </p:pic>
      <p:pic>
        <p:nvPicPr>
          <p:cNvPr id="87" name="Google Shape;87;p8"/>
          <p:cNvPicPr preferRelativeResize="0"/>
          <p:nvPr/>
        </p:nvPicPr>
        <p:blipFill>
          <a:blip r:embed="rId6">
            <a:alphaModFix/>
          </a:blip>
          <a:stretch>
            <a:fillRect/>
          </a:stretch>
        </p:blipFill>
        <p:spPr>
          <a:xfrm>
            <a:off x="423000" y="513450"/>
            <a:ext cx="880800" cy="880800"/>
          </a:xfrm>
          <a:prstGeom prst="rect">
            <a:avLst/>
          </a:prstGeom>
          <a:noFill/>
          <a:ln>
            <a:noFill/>
          </a:ln>
        </p:spPr>
      </p:pic>
      <p:pic>
        <p:nvPicPr>
          <p:cNvPr id="88" name="Google Shape;88;p8"/>
          <p:cNvPicPr preferRelativeResize="0"/>
          <p:nvPr/>
        </p:nvPicPr>
        <p:blipFill>
          <a:blip r:embed="rId7">
            <a:alphaModFix/>
          </a:blip>
          <a:stretch>
            <a:fillRect/>
          </a:stretch>
        </p:blipFill>
        <p:spPr>
          <a:xfrm>
            <a:off x="5827075" y="2994525"/>
            <a:ext cx="1209576" cy="1179325"/>
          </a:xfrm>
          <a:prstGeom prst="rect">
            <a:avLst/>
          </a:prstGeom>
          <a:noFill/>
          <a:ln>
            <a:noFill/>
          </a:ln>
        </p:spPr>
      </p:pic>
      <p:pic>
        <p:nvPicPr>
          <p:cNvPr id="89" name="Google Shape;89;p8"/>
          <p:cNvPicPr preferRelativeResize="0"/>
          <p:nvPr/>
        </p:nvPicPr>
        <p:blipFill>
          <a:blip r:embed="rId8">
            <a:alphaModFix/>
          </a:blip>
          <a:stretch>
            <a:fillRect/>
          </a:stretch>
        </p:blipFill>
        <p:spPr>
          <a:xfrm>
            <a:off x="7256600" y="1755950"/>
            <a:ext cx="1352900" cy="1352925"/>
          </a:xfrm>
          <a:prstGeom prst="rect">
            <a:avLst/>
          </a:prstGeom>
          <a:noFill/>
          <a:ln>
            <a:noFill/>
          </a:ln>
        </p:spPr>
      </p:pic>
      <p:pic>
        <p:nvPicPr>
          <p:cNvPr id="90" name="Google Shape;90;p8"/>
          <p:cNvPicPr preferRelativeResize="0"/>
          <p:nvPr/>
        </p:nvPicPr>
        <p:blipFill>
          <a:blip r:embed="rId9">
            <a:alphaModFix/>
          </a:blip>
          <a:stretch>
            <a:fillRect/>
          </a:stretch>
        </p:blipFill>
        <p:spPr>
          <a:xfrm>
            <a:off x="7474424" y="3358649"/>
            <a:ext cx="1079200" cy="718150"/>
          </a:xfrm>
          <a:prstGeom prst="rect">
            <a:avLst/>
          </a:prstGeom>
          <a:noFill/>
          <a:ln>
            <a:noFill/>
          </a:ln>
        </p:spPr>
      </p:pic>
      <p:pic>
        <p:nvPicPr>
          <p:cNvPr id="91" name="Google Shape;91;p8"/>
          <p:cNvPicPr preferRelativeResize="0"/>
          <p:nvPr/>
        </p:nvPicPr>
        <p:blipFill>
          <a:blip r:embed="rId10">
            <a:alphaModFix/>
          </a:blip>
          <a:stretch>
            <a:fillRect/>
          </a:stretch>
        </p:blipFill>
        <p:spPr>
          <a:xfrm>
            <a:off x="7256601" y="185221"/>
            <a:ext cx="853701" cy="44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Continuing Professional Development</a:t>
            </a:r>
            <a:endParaRPr sz="2400">
              <a:latin typeface="Merriweather"/>
              <a:ea typeface="Merriweather"/>
              <a:cs typeface="Merriweather"/>
              <a:sym typeface="Merriweather"/>
            </a:endParaRPr>
          </a:p>
        </p:txBody>
      </p:sp>
      <p:sp>
        <p:nvSpPr>
          <p:cNvPr id="97" name="Google Shape;97;p9"/>
          <p:cNvSpPr txBox="1"/>
          <p:nvPr>
            <p:ph idx="1" type="body"/>
          </p:nvPr>
        </p:nvSpPr>
        <p:spPr>
          <a:xfrm>
            <a:off x="1303800" y="1300950"/>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Frame-by-frame Javascript Game Development</a:t>
            </a:r>
            <a:endParaRPr/>
          </a:p>
          <a:p>
            <a:pPr indent="-317500" lvl="0" marL="457200" rtl="0" algn="l">
              <a:spcBef>
                <a:spcPts val="0"/>
              </a:spcBef>
              <a:spcAft>
                <a:spcPts val="0"/>
              </a:spcAft>
              <a:buSzPts val="1400"/>
              <a:buAutoNum type="arabicPeriod"/>
            </a:pPr>
            <a:r>
              <a:rPr lang="en"/>
              <a:t>State Machine</a:t>
            </a:r>
            <a:endParaRPr/>
          </a:p>
          <a:p>
            <a:pPr indent="-317500" lvl="0" marL="457200" rtl="0" algn="l">
              <a:spcBef>
                <a:spcPts val="0"/>
              </a:spcBef>
              <a:spcAft>
                <a:spcPts val="0"/>
              </a:spcAft>
              <a:buSzPts val="1400"/>
              <a:buAutoNum type="arabicPeriod"/>
            </a:pPr>
            <a:r>
              <a:rPr lang="en"/>
              <a:t>JavaScript Class Inheritance</a:t>
            </a:r>
            <a:endParaRPr/>
          </a:p>
          <a:p>
            <a:pPr indent="-317500" lvl="0" marL="457200" rtl="0" algn="l">
              <a:spcBef>
                <a:spcPts val="0"/>
              </a:spcBef>
              <a:spcAft>
                <a:spcPts val="0"/>
              </a:spcAft>
              <a:buSzPts val="1400"/>
              <a:buAutoNum type="arabicPeriod"/>
            </a:pPr>
            <a:r>
              <a:rPr lang="en"/>
              <a:t>HTML Canvas via JavaScript</a:t>
            </a:r>
            <a:endParaRPr/>
          </a:p>
          <a:p>
            <a:pPr indent="-317500" lvl="0" marL="457200" rtl="0" algn="l">
              <a:spcBef>
                <a:spcPts val="0"/>
              </a:spcBef>
              <a:spcAft>
                <a:spcPts val="0"/>
              </a:spcAft>
              <a:buSzPts val="1400"/>
              <a:buAutoNum type="arabicPeriod"/>
            </a:pPr>
            <a:r>
              <a:rPr lang="en"/>
              <a:t>HTML Modal</a:t>
            </a:r>
            <a:endParaRPr/>
          </a:p>
          <a:p>
            <a:pPr indent="-317500" lvl="0" marL="457200" rtl="0" algn="l">
              <a:spcBef>
                <a:spcPts val="0"/>
              </a:spcBef>
              <a:spcAft>
                <a:spcPts val="0"/>
              </a:spcAft>
              <a:buSzPts val="1400"/>
              <a:buAutoNum type="arabicPeriod"/>
            </a:pPr>
            <a:r>
              <a:rPr lang="en"/>
              <a:t>Bootstrap</a:t>
            </a:r>
            <a:endParaRPr/>
          </a:p>
          <a:p>
            <a:pPr indent="-317500" lvl="0" marL="457200" rtl="0" algn="l">
              <a:spcBef>
                <a:spcPts val="0"/>
              </a:spcBef>
              <a:spcAft>
                <a:spcPts val="0"/>
              </a:spcAft>
              <a:buSzPts val="1400"/>
              <a:buAutoNum type="arabicPeriod"/>
            </a:pPr>
            <a:r>
              <a:rPr lang="en"/>
              <a:t>JQuery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1271650" y="8771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Design and Development Decisions</a:t>
            </a:r>
            <a:endParaRPr sz="2400">
              <a:latin typeface="Merriweather"/>
              <a:ea typeface="Merriweather"/>
              <a:cs typeface="Merriweather"/>
              <a:sym typeface="Merriweather"/>
            </a:endParaRPr>
          </a:p>
          <a:p>
            <a:pPr indent="0" lvl="0" marL="0" rtl="0" algn="l">
              <a:spcBef>
                <a:spcPts val="0"/>
              </a:spcBef>
              <a:spcAft>
                <a:spcPts val="0"/>
              </a:spcAft>
              <a:buNone/>
            </a:pPr>
            <a:r>
              <a:t/>
            </a:r>
            <a:endParaRPr sz="2400">
              <a:latin typeface="Merriweather"/>
              <a:ea typeface="Merriweather"/>
              <a:cs typeface="Merriweather"/>
              <a:sym typeface="Merriweather"/>
            </a:endParaRPr>
          </a:p>
          <a:p>
            <a:pPr indent="0" lvl="0" marL="0" rtl="0" algn="l">
              <a:spcBef>
                <a:spcPts val="0"/>
              </a:spcBef>
              <a:spcAft>
                <a:spcPts val="0"/>
              </a:spcAft>
              <a:buNone/>
            </a:pPr>
            <a:r>
              <a:rPr lang="en" sz="2400">
                <a:latin typeface="Merriweather"/>
                <a:ea typeface="Merriweather"/>
                <a:cs typeface="Merriweather"/>
                <a:sym typeface="Merriweather"/>
              </a:rPr>
              <a:t>What Worked: 				     What Didn’t: </a:t>
            </a:r>
            <a:endParaRPr sz="2400">
              <a:latin typeface="Merriweather"/>
              <a:ea typeface="Merriweather"/>
              <a:cs typeface="Merriweather"/>
              <a:sym typeface="Merriweather"/>
            </a:endParaRPr>
          </a:p>
        </p:txBody>
      </p:sp>
      <p:sp>
        <p:nvSpPr>
          <p:cNvPr id="103" name="Google Shape;103;p10"/>
          <p:cNvSpPr txBox="1"/>
          <p:nvPr>
            <p:ph idx="1" type="body"/>
          </p:nvPr>
        </p:nvSpPr>
        <p:spPr>
          <a:xfrm>
            <a:off x="421750" y="1484850"/>
            <a:ext cx="43497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Tasks distribution: 3 game; 2 database; 1 main menu</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We were able to put our work together in the end through GitHub</a:t>
            </a:r>
            <a:endParaRPr>
              <a:solidFill>
                <a:srgbClr val="000000"/>
              </a:solidFill>
            </a:endParaRPr>
          </a:p>
          <a:p>
            <a:pPr indent="-317500" lvl="0" marL="457200" rtl="0" algn="l">
              <a:spcBef>
                <a:spcPts val="0"/>
              </a:spcBef>
              <a:spcAft>
                <a:spcPts val="0"/>
              </a:spcAft>
              <a:buSzPts val="1400"/>
              <a:buChar char="●"/>
            </a:pPr>
            <a:r>
              <a:rPr lang="en"/>
              <a:t>Communicated well to put all the </a:t>
            </a:r>
            <a:r>
              <a:rPr lang="en"/>
              <a:t>separate</a:t>
            </a:r>
            <a:r>
              <a:rPr lang="en"/>
              <a:t> parts together</a:t>
            </a:r>
            <a:endParaRPr/>
          </a:p>
          <a:p>
            <a:pPr indent="-317500" lvl="0" marL="457200" rtl="0" algn="l">
              <a:spcBef>
                <a:spcPts val="0"/>
              </a:spcBef>
              <a:spcAft>
                <a:spcPts val="0"/>
              </a:spcAft>
              <a:buSzPts val="1400"/>
              <a:buChar char="●"/>
            </a:pPr>
            <a:r>
              <a:rPr lang="en"/>
              <a:t>Everyone in the group worked very hard</a:t>
            </a:r>
            <a:endParaRPr/>
          </a:p>
        </p:txBody>
      </p:sp>
      <p:sp>
        <p:nvSpPr>
          <p:cNvPr id="104" name="Google Shape;104;p10"/>
          <p:cNvSpPr txBox="1"/>
          <p:nvPr>
            <p:ph idx="1" type="body"/>
          </p:nvPr>
        </p:nvSpPr>
        <p:spPr>
          <a:xfrm>
            <a:off x="4771450" y="1876475"/>
            <a:ext cx="35307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Some of the game features were not implemented due to the time limit (extra CP). </a:t>
            </a:r>
            <a:endParaRPr>
              <a:solidFill>
                <a:srgbClr val="000000"/>
              </a:solidFill>
            </a:endParaRPr>
          </a:p>
          <a:p>
            <a:pPr indent="-317500" lvl="0" marL="457200" rtl="0" algn="l">
              <a:spcBef>
                <a:spcPts val="0"/>
              </a:spcBef>
              <a:spcAft>
                <a:spcPts val="0"/>
              </a:spcAft>
              <a:buSzPts val="1400"/>
              <a:buChar char="●"/>
            </a:pPr>
            <a:r>
              <a:rPr lang="en"/>
              <a:t>Conflicting schedules meant it was difficult for everyone to meet up at the same time</a:t>
            </a:r>
            <a:endParaRPr/>
          </a:p>
          <a:p>
            <a:pPr indent="-317500" lvl="0" marL="457200" rtl="0" algn="l">
              <a:spcBef>
                <a:spcPts val="0"/>
              </a:spcBef>
              <a:spcAft>
                <a:spcPts val="0"/>
              </a:spcAft>
              <a:buSzPts val="1400"/>
              <a:buChar char="●"/>
            </a:pPr>
            <a:r>
              <a:rPr lang="en"/>
              <a:t>Due to the many planned features and conflicting schedules, it was sometimes hard to get everyone on the same page</a:t>
            </a:r>
            <a:endParaRPr/>
          </a:p>
          <a:p>
            <a:pPr indent="0" lvl="0" marL="0" rtl="0" algn="l">
              <a:spcBef>
                <a:spcPts val="0"/>
              </a:spcBef>
              <a:spcAft>
                <a:spcPts val="0"/>
              </a:spcAft>
              <a:buNone/>
            </a:pPr>
            <a:r>
              <a:t/>
            </a:r>
            <a:endParaRPr/>
          </a:p>
        </p:txBody>
      </p:sp>
      <p:pic>
        <p:nvPicPr>
          <p:cNvPr id="105" name="Google Shape;105;p10"/>
          <p:cNvPicPr preferRelativeResize="0"/>
          <p:nvPr/>
        </p:nvPicPr>
        <p:blipFill>
          <a:blip r:embed="rId3">
            <a:alphaModFix/>
          </a:blip>
          <a:stretch>
            <a:fillRect/>
          </a:stretch>
        </p:blipFill>
        <p:spPr>
          <a:xfrm>
            <a:off x="7437700" y="1558850"/>
            <a:ext cx="431925" cy="431925"/>
          </a:xfrm>
          <a:prstGeom prst="rect">
            <a:avLst/>
          </a:prstGeom>
          <a:noFill/>
          <a:ln>
            <a:noFill/>
          </a:ln>
        </p:spPr>
      </p:pic>
      <p:pic>
        <p:nvPicPr>
          <p:cNvPr id="106" name="Google Shape;106;p10"/>
          <p:cNvPicPr preferRelativeResize="0"/>
          <p:nvPr/>
        </p:nvPicPr>
        <p:blipFill>
          <a:blip r:embed="rId4">
            <a:alphaModFix/>
          </a:blip>
          <a:stretch>
            <a:fillRect/>
          </a:stretch>
        </p:blipFill>
        <p:spPr>
          <a:xfrm>
            <a:off x="3591125" y="1558936"/>
            <a:ext cx="431925" cy="431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Outside Courses</a:t>
            </a:r>
            <a:endParaRPr sz="2000">
              <a:latin typeface="Merriweather"/>
              <a:ea typeface="Merriweather"/>
              <a:cs typeface="Merriweather"/>
              <a:sym typeface="Merriweather"/>
            </a:endParaRPr>
          </a:p>
        </p:txBody>
      </p:sp>
      <p:sp>
        <p:nvSpPr>
          <p:cNvPr id="112" name="Google Shape;112;p11"/>
          <p:cNvSpPr txBox="1"/>
          <p:nvPr>
            <p:ph idx="1" type="body"/>
          </p:nvPr>
        </p:nvSpPr>
        <p:spPr>
          <a:xfrm>
            <a:off x="1303800" y="1426675"/>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Class Inheritance from </a:t>
            </a:r>
            <a:r>
              <a:rPr lang="en"/>
              <a:t>CSCI 104 </a:t>
            </a:r>
            <a:endParaRPr/>
          </a:p>
          <a:p>
            <a:pPr indent="-317500" lvl="0" marL="457200" rtl="0" algn="l">
              <a:spcBef>
                <a:spcPts val="0"/>
              </a:spcBef>
              <a:spcAft>
                <a:spcPts val="0"/>
              </a:spcAft>
              <a:buSzPts val="1400"/>
              <a:buAutoNum type="arabicPeriod"/>
            </a:pPr>
            <a:r>
              <a:rPr lang="en"/>
              <a:t>State Machine from EE 109</a:t>
            </a:r>
            <a:endParaRPr/>
          </a:p>
          <a:p>
            <a:pPr indent="-317500" lvl="0" marL="457200" rtl="0" algn="l">
              <a:spcBef>
                <a:spcPts val="0"/>
              </a:spcBef>
              <a:spcAft>
                <a:spcPts val="0"/>
              </a:spcAft>
              <a:buSzPts val="1400"/>
              <a:buAutoNum type="arabicPeriod"/>
            </a:pPr>
            <a:r>
              <a:rPr lang="en"/>
              <a:t>The Game Loop from ITP 380</a:t>
            </a:r>
            <a:endParaRPr/>
          </a:p>
          <a:p>
            <a:pPr indent="-317500" lvl="0" marL="457200" rtl="0" algn="l">
              <a:spcBef>
                <a:spcPts val="0"/>
              </a:spcBef>
              <a:spcAft>
                <a:spcPts val="0"/>
              </a:spcAft>
              <a:buSzPts val="1400"/>
              <a:buAutoNum type="arabicPeriod"/>
            </a:pPr>
            <a:r>
              <a:rPr lang="en"/>
              <a:t>Modern Web Development </a:t>
            </a:r>
            <a:r>
              <a:rPr lang="en"/>
              <a:t>(JQuery)</a:t>
            </a:r>
            <a:r>
              <a:rPr lang="en"/>
              <a:t> from ITP 303</a:t>
            </a:r>
            <a:endParaRPr/>
          </a:p>
          <a:p>
            <a:pPr indent="-317500" lvl="0" marL="457200" rtl="0" algn="l">
              <a:spcBef>
                <a:spcPts val="0"/>
              </a:spcBef>
              <a:spcAft>
                <a:spcPts val="0"/>
              </a:spcAft>
              <a:buSzPts val="1400"/>
              <a:buAutoNum type="arabicPeriod"/>
            </a:pPr>
            <a:r>
              <a:rPr lang="en"/>
              <a:t>Transport Layer Socket Programming from EE 250</a:t>
            </a:r>
            <a:endParaRPr/>
          </a:p>
          <a:p>
            <a:pPr indent="0" lvl="0" marL="0" rtl="0" algn="l">
              <a:spcBef>
                <a:spcPts val="0"/>
              </a:spcBef>
              <a:spcAft>
                <a:spcPts val="0"/>
              </a:spcAft>
              <a:buNone/>
            </a:pPr>
            <a:r>
              <a:t/>
            </a:r>
            <a:endParaRPr/>
          </a:p>
        </p:txBody>
      </p:sp>
      <p:pic>
        <p:nvPicPr>
          <p:cNvPr id="113" name="Google Shape;113;p11"/>
          <p:cNvPicPr preferRelativeResize="0"/>
          <p:nvPr/>
        </p:nvPicPr>
        <p:blipFill>
          <a:blip r:embed="rId3">
            <a:alphaModFix/>
          </a:blip>
          <a:stretch>
            <a:fillRect/>
          </a:stretch>
        </p:blipFill>
        <p:spPr>
          <a:xfrm>
            <a:off x="4073575" y="200524"/>
            <a:ext cx="3599876" cy="1662700"/>
          </a:xfrm>
          <a:prstGeom prst="rect">
            <a:avLst/>
          </a:prstGeom>
          <a:noFill/>
          <a:ln>
            <a:noFill/>
          </a:ln>
        </p:spPr>
      </p:pic>
      <p:pic>
        <p:nvPicPr>
          <p:cNvPr id="114" name="Google Shape;114;p11"/>
          <p:cNvPicPr preferRelativeResize="0"/>
          <p:nvPr/>
        </p:nvPicPr>
        <p:blipFill>
          <a:blip r:embed="rId4">
            <a:alphaModFix/>
          </a:blip>
          <a:stretch>
            <a:fillRect/>
          </a:stretch>
        </p:blipFill>
        <p:spPr>
          <a:xfrm>
            <a:off x="5868750" y="1597875"/>
            <a:ext cx="3010765" cy="245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Data Structures</a:t>
            </a:r>
            <a:endParaRPr sz="2000">
              <a:latin typeface="Merriweather"/>
              <a:ea typeface="Merriweather"/>
              <a:cs typeface="Merriweather"/>
              <a:sym typeface="Merriweather"/>
            </a:endParaRPr>
          </a:p>
        </p:txBody>
      </p:sp>
      <p:sp>
        <p:nvSpPr>
          <p:cNvPr id="120" name="Google Shape;120;p12"/>
          <p:cNvSpPr txBox="1"/>
          <p:nvPr>
            <p:ph idx="1" type="body"/>
          </p:nvPr>
        </p:nvSpPr>
        <p:spPr>
          <a:xfrm>
            <a:off x="1303800" y="1510125"/>
            <a:ext cx="7030500" cy="2541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Actor and classes that inherit from Actor (CP, Computer, etc.) (User defined)</a:t>
            </a:r>
            <a:endParaRPr/>
          </a:p>
          <a:p>
            <a:pPr indent="-317500" lvl="0" marL="457200" rtl="0" algn="l">
              <a:spcBef>
                <a:spcPts val="0"/>
              </a:spcBef>
              <a:spcAft>
                <a:spcPts val="0"/>
              </a:spcAft>
              <a:buSzPts val="1400"/>
              <a:buAutoNum type="arabicPeriod"/>
            </a:pPr>
            <a:r>
              <a:rPr lang="en"/>
              <a:t>Array (JavaScript built-in)</a:t>
            </a:r>
            <a:endParaRPr/>
          </a:p>
          <a:p>
            <a:pPr indent="-317500" lvl="0" marL="457200" rtl="0" algn="l">
              <a:spcBef>
                <a:spcPts val="0"/>
              </a:spcBef>
              <a:spcAft>
                <a:spcPts val="0"/>
              </a:spcAft>
              <a:buSzPts val="1400"/>
              <a:buAutoNum type="arabicPeriod"/>
            </a:pPr>
            <a:r>
              <a:rPr lang="en"/>
              <a:t>Queue (used to hold students)</a:t>
            </a:r>
            <a:endParaRPr/>
          </a:p>
          <a:p>
            <a:pPr indent="-317500" lvl="0" marL="457200" rtl="0" algn="l">
              <a:spcBef>
                <a:spcPts val="0"/>
              </a:spcBef>
              <a:spcAft>
                <a:spcPts val="0"/>
              </a:spcAft>
              <a:buSzPts val="1400"/>
              <a:buAutoNum type="arabicPeriod"/>
            </a:pPr>
            <a:r>
              <a:rPr lang="en"/>
              <a:t>Vector (used in broadcaster.java)</a:t>
            </a:r>
            <a:endParaRPr/>
          </a:p>
          <a:p>
            <a:pPr indent="-317500" lvl="0" marL="457200" rtl="0" algn="l">
              <a:spcBef>
                <a:spcPts val="0"/>
              </a:spcBef>
              <a:spcAft>
                <a:spcPts val="0"/>
              </a:spcAft>
              <a:buSzPts val="1400"/>
              <a:buAutoNum type="arabicPeriod"/>
            </a:pPr>
            <a:r>
              <a:rPr lang="en"/>
              <a:t>JSON </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Merriweather"/>
                <a:ea typeface="Merriweather"/>
                <a:cs typeface="Merriweather"/>
                <a:sym typeface="Merriweather"/>
              </a:rPr>
              <a:t>Networking</a:t>
            </a:r>
            <a:endParaRPr sz="2000">
              <a:latin typeface="Merriweather"/>
              <a:ea typeface="Merriweather"/>
              <a:cs typeface="Merriweather"/>
              <a:sym typeface="Merriweather"/>
            </a:endParaRPr>
          </a:p>
        </p:txBody>
      </p:sp>
      <p:sp>
        <p:nvSpPr>
          <p:cNvPr id="126" name="Google Shape;126;p13"/>
          <p:cNvSpPr txBox="1"/>
          <p:nvPr>
            <p:ph idx="1" type="body"/>
          </p:nvPr>
        </p:nvSpPr>
        <p:spPr>
          <a:xfrm>
            <a:off x="843850" y="1612050"/>
            <a:ext cx="4211400" cy="272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User Authentication</a:t>
            </a:r>
            <a:endParaRPr/>
          </a:p>
          <a:p>
            <a:pPr indent="-317500" lvl="1" marL="914400" rtl="0" algn="l">
              <a:spcBef>
                <a:spcPts val="0"/>
              </a:spcBef>
              <a:spcAft>
                <a:spcPts val="0"/>
              </a:spcAft>
              <a:buSzPts val="1400"/>
              <a:buChar char="-"/>
            </a:pPr>
            <a:r>
              <a:rPr lang="en"/>
              <a:t>Servlets were used for database queries</a:t>
            </a:r>
            <a:endParaRPr/>
          </a:p>
          <a:p>
            <a:pPr indent="-317500" lvl="1" marL="914400" rtl="0" algn="l">
              <a:spcBef>
                <a:spcPts val="0"/>
              </a:spcBef>
              <a:spcAft>
                <a:spcPts val="0"/>
              </a:spcAft>
              <a:buSzPts val="1400"/>
              <a:buChar char="-"/>
            </a:pPr>
            <a:r>
              <a:rPr lang="en"/>
              <a:t>JSPs were used to carry user information from page to page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Leaderboard updated</a:t>
            </a:r>
            <a:endParaRPr/>
          </a:p>
          <a:p>
            <a:pPr indent="-317500" lvl="1" marL="914400" rtl="0" algn="l">
              <a:spcBef>
                <a:spcPts val="0"/>
              </a:spcBef>
              <a:spcAft>
                <a:spcPts val="0"/>
              </a:spcAft>
              <a:buSzPts val="1400"/>
              <a:buChar char="-"/>
            </a:pPr>
            <a:r>
              <a:rPr lang="en"/>
              <a:t>Servlet requests to add new scores in database &amp; retrieve leaderboard</a:t>
            </a:r>
            <a:endParaRPr/>
          </a:p>
          <a:p>
            <a:pPr indent="-317500" lvl="1" marL="914400" rtl="0" algn="l">
              <a:spcBef>
                <a:spcPts val="0"/>
              </a:spcBef>
              <a:spcAft>
                <a:spcPts val="0"/>
              </a:spcAft>
              <a:buSzPts val="1400"/>
              <a:buChar char="-"/>
            </a:pPr>
            <a:r>
              <a:rPr lang="en"/>
              <a:t>Socket connection to send leaderboard to all servlets</a:t>
            </a:r>
            <a:endParaRPr/>
          </a:p>
        </p:txBody>
      </p:sp>
      <p:sp>
        <p:nvSpPr>
          <p:cNvPr id="127" name="Google Shape;127;p13"/>
          <p:cNvSpPr/>
          <p:nvPr/>
        </p:nvSpPr>
        <p:spPr>
          <a:xfrm>
            <a:off x="5797975" y="1974225"/>
            <a:ext cx="2147688" cy="1308852"/>
          </a:xfrm>
          <a:prstGeom prst="cloud">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Servlets/JSPs</a:t>
            </a:r>
            <a:endParaRPr/>
          </a:p>
        </p:txBody>
      </p:sp>
      <p:sp>
        <p:nvSpPr>
          <p:cNvPr id="128" name="Google Shape;128;p13"/>
          <p:cNvSpPr/>
          <p:nvPr/>
        </p:nvSpPr>
        <p:spPr>
          <a:xfrm>
            <a:off x="6244975" y="672900"/>
            <a:ext cx="1253700" cy="746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‘broadcaster’</a:t>
            </a:r>
            <a:endParaRPr/>
          </a:p>
        </p:txBody>
      </p:sp>
      <p:sp>
        <p:nvSpPr>
          <p:cNvPr id="129" name="Google Shape;129;p13"/>
          <p:cNvSpPr/>
          <p:nvPr/>
        </p:nvSpPr>
        <p:spPr>
          <a:xfrm>
            <a:off x="6244975" y="3565900"/>
            <a:ext cx="1253700" cy="8019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Clients</a:t>
            </a:r>
            <a:endParaRPr/>
          </a:p>
        </p:txBody>
      </p:sp>
      <p:sp>
        <p:nvSpPr>
          <p:cNvPr id="130" name="Google Shape;130;p13"/>
          <p:cNvSpPr/>
          <p:nvPr/>
        </p:nvSpPr>
        <p:spPr>
          <a:xfrm>
            <a:off x="4719475" y="1419300"/>
            <a:ext cx="1189200" cy="543900"/>
          </a:xfrm>
          <a:prstGeom prst="trapezoid">
            <a:avLst>
              <a:gd fmla="val 25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MySQL Database</a:t>
            </a:r>
            <a:endParaRPr/>
          </a:p>
        </p:txBody>
      </p:sp>
      <p:cxnSp>
        <p:nvCxnSpPr>
          <p:cNvPr id="131" name="Google Shape;131;p13"/>
          <p:cNvCxnSpPr>
            <a:stCxn id="128" idx="1"/>
            <a:endCxn id="130" idx="3"/>
          </p:cNvCxnSpPr>
          <p:nvPr/>
        </p:nvCxnSpPr>
        <p:spPr>
          <a:xfrm flipH="1">
            <a:off x="5840575" y="1046100"/>
            <a:ext cx="404400" cy="6453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3"/>
          <p:cNvCxnSpPr>
            <a:stCxn id="127" idx="3"/>
            <a:endCxn id="130" idx="3"/>
          </p:cNvCxnSpPr>
          <p:nvPr/>
        </p:nvCxnSpPr>
        <p:spPr>
          <a:xfrm rot="10800000">
            <a:off x="5840719" y="1691160"/>
            <a:ext cx="1031100" cy="3579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3"/>
          <p:cNvCxnSpPr>
            <a:stCxn id="127" idx="3"/>
            <a:endCxn id="128" idx="2"/>
          </p:cNvCxnSpPr>
          <p:nvPr/>
        </p:nvCxnSpPr>
        <p:spPr>
          <a:xfrm rot="10800000">
            <a:off x="6871819" y="1419360"/>
            <a:ext cx="0" cy="629700"/>
          </a:xfrm>
          <a:prstGeom prst="straightConnector1">
            <a:avLst/>
          </a:prstGeom>
          <a:noFill/>
          <a:ln cap="flat" cmpd="sng" w="28575">
            <a:solidFill>
              <a:schemeClr val="dk2"/>
            </a:solidFill>
            <a:prstDash val="solid"/>
            <a:round/>
            <a:headEnd len="med" w="med" type="none"/>
            <a:tailEnd len="med" w="med" type="triangle"/>
          </a:ln>
        </p:spPr>
      </p:cxnSp>
      <p:cxnSp>
        <p:nvCxnSpPr>
          <p:cNvPr id="134" name="Google Shape;134;p13"/>
          <p:cNvCxnSpPr>
            <a:stCxn id="128" idx="2"/>
            <a:endCxn id="127" idx="3"/>
          </p:cNvCxnSpPr>
          <p:nvPr/>
        </p:nvCxnSpPr>
        <p:spPr>
          <a:xfrm>
            <a:off x="6871825" y="1419300"/>
            <a:ext cx="0" cy="629700"/>
          </a:xfrm>
          <a:prstGeom prst="straightConnector1">
            <a:avLst/>
          </a:prstGeom>
          <a:noFill/>
          <a:ln cap="flat" cmpd="sng" w="28575">
            <a:solidFill>
              <a:schemeClr val="dk2"/>
            </a:solidFill>
            <a:prstDash val="solid"/>
            <a:round/>
            <a:headEnd len="med" w="med" type="none"/>
            <a:tailEnd len="med" w="med" type="triangle"/>
          </a:ln>
        </p:spPr>
      </p:cxnSp>
      <p:sp>
        <p:nvSpPr>
          <p:cNvPr id="135" name="Google Shape;135;p13"/>
          <p:cNvSpPr txBox="1"/>
          <p:nvPr/>
        </p:nvSpPr>
        <p:spPr>
          <a:xfrm>
            <a:off x="7033150" y="1480763"/>
            <a:ext cx="17160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Socket Connection</a:t>
            </a:r>
            <a:endParaRPr/>
          </a:p>
        </p:txBody>
      </p:sp>
      <p:sp>
        <p:nvSpPr>
          <p:cNvPr id="136" name="Google Shape;136;p13"/>
          <p:cNvSpPr txBox="1"/>
          <p:nvPr/>
        </p:nvSpPr>
        <p:spPr>
          <a:xfrm>
            <a:off x="7272800" y="3163550"/>
            <a:ext cx="12537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Servlet sends HTML to client</a:t>
            </a:r>
            <a:endParaRPr sz="1200"/>
          </a:p>
        </p:txBody>
      </p:sp>
      <p:cxnSp>
        <p:nvCxnSpPr>
          <p:cNvPr id="137" name="Google Shape;137;p13"/>
          <p:cNvCxnSpPr>
            <a:stCxn id="127" idx="1"/>
            <a:endCxn id="129" idx="0"/>
          </p:cNvCxnSpPr>
          <p:nvPr/>
        </p:nvCxnSpPr>
        <p:spPr>
          <a:xfrm>
            <a:off x="6871819" y="3281683"/>
            <a:ext cx="0" cy="284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