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4179c92c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4179c92c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4179c92c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4179c92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 vga_top file links all the design with the nexys4 board. Display controller alone handles syncing between the program and the monitor. Space monsters sm is our main state machine that manages general logic of how the game runs. The main state machine talks with block controller.v, which handles more detailed logic about specific objects including the tank, monsters, and bullets. Debounce.v is used as a tool in the design to process button press.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4179c92c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4179c92c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This is our main state diagram. As mentioned it does not involve design for specific objects, it only describes the general flow of the game. With a reset button, we enter the START state, clearing score and set level to 0. It then goes to L1I, which is added for clock consideration. In the next clk cycle we enter the level 1 state, receive score output from the block controller module. Two state transition conditions, tank destroyed and all monsters destroyed, are also output sent from the controller module. If tank destroyed flag is raised, we enter the FAILED state. If all monsters are destroyed, we enter Level 2 initiation and set level to 1. Similar logic for Level 2 state, output from controller module decides state transitions. Only difference is that this time if all monsters are destroyed, we would enter WIN state. We stay in WIN or FAILED state until the user press down button, which takes us back to the START state.</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54179c92c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4179c92c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Clk - timescale defined on the very top</a:t>
            </a:r>
            <a:endParaRPr/>
          </a:p>
          <a:p>
            <a:pPr indent="0" lvl="0" marL="0" rtl="0" algn="l">
              <a:spcBef>
                <a:spcPts val="0"/>
              </a:spcBef>
              <a:spcAft>
                <a:spcPts val="0"/>
              </a:spcAft>
              <a:buNone/>
            </a:pPr>
            <a:r>
              <a:rPr lang="en"/>
              <a:t>Display clk - pixel clk based on nexys4’s timing specification, generated from clk divider, dividing twice</a:t>
            </a:r>
            <a:endParaRPr/>
          </a:p>
          <a:p>
            <a:pPr indent="0" lvl="0" marL="0" rtl="0" algn="l">
              <a:spcBef>
                <a:spcPts val="0"/>
              </a:spcBef>
              <a:spcAft>
                <a:spcPts val="0"/>
              </a:spcAft>
              <a:buNone/>
            </a:pPr>
            <a:r>
              <a:rPr lang="en"/>
              <a:t>Indicated by the waveform, hCount and vCount are calculated based on display time</a:t>
            </a:r>
            <a:endParaRPr/>
          </a:p>
          <a:p>
            <a:pPr indent="0" lvl="0" marL="0" rtl="0" algn="l">
              <a:spcBef>
                <a:spcPts val="0"/>
              </a:spcBef>
              <a:spcAft>
                <a:spcPts val="0"/>
              </a:spcAft>
              <a:buNone/>
            </a:pPr>
            <a:r>
              <a:rPr lang="en"/>
              <a:t>Move clk also generated by simple clk divider. Considering that user interacts with the design in a much slower rate than the clock frequency, move_clk serves as a slower clk to drive the movement of objects on the vga screen and is used in state machine.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4179c92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179c92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4179c92c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4179c92c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4179c92c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4179c92c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1f6d8e2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1f6d8e2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33375"/>
            <a:ext cx="8520600" cy="116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Space Monsters</a:t>
            </a:r>
            <a:endParaRPr/>
          </a:p>
        </p:txBody>
      </p:sp>
      <p:sp>
        <p:nvSpPr>
          <p:cNvPr id="55" name="Google Shape;55;p13"/>
          <p:cNvSpPr txBox="1"/>
          <p:nvPr>
            <p:ph idx="1" type="subTitle"/>
          </p:nvPr>
        </p:nvSpPr>
        <p:spPr>
          <a:xfrm>
            <a:off x="311700" y="37222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rPr>
              <a:t>Haomei Liu</a:t>
            </a:r>
            <a:endParaRPr sz="1200">
              <a:solidFill>
                <a:srgbClr val="FFFFFF"/>
              </a:solidFill>
            </a:endParaRPr>
          </a:p>
          <a:p>
            <a:pPr indent="0" lvl="0" marL="0" rtl="0" algn="ctr">
              <a:lnSpc>
                <a:spcPct val="115000"/>
              </a:lnSpc>
              <a:spcBef>
                <a:spcPts val="0"/>
              </a:spcBef>
              <a:spcAft>
                <a:spcPts val="0"/>
              </a:spcAft>
              <a:buNone/>
            </a:pPr>
            <a:r>
              <a:rPr lang="en" sz="1200">
                <a:solidFill>
                  <a:srgbClr val="FFFFFF"/>
                </a:solidFill>
              </a:rPr>
              <a:t>Denny Shen</a:t>
            </a:r>
            <a:endParaRPr>
              <a:solidFill>
                <a:srgbClr val="FFFFFF"/>
              </a:solidFill>
            </a:endParaRPr>
          </a:p>
        </p:txBody>
      </p:sp>
      <p:pic>
        <p:nvPicPr>
          <p:cNvPr id="56" name="Google Shape;56;p13"/>
          <p:cNvPicPr preferRelativeResize="0"/>
          <p:nvPr/>
        </p:nvPicPr>
        <p:blipFill>
          <a:blip r:embed="rId3">
            <a:alphaModFix/>
          </a:blip>
          <a:stretch>
            <a:fillRect/>
          </a:stretch>
        </p:blipFill>
        <p:spPr>
          <a:xfrm>
            <a:off x="3743400" y="2053850"/>
            <a:ext cx="1524000" cy="152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Proposal &amp; Introduction</a:t>
            </a:r>
            <a:endParaRPr/>
          </a:p>
        </p:txBody>
      </p:sp>
      <p:sp>
        <p:nvSpPr>
          <p:cNvPr id="62" name="Google Shape;62;p14"/>
          <p:cNvSpPr txBox="1"/>
          <p:nvPr>
            <p:ph idx="1" type="body"/>
          </p:nvPr>
        </p:nvSpPr>
        <p:spPr>
          <a:xfrm>
            <a:off x="311700" y="1179575"/>
            <a:ext cx="8520600" cy="51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Attempt of reproducing the classic arcade game, ‘space invaders’.</a:t>
            </a:r>
            <a:endParaRPr/>
          </a:p>
        </p:txBody>
      </p:sp>
      <p:pic>
        <p:nvPicPr>
          <p:cNvPr id="63" name="Google Shape;63;p14"/>
          <p:cNvPicPr preferRelativeResize="0"/>
          <p:nvPr/>
        </p:nvPicPr>
        <p:blipFill>
          <a:blip r:embed="rId3">
            <a:alphaModFix/>
          </a:blip>
          <a:stretch>
            <a:fillRect/>
          </a:stretch>
        </p:blipFill>
        <p:spPr>
          <a:xfrm>
            <a:off x="2864625" y="1783950"/>
            <a:ext cx="3414749" cy="1920800"/>
          </a:xfrm>
          <a:prstGeom prst="rect">
            <a:avLst/>
          </a:prstGeom>
          <a:noFill/>
          <a:ln>
            <a:noFill/>
          </a:ln>
        </p:spPr>
      </p:pic>
      <p:sp>
        <p:nvSpPr>
          <p:cNvPr id="64" name="Google Shape;64;p14"/>
          <p:cNvSpPr txBox="1"/>
          <p:nvPr>
            <p:ph idx="1" type="body"/>
          </p:nvPr>
        </p:nvSpPr>
        <p:spPr>
          <a:xfrm>
            <a:off x="810900" y="3796425"/>
            <a:ext cx="7522200" cy="8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P</a:t>
            </a:r>
            <a:r>
              <a:rPr lang="en" sz="1700"/>
              <a:t>layer will be able to control a tank through FPGA by moving the tank horizontally at the </a:t>
            </a:r>
            <a:r>
              <a:rPr lang="en" sz="1700"/>
              <a:t>bottom</a:t>
            </a:r>
            <a:r>
              <a:rPr lang="en" sz="1700"/>
              <a:t> of the screen with button LEFT and RIGHT, and trying to take out all of the monsters with button UP.</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3846626" y="1071025"/>
            <a:ext cx="1770300" cy="535800"/>
          </a:xfrm>
          <a:prstGeom prst="roundRect">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vga_top.v</a:t>
            </a:r>
            <a:endParaRPr b="1" sz="2000">
              <a:solidFill>
                <a:srgbClr val="FFFFFF"/>
              </a:solidFill>
            </a:endParaRPr>
          </a:p>
        </p:txBody>
      </p:sp>
      <p:sp>
        <p:nvSpPr>
          <p:cNvPr id="70" name="Google Shape;70;p15"/>
          <p:cNvSpPr/>
          <p:nvPr/>
        </p:nvSpPr>
        <p:spPr>
          <a:xfrm>
            <a:off x="5149825" y="2064100"/>
            <a:ext cx="2964000" cy="442500"/>
          </a:xfrm>
          <a:prstGeom prst="roundRect">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space_monsters_sm.v</a:t>
            </a:r>
            <a:endParaRPr sz="2000">
              <a:solidFill>
                <a:srgbClr val="FFFFFF"/>
              </a:solidFill>
            </a:endParaRPr>
          </a:p>
        </p:txBody>
      </p:sp>
      <p:sp>
        <p:nvSpPr>
          <p:cNvPr id="71" name="Google Shape;71;p15"/>
          <p:cNvSpPr/>
          <p:nvPr/>
        </p:nvSpPr>
        <p:spPr>
          <a:xfrm>
            <a:off x="1030175" y="2064100"/>
            <a:ext cx="2600100" cy="442500"/>
          </a:xfrm>
          <a:prstGeom prst="roundRect">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display_controller.v</a:t>
            </a:r>
            <a:endParaRPr sz="2000">
              <a:solidFill>
                <a:srgbClr val="FFFFFF"/>
              </a:solidFill>
            </a:endParaRPr>
          </a:p>
        </p:txBody>
      </p:sp>
      <p:sp>
        <p:nvSpPr>
          <p:cNvPr id="72" name="Google Shape;72;p15"/>
          <p:cNvSpPr/>
          <p:nvPr/>
        </p:nvSpPr>
        <p:spPr>
          <a:xfrm>
            <a:off x="5304480" y="2963875"/>
            <a:ext cx="2654700" cy="442500"/>
          </a:xfrm>
          <a:prstGeom prst="roundRect">
            <a:avLst>
              <a:gd fmla="val 50000" name="adj"/>
            </a:avLst>
          </a:prstGeom>
          <a:solidFill>
            <a:srgbClr val="5050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block_controller.v</a:t>
            </a:r>
            <a:endParaRPr sz="2000">
              <a:solidFill>
                <a:srgbClr val="FFFFFF"/>
              </a:solidFill>
            </a:endParaRPr>
          </a:p>
        </p:txBody>
      </p:sp>
      <p:cxnSp>
        <p:nvCxnSpPr>
          <p:cNvPr id="73" name="Google Shape;73;p15"/>
          <p:cNvCxnSpPr>
            <a:stCxn id="69" idx="2"/>
            <a:endCxn id="70" idx="0"/>
          </p:cNvCxnSpPr>
          <p:nvPr/>
        </p:nvCxnSpPr>
        <p:spPr>
          <a:xfrm flipH="1" rot="-5400000">
            <a:off x="5453126" y="885475"/>
            <a:ext cx="457200" cy="18999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74" name="Google Shape;74;p15"/>
          <p:cNvCxnSpPr>
            <a:stCxn id="71" idx="0"/>
            <a:endCxn id="69" idx="2"/>
          </p:cNvCxnSpPr>
          <p:nvPr/>
        </p:nvCxnSpPr>
        <p:spPr>
          <a:xfrm rot="-5400000">
            <a:off x="3302375" y="634750"/>
            <a:ext cx="457200" cy="24015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75" name="Google Shape;75;p15"/>
          <p:cNvCxnSpPr>
            <a:stCxn id="70" idx="2"/>
            <a:endCxn id="72" idx="0"/>
          </p:cNvCxnSpPr>
          <p:nvPr/>
        </p:nvCxnSpPr>
        <p:spPr>
          <a:xfrm flipH="1" rot="-5400000">
            <a:off x="6403525" y="2734900"/>
            <a:ext cx="457200" cy="600"/>
          </a:xfrm>
          <a:prstGeom prst="bentConnector3">
            <a:avLst>
              <a:gd fmla="val 50008" name="adj1"/>
            </a:avLst>
          </a:prstGeom>
          <a:noFill/>
          <a:ln cap="flat" cmpd="sng" w="9525">
            <a:solidFill>
              <a:srgbClr val="C2C2C2"/>
            </a:solidFill>
            <a:prstDash val="solid"/>
            <a:round/>
            <a:headEnd len="sm" w="sm" type="none"/>
            <a:tailEnd len="sm" w="sm" type="none"/>
          </a:ln>
        </p:spPr>
      </p:cxnSp>
      <p:sp>
        <p:nvSpPr>
          <p:cNvPr id="76" name="Google Shape;76;p15"/>
          <p:cNvSpPr/>
          <p:nvPr/>
        </p:nvSpPr>
        <p:spPr>
          <a:xfrm>
            <a:off x="5682175" y="3863650"/>
            <a:ext cx="1899900" cy="442500"/>
          </a:xfrm>
          <a:prstGeom prst="roundRect">
            <a:avLst>
              <a:gd fmla="val 50000" name="adj"/>
            </a:avLst>
          </a:prstGeom>
          <a:solidFill>
            <a:srgbClr val="5050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debounce</a:t>
            </a:r>
            <a:r>
              <a:rPr lang="en" sz="1900">
                <a:solidFill>
                  <a:srgbClr val="FFFFFF"/>
                </a:solidFill>
              </a:rPr>
              <a:t>.v</a:t>
            </a:r>
            <a:endParaRPr sz="19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Machine</a:t>
            </a:r>
            <a:endParaRPr/>
          </a:p>
        </p:txBody>
      </p:sp>
      <p:pic>
        <p:nvPicPr>
          <p:cNvPr id="82" name="Google Shape;82;p16"/>
          <p:cNvPicPr preferRelativeResize="0"/>
          <p:nvPr/>
        </p:nvPicPr>
        <p:blipFill rotWithShape="1">
          <a:blip r:embed="rId3">
            <a:alphaModFix/>
          </a:blip>
          <a:srcRect b="2940" l="0" r="0" t="0"/>
          <a:stretch/>
        </p:blipFill>
        <p:spPr>
          <a:xfrm>
            <a:off x="2261363" y="1152475"/>
            <a:ext cx="4621274" cy="362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Clock</a:t>
            </a:r>
            <a:endParaRPr/>
          </a:p>
        </p:txBody>
      </p:sp>
      <p:sp>
        <p:nvSpPr>
          <p:cNvPr id="88" name="Google Shape;88;p17"/>
          <p:cNvSpPr txBox="1"/>
          <p:nvPr>
            <p:ph idx="1" type="body"/>
          </p:nvPr>
        </p:nvSpPr>
        <p:spPr>
          <a:xfrm>
            <a:off x="668163" y="2768550"/>
            <a:ext cx="7551900" cy="11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lk - 100MHz</a:t>
            </a:r>
            <a:endParaRPr/>
          </a:p>
          <a:p>
            <a:pPr indent="0" lvl="0" marL="0" rtl="0" algn="l">
              <a:spcBef>
                <a:spcPts val="1600"/>
              </a:spcBef>
              <a:spcAft>
                <a:spcPts val="0"/>
              </a:spcAft>
              <a:buNone/>
            </a:pPr>
            <a:r>
              <a:rPr lang="en"/>
              <a:t>Display clock - 25MHz (vga display)</a:t>
            </a:r>
            <a:endParaRPr/>
          </a:p>
          <a:p>
            <a:pPr indent="0" lvl="0" marL="0" rtl="0" algn="l">
              <a:spcBef>
                <a:spcPts val="1600"/>
              </a:spcBef>
              <a:spcAft>
                <a:spcPts val="0"/>
              </a:spcAft>
              <a:buNone/>
            </a:pPr>
            <a:r>
              <a:rPr lang="en"/>
              <a:t>Move_clk - DIV_CLK[19] - 95.4Hz (state machine)</a:t>
            </a:r>
            <a:endParaRPr/>
          </a:p>
          <a:p>
            <a:pPr indent="0" lvl="0" marL="0" rtl="0" algn="l">
              <a:spcBef>
                <a:spcPts val="1600"/>
              </a:spcBef>
              <a:spcAft>
                <a:spcPts val="1600"/>
              </a:spcAft>
              <a:buNone/>
            </a:pPr>
            <a:r>
              <a:rPr lang="en"/>
              <a:t>ssdscan_clk = DIV_CLK[19:18] (ssd in top file)</a:t>
            </a:r>
            <a:endParaRPr/>
          </a:p>
        </p:txBody>
      </p:sp>
      <p:pic>
        <p:nvPicPr>
          <p:cNvPr id="89" name="Google Shape;89;p17"/>
          <p:cNvPicPr preferRelativeResize="0"/>
          <p:nvPr/>
        </p:nvPicPr>
        <p:blipFill>
          <a:blip r:embed="rId3">
            <a:alphaModFix/>
          </a:blip>
          <a:stretch>
            <a:fillRect/>
          </a:stretch>
        </p:blipFill>
        <p:spPr>
          <a:xfrm>
            <a:off x="2849049" y="1181350"/>
            <a:ext cx="3445900" cy="129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Debounce</a:t>
            </a:r>
            <a:endParaRPr/>
          </a:p>
        </p:txBody>
      </p:sp>
      <p:sp>
        <p:nvSpPr>
          <p:cNvPr id="95" name="Google Shape;95;p18"/>
          <p:cNvSpPr txBox="1"/>
          <p:nvPr>
            <p:ph idx="1" type="body"/>
          </p:nvPr>
        </p:nvSpPr>
        <p:spPr>
          <a:xfrm>
            <a:off x="311700" y="1751925"/>
            <a:ext cx="34257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Press-to-Fire</a:t>
            </a:r>
            <a:endParaRPr/>
          </a:p>
          <a:p>
            <a:pPr indent="0" lvl="0" marL="0" rtl="0" algn="l">
              <a:spcBef>
                <a:spcPts val="1600"/>
              </a:spcBef>
              <a:spcAft>
                <a:spcPts val="1600"/>
              </a:spcAft>
              <a:buNone/>
            </a:pPr>
            <a:r>
              <a:rPr lang="en"/>
              <a:t>SCEN: single-clock wide pulse</a:t>
            </a:r>
            <a:endParaRPr/>
          </a:p>
        </p:txBody>
      </p:sp>
      <p:pic>
        <p:nvPicPr>
          <p:cNvPr id="96" name="Google Shape;96;p18"/>
          <p:cNvPicPr preferRelativeResize="0"/>
          <p:nvPr/>
        </p:nvPicPr>
        <p:blipFill>
          <a:blip r:embed="rId3">
            <a:alphaModFix/>
          </a:blip>
          <a:stretch>
            <a:fillRect/>
          </a:stretch>
        </p:blipFill>
        <p:spPr>
          <a:xfrm>
            <a:off x="3821250" y="1423850"/>
            <a:ext cx="4519351" cy="2812700"/>
          </a:xfrm>
          <a:prstGeom prst="rect">
            <a:avLst/>
          </a:prstGeom>
          <a:noFill/>
          <a:ln>
            <a:noFill/>
          </a:ln>
        </p:spPr>
      </p:pic>
      <p:sp>
        <p:nvSpPr>
          <p:cNvPr id="97" name="Google Shape;97;p18"/>
          <p:cNvSpPr txBox="1"/>
          <p:nvPr>
            <p:ph idx="1" type="body"/>
          </p:nvPr>
        </p:nvSpPr>
        <p:spPr>
          <a:xfrm>
            <a:off x="311700" y="3206850"/>
            <a:ext cx="3425700" cy="9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Hold-to-Fire</a:t>
            </a:r>
            <a:endParaRPr/>
          </a:p>
          <a:p>
            <a:pPr indent="0" lvl="0" marL="0" rtl="0" algn="l">
              <a:spcBef>
                <a:spcPts val="1600"/>
              </a:spcBef>
              <a:spcAft>
                <a:spcPts val="1600"/>
              </a:spcAft>
              <a:buNone/>
            </a:pPr>
            <a:r>
              <a:rPr lang="en"/>
              <a:t>M</a:t>
            </a:r>
            <a:r>
              <a:rPr lang="en"/>
              <a:t>CEN: multiple clock enable</a:t>
            </a:r>
            <a:endParaRPr/>
          </a:p>
        </p:txBody>
      </p:sp>
      <p:pic>
        <p:nvPicPr>
          <p:cNvPr id="98" name="Google Shape;98;p18"/>
          <p:cNvPicPr preferRelativeResize="0"/>
          <p:nvPr/>
        </p:nvPicPr>
        <p:blipFill>
          <a:blip r:embed="rId4">
            <a:alphaModFix/>
          </a:blip>
          <a:stretch>
            <a:fillRect/>
          </a:stretch>
        </p:blipFill>
        <p:spPr>
          <a:xfrm>
            <a:off x="3821250" y="787038"/>
            <a:ext cx="4706850" cy="4086324"/>
          </a:xfrm>
          <a:prstGeom prst="rect">
            <a:avLst/>
          </a:prstGeom>
          <a:noFill/>
          <a:ln>
            <a:noFill/>
          </a:ln>
        </p:spPr>
      </p:pic>
      <p:pic>
        <p:nvPicPr>
          <p:cNvPr id="99" name="Google Shape;99;p18"/>
          <p:cNvPicPr preferRelativeResize="0"/>
          <p:nvPr/>
        </p:nvPicPr>
        <p:blipFill>
          <a:blip r:embed="rId5">
            <a:alphaModFix/>
          </a:blip>
          <a:stretch>
            <a:fillRect/>
          </a:stretch>
        </p:blipFill>
        <p:spPr>
          <a:xfrm>
            <a:off x="399650" y="1423850"/>
            <a:ext cx="3209475" cy="1669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9"/>
                                        </p:tgtEl>
                                      </p:cBhvr>
                                    </p:animEffect>
                                    <p:set>
                                      <p:cBhvr>
                                        <p:cTn dur="1" fill="hold">
                                          <p:stCondLst>
                                            <p:cond delay="1000"/>
                                          </p:stCondLst>
                                        </p:cTn>
                                        <p:tgtEl>
                                          <p:spTgt spid="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Bullet Movement</a:t>
            </a:r>
            <a:endParaRPr/>
          </a:p>
        </p:txBody>
      </p:sp>
      <p:pic>
        <p:nvPicPr>
          <p:cNvPr id="105" name="Google Shape;105;p19"/>
          <p:cNvPicPr preferRelativeResize="0"/>
          <p:nvPr/>
        </p:nvPicPr>
        <p:blipFill rotWithShape="1">
          <a:blip r:embed="rId3">
            <a:alphaModFix/>
          </a:blip>
          <a:srcRect b="0" l="0" r="0" t="3006"/>
          <a:stretch/>
        </p:blipFill>
        <p:spPr>
          <a:xfrm>
            <a:off x="311700" y="3262500"/>
            <a:ext cx="5067300" cy="1644475"/>
          </a:xfrm>
          <a:prstGeom prst="rect">
            <a:avLst/>
          </a:prstGeom>
          <a:noFill/>
          <a:ln>
            <a:noFill/>
          </a:ln>
        </p:spPr>
      </p:pic>
      <p:pic>
        <p:nvPicPr>
          <p:cNvPr id="106" name="Google Shape;106;p19"/>
          <p:cNvPicPr preferRelativeResize="0"/>
          <p:nvPr/>
        </p:nvPicPr>
        <p:blipFill rotWithShape="1">
          <a:blip r:embed="rId4">
            <a:alphaModFix/>
          </a:blip>
          <a:srcRect b="0" l="0" r="34700" t="0"/>
          <a:stretch/>
        </p:blipFill>
        <p:spPr>
          <a:xfrm>
            <a:off x="311700" y="1382088"/>
            <a:ext cx="5117975" cy="581025"/>
          </a:xfrm>
          <a:prstGeom prst="rect">
            <a:avLst/>
          </a:prstGeom>
          <a:noFill/>
          <a:ln>
            <a:noFill/>
          </a:ln>
        </p:spPr>
      </p:pic>
      <p:pic>
        <p:nvPicPr>
          <p:cNvPr id="107" name="Google Shape;107;p19"/>
          <p:cNvPicPr preferRelativeResize="0"/>
          <p:nvPr/>
        </p:nvPicPr>
        <p:blipFill>
          <a:blip r:embed="rId5">
            <a:alphaModFix/>
          </a:blip>
          <a:stretch>
            <a:fillRect/>
          </a:stretch>
        </p:blipFill>
        <p:spPr>
          <a:xfrm>
            <a:off x="311688" y="2327488"/>
            <a:ext cx="6611199" cy="935012"/>
          </a:xfrm>
          <a:prstGeom prst="rect">
            <a:avLst/>
          </a:prstGeom>
          <a:noFill/>
          <a:ln>
            <a:noFill/>
          </a:ln>
        </p:spPr>
      </p:pic>
      <p:sp>
        <p:nvSpPr>
          <p:cNvPr id="108" name="Google Shape;108;p19"/>
          <p:cNvSpPr txBox="1"/>
          <p:nvPr/>
        </p:nvSpPr>
        <p:spPr>
          <a:xfrm>
            <a:off x="311688" y="978000"/>
            <a:ext cx="4262700" cy="4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lt2"/>
                </a:solidFill>
              </a:rPr>
              <a:t>Start</a:t>
            </a:r>
            <a:endParaRPr/>
          </a:p>
        </p:txBody>
      </p:sp>
      <p:sp>
        <p:nvSpPr>
          <p:cNvPr id="109" name="Google Shape;109;p19"/>
          <p:cNvSpPr txBox="1"/>
          <p:nvPr/>
        </p:nvSpPr>
        <p:spPr>
          <a:xfrm>
            <a:off x="311700" y="1966125"/>
            <a:ext cx="3174000" cy="39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2"/>
                </a:solidFill>
              </a:rPr>
              <a:t>Reset, Delete, and Move</a:t>
            </a:r>
            <a:endParaRPr>
              <a:solidFill>
                <a:schemeClr val="lt2"/>
              </a:solidFill>
            </a:endParaRPr>
          </a:p>
          <a:p>
            <a:pPr indent="0" lvl="0" marL="0" rtl="0" algn="l">
              <a:lnSpc>
                <a:spcPct val="115000"/>
              </a:lnSpc>
              <a:spcBef>
                <a:spcPts val="1600"/>
              </a:spcBef>
              <a:spcAft>
                <a:spcPts val="0"/>
              </a:spcAft>
              <a:buNone/>
            </a:pPr>
            <a:r>
              <a:t/>
            </a:r>
            <a:endParaRPr>
              <a:solidFill>
                <a:schemeClr val="lt2"/>
              </a:solidFill>
            </a:endParaRPr>
          </a:p>
          <a:p>
            <a:pPr indent="0" lvl="0" marL="0" rtl="0" algn="l">
              <a:spcBef>
                <a:spcPts val="1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Screenshot &amp; Demo</a:t>
            </a:r>
            <a:endParaRPr/>
          </a:p>
          <a:p>
            <a:pPr indent="0" lvl="0" marL="0" rtl="0" algn="l">
              <a:spcBef>
                <a:spcPts val="0"/>
              </a:spcBef>
              <a:spcAft>
                <a:spcPts val="0"/>
              </a:spcAft>
              <a:buNone/>
            </a:pPr>
            <a:r>
              <a:t/>
            </a:r>
            <a:endParaRPr/>
          </a:p>
        </p:txBody>
      </p:sp>
      <p:pic>
        <p:nvPicPr>
          <p:cNvPr id="115" name="Google Shape;115;p20"/>
          <p:cNvPicPr preferRelativeResize="0"/>
          <p:nvPr/>
        </p:nvPicPr>
        <p:blipFill rotWithShape="1">
          <a:blip r:embed="rId3">
            <a:alphaModFix/>
          </a:blip>
          <a:srcRect b="2752" l="0" r="0" t="0"/>
          <a:stretch/>
        </p:blipFill>
        <p:spPr>
          <a:xfrm>
            <a:off x="1776075" y="1281125"/>
            <a:ext cx="5433274" cy="313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583200" y="1589950"/>
            <a:ext cx="1977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Q&amp;A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