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Poppins-bold.fntdata"/><Relationship Id="rId10" Type="http://schemas.openxmlformats.org/officeDocument/2006/relationships/slide" Target="slides/slide5.xml"/><Relationship Id="rId21" Type="http://schemas.openxmlformats.org/officeDocument/2006/relationships/font" Target="fonts/Poppins-regular.fntdata"/><Relationship Id="rId13" Type="http://schemas.openxmlformats.org/officeDocument/2006/relationships/slide" Target="slides/slide8.xml"/><Relationship Id="rId24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122f6c10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122f6c10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months of working together helps all of us become better programmers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had pretty </a:t>
            </a:r>
            <a:r>
              <a:rPr lang="en">
                <a:solidFill>
                  <a:schemeClr val="dk1"/>
                </a:solidFill>
              </a:rPr>
              <a:t>efficient</a:t>
            </a:r>
            <a:r>
              <a:rPr lang="en">
                <a:solidFill>
                  <a:schemeClr val="dk1"/>
                </a:solidFill>
              </a:rPr>
              <a:t> communication and cooperations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we’re willing to help each others debug when encountering technical difficulties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sometimes reused each others’ code like UI presets/collection view/animation for a better UI look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did get a few of problems but luckily not too many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got a merge conflict once since two of us were pushing together, but we resolved it in 10 mins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 and Lihan wrote </a:t>
            </a:r>
            <a:r>
              <a:rPr lang="en">
                <a:solidFill>
                  <a:schemeClr val="dk1"/>
                </a:solidFill>
              </a:rPr>
              <a:t>repetitive</a:t>
            </a:r>
            <a:r>
              <a:rPr lang="en">
                <a:solidFill>
                  <a:schemeClr val="dk1"/>
                </a:solidFill>
              </a:rPr>
              <a:t> data structure for driver orders when working on different parts of business side and we both got our parts working before realizing this problem. Fortunately it’s an easy fix.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would communicate and design data structure together before actual implementation for a more efficient work flow.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22f6c104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122f6c104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describe/explain each of our parts in the demo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6cab150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6cab150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&amp; Tools: What software or other tools did you need to complete the project? (10pts) </a:t>
            </a:r>
            <a:r>
              <a:rPr b="1" lang="en"/>
              <a:t>Denny</a:t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122f6c10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122f6c10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and Global Impact: How will the project affect the organization, society, or others? (5pts) </a:t>
            </a:r>
            <a:r>
              <a:rPr b="1" lang="en">
                <a:solidFill>
                  <a:schemeClr val="dk1"/>
                </a:solidFill>
              </a:rPr>
              <a:t>Denny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122f6c10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122f6c10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Professional Development: What topics outside of the curriculum did you need to complete the project?</a:t>
            </a:r>
            <a:r>
              <a:rPr lang="en">
                <a:solidFill>
                  <a:schemeClr val="dk1"/>
                </a:solidFill>
              </a:rPr>
              <a:t>(10pts) </a:t>
            </a:r>
            <a:r>
              <a:rPr b="1" lang="en">
                <a:solidFill>
                  <a:schemeClr val="dk1"/>
                </a:solidFill>
              </a:rPr>
              <a:t>Jiayang Li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Hello I am Jiayang, a computer science senior student from Viterbi.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terms of idea generation, we recognized our stakeholders’ demands and they offered us suggestions based on real world situations.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designed our drivers’ order delivery system based on existing delivery apps like Uber and Doordash.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designed our user interface with our stakeholders using Figma and we provide intuitive user experience for our users. We also designed our database structure.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main functionality includes using Firebase to authenticate our users and store the related data. Using auto-complete search functionality to allow users to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store their address. Customers can shop using a shopping cart to add and remove items from their shopping cart and also see the delivery fees, taxes and total costs.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also use some UI animation to increase the user experience. We use the map navigation to allow customers to see their drivers’ position and their own positions.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They can also chat with the driver.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122f6c10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122f6c1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&amp; Tools: </a:t>
            </a:r>
            <a:r>
              <a:rPr lang="en"/>
              <a:t>What software or other tools did you need to complete the project? (10pts) </a:t>
            </a:r>
            <a:r>
              <a:rPr b="1" lang="en"/>
              <a:t>Jiayang Li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 Swift as our main programming language and Xcode as our main development tools.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also use Firebase as our backend to store the related information in this project. Specifically, we use firestore to store our data structures and firebase authentication to authenticate the users.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 stripe for our payment systems and google signIn to allow users to sign in with </a:t>
            </a:r>
            <a:r>
              <a:rPr lang="en">
                <a:solidFill>
                  <a:schemeClr val="dk1"/>
                </a:solidFill>
              </a:rPr>
              <a:t>their</a:t>
            </a:r>
            <a:r>
              <a:rPr lang="en">
                <a:solidFill>
                  <a:schemeClr val="dk1"/>
                </a:solidFill>
              </a:rPr>
              <a:t> google account.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 </a:t>
            </a:r>
            <a:r>
              <a:rPr lang="en">
                <a:solidFill>
                  <a:schemeClr val="dk1"/>
                </a:solidFill>
              </a:rPr>
              <a:t>messagekit to allow the customers to talk with the drivers and even call the drivers.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use Figma to develop our user interface with our stakeholders.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9df50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39df50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rchitecture: </a:t>
            </a:r>
            <a:r>
              <a:rPr lang="en"/>
              <a:t>What architecture and design patterns did you use and why?(5pts)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Throughout</a:t>
            </a:r>
            <a:r>
              <a:rPr lang="en"/>
              <a:t> the semester, we used Agile development pattern.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had one meeting each two weeks with stakeholders to get feedbacks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also had weekly meetings with teammates to discuss design choices and assign tasks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way we divide tasks was to separate screens in app and assign them to teammates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Went through test and debug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22f6c10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122f6c10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Non-tech discussion: What legal, professional, ethical, security, and/or social issues needed to be addressed? (5pts)   </a:t>
            </a:r>
            <a:r>
              <a:rPr lang="en">
                <a:solidFill>
                  <a:srgbClr val="FF0000"/>
                </a:solidFill>
              </a:rPr>
              <a:t>2 NEEDED</a:t>
            </a:r>
            <a:endParaRPr>
              <a:solidFill>
                <a:srgbClr val="FF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Because designed during the pandemics, goal was to help local farmers market and provide more job opportunities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our app, customer can still buy products from their favorite markets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Our app also makes sure the safety and health of drivers and customers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have the option of touch free delivery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22f6c1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22f6c1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Classes: What math and CS classes were used in the project? (5pts)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cooperated a lot of knowledge outside of this class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important: CS foundation classes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Benefited a lot from ITP iOS development classes: for example, we chose MVC design pattern and firebase.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122f6c10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122f6c10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successfully developed a lot of useful features, eg.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filter/display, you can filter by your preference and choose your fav in a sec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Payment with Stripe, secure and convenient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Chat</a:t>
            </a:r>
            <a:r>
              <a:rPr lang="en">
                <a:solidFill>
                  <a:schemeClr val="dk1"/>
                </a:solidFill>
              </a:rPr>
              <a:t> system so you can stay tuned with your order status and talk to drivers if needed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However, we do have some improvements need to be done.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there’s not enough drivers, there would be a starving problem and we would miss orders placed during this </a:t>
            </a:r>
            <a:r>
              <a:rPr lang="en">
                <a:solidFill>
                  <a:schemeClr val="dk1"/>
                </a:solidFill>
              </a:rPr>
              <a:t>period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customer can only place one order at a time cuz our order </a:t>
            </a:r>
            <a:r>
              <a:rPr lang="en">
                <a:solidFill>
                  <a:schemeClr val="dk1"/>
                </a:solidFill>
              </a:rPr>
              <a:t>tracking system could only keep track of the most recent order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Driver can only talk to one customer since there’s no place to enter chat system for other customers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7025" y="18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280">
                <a:solidFill>
                  <a:srgbClr val="367A35"/>
                </a:solidFill>
                <a:latin typeface="Poppins"/>
                <a:ea typeface="Poppins"/>
                <a:cs typeface="Poppins"/>
                <a:sym typeface="Poppins"/>
              </a:rPr>
              <a:t>Harvest</a:t>
            </a:r>
            <a:endParaRPr b="1" sz="4280">
              <a:solidFill>
                <a:srgbClr val="367A3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solidFill>
                  <a:srgbClr val="367A35"/>
                </a:solidFill>
                <a:latin typeface="Poppins"/>
                <a:ea typeface="Poppins"/>
                <a:cs typeface="Poppins"/>
                <a:sym typeface="Poppins"/>
              </a:rPr>
              <a:t>Farmer’s Market Delivery Service</a:t>
            </a:r>
            <a:endParaRPr sz="3880">
              <a:solidFill>
                <a:srgbClr val="367A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25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Poppins"/>
                <a:ea typeface="Poppins"/>
                <a:cs typeface="Poppins"/>
                <a:sym typeface="Poppins"/>
              </a:rPr>
              <a:t>Zixuan Li, Lihan Zhu, Denny Shen, Jiayang Li</a:t>
            </a:r>
            <a:endParaRPr>
              <a:solidFill>
                <a:srgbClr val="E691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5319" l="0" r="0" t="25412"/>
          <a:stretch/>
        </p:blipFill>
        <p:spPr>
          <a:xfrm>
            <a:off x="2233613" y="205750"/>
            <a:ext cx="46767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67A35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TEAM</a:t>
            </a: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WORK: Good and Bad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468825"/>
            <a:ext cx="8520600" cy="2151600"/>
          </a:xfrm>
          <a:prstGeom prst="rect">
            <a:avLst/>
          </a:prstGeom>
          <a:ln cap="flat" cmpd="sng" w="28575">
            <a:solidFill>
              <a:srgbClr val="E6913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The Good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Communications and cooperations</a:t>
            </a:r>
            <a:endParaRPr sz="15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High efficiencies when working together</a:t>
            </a:r>
            <a:endParaRPr sz="15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Understand more and improve skills with each other’s help</a:t>
            </a:r>
            <a:endParaRPr sz="15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Learn new knowledge from other group members</a:t>
            </a:r>
            <a:endParaRPr sz="15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Bouncing ideas off of each other when brainstorming projects</a:t>
            </a:r>
            <a:endParaRPr sz="15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3845000"/>
            <a:ext cx="8520600" cy="1070400"/>
          </a:xfrm>
          <a:prstGeom prst="rect">
            <a:avLst/>
          </a:prstGeom>
          <a:solidFill>
            <a:srgbClr val="367A35"/>
          </a:solidFill>
          <a:ln cap="flat" cmpd="sng" w="28575">
            <a:solidFill>
              <a:srgbClr val="FAF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Bad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Merge conflict (only once though :D)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Repetitive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data structure when two working on the same side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500" y="3966638"/>
            <a:ext cx="827125" cy="8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750" y="1580150"/>
            <a:ext cx="2118375" cy="14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1040750"/>
            <a:ext cx="8520600" cy="2556600"/>
          </a:xfrm>
          <a:prstGeom prst="rect">
            <a:avLst/>
          </a:prstGeom>
          <a:solidFill>
            <a:srgbClr val="367A35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endParaRPr sz="7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67A35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Quick Intro About Our TEAM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459850"/>
            <a:ext cx="8520600" cy="3099900"/>
          </a:xfrm>
          <a:prstGeom prst="rect">
            <a:avLst/>
          </a:prstGeom>
          <a:ln cap="flat" cmpd="sng" w="28575">
            <a:solidFill>
              <a:srgbClr val="367A3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Harvest is an iOS app that provides farm produce delivery service, similar to other popular apps such as “Postmates” and “DoorDash.” Harvest was founded by 4 Iovine and Young Academy students at USC. </a:t>
            </a:r>
            <a:endParaRPr sz="13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As the Harvest development team, we, 4 Viterbi students, designed and developed two applications for Harvest--customer side and business side--where the business version provides service to the farm vendors and the drivers.</a:t>
            </a:r>
            <a:endParaRPr sz="13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25319" l="0" r="0" t="25412"/>
          <a:stretch/>
        </p:blipFill>
        <p:spPr>
          <a:xfrm rot="829558">
            <a:off x="3264744" y="2839750"/>
            <a:ext cx="2377950" cy="11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250" y="2706375"/>
            <a:ext cx="1591100" cy="15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975" y="2945468"/>
            <a:ext cx="2575251" cy="1352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67A35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GOALS &amp; IMPACTS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468825"/>
            <a:ext cx="3209700" cy="3099900"/>
          </a:xfrm>
          <a:prstGeom prst="rect">
            <a:avLst/>
          </a:prstGeom>
          <a:ln cap="flat" cmpd="sng" w="28575">
            <a:solidFill>
              <a:srgbClr val="367A3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LOCAL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Angelenos can order fresh and local produce as easily as any take-out meal.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Angelenos can enjoy best quality produce no matter the weather, location or time.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We provide more job </a:t>
            </a: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opportunities</a:t>
            </a: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 to local drivers and vendors.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446825" y="1468825"/>
            <a:ext cx="3385500" cy="3099900"/>
          </a:xfrm>
          <a:prstGeom prst="rect">
            <a:avLst/>
          </a:prstGeom>
          <a:solidFill>
            <a:srgbClr val="367A3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GLOBAL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More job opportunities as drivers could be provided if our APP is promoted to all over the world.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Vendors have one more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convenient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secure way to sell their fresh produces. They can focus more on their products instead of marketing.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850" y="1841929"/>
            <a:ext cx="1812525" cy="2002950"/>
          </a:xfrm>
          <a:prstGeom prst="rect">
            <a:avLst/>
          </a:prstGeom>
          <a:noFill/>
          <a:ln cap="flat" cmpd="sng" w="9525">
            <a:solidFill>
              <a:srgbClr val="FAF9F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5"/>
          <p:cNvSpPr txBox="1"/>
          <p:nvPr/>
        </p:nvSpPr>
        <p:spPr>
          <a:xfrm>
            <a:off x="3753388" y="3844875"/>
            <a:ext cx="15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7A35"/>
                </a:solidFill>
                <a:latin typeface="Nunito"/>
                <a:ea typeface="Nunito"/>
                <a:cs typeface="Nunito"/>
                <a:sym typeface="Nunito"/>
              </a:rPr>
              <a:t>Coleman</a:t>
            </a:r>
            <a:r>
              <a:rPr lang="en">
                <a:solidFill>
                  <a:srgbClr val="367A35"/>
                </a:solidFill>
                <a:latin typeface="Nunito"/>
                <a:ea typeface="Nunito"/>
                <a:cs typeface="Nunito"/>
                <a:sym typeface="Nunito"/>
              </a:rPr>
              <a:t> Farm</a:t>
            </a:r>
            <a:endParaRPr>
              <a:solidFill>
                <a:srgbClr val="367A3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67A35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EXTERNAL</a:t>
            </a: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TOPICS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68825"/>
            <a:ext cx="2638800" cy="3099900"/>
          </a:xfrm>
          <a:prstGeom prst="rect">
            <a:avLst/>
          </a:prstGeom>
          <a:ln cap="flat" cmpd="sng" w="28575">
            <a:solidFill>
              <a:srgbClr val="367A3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IDEA GENERATION</a:t>
            </a:r>
            <a:endParaRPr sz="285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2638" lvl="0" marL="457200" rtl="0" algn="l">
              <a:spcBef>
                <a:spcPts val="120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Nunito"/>
              <a:buChar char="●"/>
            </a:pPr>
            <a:r>
              <a:rPr lang="en" sz="2621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Recognized stakeholders’ demands</a:t>
            </a:r>
            <a:endParaRPr sz="2621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2638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Nunito"/>
              <a:buChar char="●"/>
            </a:pPr>
            <a:r>
              <a:rPr lang="en" sz="2621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Offered sug</a:t>
            </a:r>
            <a:r>
              <a:rPr lang="en" sz="2621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gestions based on real world situations</a:t>
            </a:r>
            <a:endParaRPr sz="2621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2638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Nunito"/>
              <a:buChar char="●"/>
            </a:pPr>
            <a:r>
              <a:rPr lang="en" sz="2621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Designed drivers’ order delivery system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252588" y="1468825"/>
            <a:ext cx="2638800" cy="3099900"/>
          </a:xfrm>
          <a:prstGeom prst="rect">
            <a:avLst/>
          </a:prstGeom>
          <a:solidFill>
            <a:srgbClr val="367A35"/>
          </a:solidFill>
          <a:ln cap="flat" cmpd="sng" w="28575">
            <a:solidFill>
              <a:srgbClr val="367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WORK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design w/ Figma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Intuitive user experience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Database Structure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193475" y="1468825"/>
            <a:ext cx="2638800" cy="3099900"/>
          </a:xfrm>
          <a:prstGeom prst="rect">
            <a:avLst/>
          </a:prstGeom>
          <a:ln cap="flat" cmpd="sng" w="28575">
            <a:solidFill>
              <a:srgbClr val="367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FUNCTIONALITY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Firebase </a:t>
            </a:r>
            <a:endParaRPr sz="16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Address Auto-Complete</a:t>
            </a:r>
            <a:endParaRPr sz="16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Shopping Cart</a:t>
            </a:r>
            <a:endParaRPr sz="16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UI animation</a:t>
            </a:r>
            <a:endParaRPr sz="16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Map Navigation</a:t>
            </a:r>
            <a:endParaRPr sz="16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Chat</a:t>
            </a:r>
            <a:endParaRPr sz="16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087" y="3117500"/>
            <a:ext cx="2157800" cy="16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67A35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SKILLS &amp; TOOLS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ln cap="flat" cmpd="sng" w="28575">
            <a:solidFill>
              <a:srgbClr val="367A3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Xcode with Swift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Firestore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Firebase Authentication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Firebase Storage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Stripe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Google </a:t>
            </a: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Sign In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MessageKit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Figma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675" y="1648938"/>
            <a:ext cx="2231900" cy="11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900" y="1554500"/>
            <a:ext cx="1304850" cy="13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600" y="3168287"/>
            <a:ext cx="2722452" cy="136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3508" y="2524400"/>
            <a:ext cx="2897268" cy="9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6725" y="2524411"/>
            <a:ext cx="2897275" cy="138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77127" y="3710303"/>
            <a:ext cx="264871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Pattern of </a:t>
            </a: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Development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50" y="2113725"/>
            <a:ext cx="1350001" cy="178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600" y="2057775"/>
            <a:ext cx="1124275" cy="187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1850725" y="2387100"/>
            <a:ext cx="1037700" cy="1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 rot="10800000">
            <a:off x="1800925" y="3556125"/>
            <a:ext cx="1037700" cy="1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905775" y="2113725"/>
            <a:ext cx="8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Design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694575" y="3284325"/>
            <a:ext cx="13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Implement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879875" y="2956763"/>
            <a:ext cx="1037700" cy="1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 rot="10800000">
            <a:off x="1807425" y="2956750"/>
            <a:ext cx="1037700" cy="1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1793300" y="2671125"/>
            <a:ext cx="11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Discussion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11550" y="3928500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Stakeholder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026088" y="3928500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Developer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258507" y="1488561"/>
            <a:ext cx="1141800" cy="4002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Designs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701624" y="2373084"/>
            <a:ext cx="2251200" cy="4002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Apps / Pages / Features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052450" y="3254743"/>
            <a:ext cx="1141800" cy="6156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Developer 1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258507" y="3254743"/>
            <a:ext cx="1141800" cy="6156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Developer 2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464576" y="3254743"/>
            <a:ext cx="1141800" cy="6156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Developer 3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6697495" y="1930828"/>
            <a:ext cx="263700" cy="34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1967000">
            <a:off x="5836940" y="2790146"/>
            <a:ext cx="257635" cy="39222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-1938142">
            <a:off x="7558553" y="2790439"/>
            <a:ext cx="257678" cy="39181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6695379" y="2813919"/>
            <a:ext cx="263700" cy="34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4656750" y="4060468"/>
            <a:ext cx="1141800" cy="4002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Front-end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174650" y="4060468"/>
            <a:ext cx="1141800" cy="4002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Back</a:t>
            </a: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-end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7692550" y="4060475"/>
            <a:ext cx="1350000" cy="4002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Test &amp; Debug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5873800" y="4169375"/>
            <a:ext cx="225600" cy="1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7391700" y="4169375"/>
            <a:ext cx="225600" cy="1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995200" y="1479825"/>
            <a:ext cx="51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Agile development: using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Sprint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Non-tech Aspects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298750"/>
            <a:ext cx="4161300" cy="3416400"/>
          </a:xfrm>
          <a:prstGeom prst="rect">
            <a:avLst/>
          </a:prstGeom>
          <a:ln cap="flat" cmpd="sng" w="28575">
            <a:solidFill>
              <a:srgbClr val="38761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uring Pandemic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Support farmers market 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More job opportunities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663" y="2864325"/>
            <a:ext cx="2619375" cy="174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1000"/>
              </a:srgbClr>
            </a:outerShdw>
          </a:effectLst>
        </p:spPr>
      </p:pic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826600" y="1298750"/>
            <a:ext cx="4005600" cy="3416400"/>
          </a:xfrm>
          <a:prstGeom prst="rect">
            <a:avLst/>
          </a:prstGeom>
          <a:ln cap="flat" cmpd="sng" w="28575">
            <a:solidFill>
              <a:srgbClr val="38761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Safety and Health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Touch free delivery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8298" l="0" r="0" t="0"/>
          <a:stretch/>
        </p:blipFill>
        <p:spPr>
          <a:xfrm>
            <a:off x="5219963" y="2373800"/>
            <a:ext cx="3218875" cy="21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Knowledge Cooperated Outside of this Class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381200"/>
            <a:ext cx="8520600" cy="3187800"/>
          </a:xfrm>
          <a:prstGeom prst="rect">
            <a:avLst/>
          </a:prstGeom>
          <a:ln cap="flat" cmpd="sng" w="28575">
            <a:solidFill>
              <a:srgbClr val="38761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CSCI 104: Concept of Data Structure</a:t>
            </a:r>
            <a:endParaRPr sz="19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CSCI 201: Use of database</a:t>
            </a:r>
            <a:endParaRPr sz="19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CSCI 310: Agile development model, git workflow</a:t>
            </a:r>
            <a:endParaRPr sz="19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CSCI 170: Runtime analysis for code optimization</a:t>
            </a:r>
            <a:endParaRPr sz="19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CSCI 270: Design/Algorithm of retrieving data including orders, produces, etc.</a:t>
            </a:r>
            <a:endParaRPr sz="19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ITP 342: Swift programming language, UIKit, and Firebase</a:t>
            </a:r>
            <a:endParaRPr sz="19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ITP 344: Swift programming and iOS development</a:t>
            </a:r>
            <a:endParaRPr sz="19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Font typeface="Nunito"/>
              <a:buAutoNum type="arabicPeriod"/>
            </a:pPr>
            <a:r>
              <a:rPr lang="en" sz="19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Math Courses: Calculating the distance and the total costs etc.</a:t>
            </a:r>
            <a:endParaRPr sz="19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67A35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PROJECT</a:t>
            </a: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DESIGN: Good and Bad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468825"/>
            <a:ext cx="4386000" cy="2313300"/>
          </a:xfrm>
          <a:prstGeom prst="rect">
            <a:avLst/>
          </a:prstGeom>
          <a:solidFill>
            <a:srgbClr val="367A3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Good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Display </a:t>
            </a: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favorite</a:t>
            </a: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and nearest markets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Filter and display produces of vendors with 3 types: Popular, In season, Leafy greens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Shopping Cart w/ scheduled delivery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Payment system with Stripe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Orders tracking system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Delivery system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Chat system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3945825"/>
            <a:ext cx="8520600" cy="1098900"/>
          </a:xfrm>
          <a:prstGeom prst="rect">
            <a:avLst/>
          </a:prstGeom>
          <a:ln cap="flat" cmpd="sng" w="28575">
            <a:solidFill>
              <a:srgbClr val="E6913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The Bad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Order might be skipped if no drivers are available in customer’s scheduled delivery time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Customer can only place one order at a time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Driver can only chat with one customer at a time</a:t>
            </a:r>
            <a:endParaRPr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375" y="1424478"/>
            <a:ext cx="1104900" cy="2401987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950" y="1434838"/>
            <a:ext cx="1104900" cy="2381250"/>
          </a:xfrm>
          <a:prstGeom prst="rect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2125" y="1434850"/>
            <a:ext cx="1095375" cy="2381250"/>
          </a:xfrm>
          <a:prstGeom prst="rect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