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enshu.court.gov.cn/List/ListCont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nshu.court.gov.cn/Content/GetSummary" TargetMode="External"/><Relationship Id="rId2" Type="http://schemas.openxmlformats.org/officeDocument/2006/relationships/hyperlink" Target="http://wenshu.court.gov.cn/CreateContentJS/CreateContentJS.aspx?DocID=532bd8ed-4ba8-48b7-ad70-0063f64ede0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裁判文书网抓取方案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十一期间抓取方案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9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抓取网站</a:t>
            </a:r>
            <a:endParaRPr lang="en-US" altLang="zh-CN" dirty="0" smtClean="0"/>
          </a:p>
          <a:p>
            <a:pPr lvl="1"/>
            <a:r>
              <a:rPr lang="en-US" altLang="zh-CN" dirty="0"/>
              <a:t>http://wenshu.court.gov.cn/</a:t>
            </a:r>
          </a:p>
          <a:p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2016/09/30 12:00 -2016/10/07 24:00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全量抓取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请求将所有</a:t>
            </a:r>
            <a:r>
              <a:rPr lang="en-US" altLang="zh-CN" dirty="0" smtClean="0"/>
              <a:t>20M+</a:t>
            </a:r>
            <a:r>
              <a:rPr lang="zh-CN" altLang="en-US" dirty="0" smtClean="0"/>
              <a:t>的文档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抓取到数据库</a:t>
            </a:r>
            <a:endParaRPr lang="en-US" altLang="zh-CN" dirty="0"/>
          </a:p>
          <a:p>
            <a:pPr lvl="1"/>
            <a:r>
              <a:rPr lang="en-US" altLang="zh-CN" dirty="0" smtClean="0"/>
              <a:t>Post</a:t>
            </a:r>
            <a:r>
              <a:rPr lang="zh-CN" altLang="en-US" dirty="0" smtClean="0"/>
              <a:t>请求传递的参数作为对应文档（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tag</a:t>
            </a:r>
          </a:p>
          <a:p>
            <a:pPr lvl="1"/>
            <a:r>
              <a:rPr lang="zh-CN" altLang="en-US" dirty="0" smtClean="0"/>
              <a:t>通过使用代理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（快代理）抓取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使用随机抓取（非固定时间抓取）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白天抓取速度快于</a:t>
            </a:r>
            <a:r>
              <a:rPr lang="zh-CN" altLang="en-US" dirty="0" smtClean="0"/>
              <a:t>晚上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通过已抓取的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抓取</a:t>
            </a:r>
            <a:r>
              <a:rPr lang="en-US" altLang="zh-CN" dirty="0" smtClean="0"/>
              <a:t>100K</a:t>
            </a:r>
            <a:r>
              <a:rPr lang="zh-CN" altLang="en-US" dirty="0" smtClean="0"/>
              <a:t>文书内容作为测试</a:t>
            </a:r>
            <a:endParaRPr lang="en-US" altLang="zh-CN" dirty="0" smtClean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22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抓取服务器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阿里云，固定带宽</a:t>
            </a:r>
            <a:r>
              <a:rPr lang="en-US" altLang="zh-CN" dirty="0" smtClean="0"/>
              <a:t>4M</a:t>
            </a:r>
            <a:r>
              <a:rPr lang="zh-CN" altLang="en-US" dirty="0" smtClean="0"/>
              <a:t>（以每页返回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条结果，</a:t>
            </a:r>
            <a:r>
              <a:rPr lang="en-US" altLang="zh-CN" dirty="0" smtClean="0"/>
              <a:t>21M</a:t>
            </a:r>
            <a:r>
              <a:rPr lang="zh-CN" altLang="en-US" dirty="0" smtClean="0"/>
              <a:t>个文书计算，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天平均大概每秒抓取</a:t>
            </a:r>
            <a:r>
              <a:rPr lang="en-US" altLang="zh-CN" dirty="0" smtClean="0"/>
              <a:t>2-3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页面）</a:t>
            </a:r>
            <a:endParaRPr lang="en-US" altLang="zh-CN" dirty="0" smtClean="0"/>
          </a:p>
          <a:p>
            <a:r>
              <a:rPr lang="zh-CN" altLang="en-US" dirty="0" smtClean="0"/>
              <a:t>存储服务器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AWS MongoDB</a:t>
            </a:r>
          </a:p>
          <a:p>
            <a:r>
              <a:rPr lang="zh-CN" altLang="en-US" dirty="0" smtClean="0"/>
              <a:t>代理</a:t>
            </a:r>
            <a:r>
              <a:rPr lang="en-US" altLang="zh-CN" dirty="0" smtClean="0"/>
              <a:t>IP</a:t>
            </a:r>
          </a:p>
          <a:p>
            <a:pPr lvl="1"/>
            <a:r>
              <a:rPr lang="zh-CN" altLang="en-US" dirty="0" smtClean="0"/>
              <a:t>快代理（实时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个）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489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抓取流程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4683" y="2869322"/>
            <a:ext cx="17525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阿里云抓取服务器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17935" y="1598737"/>
            <a:ext cx="1723697" cy="567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裁判文书网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517935" y="4191873"/>
            <a:ext cx="2406865" cy="62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AWS </a:t>
            </a:r>
            <a:r>
              <a:rPr lang="en-US" altLang="zh-CN" dirty="0" smtClean="0"/>
              <a:t>MongoDB </a:t>
            </a:r>
            <a:r>
              <a:rPr lang="zh-CN" altLang="en-US" dirty="0" smtClean="0"/>
              <a:t>文书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563006" y="1723108"/>
            <a:ext cx="872359" cy="339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快代理</a:t>
            </a:r>
            <a:endParaRPr lang="zh-CN" altLang="en-US" dirty="0"/>
          </a:p>
        </p:txBody>
      </p:sp>
      <p:cxnSp>
        <p:nvCxnSpPr>
          <p:cNvPr id="20" name="肘形连接符 19"/>
          <p:cNvCxnSpPr>
            <a:endCxn id="14" idx="1"/>
          </p:cNvCxnSpPr>
          <p:nvPr/>
        </p:nvCxnSpPr>
        <p:spPr>
          <a:xfrm flipV="1">
            <a:off x="2023241" y="1893024"/>
            <a:ext cx="1539765" cy="913821"/>
          </a:xfrm>
          <a:prstGeom prst="bentConnector3">
            <a:avLst>
              <a:gd name="adj1" fmla="val -47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435365" y="1877529"/>
            <a:ext cx="1082570" cy="10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7" idx="1"/>
          </p:cNvCxnSpPr>
          <p:nvPr/>
        </p:nvCxnSpPr>
        <p:spPr>
          <a:xfrm>
            <a:off x="1950982" y="3478922"/>
            <a:ext cx="3566953" cy="1023006"/>
          </a:xfrm>
          <a:prstGeom prst="bentConnector3">
            <a:avLst>
              <a:gd name="adj1" fmla="val 2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5517935" y="2833046"/>
            <a:ext cx="2406865" cy="645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AWS MongoDB</a:t>
            </a:r>
            <a:r>
              <a:rPr lang="zh-CN" altLang="en-US" dirty="0" smtClean="0"/>
              <a:t>文书内容</a:t>
            </a:r>
            <a:r>
              <a:rPr lang="en-US" altLang="zh-CN" dirty="0" smtClean="0"/>
              <a:t>100K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31" idx="1"/>
          </p:cNvCxnSpPr>
          <p:nvPr/>
        </p:nvCxnSpPr>
        <p:spPr>
          <a:xfrm flipV="1">
            <a:off x="2827282" y="3155965"/>
            <a:ext cx="2690653" cy="1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13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抓取</a:t>
            </a:r>
            <a:r>
              <a:rPr lang="zh-CN" altLang="en-US" dirty="0" smtClean="0"/>
              <a:t>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如果是通过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wenshu.court.gov.cn/List/ListContent</a:t>
            </a:r>
            <a:r>
              <a:rPr lang="en-US" altLang="zh-CN" dirty="0" smtClean="0"/>
              <a:t> URL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POST request</a:t>
            </a:r>
            <a:r>
              <a:rPr lang="zh-CN" altLang="en-US" dirty="0" smtClean="0"/>
              <a:t>，可将文书网返回结构直接存到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外加字段“搜索条件”</a:t>
            </a:r>
            <a:endParaRPr lang="en-US" altLang="zh-CN" dirty="0" smtClean="0"/>
          </a:p>
          <a:p>
            <a:r>
              <a:rPr lang="zh-CN" altLang="en-US" dirty="0" smtClean="0"/>
              <a:t>即：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“</a:t>
            </a:r>
            <a:r>
              <a:rPr lang="zh-CN" altLang="en-US" dirty="0" smtClean="0"/>
              <a:t>裁判</a:t>
            </a:r>
            <a:r>
              <a:rPr lang="zh-CN" altLang="en-US" dirty="0"/>
              <a:t>要旨段</a:t>
            </a:r>
            <a:r>
              <a:rPr lang="zh-CN" altLang="en-US" dirty="0" smtClean="0"/>
              <a:t>原文</a:t>
            </a:r>
            <a:r>
              <a:rPr lang="en-US" altLang="zh-CN" dirty="0" smtClean="0"/>
              <a:t>”:”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”,</a:t>
            </a:r>
          </a:p>
          <a:p>
            <a:r>
              <a:rPr lang="en-US" altLang="zh-CN" dirty="0"/>
              <a:t>"</a:t>
            </a:r>
            <a:r>
              <a:rPr lang="zh-CN" altLang="en-US" dirty="0"/>
              <a:t>案件类型</a:t>
            </a:r>
            <a:r>
              <a:rPr lang="en-US" altLang="zh-CN" dirty="0" smtClean="0"/>
              <a:t>":”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”,</a:t>
            </a:r>
          </a:p>
          <a:p>
            <a:r>
              <a:rPr lang="en-US" altLang="zh-CN" dirty="0"/>
              <a:t>"</a:t>
            </a:r>
            <a:r>
              <a:rPr lang="zh-CN" altLang="en-US" dirty="0"/>
              <a:t>裁判日期</a:t>
            </a:r>
            <a:r>
              <a:rPr lang="en-US" altLang="zh-CN" dirty="0"/>
              <a:t>": </a:t>
            </a:r>
            <a:r>
              <a:rPr lang="en-US" altLang="zh-CN" dirty="0" smtClean="0"/>
              <a:t>"2014-12-04",</a:t>
            </a:r>
          </a:p>
          <a:p>
            <a:r>
              <a:rPr lang="en-US" altLang="zh-CN" dirty="0"/>
              <a:t>"</a:t>
            </a:r>
            <a:r>
              <a:rPr lang="zh-CN" altLang="en-US" dirty="0"/>
              <a:t>案件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“:”</a:t>
            </a:r>
            <a:r>
              <a:rPr lang="en-US" altLang="zh-CN" dirty="0" err="1" smtClean="0"/>
              <a:t>str</a:t>
            </a:r>
            <a:r>
              <a:rPr lang="en-US" altLang="zh-CN" dirty="0"/>
              <a:t>”,</a:t>
            </a:r>
            <a:br>
              <a:rPr lang="en-US" altLang="zh-CN" dirty="0"/>
            </a:br>
            <a:r>
              <a:rPr lang="en-US" altLang="zh-CN" dirty="0"/>
              <a:t>"</a:t>
            </a:r>
            <a:r>
              <a:rPr lang="zh-CN" altLang="en-US" dirty="0"/>
              <a:t>文书</a:t>
            </a:r>
            <a:r>
              <a:rPr lang="en-US" altLang="zh-CN" dirty="0"/>
              <a:t>ID</a:t>
            </a:r>
            <a:r>
              <a:rPr lang="en-US" altLang="zh-CN" dirty="0" smtClean="0"/>
              <a:t>":”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”,</a:t>
            </a:r>
          </a:p>
          <a:p>
            <a:r>
              <a:rPr lang="en-US" altLang="zh-CN" dirty="0"/>
              <a:t>"</a:t>
            </a:r>
            <a:r>
              <a:rPr lang="zh-CN" altLang="en-US" dirty="0"/>
              <a:t>审判程序</a:t>
            </a:r>
            <a:r>
              <a:rPr lang="en-US" altLang="zh-CN" dirty="0" smtClean="0"/>
              <a:t>":”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”,</a:t>
            </a:r>
          </a:p>
          <a:p>
            <a:r>
              <a:rPr lang="en-US" altLang="zh-CN" dirty="0"/>
              <a:t>"</a:t>
            </a:r>
            <a:r>
              <a:rPr lang="zh-CN" altLang="en-US" dirty="0"/>
              <a:t>案号</a:t>
            </a:r>
            <a:r>
              <a:rPr lang="en-US" altLang="zh-CN" dirty="0" smtClean="0"/>
              <a:t>":””,</a:t>
            </a:r>
          </a:p>
          <a:p>
            <a:r>
              <a:rPr lang="en-US" altLang="zh-CN" dirty="0"/>
              <a:t>"</a:t>
            </a:r>
            <a:r>
              <a:rPr lang="zh-CN" altLang="en-US" dirty="0"/>
              <a:t>法院名称</a:t>
            </a:r>
            <a:r>
              <a:rPr lang="en-US" altLang="zh-CN" dirty="0" smtClean="0"/>
              <a:t>":””,</a:t>
            </a:r>
          </a:p>
          <a:p>
            <a:r>
              <a:rPr lang="en-US" altLang="zh-CN" dirty="0" smtClean="0"/>
              <a:t>“</a:t>
            </a:r>
            <a:r>
              <a:rPr lang="zh-CN" altLang="en-US" dirty="0" smtClean="0"/>
              <a:t>搜索条件</a:t>
            </a:r>
            <a:r>
              <a:rPr lang="en-US" altLang="zh-CN" dirty="0" smtClean="0"/>
              <a:t>”{“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1”:[], “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2”:[],…},</a:t>
            </a:r>
          </a:p>
          <a:p>
            <a:r>
              <a:rPr lang="en-US" altLang="zh-CN" dirty="0" smtClean="0"/>
              <a:t>“</a:t>
            </a:r>
            <a:r>
              <a:rPr lang="zh-CN" altLang="en-US" dirty="0" smtClean="0"/>
              <a:t>更新日期</a:t>
            </a:r>
            <a:r>
              <a:rPr lang="en-US" altLang="zh-CN" dirty="0" smtClean="0"/>
              <a:t>”,”2016-09-28”#</a:t>
            </a:r>
            <a:r>
              <a:rPr lang="zh-CN" altLang="en-US" dirty="0" smtClean="0"/>
              <a:t>以后每日更新的时候添加这个字段， 这次全部为</a:t>
            </a:r>
            <a:r>
              <a:rPr lang="en-US" altLang="zh-CN" dirty="0" smtClean="0"/>
              <a:t>””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559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文书抓取字段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拼页面类似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wenshu.court.gov.cn/CreateContentJS/CreateContentJS.aspx?DocID=532bd8ed-4ba8-48b7-ad70-0063f64ede05</a:t>
            </a:r>
            <a:endParaRPr lang="en-US" altLang="zh-CN" dirty="0" smtClean="0"/>
          </a:p>
          <a:p>
            <a:r>
              <a:rPr lang="zh-CN" altLang="en-US" smtClean="0">
                <a:hlinkClick r:id="rId3"/>
              </a:rPr>
              <a:t>和 </a:t>
            </a:r>
            <a:r>
              <a:rPr lang="en-US" altLang="zh-CN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wenshu.court.gov.cn/Content/GetSummary</a:t>
            </a:r>
            <a:r>
              <a:rPr lang="en-US" altLang="zh-CN" dirty="0" smtClean="0"/>
              <a:t> post </a:t>
            </a:r>
            <a:r>
              <a:rPr lang="zh-CN" altLang="en-US" dirty="0" smtClean="0"/>
              <a:t>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获得 </a:t>
            </a:r>
            <a:r>
              <a:rPr lang="en-US" altLang="zh-CN" dirty="0" smtClean="0"/>
              <a:t>summary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存储结构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“id”:””,</a:t>
            </a:r>
          </a:p>
          <a:p>
            <a:pPr lvl="1"/>
            <a:r>
              <a:rPr lang="en-US" altLang="zh-CN" dirty="0" smtClean="0"/>
              <a:t>“raw-data”:”</a:t>
            </a:r>
            <a:r>
              <a:rPr lang="en-US" altLang="zh-CN" dirty="0"/>
              <a:t> </a:t>
            </a:r>
            <a:r>
              <a:rPr lang="en-US" altLang="zh-CN" dirty="0" smtClean="0"/>
              <a:t>{\“Title\”:…..”#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jsonHtmlData</a:t>
            </a:r>
            <a:r>
              <a:rPr lang="en-US" altLang="zh-CN" dirty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”后面的值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/>
              <a:t>summary”:{	</a:t>
            </a:r>
            <a:r>
              <a:rPr lang="en-US" altLang="zh-CN" dirty="0" err="1"/>
              <a:t>RelateInfo</a:t>
            </a:r>
            <a:r>
              <a:rPr lang="en-US" altLang="zh-CN" dirty="0"/>
              <a:t>: [{		name: "</a:t>
            </a:r>
            <a:r>
              <a:rPr lang="zh-CN" altLang="en-US" dirty="0"/>
              <a:t>审理法院</a:t>
            </a:r>
            <a:r>
              <a:rPr lang="en-US" altLang="zh-CN" dirty="0"/>
              <a:t>",		key: "court",		value: "</a:t>
            </a:r>
            <a:r>
              <a:rPr lang="zh-CN" altLang="en-US" dirty="0"/>
              <a:t>最高人民法院</a:t>
            </a:r>
            <a:r>
              <a:rPr lang="en-US" altLang="zh-CN" dirty="0"/>
              <a:t>"	},	{		name: "</a:t>
            </a:r>
            <a:r>
              <a:rPr lang="zh-CN" altLang="en-US" dirty="0"/>
              <a:t>案件类型</a:t>
            </a:r>
            <a:r>
              <a:rPr lang="en-US" altLang="zh-CN" dirty="0"/>
              <a:t>",		key: "</a:t>
            </a:r>
            <a:r>
              <a:rPr lang="en-US" altLang="zh-CN" dirty="0" err="1"/>
              <a:t>caseType</a:t>
            </a:r>
            <a:r>
              <a:rPr lang="en-US" altLang="zh-CN" dirty="0"/>
              <a:t>",		value: "</a:t>
            </a:r>
            <a:r>
              <a:rPr lang="zh-CN" altLang="en-US" dirty="0"/>
              <a:t>民事案件</a:t>
            </a:r>
            <a:r>
              <a:rPr lang="en-US" altLang="zh-CN" dirty="0"/>
              <a:t>"	},	{		name: "</a:t>
            </a:r>
            <a:r>
              <a:rPr lang="zh-CN" altLang="en-US" dirty="0"/>
              <a:t>案由</a:t>
            </a:r>
            <a:r>
              <a:rPr lang="en-US" altLang="zh-CN" dirty="0"/>
              <a:t>",		key: "reason",		value: "</a:t>
            </a:r>
            <a:r>
              <a:rPr lang="zh-CN" altLang="en-US" dirty="0"/>
              <a:t>债权人撤销权纠纷</a:t>
            </a:r>
            <a:r>
              <a:rPr lang="en-US" altLang="zh-CN" dirty="0"/>
              <a:t>"	},	{		name: "</a:t>
            </a:r>
            <a:r>
              <a:rPr lang="zh-CN" altLang="en-US" dirty="0"/>
              <a:t>审理程序</a:t>
            </a:r>
            <a:r>
              <a:rPr lang="en-US" altLang="zh-CN" dirty="0"/>
              <a:t>",		key: "</a:t>
            </a:r>
            <a:r>
              <a:rPr lang="en-US" altLang="zh-CN" dirty="0" err="1"/>
              <a:t>trialRound</a:t>
            </a:r>
            <a:r>
              <a:rPr lang="en-US" altLang="zh-CN" dirty="0"/>
              <a:t>",		value: "</a:t>
            </a:r>
            <a:r>
              <a:rPr lang="zh-CN" altLang="en-US" dirty="0"/>
              <a:t>再审</a:t>
            </a:r>
            <a:r>
              <a:rPr lang="en-US" altLang="zh-CN" dirty="0"/>
              <a:t>"	},	{		name: "</a:t>
            </a:r>
            <a:r>
              <a:rPr lang="zh-CN" altLang="en-US" dirty="0"/>
              <a:t>裁判日期</a:t>
            </a:r>
            <a:r>
              <a:rPr lang="en-US" altLang="zh-CN" dirty="0"/>
              <a:t>",		key: "</a:t>
            </a:r>
            <a:r>
              <a:rPr lang="en-US" altLang="zh-CN" dirty="0" err="1"/>
              <a:t>trialDate</a:t>
            </a:r>
            <a:r>
              <a:rPr lang="en-US" altLang="zh-CN" dirty="0"/>
              <a:t>",		value: "2014-12-04"	},	{		name: "</a:t>
            </a:r>
            <a:r>
              <a:rPr lang="zh-CN" altLang="en-US" dirty="0"/>
              <a:t>当事人</a:t>
            </a:r>
            <a:r>
              <a:rPr lang="en-US" altLang="zh-CN" dirty="0"/>
              <a:t>",		key: "</a:t>
            </a:r>
            <a:r>
              <a:rPr lang="en-US" altLang="zh-CN" dirty="0" err="1"/>
              <a:t>appellor</a:t>
            </a:r>
            <a:r>
              <a:rPr lang="en-US" altLang="zh-CN" dirty="0"/>
              <a:t>",		value: "</a:t>
            </a:r>
            <a:r>
              <a:rPr lang="zh-CN" altLang="en-US" dirty="0"/>
              <a:t>丹东通宇建筑工程公司</a:t>
            </a:r>
            <a:r>
              <a:rPr lang="en-US" altLang="zh-CN" dirty="0"/>
              <a:t>,</a:t>
            </a:r>
            <a:r>
              <a:rPr lang="zh-CN" altLang="en-US" dirty="0"/>
              <a:t>丹东客来多购物广场有限公司</a:t>
            </a:r>
            <a:r>
              <a:rPr lang="en-US" altLang="zh-CN" dirty="0"/>
              <a:t>,</a:t>
            </a:r>
            <a:r>
              <a:rPr lang="zh-CN" altLang="en-US" dirty="0"/>
              <a:t>丹东市金源房地产开发有限公司</a:t>
            </a:r>
            <a:r>
              <a:rPr lang="en-US" altLang="zh-CN" dirty="0"/>
              <a:t>,</a:t>
            </a:r>
            <a:r>
              <a:rPr lang="zh-CN" altLang="en-US" dirty="0"/>
              <a:t>中华人民共和国最高人民检察院</a:t>
            </a:r>
            <a:r>
              <a:rPr lang="en-US" altLang="zh-CN" dirty="0"/>
              <a:t>"	}],	</a:t>
            </a:r>
            <a:r>
              <a:rPr lang="en-US" altLang="zh-CN" dirty="0" err="1"/>
              <a:t>LegalBase</a:t>
            </a:r>
            <a:r>
              <a:rPr lang="en-US" altLang="zh-CN" dirty="0"/>
              <a:t>: [{		</a:t>
            </a:r>
            <a:r>
              <a:rPr lang="zh-CN" altLang="en-US" dirty="0"/>
              <a:t>法规名称</a:t>
            </a:r>
            <a:r>
              <a:rPr lang="en-US" altLang="zh-CN" dirty="0"/>
              <a:t>: \u0027《</a:t>
            </a:r>
            <a:r>
              <a:rPr lang="zh-CN" altLang="en-US" dirty="0"/>
              <a:t>中华人民共和国民事诉讼法（</a:t>
            </a:r>
            <a:r>
              <a:rPr lang="en-US" altLang="zh-CN" dirty="0"/>
              <a:t>2013</a:t>
            </a:r>
            <a:r>
              <a:rPr lang="zh-CN" altLang="en-US" dirty="0"/>
              <a:t>年）</a:t>
            </a:r>
            <a:r>
              <a:rPr lang="en-US" altLang="zh-CN" dirty="0"/>
              <a:t>》\u0027,		Items: [{			</a:t>
            </a:r>
            <a:r>
              <a:rPr lang="zh-CN" altLang="en-US" dirty="0"/>
              <a:t>法条名称</a:t>
            </a:r>
            <a:r>
              <a:rPr lang="en-US" altLang="zh-CN" dirty="0"/>
              <a:t>: \u0027</a:t>
            </a:r>
            <a:r>
              <a:rPr lang="zh-CN" altLang="en-US" dirty="0"/>
              <a:t>第一百七十条第一款</a:t>
            </a:r>
            <a:r>
              <a:rPr lang="en-US" altLang="zh-CN" dirty="0"/>
              <a:t>\u0027,			</a:t>
            </a:r>
            <a:r>
              <a:rPr lang="zh-CN" altLang="en-US" dirty="0"/>
              <a:t>法条内容</a:t>
            </a:r>
            <a:r>
              <a:rPr lang="en-US" altLang="zh-CN" dirty="0"/>
              <a:t>: \u0027</a:t>
            </a:r>
            <a:r>
              <a:rPr lang="zh-CN" altLang="en-US" dirty="0"/>
              <a:t>第一百七十条　第二审人民法院对上诉案件，经过审理，按照下列情形，分别处理：</a:t>
            </a:r>
            <a:r>
              <a:rPr lang="en-US" altLang="zh-CN" dirty="0"/>
              <a:t>[</a:t>
            </a:r>
            <a:r>
              <a:rPr lang="en-US" altLang="zh-CN" dirty="0" err="1"/>
              <a:t>ly</a:t>
            </a:r>
            <a:r>
              <a:rPr lang="en-US" altLang="zh-CN" dirty="0"/>
              <a:t>][</a:t>
            </a:r>
            <a:r>
              <a:rPr lang="en-US" altLang="zh-CN" dirty="0" err="1"/>
              <a:t>ly</a:t>
            </a:r>
            <a:r>
              <a:rPr lang="en-US" altLang="zh-CN" dirty="0"/>
              <a:t>]</a:t>
            </a:r>
            <a:r>
              <a:rPr lang="zh-CN" altLang="en-US" dirty="0"/>
              <a:t>（一）原判决、裁定认定事实清楚，适用法律正确的，以判决、裁定方式驳回上诉，维持原判决、裁定；</a:t>
            </a:r>
            <a:r>
              <a:rPr lang="en-US" altLang="zh-CN" dirty="0"/>
              <a:t>[</a:t>
            </a:r>
            <a:r>
              <a:rPr lang="en-US" altLang="zh-CN" dirty="0" err="1"/>
              <a:t>ly</a:t>
            </a:r>
            <a:r>
              <a:rPr lang="en-US" altLang="zh-CN" dirty="0"/>
              <a:t>]</a:t>
            </a:r>
            <a:r>
              <a:rPr lang="zh-CN" altLang="en-US" dirty="0"/>
              <a:t>（二）原判决、裁定认定事实错误或者适用法律错误的，以判决、裁定方式依法改判、撤销或者变更；</a:t>
            </a:r>
            <a:r>
              <a:rPr lang="en-US" altLang="zh-CN" dirty="0"/>
              <a:t>[</a:t>
            </a:r>
            <a:r>
              <a:rPr lang="en-US" altLang="zh-CN" dirty="0" err="1"/>
              <a:t>ly</a:t>
            </a:r>
            <a:r>
              <a:rPr lang="en-US" altLang="zh-CN" dirty="0"/>
              <a:t>]</a:t>
            </a:r>
            <a:r>
              <a:rPr lang="zh-CN" altLang="en-US" dirty="0"/>
              <a:t>（三）原判决认定基本事实不清的，裁定撤销原判决，发回原审人民法院重审，或者查清事实后改判；</a:t>
            </a:r>
            <a:r>
              <a:rPr lang="en-US" altLang="zh-CN" dirty="0"/>
              <a:t>[</a:t>
            </a:r>
            <a:r>
              <a:rPr lang="en-US" altLang="zh-CN" dirty="0" err="1"/>
              <a:t>ly</a:t>
            </a:r>
            <a:r>
              <a:rPr lang="en-US" altLang="zh-CN" dirty="0"/>
              <a:t>]</a:t>
            </a:r>
            <a:r>
              <a:rPr lang="zh-CN" altLang="en-US" dirty="0"/>
              <a:t>（四）原判决遗漏当事人或者违法缺席判决等严重违反法定程序的，裁定撤销原判决，发回原审人民法院重审。</a:t>
            </a:r>
            <a:r>
              <a:rPr lang="en-US" altLang="zh-CN" dirty="0"/>
              <a:t>[</a:t>
            </a:r>
            <a:r>
              <a:rPr lang="en-US" altLang="zh-CN" dirty="0" err="1"/>
              <a:t>ly</a:t>
            </a:r>
            <a:r>
              <a:rPr lang="en-US" altLang="zh-CN" dirty="0"/>
              <a:t>]</a:t>
            </a:r>
            <a:r>
              <a:rPr lang="zh-CN" altLang="en-US" dirty="0"/>
              <a:t>原审人民法院对发回重审的案件作出判决后，当事人提起上诉的，第二审人民法院不得再次发回重审。</a:t>
            </a:r>
            <a:r>
              <a:rPr lang="en-US" altLang="zh-CN" dirty="0"/>
              <a:t>[</a:t>
            </a:r>
            <a:r>
              <a:rPr lang="en-US" altLang="zh-CN" dirty="0" err="1"/>
              <a:t>ly</a:t>
            </a:r>
            <a:r>
              <a:rPr lang="en-US" altLang="zh-CN" dirty="0"/>
              <a:t>]\u0027		},		{			</a:t>
            </a:r>
            <a:r>
              <a:rPr lang="zh-CN" altLang="en-US" dirty="0"/>
              <a:t>法条名称</a:t>
            </a:r>
            <a:r>
              <a:rPr lang="en-US" altLang="zh-CN" dirty="0"/>
              <a:t>: \u0027</a:t>
            </a:r>
            <a:r>
              <a:rPr lang="zh-CN" altLang="en-US" dirty="0"/>
              <a:t>第二百零七条第一款</a:t>
            </a:r>
            <a:r>
              <a:rPr lang="en-US" altLang="zh-CN" dirty="0"/>
              <a:t>\u0027,			</a:t>
            </a:r>
            <a:r>
              <a:rPr lang="zh-CN" altLang="en-US" dirty="0"/>
              <a:t>法条内容</a:t>
            </a:r>
            <a:r>
              <a:rPr lang="en-US" altLang="zh-CN" dirty="0"/>
              <a:t>: \u0027</a:t>
            </a:r>
            <a:r>
              <a:rPr lang="zh-CN" altLang="en-US" dirty="0"/>
              <a:t>第二百零七条人民法院按照审判监督程序再审的案件，发生法律效力的判决、裁定是由第一审法院作出的，按照第一审程序审理，所作的判决、裁定，当事人可以上诉；发生法律效力的判决、裁定是由第二审法院作出的，按照第二审程序审理，所作的判决、裁定，是发生法律效力的判决、裁定；上级人民法院按照审判监督程序提审的，按照第二审程序审理，所作的判决、裁定是发生法律效力的判决、裁定。</a:t>
            </a:r>
            <a:r>
              <a:rPr lang="en-US" altLang="zh-CN" dirty="0"/>
              <a:t>[</a:t>
            </a:r>
            <a:r>
              <a:rPr lang="en-US" altLang="zh-CN" dirty="0" err="1"/>
              <a:t>ly</a:t>
            </a:r>
            <a:r>
              <a:rPr lang="en-US" altLang="zh-CN" dirty="0"/>
              <a:t>]</a:t>
            </a:r>
            <a:r>
              <a:rPr lang="zh-CN" altLang="en-US" dirty="0"/>
              <a:t>人民法院审理再审案件，应当另行组成合议庭。</a:t>
            </a:r>
            <a:r>
              <a:rPr lang="en-US" altLang="zh-CN" dirty="0"/>
              <a:t>[</a:t>
            </a:r>
            <a:r>
              <a:rPr lang="en-US" altLang="zh-CN" dirty="0" err="1"/>
              <a:t>ly</a:t>
            </a:r>
            <a:r>
              <a:rPr lang="en-US" altLang="zh-CN" dirty="0"/>
              <a:t>]\u0027		}]	}]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主要任务是吧数据抓下来，</a:t>
            </a:r>
            <a:r>
              <a:rPr lang="en-US" altLang="zh-CN" dirty="0" smtClean="0"/>
              <a:t>raw-data</a:t>
            </a:r>
            <a:r>
              <a:rPr lang="zh-CN" altLang="en-US" dirty="0" smtClean="0"/>
              <a:t>日后在进行加工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56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文书</a:t>
            </a:r>
            <a:r>
              <a:rPr lang="en-US" altLang="zh-CN" dirty="0" smtClean="0"/>
              <a:t>ID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Key</a:t>
            </a:r>
            <a:r>
              <a:rPr lang="zh-CN" altLang="en-US" dirty="0"/>
              <a:t> </a:t>
            </a:r>
            <a:r>
              <a:rPr lang="en-US" altLang="zh-CN" dirty="0" smtClean="0"/>
              <a:t>+ index</a:t>
            </a:r>
          </a:p>
          <a:p>
            <a:r>
              <a:rPr lang="zh-CN" altLang="en-US" dirty="0" smtClean="0"/>
              <a:t>除“</a:t>
            </a:r>
            <a:r>
              <a:rPr lang="zh-CN" altLang="en-US" dirty="0"/>
              <a:t>裁判要旨段原文</a:t>
            </a:r>
            <a:r>
              <a:rPr lang="zh-CN" altLang="en-US" dirty="0" smtClean="0"/>
              <a:t>”，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案件</a:t>
            </a:r>
            <a:r>
              <a:rPr lang="zh-CN" altLang="en-US" dirty="0"/>
              <a:t>名称</a:t>
            </a:r>
            <a:r>
              <a:rPr lang="zh-CN" altLang="en-US" dirty="0" smtClean="0"/>
              <a:t>字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段，其余字段都设为</a:t>
            </a:r>
            <a:r>
              <a:rPr lang="en-US" altLang="zh-CN" dirty="0" smtClean="0"/>
              <a:t>index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46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我的理解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日网站会发布新增， 那么实际从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12:00</a:t>
            </a:r>
            <a:r>
              <a:rPr lang="zh-CN" altLang="en-US" dirty="0" smtClean="0"/>
              <a:t>之后开始就可以开始抓取了这个时间比较保险。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日可以测试用代理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 每秒抓取</a:t>
            </a:r>
            <a:r>
              <a:rPr lang="en-US" altLang="zh-CN" dirty="0" smtClean="0"/>
              <a:t>6-8</a:t>
            </a:r>
            <a:r>
              <a:rPr lang="zh-CN" altLang="en-US" dirty="0" smtClean="0"/>
              <a:t>个页面，测试一下极限。正常情况下我们应该用不到这么高的访问量。如果</a:t>
            </a:r>
            <a:r>
              <a:rPr lang="en-US" altLang="zh-CN" dirty="0" smtClean="0"/>
              <a:t>29</a:t>
            </a:r>
            <a:r>
              <a:rPr lang="zh-CN" altLang="en-US" dirty="0" smtClean="0"/>
              <a:t>号服务器挂了</a:t>
            </a:r>
            <a:r>
              <a:rPr lang="en-US" altLang="zh-CN" dirty="0" smtClean="0"/>
              <a:t>30</a:t>
            </a:r>
            <a:r>
              <a:rPr lang="zh-CN" altLang="en-US" dirty="0" smtClean="0"/>
              <a:t>号他们还来得及重启</a:t>
            </a:r>
            <a:r>
              <a:rPr lang="zh-CN" altLang="en-US" dirty="0" smtClean="0">
                <a:sym typeface="Wingdings" panose="05000000000000000000" pitchFamily="2" charset="2"/>
              </a:rPr>
              <a:t>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最好程序里面有判断文书总量不变的话，截止时间可以往后延。我预测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号可能也不会有新增（最乐观的判断）所以如果判断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日后总数不变的话我们可以多“流氓一会儿”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504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637</TotalTime>
  <Words>415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Wingdings</vt:lpstr>
      <vt:lpstr>天体</vt:lpstr>
      <vt:lpstr>裁判文书网抓取方案</vt:lpstr>
      <vt:lpstr>PowerPoint 演示文稿</vt:lpstr>
      <vt:lpstr>服务器</vt:lpstr>
      <vt:lpstr>抓取流程</vt:lpstr>
      <vt:lpstr>ID抓取字段</vt:lpstr>
      <vt:lpstr>文书抓取字段</vt:lpstr>
      <vt:lpstr>Mongodb设置</vt:lpstr>
      <vt:lpstr>注释：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裁判文书网抓取方案</dc:title>
  <dc:creator>Think</dc:creator>
  <cp:lastModifiedBy>Think</cp:lastModifiedBy>
  <cp:revision>23</cp:revision>
  <dcterms:created xsi:type="dcterms:W3CDTF">2016-09-28T04:23:48Z</dcterms:created>
  <dcterms:modified xsi:type="dcterms:W3CDTF">2016-09-29T14:20:11Z</dcterms:modified>
</cp:coreProperties>
</file>