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599" autoAdjust="0"/>
  </p:normalViewPr>
  <p:slideViewPr>
    <p:cSldViewPr>
      <p:cViewPr varScale="1">
        <p:scale>
          <a:sx n="127" d="100"/>
          <a:sy n="127" d="100"/>
        </p:scale>
        <p:origin x="256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2024/9/3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2024/9/3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2024/9/3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2024/9/3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2024/9/3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uosuiming@email.jnu.edu.c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m.jd.com/13314046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item.jd.com/13464817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计算机网络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Computer Networks</a:t>
            </a:r>
          </a:p>
          <a:p>
            <a:pPr rtl="0"/>
            <a:r>
              <a:rPr lang="en-US" altLang="zh-CN" dirty="0"/>
              <a:t>Computer Networking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自我介绍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郭穗鸣 </a:t>
            </a:r>
            <a:r>
              <a:rPr lang="en-US" altLang="zh-CN" dirty="0">
                <a:hlinkClick r:id="rId3"/>
              </a:rPr>
              <a:t>guosuiming@email.jnu.edu.cn</a:t>
            </a:r>
            <a:r>
              <a:rPr lang="en-US" altLang="zh-CN" dirty="0"/>
              <a:t>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暨南大学信息学院</a:t>
            </a:r>
            <a:r>
              <a:rPr lang="en-US" altLang="zh-CN" dirty="0"/>
              <a:t>/</a:t>
            </a:r>
            <a:r>
              <a:rPr lang="zh-CN" altLang="en-US" dirty="0"/>
              <a:t>网络空间安全学院</a:t>
            </a:r>
            <a:r>
              <a:rPr lang="en-US" altLang="zh-CN" dirty="0"/>
              <a:t>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南海楼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104</a:t>
            </a:r>
          </a:p>
          <a:p>
            <a:pPr rtl="0"/>
            <a:r>
              <a:rPr lang="zh-CN" altLang="en-US" dirty="0"/>
              <a:t>清华大学电子工程系（本科、硕士）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香港中文大学信息工程系（博士）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最近研究方向：</a:t>
            </a:r>
            <a:endParaRPr lang="en-US" altLang="zh-CN" dirty="0"/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普适计算、</a:t>
            </a:r>
            <a:r>
              <a:rPr lang="zh-CN" altLang="en-US" dirty="0"/>
              <a:t>智慧城市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数据挖掘（城市数据）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/>
            <a:r>
              <a:rPr lang="zh-CN" altLang="en-US" dirty="0"/>
              <a:t>人工智能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 descr="图片包含 文字, 纵横字谜&#10;&#10;描述已自动生成">
            <a:extLst>
              <a:ext uri="{FF2B5EF4-FFF2-40B4-BE49-F238E27FC236}">
                <a16:creationId xmlns:a16="http://schemas.microsoft.com/office/drawing/2014/main" id="{300BB8E6-0180-454D-902B-54C76B61B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780" y="4149080"/>
            <a:ext cx="216024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29F3-B4F4-4322-905D-D1FB13AF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9718C8-C5AE-498D-BCCB-1F28EE79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236" y="1772817"/>
            <a:ext cx="2624472" cy="28083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9DE635-A2AC-4919-99CC-06CD59EEF508}"/>
              </a:ext>
            </a:extLst>
          </p:cNvPr>
          <p:cNvSpPr txBox="1"/>
          <p:nvPr/>
        </p:nvSpPr>
        <p:spPr>
          <a:xfrm>
            <a:off x="1676428" y="4725144"/>
            <a:ext cx="24482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hlinkClick r:id="rId3"/>
              </a:rPr>
              <a:t>https://item.jd.com/13314046.html</a:t>
            </a:r>
            <a:r>
              <a:rPr lang="zh-CN" altLang="en-US" sz="2400" dirty="0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1B88EF-4AD8-44D4-8092-80E27D723537}"/>
              </a:ext>
            </a:extLst>
          </p:cNvPr>
          <p:cNvSpPr txBox="1"/>
          <p:nvPr/>
        </p:nvSpPr>
        <p:spPr>
          <a:xfrm>
            <a:off x="4654252" y="4725144"/>
            <a:ext cx="244827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hlinkClick r:id="rId4"/>
              </a:rPr>
              <a:t>https://item.jd.com/13464817.html</a:t>
            </a:r>
            <a:r>
              <a:rPr lang="zh-CN" altLang="en-US" sz="2400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A76575-A95D-440D-A18F-C336002F03D8}"/>
              </a:ext>
            </a:extLst>
          </p:cNvPr>
          <p:cNvSpPr txBox="1"/>
          <p:nvPr/>
        </p:nvSpPr>
        <p:spPr>
          <a:xfrm>
            <a:off x="7318548" y="1772816"/>
            <a:ext cx="4392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自行购买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借阅，不买也可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内容覆盖学习和考试内容，买书用于自己阅读、参考、了解更多细节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两书讲述计算机网络的顺序完全相反，之后会说到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参考来源：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两书都有附官方版本的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我学习此课程时的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我自己的了解</a:t>
            </a:r>
          </a:p>
        </p:txBody>
      </p:sp>
      <p:pic>
        <p:nvPicPr>
          <p:cNvPr id="9" name="图片 8" descr="图形用户界面&#10;&#10;描述已自动生成">
            <a:extLst>
              <a:ext uri="{FF2B5EF4-FFF2-40B4-BE49-F238E27FC236}">
                <a16:creationId xmlns:a16="http://schemas.microsoft.com/office/drawing/2014/main" id="{DEEBB73B-0810-D6CE-D252-3F4956FB0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766" y="1772816"/>
            <a:ext cx="27354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E08C1-D939-4E29-A6AD-AB6DE1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课程简介（简单版）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8276E-1EE3-4057-A803-9362A812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没有那么多数学，更像文科课程</a:t>
            </a:r>
            <a:endParaRPr lang="en-US" altLang="zh-CN" dirty="0"/>
          </a:p>
          <a:p>
            <a:r>
              <a:rPr lang="zh-CN" altLang="en-US" dirty="0"/>
              <a:t>重点是：</a:t>
            </a:r>
            <a:endParaRPr lang="en-US" altLang="zh-CN" dirty="0"/>
          </a:p>
          <a:p>
            <a:pPr lvl="1"/>
            <a:r>
              <a:rPr lang="zh-CN" altLang="en-US" dirty="0"/>
              <a:t>互联网体系结构</a:t>
            </a:r>
            <a:endParaRPr lang="en-US" altLang="zh-CN" dirty="0"/>
          </a:p>
          <a:p>
            <a:pPr lvl="1"/>
            <a:r>
              <a:rPr lang="zh-CN" altLang="en-US" dirty="0"/>
              <a:t>各种协议</a:t>
            </a:r>
            <a:endParaRPr lang="en-US" altLang="zh-CN" dirty="0"/>
          </a:p>
          <a:p>
            <a:pPr lvl="1"/>
            <a:r>
              <a:rPr lang="zh-CN" altLang="en-US" dirty="0"/>
              <a:t>各种用到的算法的细节</a:t>
            </a:r>
            <a:endParaRPr lang="en-US" altLang="zh-CN" dirty="0"/>
          </a:p>
          <a:p>
            <a:r>
              <a:rPr lang="zh-CN" altLang="en-US" dirty="0"/>
              <a:t>从考试角度：</a:t>
            </a:r>
            <a:endParaRPr lang="en-US" altLang="zh-CN" dirty="0"/>
          </a:p>
          <a:p>
            <a:pPr lvl="1"/>
            <a:r>
              <a:rPr lang="zh-CN" altLang="en-US" dirty="0"/>
              <a:t>记忆 </a:t>
            </a:r>
            <a:r>
              <a:rPr lang="en-US" altLang="zh-CN" dirty="0"/>
              <a:t>+ </a:t>
            </a:r>
            <a:r>
              <a:rPr lang="zh-CN" altLang="en-US" dirty="0"/>
              <a:t>计算</a:t>
            </a:r>
            <a:endParaRPr lang="en-US" altLang="zh-CN" dirty="0"/>
          </a:p>
          <a:p>
            <a:r>
              <a:rPr lang="zh-CN" altLang="en-US" dirty="0"/>
              <a:t>从应用角度：</a:t>
            </a:r>
            <a:endParaRPr lang="en-US" altLang="zh-CN" dirty="0"/>
          </a:p>
          <a:p>
            <a:pPr lvl="1"/>
            <a:r>
              <a:rPr lang="zh-CN" altLang="en-US" dirty="0"/>
              <a:t>不需要记忆，学会查询、搜索各类参考文献</a:t>
            </a:r>
          </a:p>
        </p:txBody>
      </p:sp>
    </p:spTree>
    <p:extLst>
      <p:ext uri="{BB962C8B-B14F-4D97-AF65-F5344CB8AC3E}">
        <p14:creationId xmlns:p14="http://schemas.microsoft.com/office/powerpoint/2010/main" val="183563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15D86-9539-41DE-A545-8A6B684A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课程简介（困难版）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6E8EB-9471-499C-8F9A-C573055F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没有那么多数学，但是有很多编程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语言、套接字编程（</a:t>
            </a:r>
            <a:r>
              <a:rPr lang="en-US" altLang="zh-CN" dirty="0"/>
              <a:t>Socket Programming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实现各种算法、根据协议开发各种应用</a:t>
            </a:r>
            <a:endParaRPr lang="en-US" altLang="zh-CN" dirty="0"/>
          </a:p>
          <a:p>
            <a:pPr lvl="1"/>
            <a:r>
              <a:rPr lang="zh-CN" altLang="en-US" dirty="0"/>
              <a:t>如何提高算法效率</a:t>
            </a:r>
            <a:endParaRPr lang="en-US" altLang="zh-CN" dirty="0"/>
          </a:p>
          <a:p>
            <a:pPr lvl="1"/>
            <a:r>
              <a:rPr lang="zh-CN" altLang="en-US" dirty="0"/>
              <a:t>多线程编程</a:t>
            </a:r>
            <a:endParaRPr lang="en-US" altLang="zh-CN" dirty="0"/>
          </a:p>
          <a:p>
            <a:r>
              <a:rPr lang="zh-CN" altLang="en-US" dirty="0"/>
              <a:t>从考试角度：</a:t>
            </a:r>
            <a:endParaRPr lang="en-US" altLang="zh-CN" dirty="0"/>
          </a:p>
          <a:p>
            <a:pPr lvl="1"/>
            <a:r>
              <a:rPr lang="zh-CN" altLang="en-US" dirty="0"/>
              <a:t>设计更高效的算法</a:t>
            </a:r>
            <a:endParaRPr lang="en-US" altLang="zh-CN" dirty="0"/>
          </a:p>
          <a:p>
            <a:pPr lvl="1"/>
            <a:r>
              <a:rPr lang="zh-CN" altLang="en-US" dirty="0"/>
              <a:t>实现某目标需要如何改进协议</a:t>
            </a:r>
            <a:endParaRPr lang="en-US" altLang="zh-CN" dirty="0"/>
          </a:p>
          <a:p>
            <a:pPr lvl="1"/>
            <a:r>
              <a:rPr lang="zh-CN" altLang="en-US" dirty="0"/>
              <a:t>等等</a:t>
            </a:r>
            <a:endParaRPr lang="en-US" altLang="zh-CN" dirty="0"/>
          </a:p>
          <a:p>
            <a:r>
              <a:rPr lang="zh-CN" altLang="en-US" dirty="0"/>
              <a:t>本课程采用简单版</a:t>
            </a:r>
          </a:p>
        </p:txBody>
      </p:sp>
    </p:spTree>
    <p:extLst>
      <p:ext uri="{BB962C8B-B14F-4D97-AF65-F5344CB8AC3E}">
        <p14:creationId xmlns:p14="http://schemas.microsoft.com/office/powerpoint/2010/main" val="271428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B9E5F-653C-41AD-8D16-E957A318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讲述顺序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4C1F4-3082-4C78-97DD-84719DDF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/>
          <a:lstStyle/>
          <a:p>
            <a:r>
              <a:rPr lang="zh-CN" altLang="en-US" dirty="0"/>
              <a:t>计算机网络五层协议体系结构</a:t>
            </a:r>
            <a:endParaRPr lang="en-US" altLang="zh-CN" dirty="0"/>
          </a:p>
          <a:p>
            <a:pPr lvl="1"/>
            <a:r>
              <a:rPr lang="zh-CN" altLang="en-US" dirty="0"/>
              <a:t>之后会讲到细节</a:t>
            </a:r>
            <a:endParaRPr lang="en-US" altLang="zh-CN" dirty="0"/>
          </a:p>
          <a:p>
            <a:r>
              <a:rPr lang="zh-CN" altLang="en-US" dirty="0"/>
              <a:t>自顶向下（黑色书）</a:t>
            </a:r>
            <a:endParaRPr lang="en-US" altLang="zh-CN" dirty="0"/>
          </a:p>
          <a:p>
            <a:pPr lvl="1"/>
            <a:r>
              <a:rPr lang="zh-CN" altLang="en-US" dirty="0"/>
              <a:t>应用层</a:t>
            </a:r>
            <a:r>
              <a:rPr lang="en-US" altLang="zh-CN" dirty="0"/>
              <a:t>-</a:t>
            </a:r>
            <a:r>
              <a:rPr lang="zh-CN" altLang="en-US" dirty="0"/>
              <a:t>传输层</a:t>
            </a:r>
            <a:r>
              <a:rPr lang="en-US" altLang="zh-CN" dirty="0"/>
              <a:t>-</a:t>
            </a:r>
            <a:r>
              <a:rPr lang="zh-CN" altLang="en-US" dirty="0"/>
              <a:t>网络层</a:t>
            </a:r>
            <a:r>
              <a:rPr lang="en-US" altLang="zh-CN" dirty="0"/>
              <a:t>-</a:t>
            </a:r>
            <a:r>
              <a:rPr lang="zh-CN" altLang="en-US" dirty="0"/>
              <a:t>链路层</a:t>
            </a:r>
            <a:r>
              <a:rPr lang="en-US" altLang="zh-CN" dirty="0"/>
              <a:t>-</a:t>
            </a:r>
            <a:r>
              <a:rPr lang="zh-CN" altLang="en-US" dirty="0"/>
              <a:t>物理层</a:t>
            </a:r>
            <a:endParaRPr lang="en-US" altLang="zh-CN" dirty="0"/>
          </a:p>
          <a:p>
            <a:r>
              <a:rPr lang="zh-CN" altLang="en-US" dirty="0"/>
              <a:t>自底向上（棕色书）</a:t>
            </a:r>
            <a:endParaRPr lang="en-US" altLang="zh-CN" dirty="0"/>
          </a:p>
          <a:p>
            <a:pPr lvl="1"/>
            <a:r>
              <a:rPr lang="zh-CN" altLang="en-US" dirty="0"/>
              <a:t>刚好相反</a:t>
            </a:r>
            <a:endParaRPr lang="en-US" altLang="zh-CN" dirty="0"/>
          </a:p>
          <a:p>
            <a:r>
              <a:rPr lang="zh-CN" altLang="en-US" dirty="0"/>
              <a:t>每层内容相对独立，所以可以混用参考书</a:t>
            </a:r>
            <a:endParaRPr lang="en-US" altLang="zh-CN" dirty="0"/>
          </a:p>
          <a:p>
            <a:r>
              <a:rPr lang="zh-CN" altLang="en-US" dirty="0"/>
              <a:t>为与已有的实验内容配合，我们采用自底向上的顺序。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889E29-64E4-423C-BCF4-78839500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2336" y="209296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3654AC-6740-43F8-84CB-6B3EE5887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861" y="218979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77EE3C8B-B707-46DA-B1BB-5025DF699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636" y="2286635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/>
              <a:t>application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transport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network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link</a:t>
            </a:r>
          </a:p>
          <a:p>
            <a:pPr algn="ctr"/>
            <a:endParaRPr lang="en-US" altLang="zh-CN"/>
          </a:p>
          <a:p>
            <a:pPr algn="ctr"/>
            <a:r>
              <a:rPr lang="en-US" altLang="zh-CN"/>
              <a:t>physical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6A41EC05-0788-43FE-9C5B-5E47CA943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2881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70ECECE4-69FE-4445-91C7-1548F1D2A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35867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2B7130C-8A14-49E8-8B95-87061E562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42979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1D692BE6-7F00-4F22-BD91-C47CC1DBE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50091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98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F5638-B993-49D1-947C-EE20BF46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DDAA8-6891-4937-A4EA-F2790DBF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考勤：</a:t>
            </a:r>
            <a:r>
              <a:rPr lang="en-US" altLang="zh-CN" dirty="0"/>
              <a:t>10</a:t>
            </a:r>
          </a:p>
          <a:p>
            <a:r>
              <a:rPr lang="zh-CN" altLang="en-US" dirty="0"/>
              <a:t>课堂小测：</a:t>
            </a:r>
            <a:r>
              <a:rPr lang="en-US" altLang="zh-CN" dirty="0"/>
              <a:t>20</a:t>
            </a:r>
            <a:r>
              <a:rPr lang="zh-CN" altLang="en-US" dirty="0"/>
              <a:t>（分两次，每次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pPr lvl="1"/>
            <a:r>
              <a:rPr lang="zh-CN" altLang="en-US" dirty="0"/>
              <a:t>哪节课安排小测不一定、随机安排</a:t>
            </a:r>
            <a:endParaRPr lang="en-US" altLang="zh-CN" dirty="0"/>
          </a:p>
          <a:p>
            <a:pPr lvl="1"/>
            <a:r>
              <a:rPr lang="zh-CN" altLang="en-US" dirty="0"/>
              <a:t>对于每次小测，总分十分，只要来了就至少给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都是选择题，不难，开卷</a:t>
            </a:r>
            <a:endParaRPr lang="en-US" altLang="zh-CN" dirty="0"/>
          </a:p>
          <a:p>
            <a:r>
              <a:rPr lang="zh-CN" altLang="en-US" dirty="0"/>
              <a:t>作业：</a:t>
            </a:r>
            <a:r>
              <a:rPr lang="en-US" altLang="zh-CN" dirty="0"/>
              <a:t>10</a:t>
            </a:r>
            <a:r>
              <a:rPr lang="zh-CN" altLang="en-US" dirty="0"/>
              <a:t>（一共一次作业）</a:t>
            </a:r>
            <a:endParaRPr lang="en-US" altLang="zh-CN" dirty="0"/>
          </a:p>
          <a:p>
            <a:pPr lvl="1"/>
            <a:r>
              <a:rPr lang="zh-CN" altLang="en-US" dirty="0"/>
              <a:t>题量可能较大，学期中间布置</a:t>
            </a:r>
            <a:endParaRPr lang="en-US" altLang="zh-CN" dirty="0"/>
          </a:p>
          <a:p>
            <a:r>
              <a:rPr lang="zh-CN" altLang="en-US" dirty="0"/>
              <a:t>期末考试：</a:t>
            </a:r>
            <a:r>
              <a:rPr lang="en-US" altLang="zh-CN" dirty="0"/>
              <a:t>60</a:t>
            </a:r>
            <a:r>
              <a:rPr lang="zh-CN" altLang="en-US" dirty="0"/>
              <a:t>、闭卷（选择、判断、问答</a:t>
            </a:r>
            <a:r>
              <a:rPr lang="en-US" altLang="zh-CN" dirty="0"/>
              <a:t>/</a:t>
            </a:r>
            <a:r>
              <a:rPr lang="zh-CN" altLang="en-US" dirty="0"/>
              <a:t>计算）</a:t>
            </a:r>
            <a:endParaRPr lang="en-US" altLang="zh-CN" dirty="0"/>
          </a:p>
          <a:p>
            <a:r>
              <a:rPr lang="zh-CN" altLang="en-US" dirty="0"/>
              <a:t>可能仍会有变动</a:t>
            </a:r>
          </a:p>
        </p:txBody>
      </p:sp>
    </p:spTree>
    <p:extLst>
      <p:ext uri="{BB962C8B-B14F-4D97-AF65-F5344CB8AC3E}">
        <p14:creationId xmlns:p14="http://schemas.microsoft.com/office/powerpoint/2010/main" val="28877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EC3D3-20F9-4521-B2A5-E845CC00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介绍完毕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6F7FE-9F54-4BC1-AADA-3B24B64E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下面开始进入具体内容</a:t>
            </a:r>
          </a:p>
        </p:txBody>
      </p:sp>
    </p:spTree>
    <p:extLst>
      <p:ext uri="{BB962C8B-B14F-4D97-AF65-F5344CB8AC3E}">
        <p14:creationId xmlns:p14="http://schemas.microsoft.com/office/powerpoint/2010/main" val="39022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38</TotalTime>
  <Words>448</Words>
  <Application>Microsoft Macintosh PowerPoint</Application>
  <PresentationFormat>自定义</PresentationFormat>
  <Paragraphs>76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微软雅黑</vt:lpstr>
      <vt:lpstr>Microsoft YaHei UI</vt:lpstr>
      <vt:lpstr>Arial</vt:lpstr>
      <vt:lpstr>Consolas</vt:lpstr>
      <vt:lpstr>黑板 16 x 9</vt:lpstr>
      <vt:lpstr>计算机网络</vt:lpstr>
      <vt:lpstr>自我介绍</vt:lpstr>
      <vt:lpstr>参考书</vt:lpstr>
      <vt:lpstr>课程简介（简单版）</vt:lpstr>
      <vt:lpstr>课程简介（困难版）</vt:lpstr>
      <vt:lpstr>讲述顺序</vt:lpstr>
      <vt:lpstr>成绩构成</vt:lpstr>
      <vt:lpstr>介绍完毕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Suiming Guo</dc:creator>
  <cp:lastModifiedBy>Suiming Guo</cp:lastModifiedBy>
  <cp:revision>26</cp:revision>
  <dcterms:created xsi:type="dcterms:W3CDTF">2019-08-28T01:16:55Z</dcterms:created>
  <dcterms:modified xsi:type="dcterms:W3CDTF">2024-09-03T05:48:18Z</dcterms:modified>
</cp:coreProperties>
</file>