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4"/>
  </p:notesMasterIdLst>
  <p:handoutMasterIdLst>
    <p:handoutMasterId r:id="rId105"/>
  </p:handoutMasterIdLst>
  <p:sldIdLst>
    <p:sldId id="261" r:id="rId2"/>
    <p:sldId id="257" r:id="rId3"/>
    <p:sldId id="265" r:id="rId4"/>
    <p:sldId id="266" r:id="rId5"/>
    <p:sldId id="267" r:id="rId6"/>
    <p:sldId id="268" r:id="rId7"/>
    <p:sldId id="405" r:id="rId8"/>
    <p:sldId id="406" r:id="rId9"/>
    <p:sldId id="404" r:id="rId10"/>
    <p:sldId id="407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9" r:id="rId19"/>
    <p:sldId id="679" r:id="rId20"/>
    <p:sldId id="430" r:id="rId21"/>
    <p:sldId id="681" r:id="rId22"/>
    <p:sldId id="680" r:id="rId23"/>
    <p:sldId id="432" r:id="rId24"/>
    <p:sldId id="682" r:id="rId25"/>
    <p:sldId id="683" r:id="rId26"/>
    <p:sldId id="684" r:id="rId27"/>
    <p:sldId id="685" r:id="rId28"/>
    <p:sldId id="686" r:id="rId29"/>
    <p:sldId id="687" r:id="rId30"/>
    <p:sldId id="688" r:id="rId31"/>
    <p:sldId id="689" r:id="rId32"/>
    <p:sldId id="690" r:id="rId33"/>
    <p:sldId id="691" r:id="rId34"/>
    <p:sldId id="692" r:id="rId35"/>
    <p:sldId id="693" r:id="rId36"/>
    <p:sldId id="694" r:id="rId37"/>
    <p:sldId id="695" r:id="rId38"/>
    <p:sldId id="696" r:id="rId39"/>
    <p:sldId id="697" r:id="rId40"/>
    <p:sldId id="698" r:id="rId41"/>
    <p:sldId id="699" r:id="rId42"/>
    <p:sldId id="700" r:id="rId43"/>
    <p:sldId id="701" r:id="rId44"/>
    <p:sldId id="702" r:id="rId45"/>
    <p:sldId id="703" r:id="rId46"/>
    <p:sldId id="704" r:id="rId47"/>
    <p:sldId id="517" r:id="rId48"/>
    <p:sldId id="518" r:id="rId49"/>
    <p:sldId id="705" r:id="rId50"/>
    <p:sldId id="706" r:id="rId51"/>
    <p:sldId id="707" r:id="rId52"/>
    <p:sldId id="708" r:id="rId53"/>
    <p:sldId id="709" r:id="rId54"/>
    <p:sldId id="710" r:id="rId55"/>
    <p:sldId id="711" r:id="rId56"/>
    <p:sldId id="712" r:id="rId57"/>
    <p:sldId id="713" r:id="rId58"/>
    <p:sldId id="714" r:id="rId59"/>
    <p:sldId id="524" r:id="rId60"/>
    <p:sldId id="525" r:id="rId61"/>
    <p:sldId id="526" r:id="rId62"/>
    <p:sldId id="527" r:id="rId63"/>
    <p:sldId id="528" r:id="rId64"/>
    <p:sldId id="529" r:id="rId65"/>
    <p:sldId id="530" r:id="rId66"/>
    <p:sldId id="715" r:id="rId67"/>
    <p:sldId id="716" r:id="rId68"/>
    <p:sldId id="717" r:id="rId69"/>
    <p:sldId id="718" r:id="rId70"/>
    <p:sldId id="719" r:id="rId71"/>
    <p:sldId id="611" r:id="rId72"/>
    <p:sldId id="720" r:id="rId73"/>
    <p:sldId id="613" r:id="rId74"/>
    <p:sldId id="721" r:id="rId75"/>
    <p:sldId id="727" r:id="rId76"/>
    <p:sldId id="616" r:id="rId77"/>
    <p:sldId id="722" r:id="rId78"/>
    <p:sldId id="723" r:id="rId79"/>
    <p:sldId id="724" r:id="rId80"/>
    <p:sldId id="725" r:id="rId81"/>
    <p:sldId id="622" r:id="rId82"/>
    <p:sldId id="624" r:id="rId83"/>
    <p:sldId id="726" r:id="rId84"/>
    <p:sldId id="728" r:id="rId85"/>
    <p:sldId id="729" r:id="rId86"/>
    <p:sldId id="639" r:id="rId87"/>
    <p:sldId id="640" r:id="rId88"/>
    <p:sldId id="641" r:id="rId89"/>
    <p:sldId id="643" r:id="rId90"/>
    <p:sldId id="644" r:id="rId91"/>
    <p:sldId id="645" r:id="rId92"/>
    <p:sldId id="646" r:id="rId93"/>
    <p:sldId id="647" r:id="rId94"/>
    <p:sldId id="650" r:id="rId95"/>
    <p:sldId id="651" r:id="rId96"/>
    <p:sldId id="652" r:id="rId97"/>
    <p:sldId id="653" r:id="rId98"/>
    <p:sldId id="654" r:id="rId99"/>
    <p:sldId id="655" r:id="rId100"/>
    <p:sldId id="656" r:id="rId101"/>
    <p:sldId id="657" r:id="rId102"/>
    <p:sldId id="659" r:id="rId10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706" autoAdjust="0"/>
  </p:normalViewPr>
  <p:slideViewPr>
    <p:cSldViewPr snapToGrid="0">
      <p:cViewPr varScale="1">
        <p:scale>
          <a:sx n="174" d="100"/>
          <a:sy n="174" d="100"/>
        </p:scale>
        <p:origin x="150" y="34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176C01-2996-41EA-87C6-D94E8BA12DB2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2022年8月29日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A50F75F-AD11-4973-BAED-59A0098129E9}" type="datetime2">
              <a:rPr lang="zh-CN" altLang="en-US" smtClean="0"/>
              <a:pPr/>
              <a:t>2022年8月29日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2869989-EB00-4EE7-BCB5-25BDC5BB29F8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9249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84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047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5659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zh-CN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805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9504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266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666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563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zh-CN" smtClean="0"/>
              <a:t>69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121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直接连接符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组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直接连接符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组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直接连接符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​​(S)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直接连接符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​​(S)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直接连接符​​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直接连接符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​​(S)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直接连接符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(S)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49DBDA-CE7C-4E9D-B055-39B80B798BAE}" type="datetime2">
              <a:rPr lang="zh-CN" altLang="en-US" smtClean="0"/>
              <a:pPr/>
              <a:t>2022年8月29日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210B5A-AA01-419B-805F-32B7A7B038C7}" type="datetime2">
              <a:rPr lang="zh-CN" altLang="en-US" smtClean="0"/>
              <a:pPr/>
              <a:t>2022年8月29日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0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21F106-0919-44CF-AC0D-F9106B3B2262}" type="datetime2">
              <a:rPr lang="zh-CN" altLang="en-US" smtClean="0"/>
              <a:pPr/>
              <a:t>2022年8月29日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直接连接符​​(S)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直接连接符​​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组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直接连接符​​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​​(S)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直接连接符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​​(S)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直接连接符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连接符​​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直接连接符​​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​​(S)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接连接符​​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​​(S)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58" name="直接连接符​​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5AD5DA-9C90-409A-AEC4-BF5AF7FBB0A8}" type="datetime2">
              <a:rPr lang="zh-CN" altLang="en-US" smtClean="0"/>
              <a:pPr/>
              <a:t>2022年8月29日</a:t>
            </a:fld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添加页脚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C804EAB-EB04-4910-A5F0-0C86B02F191A}" type="datetime2">
              <a:rPr lang="zh-CN" altLang="en-US" smtClean="0"/>
              <a:pPr/>
              <a:t>2022年8月29日</a:t>
            </a:fld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添加页脚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188EC63-E32B-433A-83B8-71B34F175A78}" type="datetime2">
              <a:rPr lang="zh-CN" altLang="en-US" smtClean="0"/>
              <a:pPr/>
              <a:t>2022年8月29日</a:t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直接连接符​​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​​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​​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​​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​​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​​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连接符​​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连接符​​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​​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连接符​​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接连接符​​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​​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连接符​​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连接符​​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连接符​​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连接符​​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组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直接连接符​​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接连接符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接连接符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直接连接符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​​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组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直接连接符​​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直接连接符​​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直接连接符​​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直接连接符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直接连接符​​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直接连接符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​​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​​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​​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组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直接连接符​​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​​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​​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组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直接连接符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​​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​​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​​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​​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直接连接符​​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直接连接符​​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​​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​​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​​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页脚占位符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添加页脚</a:t>
            </a:r>
          </a:p>
        </p:txBody>
      </p:sp>
      <p:sp>
        <p:nvSpPr>
          <p:cNvPr id="212" name="日期占位符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C140E9-DB3B-4723-837F-C99C9DC2784C}" type="datetime2">
              <a:rPr lang="zh-CN" altLang="en-US" smtClean="0"/>
              <a:pPr/>
              <a:t>2022年8月29日</a:t>
            </a:fld>
            <a:endParaRPr lang="zh-CN" altLang="en-US" dirty="0"/>
          </a:p>
        </p:txBody>
      </p:sp>
      <p:sp>
        <p:nvSpPr>
          <p:cNvPr id="214" name="幻灯片编号占位符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直接连接符​​(S)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​​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组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直接连接符​​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​​(S)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组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直接连接符​​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​​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(S)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直接连接符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​​(S)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​​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组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直接连接符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(S)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矩形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60" name="直接连接符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432DCC3-517C-49BA-ABA2-B2F6E7404DD7}" type="datetime2">
              <a:rPr lang="zh-CN" altLang="en-US" smtClean="0"/>
              <a:pPr/>
              <a:t>2022年8月29日</a:t>
            </a:fld>
            <a:endParaRPr lang="zh-CN" altLang="en-US" dirty="0"/>
          </a:p>
        </p:txBody>
      </p:sp>
      <p:sp>
        <p:nvSpPr>
          <p:cNvPr id="8" name="幻灯片编号占位符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题注的图片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直接连接符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​​(S)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​​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​​(S)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​​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​​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​​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​​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组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直接连接符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​​(S)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​​(S)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​​(S)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组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直接连接符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​​(S)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​​(S)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连接符​​(S)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​​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直接连接符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​​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​​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​​(S)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​​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直接连接符​​(S)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​​(S)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​​(S)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​​(S)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组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直接连接符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​​(S)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连接符​​(S)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​​(S)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​​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直接连接符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​​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​​(S)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​​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矩形​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9" name="直接连接符​​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直接连接符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​​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​​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​​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​​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​​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​​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组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直接连接符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组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直接连接符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直接连接符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组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直接连接符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组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直接连接符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接连接符​​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接连接符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接连接符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接连接符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直接连接符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cxnSp>
        <p:nvCxnSpPr>
          <p:cNvPr id="148" name="直接连接符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0" dirty="0"/>
              <a:t>添加页脚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992717" y="6289679"/>
            <a:ext cx="1267271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42AB2F4-CB8F-4035-AA58-04A5ACD03934}" type="datetime2">
              <a:rPr lang="zh-CN" altLang="en-US" smtClean="0"/>
              <a:pPr/>
              <a:t>2022年8月29日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31375A4-56A4-47D6-9801-1991572033F7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  <p:sldLayoutId id="214748367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7.png"/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eee802.org/3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wmf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链路层和局域网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The link layer and LANs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21794" y="846692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26383" y="815905"/>
            <a:ext cx="2916183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667" b="1" dirty="0">
                <a:solidFill>
                  <a:schemeClr val="bg1"/>
                </a:solidFill>
                <a:ea typeface="微软雅黑" pitchFamily="34" charset="-122"/>
              </a:rPr>
              <a:t>数据链路层的作用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94582" y="1468142"/>
            <a:ext cx="10838687" cy="451867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47" name="Text Box 46"/>
          <p:cNvSpPr txBox="1">
            <a:spLocks noChangeArrowheads="1"/>
          </p:cNvSpPr>
          <p:nvPr/>
        </p:nvSpPr>
        <p:spPr bwMode="auto">
          <a:xfrm>
            <a:off x="1836112" y="2032866"/>
            <a:ext cx="790601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主机 </a:t>
            </a:r>
            <a:r>
              <a:rPr kumimoji="1" lang="en-US" altLang="zh-CN" sz="1333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333" b="1" baseline="-25000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148" name="Text Box 47"/>
          <p:cNvSpPr txBox="1">
            <a:spLocks noChangeArrowheads="1"/>
          </p:cNvSpPr>
          <p:nvPr/>
        </p:nvSpPr>
        <p:spPr bwMode="auto">
          <a:xfrm>
            <a:off x="9480576" y="2011259"/>
            <a:ext cx="790601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主机 </a:t>
            </a:r>
            <a:r>
              <a:rPr kumimoji="1" lang="en-US" altLang="zh-CN" sz="1333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333" b="1" baseline="-250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149" name="Text Box 48"/>
          <p:cNvSpPr txBox="1">
            <a:spLocks noChangeArrowheads="1"/>
          </p:cNvSpPr>
          <p:nvPr/>
        </p:nvSpPr>
        <p:spPr bwMode="auto">
          <a:xfrm>
            <a:off x="3884240" y="1873066"/>
            <a:ext cx="93968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kumimoji="1" lang="en-US" altLang="zh-CN" sz="1333" b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333" b="1" baseline="-25000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150" name="Text Box 49"/>
          <p:cNvSpPr txBox="1">
            <a:spLocks noChangeArrowheads="1"/>
          </p:cNvSpPr>
          <p:nvPr/>
        </p:nvSpPr>
        <p:spPr bwMode="auto">
          <a:xfrm>
            <a:off x="5759149" y="2030864"/>
            <a:ext cx="93968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kumimoji="1" lang="en-US" altLang="zh-CN" sz="1333" b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333" b="1" baseline="-250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151" name="Text Box 50"/>
          <p:cNvSpPr txBox="1">
            <a:spLocks noChangeArrowheads="1"/>
          </p:cNvSpPr>
          <p:nvPr/>
        </p:nvSpPr>
        <p:spPr bwMode="auto">
          <a:xfrm>
            <a:off x="7447947" y="1918879"/>
            <a:ext cx="93968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kumimoji="1" lang="en-US" altLang="zh-CN" sz="1333" b="1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333" b="1" baseline="-2500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621" name="Text Box 521"/>
          <p:cNvSpPr txBox="1">
            <a:spLocks noChangeArrowheads="1"/>
          </p:cNvSpPr>
          <p:nvPr/>
        </p:nvSpPr>
        <p:spPr bwMode="auto">
          <a:xfrm>
            <a:off x="4688997" y="1543789"/>
            <a:ext cx="2728632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主机 </a:t>
            </a:r>
            <a:r>
              <a:rPr kumimoji="1" lang="en-US" altLang="zh-CN" sz="18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867" b="1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en-US" altLang="zh-CN" sz="18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8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向 </a:t>
            </a:r>
            <a:r>
              <a:rPr kumimoji="1" lang="en-US" altLang="zh-CN" sz="18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867" b="1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en-US" altLang="zh-CN" sz="18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8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发送数据</a:t>
            </a:r>
            <a:endParaRPr kumimoji="1" lang="zh-CN" altLang="en-US" sz="1867" b="1" baseline="-25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8" name="矩形 1677"/>
          <p:cNvSpPr/>
          <p:nvPr/>
        </p:nvSpPr>
        <p:spPr>
          <a:xfrm>
            <a:off x="3634300" y="2988423"/>
            <a:ext cx="4976042" cy="379656"/>
          </a:xfrm>
          <a:prstGeom prst="rect">
            <a:avLst/>
          </a:prstGeom>
          <a:solidFill>
            <a:srgbClr val="00FF99"/>
          </a:solidFill>
          <a:ln>
            <a:solidFill>
              <a:srgbClr val="000066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867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1867" b="1" baseline="-250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867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67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867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1867" b="1" baseline="-250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867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867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所经过的网络可以是多种</a:t>
            </a:r>
            <a:r>
              <a:rPr lang="zh-CN" altLang="en-US" sz="1867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不同类型</a:t>
            </a:r>
            <a:r>
              <a:rPr lang="zh-CN" altLang="zh-CN" sz="1867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zh-CN" altLang="en-US" sz="1867" b="1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5" name="Text Box 582"/>
          <p:cNvSpPr txBox="1">
            <a:spLocks noChangeArrowheads="1"/>
          </p:cNvSpPr>
          <p:nvPr/>
        </p:nvSpPr>
        <p:spPr bwMode="auto">
          <a:xfrm>
            <a:off x="4328265" y="3459955"/>
            <a:ext cx="3748142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133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仅从数据链路层观察帧的流动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181889" y="3272029"/>
            <a:ext cx="7817982" cy="1966108"/>
            <a:chOff x="1636416" y="2454021"/>
            <a:chExt cx="5863486" cy="1474581"/>
          </a:xfrm>
        </p:grpSpPr>
        <p:grpSp>
          <p:nvGrpSpPr>
            <p:cNvPr id="11" name="组合 10"/>
            <p:cNvGrpSpPr/>
            <p:nvPr/>
          </p:nvGrpSpPr>
          <p:grpSpPr>
            <a:xfrm>
              <a:off x="1655027" y="2454021"/>
              <a:ext cx="5784905" cy="1474581"/>
              <a:chOff x="1655027" y="2454021"/>
              <a:chExt cx="5784905" cy="1474581"/>
            </a:xfrm>
          </p:grpSpPr>
          <p:sp>
            <p:nvSpPr>
              <p:cNvPr id="1623" name="AutoShape 524"/>
              <p:cNvSpPr>
                <a:spLocks noChangeArrowheads="1"/>
              </p:cNvSpPr>
              <p:nvPr/>
            </p:nvSpPr>
            <p:spPr bwMode="auto">
              <a:xfrm>
                <a:off x="1655027" y="2691672"/>
                <a:ext cx="583152" cy="1091858"/>
              </a:xfrm>
              <a:prstGeom prst="cube">
                <a:avLst>
                  <a:gd name="adj" fmla="val 9250"/>
                </a:avLst>
              </a:prstGeom>
              <a:solidFill>
                <a:srgbClr val="FFFF00"/>
              </a:solidFill>
              <a:ln w="12700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4" name="Freeform 525"/>
              <p:cNvSpPr>
                <a:spLocks/>
              </p:cNvSpPr>
              <p:nvPr/>
            </p:nvSpPr>
            <p:spPr bwMode="auto">
              <a:xfrm>
                <a:off x="1655027" y="351056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5" name="Freeform 528"/>
              <p:cNvSpPr>
                <a:spLocks/>
              </p:cNvSpPr>
              <p:nvPr/>
            </p:nvSpPr>
            <p:spPr bwMode="auto">
              <a:xfrm>
                <a:off x="1655027" y="289305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6" name="Freeform 526"/>
              <p:cNvSpPr>
                <a:spLocks/>
              </p:cNvSpPr>
              <p:nvPr/>
            </p:nvSpPr>
            <p:spPr bwMode="auto">
              <a:xfrm>
                <a:off x="1655027" y="3302502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7" name="Freeform 527"/>
              <p:cNvSpPr>
                <a:spLocks/>
              </p:cNvSpPr>
              <p:nvPr/>
            </p:nvSpPr>
            <p:spPr bwMode="auto">
              <a:xfrm>
                <a:off x="1655027" y="3097301"/>
                <a:ext cx="583152" cy="72536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8" name="Rectangle 529"/>
              <p:cNvSpPr>
                <a:spLocks noChangeArrowheads="1"/>
              </p:cNvSpPr>
              <p:nvPr/>
            </p:nvSpPr>
            <p:spPr bwMode="auto">
              <a:xfrm>
                <a:off x="1667434" y="3388400"/>
                <a:ext cx="502503" cy="1851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4" name="AutoShape 536"/>
              <p:cNvSpPr>
                <a:spLocks noChangeArrowheads="1"/>
              </p:cNvSpPr>
              <p:nvPr/>
            </p:nvSpPr>
            <p:spPr bwMode="auto">
              <a:xfrm>
                <a:off x="6856780" y="2691672"/>
                <a:ext cx="583152" cy="1091858"/>
              </a:xfrm>
              <a:prstGeom prst="cube">
                <a:avLst>
                  <a:gd name="adj" fmla="val 9250"/>
                </a:avLst>
              </a:prstGeom>
              <a:solidFill>
                <a:srgbClr val="FFFF00"/>
              </a:solidFill>
              <a:ln w="12700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5" name="Freeform 537"/>
              <p:cNvSpPr>
                <a:spLocks/>
              </p:cNvSpPr>
              <p:nvPr/>
            </p:nvSpPr>
            <p:spPr bwMode="auto">
              <a:xfrm>
                <a:off x="6856780" y="351056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6" name="Freeform 538"/>
              <p:cNvSpPr>
                <a:spLocks/>
              </p:cNvSpPr>
              <p:nvPr/>
            </p:nvSpPr>
            <p:spPr bwMode="auto">
              <a:xfrm>
                <a:off x="6856780" y="3302502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7" name="Freeform 539"/>
              <p:cNvSpPr>
                <a:spLocks/>
              </p:cNvSpPr>
              <p:nvPr/>
            </p:nvSpPr>
            <p:spPr bwMode="auto">
              <a:xfrm>
                <a:off x="6856780" y="3097301"/>
                <a:ext cx="583152" cy="72536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8" name="Freeform 540"/>
              <p:cNvSpPr>
                <a:spLocks/>
              </p:cNvSpPr>
              <p:nvPr/>
            </p:nvSpPr>
            <p:spPr bwMode="auto">
              <a:xfrm>
                <a:off x="6856780" y="289305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9" name="Rectangle 541"/>
              <p:cNvSpPr>
                <a:spLocks noChangeArrowheads="1"/>
              </p:cNvSpPr>
              <p:nvPr/>
            </p:nvSpPr>
            <p:spPr bwMode="auto">
              <a:xfrm>
                <a:off x="6869188" y="3387445"/>
                <a:ext cx="502503" cy="186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45" name="AutoShape 547"/>
              <p:cNvSpPr>
                <a:spLocks noChangeArrowheads="1"/>
              </p:cNvSpPr>
              <p:nvPr/>
            </p:nvSpPr>
            <p:spPr bwMode="auto">
              <a:xfrm>
                <a:off x="3009307" y="3119253"/>
                <a:ext cx="583152" cy="664277"/>
              </a:xfrm>
              <a:prstGeom prst="cube">
                <a:avLst>
                  <a:gd name="adj" fmla="val 9250"/>
                </a:avLst>
              </a:prstGeom>
              <a:solidFill>
                <a:srgbClr val="00FFFF"/>
              </a:solidFill>
              <a:ln w="12700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46" name="Freeform 548"/>
              <p:cNvSpPr>
                <a:spLocks/>
              </p:cNvSpPr>
              <p:nvPr/>
            </p:nvSpPr>
            <p:spPr bwMode="auto">
              <a:xfrm>
                <a:off x="3009307" y="351056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47" name="Rectangle 549"/>
              <p:cNvSpPr>
                <a:spLocks noChangeArrowheads="1"/>
              </p:cNvSpPr>
              <p:nvPr/>
            </p:nvSpPr>
            <p:spPr bwMode="auto">
              <a:xfrm>
                <a:off x="3035156" y="3378855"/>
                <a:ext cx="492164" cy="1947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48" name="Freeform 550"/>
              <p:cNvSpPr>
                <a:spLocks/>
              </p:cNvSpPr>
              <p:nvPr/>
            </p:nvSpPr>
            <p:spPr bwMode="auto">
              <a:xfrm>
                <a:off x="3009307" y="3302502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52" name="AutoShape 554"/>
              <p:cNvSpPr>
                <a:spLocks noChangeArrowheads="1"/>
              </p:cNvSpPr>
              <p:nvPr/>
            </p:nvSpPr>
            <p:spPr bwMode="auto">
              <a:xfrm>
                <a:off x="4281160" y="3119253"/>
                <a:ext cx="583152" cy="664277"/>
              </a:xfrm>
              <a:prstGeom prst="cube">
                <a:avLst>
                  <a:gd name="adj" fmla="val 9250"/>
                </a:avLst>
              </a:prstGeom>
              <a:solidFill>
                <a:srgbClr val="00FFFF"/>
              </a:solidFill>
              <a:ln w="12700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53" name="Freeform 555"/>
              <p:cNvSpPr>
                <a:spLocks/>
              </p:cNvSpPr>
              <p:nvPr/>
            </p:nvSpPr>
            <p:spPr bwMode="auto">
              <a:xfrm>
                <a:off x="4281160" y="351056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54" name="Rectangle 556"/>
              <p:cNvSpPr>
                <a:spLocks noChangeArrowheads="1"/>
              </p:cNvSpPr>
              <p:nvPr/>
            </p:nvSpPr>
            <p:spPr bwMode="auto">
              <a:xfrm>
                <a:off x="4293567" y="3378855"/>
                <a:ext cx="508707" cy="1947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55" name="Freeform 557"/>
              <p:cNvSpPr>
                <a:spLocks/>
              </p:cNvSpPr>
              <p:nvPr/>
            </p:nvSpPr>
            <p:spPr bwMode="auto">
              <a:xfrm>
                <a:off x="4281160" y="3302502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59" name="AutoShape 561"/>
              <p:cNvSpPr>
                <a:spLocks noChangeArrowheads="1"/>
              </p:cNvSpPr>
              <p:nvPr/>
            </p:nvSpPr>
            <p:spPr bwMode="auto">
              <a:xfrm>
                <a:off x="5562707" y="3119253"/>
                <a:ext cx="583152" cy="664277"/>
              </a:xfrm>
              <a:prstGeom prst="cube">
                <a:avLst>
                  <a:gd name="adj" fmla="val 9250"/>
                </a:avLst>
              </a:prstGeom>
              <a:solidFill>
                <a:srgbClr val="00FFFF"/>
              </a:solidFill>
              <a:ln w="12700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0" name="Freeform 562"/>
              <p:cNvSpPr>
                <a:spLocks/>
              </p:cNvSpPr>
              <p:nvPr/>
            </p:nvSpPr>
            <p:spPr bwMode="auto">
              <a:xfrm>
                <a:off x="5562707" y="351056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1" name="Rectangle 563"/>
              <p:cNvSpPr>
                <a:spLocks noChangeArrowheads="1"/>
              </p:cNvSpPr>
              <p:nvPr/>
            </p:nvSpPr>
            <p:spPr bwMode="auto">
              <a:xfrm>
                <a:off x="5572013" y="3378855"/>
                <a:ext cx="514911" cy="1947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2" name="Freeform 564"/>
              <p:cNvSpPr>
                <a:spLocks/>
              </p:cNvSpPr>
              <p:nvPr/>
            </p:nvSpPr>
            <p:spPr bwMode="auto">
              <a:xfrm>
                <a:off x="5562707" y="3302502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6" name="Freeform 572"/>
              <p:cNvSpPr>
                <a:spLocks/>
              </p:cNvSpPr>
              <p:nvPr/>
            </p:nvSpPr>
            <p:spPr bwMode="auto">
              <a:xfrm>
                <a:off x="2053896" y="3783530"/>
                <a:ext cx="1083383" cy="145072"/>
              </a:xfrm>
              <a:custGeom>
                <a:avLst/>
                <a:gdLst>
                  <a:gd name="T0" fmla="*/ 0 w 1072"/>
                  <a:gd name="T1" fmla="*/ 0 h 152"/>
                  <a:gd name="T2" fmla="*/ 0 w 1072"/>
                  <a:gd name="T3" fmla="*/ 152 h 152"/>
                  <a:gd name="T4" fmla="*/ 1072 w 1072"/>
                  <a:gd name="T5" fmla="*/ 152 h 152"/>
                  <a:gd name="T6" fmla="*/ 1072 w 1072"/>
                  <a:gd name="T7" fmla="*/ 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2" h="152">
                    <a:moveTo>
                      <a:pt x="0" y="0"/>
                    </a:moveTo>
                    <a:lnTo>
                      <a:pt x="0" y="152"/>
                    </a:lnTo>
                    <a:lnTo>
                      <a:pt x="1072" y="152"/>
                    </a:lnTo>
                    <a:lnTo>
                      <a:pt x="1072" y="8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7" name="Freeform 573"/>
              <p:cNvSpPr>
                <a:spLocks/>
              </p:cNvSpPr>
              <p:nvPr/>
            </p:nvSpPr>
            <p:spPr bwMode="auto">
              <a:xfrm>
                <a:off x="5950559" y="3783530"/>
                <a:ext cx="1108402" cy="145072"/>
              </a:xfrm>
              <a:custGeom>
                <a:avLst/>
                <a:gdLst>
                  <a:gd name="T0" fmla="*/ 0 w 1072"/>
                  <a:gd name="T1" fmla="*/ 0 h 152"/>
                  <a:gd name="T2" fmla="*/ 0 w 1072"/>
                  <a:gd name="T3" fmla="*/ 152 h 152"/>
                  <a:gd name="T4" fmla="*/ 1072 w 1072"/>
                  <a:gd name="T5" fmla="*/ 152 h 152"/>
                  <a:gd name="T6" fmla="*/ 1072 w 1072"/>
                  <a:gd name="T7" fmla="*/ 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2" h="152">
                    <a:moveTo>
                      <a:pt x="0" y="0"/>
                    </a:moveTo>
                    <a:lnTo>
                      <a:pt x="0" y="152"/>
                    </a:lnTo>
                    <a:lnTo>
                      <a:pt x="1072" y="152"/>
                    </a:lnTo>
                    <a:lnTo>
                      <a:pt x="1072" y="8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8" name="Freeform 574"/>
              <p:cNvSpPr>
                <a:spLocks/>
              </p:cNvSpPr>
              <p:nvPr/>
            </p:nvSpPr>
            <p:spPr bwMode="auto">
              <a:xfrm>
                <a:off x="3426993" y="3775895"/>
                <a:ext cx="951241" cy="152707"/>
              </a:xfrm>
              <a:custGeom>
                <a:avLst/>
                <a:gdLst>
                  <a:gd name="T0" fmla="*/ 0 w 1072"/>
                  <a:gd name="T1" fmla="*/ 0 h 152"/>
                  <a:gd name="T2" fmla="*/ 0 w 1072"/>
                  <a:gd name="T3" fmla="*/ 152 h 152"/>
                  <a:gd name="T4" fmla="*/ 1072 w 1072"/>
                  <a:gd name="T5" fmla="*/ 152 h 152"/>
                  <a:gd name="T6" fmla="*/ 1072 w 1072"/>
                  <a:gd name="T7" fmla="*/ 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2" h="152">
                    <a:moveTo>
                      <a:pt x="0" y="0"/>
                    </a:moveTo>
                    <a:lnTo>
                      <a:pt x="0" y="152"/>
                    </a:lnTo>
                    <a:lnTo>
                      <a:pt x="1072" y="152"/>
                    </a:lnTo>
                    <a:lnTo>
                      <a:pt x="1072" y="8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9" name="Freeform 575"/>
              <p:cNvSpPr>
                <a:spLocks/>
              </p:cNvSpPr>
              <p:nvPr/>
            </p:nvSpPr>
            <p:spPr bwMode="auto">
              <a:xfrm>
                <a:off x="4709337" y="3783530"/>
                <a:ext cx="959512" cy="145072"/>
              </a:xfrm>
              <a:custGeom>
                <a:avLst/>
                <a:gdLst>
                  <a:gd name="T0" fmla="*/ 0 w 1072"/>
                  <a:gd name="T1" fmla="*/ 0 h 152"/>
                  <a:gd name="T2" fmla="*/ 0 w 1072"/>
                  <a:gd name="T3" fmla="*/ 152 h 152"/>
                  <a:gd name="T4" fmla="*/ 1072 w 1072"/>
                  <a:gd name="T5" fmla="*/ 152 h 152"/>
                  <a:gd name="T6" fmla="*/ 1072 w 1072"/>
                  <a:gd name="T7" fmla="*/ 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2" h="152">
                    <a:moveTo>
                      <a:pt x="0" y="0"/>
                    </a:moveTo>
                    <a:lnTo>
                      <a:pt x="0" y="152"/>
                    </a:lnTo>
                    <a:lnTo>
                      <a:pt x="1072" y="152"/>
                    </a:lnTo>
                    <a:lnTo>
                      <a:pt x="1072" y="8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70" name="Text Box 576"/>
              <p:cNvSpPr txBox="1">
                <a:spLocks noChangeArrowheads="1"/>
              </p:cNvSpPr>
              <p:nvPr/>
            </p:nvSpPr>
            <p:spPr bwMode="auto">
              <a:xfrm>
                <a:off x="3162332" y="2886374"/>
                <a:ext cx="280365" cy="2230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333" b="1" dirty="0">
                    <a:latin typeface="微软雅黑" pitchFamily="34" charset="-122"/>
                    <a:ea typeface="微软雅黑" pitchFamily="34" charset="-122"/>
                  </a:rPr>
                  <a:t>R</a:t>
                </a:r>
                <a:r>
                  <a:rPr kumimoji="1" lang="en-US" altLang="zh-CN" sz="1333" b="1" baseline="-25000" dirty="0"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1671" name="Text Box 577"/>
              <p:cNvSpPr txBox="1">
                <a:spLocks noChangeArrowheads="1"/>
              </p:cNvSpPr>
              <p:nvPr/>
            </p:nvSpPr>
            <p:spPr bwMode="auto">
              <a:xfrm>
                <a:off x="4423846" y="2886374"/>
                <a:ext cx="280365" cy="2230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333" b="1" dirty="0">
                    <a:latin typeface="微软雅黑" pitchFamily="34" charset="-122"/>
                    <a:ea typeface="微软雅黑" pitchFamily="34" charset="-122"/>
                  </a:rPr>
                  <a:t>R</a:t>
                </a:r>
                <a:r>
                  <a:rPr kumimoji="1" lang="en-US" altLang="zh-CN" sz="1333" b="1" baseline="-25000" dirty="0"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1672" name="Text Box 578"/>
              <p:cNvSpPr txBox="1">
                <a:spLocks noChangeArrowheads="1"/>
              </p:cNvSpPr>
              <p:nvPr/>
            </p:nvSpPr>
            <p:spPr bwMode="auto">
              <a:xfrm>
                <a:off x="5709529" y="2886374"/>
                <a:ext cx="280365" cy="2230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333" b="1" dirty="0">
                    <a:latin typeface="微软雅黑" pitchFamily="34" charset="-122"/>
                    <a:ea typeface="微软雅黑" pitchFamily="34" charset="-122"/>
                  </a:rPr>
                  <a:t>R</a:t>
                </a:r>
                <a:r>
                  <a:rPr kumimoji="1" lang="en-US" altLang="zh-CN" sz="1333" b="1" baseline="-25000" dirty="0">
                    <a:latin typeface="微软雅黑" pitchFamily="34" charset="-122"/>
                    <a:ea typeface="微软雅黑" pitchFamily="34" charset="-122"/>
                  </a:rPr>
                  <a:t>3</a:t>
                </a:r>
              </a:p>
            </p:txBody>
          </p:sp>
          <p:sp>
            <p:nvSpPr>
              <p:cNvPr id="1673" name="Text Box 579"/>
              <p:cNvSpPr txBox="1">
                <a:spLocks noChangeArrowheads="1"/>
              </p:cNvSpPr>
              <p:nvPr/>
            </p:nvSpPr>
            <p:spPr bwMode="auto">
              <a:xfrm>
                <a:off x="1810121" y="2454021"/>
                <a:ext cx="297196" cy="2230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333" b="1" dirty="0">
                    <a:latin typeface="微软雅黑" pitchFamily="34" charset="-122"/>
                    <a:ea typeface="微软雅黑" pitchFamily="34" charset="-122"/>
                  </a:rPr>
                  <a:t>H</a:t>
                </a:r>
                <a:r>
                  <a:rPr kumimoji="1" lang="en-US" altLang="zh-CN" sz="1333" b="1" baseline="-25000" dirty="0"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1674" name="Text Box 580"/>
              <p:cNvSpPr txBox="1">
                <a:spLocks noChangeArrowheads="1"/>
              </p:cNvSpPr>
              <p:nvPr/>
            </p:nvSpPr>
            <p:spPr bwMode="auto">
              <a:xfrm>
                <a:off x="6999466" y="2460702"/>
                <a:ext cx="297196" cy="2230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333" b="1" dirty="0">
                    <a:latin typeface="微软雅黑" pitchFamily="34" charset="-122"/>
                    <a:ea typeface="微软雅黑" pitchFamily="34" charset="-122"/>
                  </a:rPr>
                  <a:t>H</a:t>
                </a:r>
                <a:r>
                  <a:rPr kumimoji="1" lang="en-US" altLang="zh-CN" sz="1333" b="1" baseline="-25000" dirty="0"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</p:grpSp>
        <p:sp>
          <p:nvSpPr>
            <p:cNvPr id="1679" name="Text Box 530"/>
            <p:cNvSpPr txBox="1">
              <a:spLocks noChangeArrowheads="1"/>
            </p:cNvSpPr>
            <p:nvPr/>
          </p:nvSpPr>
          <p:spPr bwMode="auto">
            <a:xfrm>
              <a:off x="1636416" y="3350223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80" name="Text Box 531"/>
            <p:cNvSpPr txBox="1">
              <a:spLocks noChangeArrowheads="1"/>
            </p:cNvSpPr>
            <p:nvPr/>
          </p:nvSpPr>
          <p:spPr bwMode="auto">
            <a:xfrm>
              <a:off x="1638484" y="2726986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应用层</a:t>
              </a:r>
            </a:p>
          </p:txBody>
        </p:sp>
        <p:sp>
          <p:nvSpPr>
            <p:cNvPr id="1681" name="Text Box 532"/>
            <p:cNvSpPr txBox="1">
              <a:spLocks noChangeArrowheads="1"/>
            </p:cNvSpPr>
            <p:nvPr/>
          </p:nvSpPr>
          <p:spPr bwMode="auto">
            <a:xfrm>
              <a:off x="1636416" y="2934095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运输层</a:t>
              </a:r>
            </a:p>
          </p:txBody>
        </p:sp>
        <p:sp>
          <p:nvSpPr>
            <p:cNvPr id="1682" name="Text Box 533"/>
            <p:cNvSpPr txBox="1">
              <a:spLocks noChangeArrowheads="1"/>
            </p:cNvSpPr>
            <p:nvPr/>
          </p:nvSpPr>
          <p:spPr bwMode="auto">
            <a:xfrm>
              <a:off x="1636416" y="3142159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83" name="Text Box 534"/>
            <p:cNvSpPr txBox="1">
              <a:spLocks noChangeArrowheads="1"/>
            </p:cNvSpPr>
            <p:nvPr/>
          </p:nvSpPr>
          <p:spPr bwMode="auto">
            <a:xfrm>
              <a:off x="1636416" y="3558287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84" name="Text Box 542"/>
            <p:cNvSpPr txBox="1">
              <a:spLocks noChangeArrowheads="1"/>
            </p:cNvSpPr>
            <p:nvPr/>
          </p:nvSpPr>
          <p:spPr bwMode="auto">
            <a:xfrm>
              <a:off x="6820592" y="3358812"/>
              <a:ext cx="679310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85" name="Text Box 543"/>
            <p:cNvSpPr txBox="1">
              <a:spLocks noChangeArrowheads="1"/>
            </p:cNvSpPr>
            <p:nvPr/>
          </p:nvSpPr>
          <p:spPr bwMode="auto">
            <a:xfrm>
              <a:off x="6822660" y="2726986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应用层</a:t>
              </a:r>
            </a:p>
          </p:txBody>
        </p:sp>
        <p:sp>
          <p:nvSpPr>
            <p:cNvPr id="1686" name="Text Box 544"/>
            <p:cNvSpPr txBox="1">
              <a:spLocks noChangeArrowheads="1"/>
            </p:cNvSpPr>
            <p:nvPr/>
          </p:nvSpPr>
          <p:spPr bwMode="auto">
            <a:xfrm>
              <a:off x="6820592" y="2934095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运输层</a:t>
              </a:r>
            </a:p>
          </p:txBody>
        </p:sp>
        <p:sp>
          <p:nvSpPr>
            <p:cNvPr id="1687" name="Text Box 545"/>
            <p:cNvSpPr txBox="1">
              <a:spLocks noChangeArrowheads="1"/>
            </p:cNvSpPr>
            <p:nvPr/>
          </p:nvSpPr>
          <p:spPr bwMode="auto">
            <a:xfrm>
              <a:off x="6820592" y="3142159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88" name="Text Box 546"/>
            <p:cNvSpPr txBox="1">
              <a:spLocks noChangeArrowheads="1"/>
            </p:cNvSpPr>
            <p:nvPr/>
          </p:nvSpPr>
          <p:spPr bwMode="auto">
            <a:xfrm>
              <a:off x="6820592" y="3558287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89" name="Text Box 551"/>
            <p:cNvSpPr txBox="1">
              <a:spLocks noChangeArrowheads="1"/>
            </p:cNvSpPr>
            <p:nvPr/>
          </p:nvSpPr>
          <p:spPr bwMode="auto">
            <a:xfrm>
              <a:off x="3005171" y="3356904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90" name="Text Box 552"/>
            <p:cNvSpPr txBox="1">
              <a:spLocks noChangeArrowheads="1"/>
            </p:cNvSpPr>
            <p:nvPr/>
          </p:nvSpPr>
          <p:spPr bwMode="auto">
            <a:xfrm>
              <a:off x="3005171" y="3148840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91" name="Text Box 553"/>
            <p:cNvSpPr txBox="1">
              <a:spLocks noChangeArrowheads="1"/>
            </p:cNvSpPr>
            <p:nvPr/>
          </p:nvSpPr>
          <p:spPr bwMode="auto">
            <a:xfrm>
              <a:off x="3005171" y="3564967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92" name="Text Box 558"/>
            <p:cNvSpPr txBox="1">
              <a:spLocks noChangeArrowheads="1"/>
            </p:cNvSpPr>
            <p:nvPr/>
          </p:nvSpPr>
          <p:spPr bwMode="auto">
            <a:xfrm>
              <a:off x="4269787" y="3356904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93" name="Text Box 559"/>
            <p:cNvSpPr txBox="1">
              <a:spLocks noChangeArrowheads="1"/>
            </p:cNvSpPr>
            <p:nvPr/>
          </p:nvSpPr>
          <p:spPr bwMode="auto">
            <a:xfrm>
              <a:off x="4269787" y="3148840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94" name="Text Box 560"/>
            <p:cNvSpPr txBox="1">
              <a:spLocks noChangeArrowheads="1"/>
            </p:cNvSpPr>
            <p:nvPr/>
          </p:nvSpPr>
          <p:spPr bwMode="auto">
            <a:xfrm>
              <a:off x="4269787" y="3564967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95" name="Text Box 565"/>
            <p:cNvSpPr txBox="1">
              <a:spLocks noChangeArrowheads="1"/>
            </p:cNvSpPr>
            <p:nvPr/>
          </p:nvSpPr>
          <p:spPr bwMode="auto">
            <a:xfrm>
              <a:off x="5538926" y="3356904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96" name="Text Box 566"/>
            <p:cNvSpPr txBox="1">
              <a:spLocks noChangeArrowheads="1"/>
            </p:cNvSpPr>
            <p:nvPr/>
          </p:nvSpPr>
          <p:spPr bwMode="auto">
            <a:xfrm>
              <a:off x="5538926" y="3148840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97" name="Text Box 567"/>
            <p:cNvSpPr txBox="1">
              <a:spLocks noChangeArrowheads="1"/>
            </p:cNvSpPr>
            <p:nvPr/>
          </p:nvSpPr>
          <p:spPr bwMode="auto">
            <a:xfrm>
              <a:off x="5538926" y="3564967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</p:grpSp>
      <p:sp>
        <p:nvSpPr>
          <p:cNvPr id="1700" name="Freeform 583"/>
          <p:cNvSpPr>
            <a:spLocks/>
          </p:cNvSpPr>
          <p:nvPr/>
        </p:nvSpPr>
        <p:spPr bwMode="auto">
          <a:xfrm>
            <a:off x="2893249" y="3708516"/>
            <a:ext cx="6265668" cy="1500349"/>
          </a:xfrm>
          <a:custGeom>
            <a:avLst/>
            <a:gdLst>
              <a:gd name="T0" fmla="*/ 12 w 4396"/>
              <a:gd name="T1" fmla="*/ 30 h 1179"/>
              <a:gd name="T2" fmla="*/ 12 w 4396"/>
              <a:gd name="T3" fmla="*/ 909 h 1179"/>
              <a:gd name="T4" fmla="*/ 84 w 4396"/>
              <a:gd name="T5" fmla="*/ 1137 h 1179"/>
              <a:gd name="T6" fmla="*/ 408 w 4396"/>
              <a:gd name="T7" fmla="*/ 1161 h 1179"/>
              <a:gd name="T8" fmla="*/ 567 w 4396"/>
              <a:gd name="T9" fmla="*/ 1158 h 1179"/>
              <a:gd name="T10" fmla="*/ 768 w 4396"/>
              <a:gd name="T11" fmla="*/ 1140 h 1179"/>
              <a:gd name="T12" fmla="*/ 804 w 4396"/>
              <a:gd name="T13" fmla="*/ 1050 h 1179"/>
              <a:gd name="T14" fmla="*/ 804 w 4396"/>
              <a:gd name="T15" fmla="*/ 666 h 1179"/>
              <a:gd name="T16" fmla="*/ 855 w 4396"/>
              <a:gd name="T17" fmla="*/ 477 h 1179"/>
              <a:gd name="T18" fmla="*/ 1182 w 4396"/>
              <a:gd name="T19" fmla="*/ 483 h 1179"/>
              <a:gd name="T20" fmla="*/ 1212 w 4396"/>
              <a:gd name="T21" fmla="*/ 663 h 1179"/>
              <a:gd name="T22" fmla="*/ 1209 w 4396"/>
              <a:gd name="T23" fmla="*/ 906 h 1179"/>
              <a:gd name="T24" fmla="*/ 1236 w 4396"/>
              <a:gd name="T25" fmla="*/ 1122 h 1179"/>
              <a:gd name="T26" fmla="*/ 1488 w 4396"/>
              <a:gd name="T27" fmla="*/ 1161 h 1179"/>
              <a:gd name="T28" fmla="*/ 1866 w 4396"/>
              <a:gd name="T29" fmla="*/ 1143 h 1179"/>
              <a:gd name="T30" fmla="*/ 1977 w 4396"/>
              <a:gd name="T31" fmla="*/ 1050 h 1179"/>
              <a:gd name="T32" fmla="*/ 1992 w 4396"/>
              <a:gd name="T33" fmla="*/ 750 h 1179"/>
              <a:gd name="T34" fmla="*/ 2016 w 4396"/>
              <a:gd name="T35" fmla="*/ 459 h 1179"/>
              <a:gd name="T36" fmla="*/ 2370 w 4396"/>
              <a:gd name="T37" fmla="*/ 453 h 1179"/>
              <a:gd name="T38" fmla="*/ 2409 w 4396"/>
              <a:gd name="T39" fmla="*/ 663 h 1179"/>
              <a:gd name="T40" fmla="*/ 2412 w 4396"/>
              <a:gd name="T41" fmla="*/ 867 h 1179"/>
              <a:gd name="T42" fmla="*/ 2436 w 4396"/>
              <a:gd name="T43" fmla="*/ 1098 h 1179"/>
              <a:gd name="T44" fmla="*/ 2565 w 4396"/>
              <a:gd name="T45" fmla="*/ 1158 h 1179"/>
              <a:gd name="T46" fmla="*/ 3024 w 4396"/>
              <a:gd name="T47" fmla="*/ 1146 h 1179"/>
              <a:gd name="T48" fmla="*/ 3165 w 4396"/>
              <a:gd name="T49" fmla="*/ 1041 h 1179"/>
              <a:gd name="T50" fmla="*/ 3172 w 4396"/>
              <a:gd name="T51" fmla="*/ 662 h 1179"/>
              <a:gd name="T52" fmla="*/ 3207 w 4396"/>
              <a:gd name="T53" fmla="*/ 462 h 1179"/>
              <a:gd name="T54" fmla="*/ 3492 w 4396"/>
              <a:gd name="T55" fmla="*/ 438 h 1179"/>
              <a:gd name="T56" fmla="*/ 3585 w 4396"/>
              <a:gd name="T57" fmla="*/ 540 h 1179"/>
              <a:gd name="T58" fmla="*/ 3591 w 4396"/>
              <a:gd name="T59" fmla="*/ 894 h 1179"/>
              <a:gd name="T60" fmla="*/ 3609 w 4396"/>
              <a:gd name="T61" fmla="*/ 1101 h 1179"/>
              <a:gd name="T62" fmla="*/ 3708 w 4396"/>
              <a:gd name="T63" fmla="*/ 1149 h 1179"/>
              <a:gd name="T64" fmla="*/ 4155 w 4396"/>
              <a:gd name="T65" fmla="*/ 1158 h 1179"/>
              <a:gd name="T66" fmla="*/ 4335 w 4396"/>
              <a:gd name="T67" fmla="*/ 1125 h 1179"/>
              <a:gd name="T68" fmla="*/ 4389 w 4396"/>
              <a:gd name="T69" fmla="*/ 945 h 1179"/>
              <a:gd name="T70" fmla="*/ 4380 w 4396"/>
              <a:gd name="T71" fmla="*/ 0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396" h="1179">
                <a:moveTo>
                  <a:pt x="12" y="30"/>
                </a:moveTo>
                <a:cubicBezTo>
                  <a:pt x="13" y="176"/>
                  <a:pt x="0" y="725"/>
                  <a:pt x="12" y="909"/>
                </a:cubicBezTo>
                <a:cubicBezTo>
                  <a:pt x="24" y="1093"/>
                  <a:pt x="18" y="1095"/>
                  <a:pt x="84" y="1137"/>
                </a:cubicBezTo>
                <a:cubicBezTo>
                  <a:pt x="150" y="1179"/>
                  <a:pt x="328" y="1158"/>
                  <a:pt x="408" y="1161"/>
                </a:cubicBezTo>
                <a:cubicBezTo>
                  <a:pt x="488" y="1164"/>
                  <a:pt x="507" y="1162"/>
                  <a:pt x="567" y="1158"/>
                </a:cubicBezTo>
                <a:cubicBezTo>
                  <a:pt x="627" y="1154"/>
                  <a:pt x="728" y="1158"/>
                  <a:pt x="768" y="1140"/>
                </a:cubicBezTo>
                <a:cubicBezTo>
                  <a:pt x="808" y="1122"/>
                  <a:pt x="798" y="1129"/>
                  <a:pt x="804" y="1050"/>
                </a:cubicBezTo>
                <a:cubicBezTo>
                  <a:pt x="810" y="971"/>
                  <a:pt x="796" y="761"/>
                  <a:pt x="804" y="666"/>
                </a:cubicBezTo>
                <a:cubicBezTo>
                  <a:pt x="812" y="571"/>
                  <a:pt x="792" y="507"/>
                  <a:pt x="855" y="477"/>
                </a:cubicBezTo>
                <a:cubicBezTo>
                  <a:pt x="918" y="447"/>
                  <a:pt x="1122" y="452"/>
                  <a:pt x="1182" y="483"/>
                </a:cubicBezTo>
                <a:cubicBezTo>
                  <a:pt x="1242" y="514"/>
                  <a:pt x="1208" y="592"/>
                  <a:pt x="1212" y="663"/>
                </a:cubicBezTo>
                <a:cubicBezTo>
                  <a:pt x="1216" y="734"/>
                  <a:pt x="1205" y="830"/>
                  <a:pt x="1209" y="906"/>
                </a:cubicBezTo>
                <a:cubicBezTo>
                  <a:pt x="1213" y="982"/>
                  <a:pt x="1190" y="1080"/>
                  <a:pt x="1236" y="1122"/>
                </a:cubicBezTo>
                <a:cubicBezTo>
                  <a:pt x="1282" y="1164"/>
                  <a:pt x="1383" y="1158"/>
                  <a:pt x="1488" y="1161"/>
                </a:cubicBezTo>
                <a:cubicBezTo>
                  <a:pt x="1593" y="1164"/>
                  <a:pt x="1785" y="1161"/>
                  <a:pt x="1866" y="1143"/>
                </a:cubicBezTo>
                <a:cubicBezTo>
                  <a:pt x="1947" y="1125"/>
                  <a:pt x="1956" y="1115"/>
                  <a:pt x="1977" y="1050"/>
                </a:cubicBezTo>
                <a:cubicBezTo>
                  <a:pt x="1998" y="985"/>
                  <a:pt x="1986" y="848"/>
                  <a:pt x="1992" y="750"/>
                </a:cubicBezTo>
                <a:cubicBezTo>
                  <a:pt x="1998" y="652"/>
                  <a:pt x="1953" y="508"/>
                  <a:pt x="2016" y="459"/>
                </a:cubicBezTo>
                <a:cubicBezTo>
                  <a:pt x="2079" y="410"/>
                  <a:pt x="2305" y="419"/>
                  <a:pt x="2370" y="453"/>
                </a:cubicBezTo>
                <a:cubicBezTo>
                  <a:pt x="2435" y="487"/>
                  <a:pt x="2402" y="594"/>
                  <a:pt x="2409" y="663"/>
                </a:cubicBezTo>
                <a:cubicBezTo>
                  <a:pt x="2416" y="732"/>
                  <a:pt x="2408" y="794"/>
                  <a:pt x="2412" y="867"/>
                </a:cubicBezTo>
                <a:cubicBezTo>
                  <a:pt x="2416" y="940"/>
                  <a:pt x="2411" y="1050"/>
                  <a:pt x="2436" y="1098"/>
                </a:cubicBezTo>
                <a:cubicBezTo>
                  <a:pt x="2461" y="1146"/>
                  <a:pt x="2467" y="1150"/>
                  <a:pt x="2565" y="1158"/>
                </a:cubicBezTo>
                <a:cubicBezTo>
                  <a:pt x="2663" y="1166"/>
                  <a:pt x="2924" y="1165"/>
                  <a:pt x="3024" y="1146"/>
                </a:cubicBezTo>
                <a:cubicBezTo>
                  <a:pt x="3124" y="1127"/>
                  <a:pt x="3140" y="1122"/>
                  <a:pt x="3165" y="1041"/>
                </a:cubicBezTo>
                <a:cubicBezTo>
                  <a:pt x="3190" y="960"/>
                  <a:pt x="3165" y="758"/>
                  <a:pt x="3172" y="662"/>
                </a:cubicBezTo>
                <a:cubicBezTo>
                  <a:pt x="3179" y="566"/>
                  <a:pt x="3154" y="499"/>
                  <a:pt x="3207" y="462"/>
                </a:cubicBezTo>
                <a:cubicBezTo>
                  <a:pt x="3260" y="425"/>
                  <a:pt x="3429" y="425"/>
                  <a:pt x="3492" y="438"/>
                </a:cubicBezTo>
                <a:cubicBezTo>
                  <a:pt x="3555" y="451"/>
                  <a:pt x="3568" y="464"/>
                  <a:pt x="3585" y="540"/>
                </a:cubicBezTo>
                <a:cubicBezTo>
                  <a:pt x="3602" y="616"/>
                  <a:pt x="3587" y="801"/>
                  <a:pt x="3591" y="894"/>
                </a:cubicBezTo>
                <a:cubicBezTo>
                  <a:pt x="3595" y="987"/>
                  <a:pt x="3590" y="1059"/>
                  <a:pt x="3609" y="1101"/>
                </a:cubicBezTo>
                <a:cubicBezTo>
                  <a:pt x="3628" y="1143"/>
                  <a:pt x="3617" y="1140"/>
                  <a:pt x="3708" y="1149"/>
                </a:cubicBezTo>
                <a:cubicBezTo>
                  <a:pt x="3799" y="1158"/>
                  <a:pt x="4051" y="1162"/>
                  <a:pt x="4155" y="1158"/>
                </a:cubicBezTo>
                <a:cubicBezTo>
                  <a:pt x="4259" y="1154"/>
                  <a:pt x="4296" y="1160"/>
                  <a:pt x="4335" y="1125"/>
                </a:cubicBezTo>
                <a:cubicBezTo>
                  <a:pt x="4374" y="1090"/>
                  <a:pt x="4382" y="1132"/>
                  <a:pt x="4389" y="945"/>
                </a:cubicBezTo>
                <a:cubicBezTo>
                  <a:pt x="4396" y="758"/>
                  <a:pt x="4382" y="197"/>
                  <a:pt x="4380" y="0"/>
                </a:cubicBezTo>
              </a:path>
            </a:pathLst>
          </a:custGeom>
          <a:noFill/>
          <a:ln w="38100" cmpd="sng">
            <a:solidFill>
              <a:srgbClr val="CC00CC"/>
            </a:solidFill>
            <a:prstDash val="solid"/>
            <a:round/>
            <a:headEnd type="none" w="med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67" b="1">
              <a:solidFill>
                <a:srgbClr val="CC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97234" y="2259924"/>
            <a:ext cx="7448180" cy="394637"/>
            <a:chOff x="1722925" y="1694943"/>
            <a:chExt cx="5586135" cy="295978"/>
          </a:xfrm>
        </p:grpSpPr>
        <p:sp>
          <p:nvSpPr>
            <p:cNvPr id="1104" name="Line 3"/>
            <p:cNvSpPr>
              <a:spLocks noChangeShapeType="1"/>
            </p:cNvSpPr>
            <p:nvPr/>
          </p:nvSpPr>
          <p:spPr bwMode="auto">
            <a:xfrm flipH="1" flipV="1">
              <a:off x="6632853" y="1931639"/>
              <a:ext cx="676207" cy="5928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5" name="Line 4"/>
            <p:cNvSpPr>
              <a:spLocks noChangeShapeType="1"/>
            </p:cNvSpPr>
            <p:nvPr/>
          </p:nvSpPr>
          <p:spPr bwMode="auto">
            <a:xfrm flipH="1" flipV="1">
              <a:off x="5921491" y="1748391"/>
              <a:ext cx="413583" cy="12980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6" name="Line 5"/>
            <p:cNvSpPr>
              <a:spLocks noChangeShapeType="1"/>
            </p:cNvSpPr>
            <p:nvPr/>
          </p:nvSpPr>
          <p:spPr bwMode="auto">
            <a:xfrm flipV="1">
              <a:off x="5342475" y="1740756"/>
              <a:ext cx="496299" cy="916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7" name="Line 6"/>
            <p:cNvSpPr>
              <a:spLocks noChangeShapeType="1"/>
            </p:cNvSpPr>
            <p:nvPr/>
          </p:nvSpPr>
          <p:spPr bwMode="auto">
            <a:xfrm flipV="1">
              <a:off x="4647656" y="1786568"/>
              <a:ext cx="595559" cy="458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8" name="Line 7"/>
            <p:cNvSpPr>
              <a:spLocks noChangeShapeType="1"/>
            </p:cNvSpPr>
            <p:nvPr/>
          </p:nvSpPr>
          <p:spPr bwMode="auto">
            <a:xfrm>
              <a:off x="3952837" y="1832380"/>
              <a:ext cx="59555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9" name="Line 8"/>
            <p:cNvSpPr>
              <a:spLocks noChangeShapeType="1"/>
            </p:cNvSpPr>
            <p:nvPr/>
          </p:nvSpPr>
          <p:spPr bwMode="auto">
            <a:xfrm>
              <a:off x="3208388" y="1694943"/>
              <a:ext cx="595559" cy="1374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Line 3"/>
            <p:cNvSpPr>
              <a:spLocks noChangeShapeType="1"/>
            </p:cNvSpPr>
            <p:nvPr/>
          </p:nvSpPr>
          <p:spPr bwMode="auto">
            <a:xfrm flipH="1">
              <a:off x="1722925" y="1879113"/>
              <a:ext cx="702951" cy="1030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Line 3"/>
            <p:cNvSpPr>
              <a:spLocks noChangeShapeType="1"/>
            </p:cNvSpPr>
            <p:nvPr/>
          </p:nvSpPr>
          <p:spPr bwMode="auto">
            <a:xfrm flipH="1">
              <a:off x="2746503" y="1696853"/>
              <a:ext cx="421675" cy="1345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33" name="Picture 3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82" y="2321008"/>
            <a:ext cx="383253" cy="24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135" name="Picture 3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687" y="2201388"/>
            <a:ext cx="383253" cy="24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698" name="Picture 239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513" y="2306129"/>
            <a:ext cx="542840" cy="54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" name="Picture 3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146" y="2163211"/>
            <a:ext cx="383253" cy="24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699" name="Picture 239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59" y="2339581"/>
            <a:ext cx="542840" cy="54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1" name="Group 10"/>
          <p:cNvGrpSpPr>
            <a:grpSpLocks/>
          </p:cNvGrpSpPr>
          <p:nvPr/>
        </p:nvGrpSpPr>
        <p:grpSpPr bwMode="auto">
          <a:xfrm>
            <a:off x="3020559" y="2137759"/>
            <a:ext cx="980192" cy="626100"/>
            <a:chOff x="1680" y="240"/>
            <a:chExt cx="2529" cy="1270"/>
          </a:xfrm>
          <a:solidFill>
            <a:schemeClr val="bg1"/>
          </a:solidFill>
        </p:grpSpPr>
        <p:sp>
          <p:nvSpPr>
            <p:cNvPr id="1112" name="Oval 1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3" name="Oval 1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4" name="Oval 1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5" name="Oval 1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6" name="Oval 1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7" name="Oval 1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8" name="Oval 1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9" name="Oval 1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0" name="Oval 1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52" name="Text Box 51"/>
          <p:cNvSpPr txBox="1">
            <a:spLocks noChangeArrowheads="1"/>
          </p:cNvSpPr>
          <p:nvPr/>
        </p:nvSpPr>
        <p:spPr bwMode="auto">
          <a:xfrm>
            <a:off x="3208530" y="2299374"/>
            <a:ext cx="699229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电话网</a:t>
            </a:r>
          </a:p>
        </p:txBody>
      </p:sp>
      <p:grpSp>
        <p:nvGrpSpPr>
          <p:cNvPr id="1121" name="Group 20"/>
          <p:cNvGrpSpPr>
            <a:grpSpLocks/>
          </p:cNvGrpSpPr>
          <p:nvPr/>
        </p:nvGrpSpPr>
        <p:grpSpPr bwMode="auto">
          <a:xfrm>
            <a:off x="4674889" y="2137759"/>
            <a:ext cx="980192" cy="626100"/>
            <a:chOff x="1680" y="240"/>
            <a:chExt cx="2529" cy="1270"/>
          </a:xfrm>
          <a:solidFill>
            <a:schemeClr val="bg1"/>
          </a:solidFill>
        </p:grpSpPr>
        <p:sp>
          <p:nvSpPr>
            <p:cNvPr id="1122" name="Oval 2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3" name="Oval 2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4" name="Oval 2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5" name="Oval 2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6" name="Oval 2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7" name="Oval 2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8" name="Oval 2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9" name="Oval 2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0" name="Oval 2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31" name="Text Box 30"/>
          <p:cNvSpPr txBox="1">
            <a:spLocks noChangeArrowheads="1"/>
          </p:cNvSpPr>
          <p:nvPr/>
        </p:nvSpPr>
        <p:spPr bwMode="auto">
          <a:xfrm>
            <a:off x="4861362" y="2289194"/>
            <a:ext cx="699229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局域网</a:t>
            </a:r>
          </a:p>
        </p:txBody>
      </p:sp>
      <p:grpSp>
        <p:nvGrpSpPr>
          <p:cNvPr id="1136" name="Group 35"/>
          <p:cNvGrpSpPr>
            <a:grpSpLocks/>
          </p:cNvGrpSpPr>
          <p:nvPr/>
        </p:nvGrpSpPr>
        <p:grpSpPr bwMode="auto">
          <a:xfrm>
            <a:off x="6527741" y="2137759"/>
            <a:ext cx="980192" cy="626100"/>
            <a:chOff x="1680" y="240"/>
            <a:chExt cx="2529" cy="1270"/>
          </a:xfrm>
          <a:solidFill>
            <a:schemeClr val="bg1"/>
          </a:solidFill>
        </p:grpSpPr>
        <p:sp>
          <p:nvSpPr>
            <p:cNvPr id="1137" name="Oval 36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8" name="Oval 37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9" name="Oval 38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0" name="Oval 39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1" name="Oval 40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2" name="Oval 41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3" name="Oval 42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4" name="Oval 43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5" name="Oval 44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46" name="Text Box 45"/>
          <p:cNvSpPr txBox="1">
            <a:spLocks noChangeArrowheads="1"/>
          </p:cNvSpPr>
          <p:nvPr/>
        </p:nvSpPr>
        <p:spPr bwMode="auto">
          <a:xfrm>
            <a:off x="6692155" y="2297840"/>
            <a:ext cx="699229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广域网</a:t>
            </a:r>
          </a:p>
        </p:txBody>
      </p:sp>
      <p:grpSp>
        <p:nvGrpSpPr>
          <p:cNvPr id="1606" name="Group 506"/>
          <p:cNvGrpSpPr>
            <a:grpSpLocks/>
          </p:cNvGrpSpPr>
          <p:nvPr/>
        </p:nvGrpSpPr>
        <p:grpSpPr bwMode="auto">
          <a:xfrm>
            <a:off x="8115899" y="2198842"/>
            <a:ext cx="980192" cy="626100"/>
            <a:chOff x="1680" y="240"/>
            <a:chExt cx="2529" cy="1270"/>
          </a:xfrm>
          <a:solidFill>
            <a:schemeClr val="bg1"/>
          </a:solidFill>
        </p:grpSpPr>
        <p:sp>
          <p:nvSpPr>
            <p:cNvPr id="1607" name="Oval 507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8" name="Oval 508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9" name="Oval 509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0" name="Oval 510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1" name="Oval 511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2" name="Oval 512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3" name="Oval 513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4" name="Oval 514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5" name="Oval 515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16" name="Text Box 516"/>
          <p:cNvSpPr txBox="1">
            <a:spLocks noChangeArrowheads="1"/>
          </p:cNvSpPr>
          <p:nvPr/>
        </p:nvSpPr>
        <p:spPr bwMode="auto">
          <a:xfrm>
            <a:off x="8318164" y="2350278"/>
            <a:ext cx="699229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局域网</a:t>
            </a:r>
          </a:p>
        </p:txBody>
      </p:sp>
      <p:sp>
        <p:nvSpPr>
          <p:cNvPr id="1618" name="Line 518"/>
          <p:cNvSpPr>
            <a:spLocks noChangeShapeType="1"/>
          </p:cNvSpPr>
          <p:nvPr/>
        </p:nvSpPr>
        <p:spPr bwMode="auto">
          <a:xfrm flipV="1">
            <a:off x="6355416" y="2262471"/>
            <a:ext cx="1221448" cy="92896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67" b="1">
              <a:solidFill>
                <a:srgbClr val="CC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9" name="Line 519"/>
          <p:cNvSpPr>
            <a:spLocks noChangeShapeType="1"/>
          </p:cNvSpPr>
          <p:nvPr/>
        </p:nvSpPr>
        <p:spPr bwMode="auto">
          <a:xfrm>
            <a:off x="8097977" y="2299374"/>
            <a:ext cx="1492491" cy="17314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67" b="1">
              <a:solidFill>
                <a:srgbClr val="CC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0" name="Line 520"/>
          <p:cNvSpPr>
            <a:spLocks noChangeShapeType="1"/>
          </p:cNvSpPr>
          <p:nvPr/>
        </p:nvSpPr>
        <p:spPr bwMode="auto">
          <a:xfrm>
            <a:off x="4563224" y="2228111"/>
            <a:ext cx="1340009" cy="114531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67" b="1">
              <a:solidFill>
                <a:srgbClr val="CC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7" name="Line 517"/>
          <p:cNvSpPr>
            <a:spLocks noChangeShapeType="1"/>
          </p:cNvSpPr>
          <p:nvPr/>
        </p:nvSpPr>
        <p:spPr bwMode="auto">
          <a:xfrm flipV="1">
            <a:off x="2463599" y="2221878"/>
            <a:ext cx="1541287" cy="283604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67" b="1">
              <a:solidFill>
                <a:srgbClr val="CC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Rectangle 644"/>
          <p:cNvSpPr>
            <a:spLocks noChangeArrowheads="1"/>
          </p:cNvSpPr>
          <p:nvPr/>
        </p:nvSpPr>
        <p:spPr bwMode="auto">
          <a:xfrm>
            <a:off x="2221068" y="4500063"/>
            <a:ext cx="7607853" cy="276132"/>
          </a:xfrm>
          <a:prstGeom prst="rect">
            <a:avLst/>
          </a:prstGeom>
          <a:solidFill>
            <a:srgbClr val="00B0F0">
              <a:alpha val="50000"/>
            </a:srgbClr>
          </a:solidFill>
          <a:ln w="9525">
            <a:solidFill>
              <a:srgbClr val="5F5F5F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b="1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132" name="Line 630"/>
          <p:cNvSpPr>
            <a:spLocks noChangeShapeType="1"/>
          </p:cNvSpPr>
          <p:nvPr/>
        </p:nvSpPr>
        <p:spPr bwMode="auto">
          <a:xfrm>
            <a:off x="2956380" y="4645133"/>
            <a:ext cx="1079453" cy="0"/>
          </a:xfrm>
          <a:prstGeom prst="line">
            <a:avLst/>
          </a:prstGeom>
          <a:noFill/>
          <a:ln w="38100">
            <a:solidFill>
              <a:srgbClr val="0000FF">
                <a:alpha val="70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b="1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133" name="Line 630"/>
          <p:cNvSpPr>
            <a:spLocks noChangeShapeType="1"/>
          </p:cNvSpPr>
          <p:nvPr/>
        </p:nvSpPr>
        <p:spPr bwMode="auto">
          <a:xfrm>
            <a:off x="4655840" y="4645133"/>
            <a:ext cx="1247392" cy="0"/>
          </a:xfrm>
          <a:prstGeom prst="line">
            <a:avLst/>
          </a:prstGeom>
          <a:noFill/>
          <a:ln w="38100">
            <a:solidFill>
              <a:srgbClr val="0000FF">
                <a:alpha val="70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b="1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134" name="Line 630"/>
          <p:cNvSpPr>
            <a:spLocks noChangeShapeType="1"/>
          </p:cNvSpPr>
          <p:nvPr/>
        </p:nvSpPr>
        <p:spPr bwMode="auto">
          <a:xfrm>
            <a:off x="6384033" y="4645133"/>
            <a:ext cx="1076228" cy="0"/>
          </a:xfrm>
          <a:prstGeom prst="line">
            <a:avLst/>
          </a:prstGeom>
          <a:noFill/>
          <a:ln w="38100">
            <a:solidFill>
              <a:srgbClr val="0000FF">
                <a:alpha val="70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b="1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135" name="Line 630"/>
          <p:cNvSpPr>
            <a:spLocks noChangeShapeType="1"/>
          </p:cNvSpPr>
          <p:nvPr/>
        </p:nvSpPr>
        <p:spPr bwMode="auto">
          <a:xfrm>
            <a:off x="8089003" y="4645133"/>
            <a:ext cx="1079877" cy="0"/>
          </a:xfrm>
          <a:prstGeom prst="line">
            <a:avLst/>
          </a:prstGeom>
          <a:noFill/>
          <a:ln w="38100">
            <a:solidFill>
              <a:srgbClr val="0000FF">
                <a:alpha val="70000"/>
              </a:srgbClr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 b="1">
              <a:solidFill>
                <a:srgbClr val="333399"/>
              </a:solidFill>
              <a:ea typeface="黑体" pitchFamily="2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3263442" y="5358235"/>
            <a:ext cx="5678157" cy="379656"/>
          </a:xfrm>
          <a:prstGeom prst="rect">
            <a:avLst/>
          </a:prstGeom>
          <a:solidFill>
            <a:srgbClr val="008000"/>
          </a:solidFill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不同的链路层可能采用不同的数据链路层协议</a:t>
            </a:r>
            <a:endParaRPr lang="zh-CN" altLang="en-US" sz="1867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831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  <p:bldP spid="132" grpId="0" animBg="1"/>
      <p:bldP spid="133" grpId="0" animBg="1"/>
      <p:bldP spid="134" grpId="0" animBg="1"/>
      <p:bldP spid="135" grpId="0" animBg="1"/>
      <p:bldP spid="137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46"/>
          <p:cNvSpPr>
            <a:spLocks noChangeArrowheads="1"/>
          </p:cNvSpPr>
          <p:nvPr/>
        </p:nvSpPr>
        <p:spPr bwMode="auto">
          <a:xfrm>
            <a:off x="670559" y="1773490"/>
            <a:ext cx="10838687" cy="285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IEEE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批准了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802.3ac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标准，该标准定义了以太网的帧格式的扩展，以支持虚拟局域网。</a:t>
            </a:r>
          </a:p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虚拟局域网协议允许在以太网的帧格式中插入一个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字节的标识符，称为 </a:t>
            </a:r>
            <a:r>
              <a:rPr lang="en-US" altLang="zh-CN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VLAN </a:t>
            </a:r>
            <a:r>
              <a:rPr lang="zh-CN" altLang="en-US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标记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(tag)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，用来指明该帧属于哪一个虚拟局域网。</a:t>
            </a:r>
          </a:p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插入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VLAN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标记得出的帧称为 </a:t>
            </a:r>
            <a:r>
              <a:rPr lang="en-US" altLang="zh-CN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802.1Q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帧或</a:t>
            </a:r>
            <a:r>
              <a:rPr lang="zh-CN" altLang="en-US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带标记的以太网帧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93" name="AutoShape 5"/>
          <p:cNvSpPr>
            <a:spLocks noChangeArrowheads="1"/>
          </p:cNvSpPr>
          <p:nvPr/>
        </p:nvSpPr>
        <p:spPr bwMode="auto">
          <a:xfrm>
            <a:off x="670559" y="1294833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4" name="Rectangle 6"/>
          <p:cNvSpPr>
            <a:spLocks noChangeArrowheads="1"/>
          </p:cNvSpPr>
          <p:nvPr/>
        </p:nvSpPr>
        <p:spPr bwMode="auto">
          <a:xfrm>
            <a:off x="3607022" y="1264047"/>
            <a:ext cx="4964821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虚拟局域网使用的以太网帧格式</a:t>
            </a:r>
            <a:endParaRPr lang="fr-FR" altLang="zh-CN" sz="2667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38031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670559" y="1412499"/>
            <a:ext cx="10838687" cy="438381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33" name="矩形 32"/>
          <p:cNvSpPr/>
          <p:nvPr/>
        </p:nvSpPr>
        <p:spPr>
          <a:xfrm>
            <a:off x="6850892" y="2325238"/>
            <a:ext cx="1508955" cy="5658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670559" y="836652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3607022" y="805865"/>
            <a:ext cx="4964821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虚拟局域网使用的以太网帧格式</a:t>
            </a:r>
            <a:endParaRPr lang="fr-FR" altLang="zh-CN" sz="2667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717439" y="5287816"/>
            <a:ext cx="4743991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133" b="1" dirty="0">
                <a:latin typeface="微软雅黑" pitchFamily="34" charset="-122"/>
                <a:ea typeface="微软雅黑" pitchFamily="34" charset="-122"/>
              </a:rPr>
              <a:t>插入 </a:t>
            </a:r>
            <a:r>
              <a:rPr lang="en-US" altLang="zh-CN" sz="2133" b="1" dirty="0">
                <a:latin typeface="微软雅黑" pitchFamily="34" charset="-122"/>
                <a:ea typeface="微软雅黑" pitchFamily="34" charset="-122"/>
              </a:rPr>
              <a:t>VLAN </a:t>
            </a:r>
            <a:r>
              <a:rPr lang="zh-CN" altLang="en-US" sz="2133" b="1" dirty="0">
                <a:latin typeface="微软雅黑" pitchFamily="34" charset="-122"/>
                <a:ea typeface="微软雅黑" pitchFamily="34" charset="-122"/>
              </a:rPr>
              <a:t>标记后变成了 </a:t>
            </a:r>
            <a:r>
              <a:rPr lang="en-US" altLang="zh-CN" sz="2133" b="1" dirty="0">
                <a:latin typeface="微软雅黑" pitchFamily="34" charset="-122"/>
                <a:ea typeface="微软雅黑" pitchFamily="34" charset="-122"/>
              </a:rPr>
              <a:t>802.1Q </a:t>
            </a:r>
            <a:r>
              <a:rPr lang="zh-CN" altLang="en-US" sz="2133" b="1" dirty="0">
                <a:latin typeface="微软雅黑" pitchFamily="34" charset="-122"/>
                <a:ea typeface="微软雅黑" pitchFamily="34" charset="-122"/>
              </a:rPr>
              <a:t>帧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1976767" y="1637233"/>
            <a:ext cx="8386434" cy="3486337"/>
            <a:chOff x="318211" y="1097692"/>
            <a:chExt cx="10164063" cy="4225324"/>
          </a:xfrm>
        </p:grpSpPr>
        <p:grpSp>
          <p:nvGrpSpPr>
            <p:cNvPr id="81" name="组合 80"/>
            <p:cNvGrpSpPr/>
            <p:nvPr/>
          </p:nvGrpSpPr>
          <p:grpSpPr>
            <a:xfrm>
              <a:off x="318211" y="1097692"/>
              <a:ext cx="9684830" cy="4225324"/>
              <a:chOff x="534235" y="1097692"/>
              <a:chExt cx="9684830" cy="4225324"/>
            </a:xfrm>
          </p:grpSpPr>
          <p:grpSp>
            <p:nvGrpSpPr>
              <p:cNvPr id="82" name="组合 81"/>
              <p:cNvGrpSpPr/>
              <p:nvPr/>
            </p:nvGrpSpPr>
            <p:grpSpPr>
              <a:xfrm>
                <a:off x="534235" y="1546339"/>
                <a:ext cx="9684830" cy="3776677"/>
                <a:chOff x="534235" y="1484784"/>
                <a:chExt cx="9684830" cy="3776677"/>
              </a:xfrm>
            </p:grpSpPr>
            <p:sp>
              <p:nvSpPr>
                <p:cNvPr id="86" name="Rectangle 4"/>
                <p:cNvSpPr>
                  <a:spLocks noChangeArrowheads="1"/>
                </p:cNvSpPr>
                <p:nvPr/>
              </p:nvSpPr>
              <p:spPr bwMode="auto">
                <a:xfrm>
                  <a:off x="534235" y="2030883"/>
                  <a:ext cx="1078480" cy="5828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20651" tIns="59267" rIns="120651" bIns="59267">
                  <a:spAutoFit/>
                </a:bodyPr>
                <a:lstStyle/>
                <a:p>
                  <a:pPr algn="ctr" defTabSz="1015975">
                    <a:lnSpc>
                      <a:spcPct val="80000"/>
                    </a:lnSpc>
                  </a:pPr>
                  <a:r>
                    <a:rPr kumimoji="1" lang="zh-CN" altLang="en-US" sz="1467" b="1" dirty="0">
                      <a:latin typeface="微软雅黑" pitchFamily="34" charset="-122"/>
                      <a:ea typeface="微软雅黑" pitchFamily="34" charset="-122"/>
                    </a:rPr>
                    <a:t>以太网</a:t>
                  </a:r>
                  <a:endParaRPr kumimoji="1" lang="en-US" altLang="zh-CN" sz="1467" b="1" dirty="0">
                    <a:latin typeface="微软雅黑" pitchFamily="34" charset="-122"/>
                    <a:ea typeface="微软雅黑" pitchFamily="34" charset="-122"/>
                  </a:endParaRPr>
                </a:p>
                <a:p>
                  <a:pPr algn="ctr" defTabSz="1015975">
                    <a:lnSpc>
                      <a:spcPct val="80000"/>
                    </a:lnSpc>
                  </a:pPr>
                  <a:r>
                    <a:rPr kumimoji="1" lang="en-US" altLang="zh-CN" sz="1467" b="1" dirty="0">
                      <a:latin typeface="微软雅黑" pitchFamily="34" charset="-122"/>
                      <a:ea typeface="微软雅黑" pitchFamily="34" charset="-122"/>
                    </a:rPr>
                    <a:t>MAC</a:t>
                  </a:r>
                  <a:r>
                    <a:rPr kumimoji="1" lang="zh-CN" altLang="en-US" sz="1467" b="1" dirty="0">
                      <a:latin typeface="微软雅黑" pitchFamily="34" charset="-122"/>
                      <a:ea typeface="微软雅黑" pitchFamily="34" charset="-122"/>
                    </a:rPr>
                    <a:t>帧</a:t>
                  </a:r>
                </a:p>
              </p:txBody>
            </p:sp>
            <p:sp>
              <p:nvSpPr>
                <p:cNvPr id="87" name="Rectangle 5"/>
                <p:cNvSpPr>
                  <a:spLocks noChangeArrowheads="1"/>
                </p:cNvSpPr>
                <p:nvPr/>
              </p:nvSpPr>
              <p:spPr bwMode="auto">
                <a:xfrm>
                  <a:off x="887526" y="1495238"/>
                  <a:ext cx="749917" cy="4186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20651" tIns="59267" rIns="120651" bIns="59267">
                  <a:spAutoFit/>
                </a:bodyPr>
                <a:lstStyle/>
                <a:p>
                  <a:pPr defTabSz="1015975"/>
                  <a:r>
                    <a:rPr kumimoji="1" lang="zh-CN" altLang="en-US" sz="1467" b="1" dirty="0">
                      <a:latin typeface="微软雅黑" pitchFamily="34" charset="-122"/>
                      <a:ea typeface="微软雅黑" pitchFamily="34" charset="-122"/>
                    </a:rPr>
                    <a:t>字节</a:t>
                  </a:r>
                  <a:endParaRPr kumimoji="1" lang="en-US" altLang="zh-CN" sz="1467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88" name="Rectangle 6"/>
                <p:cNvSpPr>
                  <a:spLocks noChangeArrowheads="1"/>
                </p:cNvSpPr>
                <p:nvPr/>
              </p:nvSpPr>
              <p:spPr bwMode="auto">
                <a:xfrm>
                  <a:off x="1963964" y="1487959"/>
                  <a:ext cx="435186" cy="4186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20651" tIns="59267" rIns="120651" bIns="59267">
                  <a:spAutoFit/>
                </a:bodyPr>
                <a:lstStyle/>
                <a:p>
                  <a:pPr defTabSz="1015975"/>
                  <a:r>
                    <a:rPr kumimoji="1" lang="en-US" altLang="zh-CN" sz="1467" b="1" dirty="0">
                      <a:latin typeface="微软雅黑" pitchFamily="34" charset="-122"/>
                      <a:ea typeface="微软雅黑" pitchFamily="34" charset="-122"/>
                    </a:rPr>
                    <a:t>6</a:t>
                  </a:r>
                </a:p>
              </p:txBody>
            </p:sp>
            <p:sp>
              <p:nvSpPr>
                <p:cNvPr id="89" name="Rectangle 7"/>
                <p:cNvSpPr>
                  <a:spLocks noChangeArrowheads="1"/>
                </p:cNvSpPr>
                <p:nvPr/>
              </p:nvSpPr>
              <p:spPr bwMode="auto">
                <a:xfrm>
                  <a:off x="3175444" y="1487959"/>
                  <a:ext cx="435186" cy="4186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20651" tIns="59267" rIns="120651" bIns="59267">
                  <a:spAutoFit/>
                </a:bodyPr>
                <a:lstStyle/>
                <a:p>
                  <a:pPr defTabSz="1015975"/>
                  <a:r>
                    <a:rPr kumimoji="1" lang="en-US" altLang="zh-CN" sz="1467" b="1">
                      <a:latin typeface="微软雅黑" pitchFamily="34" charset="-122"/>
                      <a:ea typeface="微软雅黑" pitchFamily="34" charset="-122"/>
                    </a:rPr>
                    <a:t>6</a:t>
                  </a:r>
                </a:p>
              </p:txBody>
            </p:sp>
            <p:sp>
              <p:nvSpPr>
                <p:cNvPr id="90" name="Rectangle 8"/>
                <p:cNvSpPr>
                  <a:spLocks noChangeArrowheads="1"/>
                </p:cNvSpPr>
                <p:nvPr/>
              </p:nvSpPr>
              <p:spPr bwMode="auto">
                <a:xfrm>
                  <a:off x="5537647" y="1487959"/>
                  <a:ext cx="435186" cy="4186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20651" tIns="59267" rIns="120651" bIns="59267">
                  <a:spAutoFit/>
                </a:bodyPr>
                <a:lstStyle/>
                <a:p>
                  <a:pPr defTabSz="1015975"/>
                  <a:r>
                    <a:rPr kumimoji="1" lang="en-US" altLang="zh-CN" sz="1467" b="1">
                      <a:latin typeface="微软雅黑" pitchFamily="34" charset="-122"/>
                      <a:ea typeface="微软雅黑" pitchFamily="34" charset="-122"/>
                    </a:rPr>
                    <a:t>2</a:t>
                  </a:r>
                </a:p>
              </p:txBody>
            </p:sp>
            <p:sp>
              <p:nvSpPr>
                <p:cNvPr id="91" name="Rectangle 9"/>
                <p:cNvSpPr>
                  <a:spLocks noChangeArrowheads="1"/>
                </p:cNvSpPr>
                <p:nvPr/>
              </p:nvSpPr>
              <p:spPr bwMode="auto">
                <a:xfrm>
                  <a:off x="6596894" y="1487959"/>
                  <a:ext cx="1443491" cy="4186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20651" tIns="59267" rIns="120651" bIns="59267">
                  <a:spAutoFit/>
                </a:bodyPr>
                <a:lstStyle/>
                <a:p>
                  <a:pPr defTabSz="1015975"/>
                  <a:r>
                    <a:rPr kumimoji="1" lang="en-US" altLang="zh-CN" sz="1467" b="1" dirty="0">
                      <a:latin typeface="微软雅黑" pitchFamily="34" charset="-122"/>
                      <a:ea typeface="微软雅黑" pitchFamily="34" charset="-122"/>
                    </a:rPr>
                    <a:t>42 ~ 1500</a:t>
                  </a:r>
                </a:p>
              </p:txBody>
            </p:sp>
            <p:sp>
              <p:nvSpPr>
                <p:cNvPr id="92" name="Rectangle 10"/>
                <p:cNvSpPr>
                  <a:spLocks noChangeArrowheads="1"/>
                </p:cNvSpPr>
                <p:nvPr/>
              </p:nvSpPr>
              <p:spPr bwMode="auto">
                <a:xfrm>
                  <a:off x="8657653" y="1487959"/>
                  <a:ext cx="435186" cy="4186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20651" tIns="59267" rIns="120651" bIns="59267">
                  <a:spAutoFit/>
                </a:bodyPr>
                <a:lstStyle/>
                <a:p>
                  <a:pPr defTabSz="1015975"/>
                  <a:r>
                    <a:rPr kumimoji="1" lang="en-US" altLang="zh-CN" sz="1467" b="1">
                      <a:latin typeface="微软雅黑" pitchFamily="34" charset="-122"/>
                      <a:ea typeface="微软雅黑" pitchFamily="34" charset="-122"/>
                    </a:rPr>
                    <a:t>4</a:t>
                  </a:r>
                </a:p>
              </p:txBody>
            </p:sp>
            <p:sp>
              <p:nvSpPr>
                <p:cNvPr id="93" name="Freeform 11"/>
                <p:cNvSpPr>
                  <a:spLocks/>
                </p:cNvSpPr>
                <p:nvPr/>
              </p:nvSpPr>
              <p:spPr bwMode="auto">
                <a:xfrm>
                  <a:off x="1564134" y="2555776"/>
                  <a:ext cx="6302375" cy="604838"/>
                </a:xfrm>
                <a:custGeom>
                  <a:avLst/>
                  <a:gdLst>
                    <a:gd name="T0" fmla="*/ 2147483647 w 3970"/>
                    <a:gd name="T1" fmla="*/ 10080633 h 381"/>
                    <a:gd name="T2" fmla="*/ 2147483647 w 3970"/>
                    <a:gd name="T3" fmla="*/ 0 h 381"/>
                    <a:gd name="T4" fmla="*/ 2147483647 w 3970"/>
                    <a:gd name="T5" fmla="*/ 960181119 h 381"/>
                    <a:gd name="T6" fmla="*/ 0 w 3970"/>
                    <a:gd name="T7" fmla="*/ 960181119 h 381"/>
                    <a:gd name="T8" fmla="*/ 2147483647 w 3970"/>
                    <a:gd name="T9" fmla="*/ 10080633 h 3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70" h="381">
                      <a:moveTo>
                        <a:pt x="1543" y="4"/>
                      </a:moveTo>
                      <a:lnTo>
                        <a:pt x="2242" y="0"/>
                      </a:lnTo>
                      <a:lnTo>
                        <a:pt x="3970" y="381"/>
                      </a:lnTo>
                      <a:lnTo>
                        <a:pt x="0" y="381"/>
                      </a:lnTo>
                      <a:lnTo>
                        <a:pt x="1543" y="4"/>
                      </a:lnTo>
                      <a:close/>
                    </a:path>
                  </a:pathLst>
                </a:custGeom>
                <a:gradFill rotWithShape="1">
                  <a:gsLst>
                    <a:gs pos="100000">
                      <a:srgbClr val="00FF99"/>
                    </a:gs>
                    <a:gs pos="0">
                      <a:srgbClr val="00FFFF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94" name="Rectangle 13"/>
                <p:cNvSpPr>
                  <a:spLocks noChangeArrowheads="1"/>
                </p:cNvSpPr>
                <p:nvPr/>
              </p:nvSpPr>
              <p:spPr bwMode="auto">
                <a:xfrm>
                  <a:off x="6209426" y="4519575"/>
                  <a:ext cx="4009639" cy="74188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120651" tIns="59267" rIns="120651" bIns="59267">
                  <a:spAutoFit/>
                </a:bodyPr>
                <a:lstStyle/>
                <a:p>
                  <a:pPr algn="ctr" defTabSz="1015975"/>
                  <a:r>
                    <a:rPr lang="en-US" altLang="zh-CN" sz="1600" b="1" dirty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VLAN </a:t>
                  </a:r>
                  <a:r>
                    <a:rPr lang="zh-CN" altLang="zh-CN" sz="1600" b="1" dirty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标识符</a:t>
                  </a:r>
                  <a:r>
                    <a:rPr lang="en-US" altLang="zh-CN" sz="1600" b="1" dirty="0">
                      <a:solidFill>
                        <a:srgbClr val="C00000"/>
                      </a:solidFill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  <a:r>
                    <a:rPr kumimoji="1" lang="en-US" altLang="zh-CN" sz="1600" b="1" dirty="0">
                      <a:latin typeface="微软雅黑" pitchFamily="34" charset="-122"/>
                      <a:ea typeface="微软雅黑" pitchFamily="34" charset="-122"/>
                    </a:rPr>
                    <a:t>12 </a:t>
                  </a:r>
                  <a:r>
                    <a:rPr kumimoji="1" lang="zh-CN" altLang="en-US" sz="1600" b="1" dirty="0">
                      <a:latin typeface="微软雅黑" pitchFamily="34" charset="-122"/>
                      <a:ea typeface="微软雅黑" pitchFamily="34" charset="-122"/>
                    </a:rPr>
                    <a:t>位</a:t>
                  </a:r>
                  <a:r>
                    <a:rPr kumimoji="1" lang="en-US" altLang="zh-CN" sz="1600" b="1" dirty="0"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</a:p>
                <a:p>
                  <a:pPr algn="ctr" defTabSz="1015975"/>
                  <a:r>
                    <a:rPr kumimoji="1" lang="en-US" altLang="zh-CN" sz="1600" b="1" dirty="0">
                      <a:latin typeface="微软雅黑" pitchFamily="34" charset="-122"/>
                      <a:ea typeface="微软雅黑" pitchFamily="34" charset="-122"/>
                    </a:rPr>
                    <a:t>(</a:t>
                  </a:r>
                  <a:r>
                    <a:rPr kumimoji="1" lang="zh-CN" altLang="en-US" sz="1600" b="1" dirty="0">
                      <a:latin typeface="微软雅黑" pitchFamily="34" charset="-122"/>
                      <a:ea typeface="微软雅黑" pitchFamily="34" charset="-122"/>
                    </a:rPr>
                    <a:t>最多允许 </a:t>
                  </a:r>
                  <a:r>
                    <a:rPr kumimoji="1" lang="en-US" altLang="zh-CN" sz="1600" b="1" dirty="0">
                      <a:latin typeface="微软雅黑" pitchFamily="34" charset="-122"/>
                      <a:ea typeface="微软雅黑" pitchFamily="34" charset="-122"/>
                    </a:rPr>
                    <a:t>4096 </a:t>
                  </a:r>
                  <a:r>
                    <a:rPr kumimoji="1" lang="zh-CN" altLang="en-US" sz="1600" b="1" dirty="0">
                      <a:latin typeface="微软雅黑" pitchFamily="34" charset="-122"/>
                      <a:ea typeface="微软雅黑" pitchFamily="34" charset="-122"/>
                    </a:rPr>
                    <a:t>个 </a:t>
                  </a:r>
                  <a:r>
                    <a:rPr kumimoji="1" lang="en-US" altLang="zh-CN" sz="1600" b="1" dirty="0">
                      <a:latin typeface="微软雅黑" pitchFamily="34" charset="-122"/>
                      <a:ea typeface="微软雅黑" pitchFamily="34" charset="-122"/>
                    </a:rPr>
                    <a:t>VLAN)</a:t>
                  </a:r>
                </a:p>
              </p:txBody>
            </p:sp>
            <p:sp>
              <p:nvSpPr>
                <p:cNvPr id="95" name="Rectangle 14"/>
                <p:cNvSpPr>
                  <a:spLocks noChangeArrowheads="1"/>
                </p:cNvSpPr>
                <p:nvPr/>
              </p:nvSpPr>
              <p:spPr bwMode="auto">
                <a:xfrm>
                  <a:off x="4318447" y="1484784"/>
                  <a:ext cx="435186" cy="4186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20651" tIns="59267" rIns="120651" bIns="59267">
                  <a:spAutoFit/>
                </a:bodyPr>
                <a:lstStyle/>
                <a:p>
                  <a:pPr defTabSz="1015975"/>
                  <a:r>
                    <a:rPr kumimoji="1" lang="en-US" altLang="zh-CN" sz="1467" b="1">
                      <a:latin typeface="微软雅黑" pitchFamily="34" charset="-122"/>
                      <a:ea typeface="微软雅黑" pitchFamily="34" charset="-122"/>
                    </a:rPr>
                    <a:t>4</a:t>
                  </a:r>
                </a:p>
              </p:txBody>
            </p:sp>
            <p:sp>
              <p:nvSpPr>
                <p:cNvPr id="96" name="Rectangle 18"/>
                <p:cNvSpPr>
                  <a:spLocks noChangeArrowheads="1"/>
                </p:cNvSpPr>
                <p:nvPr/>
              </p:nvSpPr>
              <p:spPr bwMode="auto">
                <a:xfrm>
                  <a:off x="2460072" y="4388461"/>
                  <a:ext cx="2375794" cy="4434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120651" tIns="59267" rIns="120651" bIns="59267">
                  <a:spAutoFit/>
                </a:bodyPr>
                <a:lstStyle/>
                <a:p>
                  <a:pPr algn="ctr" defTabSz="1015975"/>
                  <a:r>
                    <a:rPr kumimoji="1" lang="zh-CN" altLang="en-US" sz="1600" b="1" dirty="0">
                      <a:latin typeface="微软雅黑" pitchFamily="34" charset="-122"/>
                      <a:ea typeface="微软雅黑" pitchFamily="34" charset="-122"/>
                    </a:rPr>
                    <a:t>用户优先级 </a:t>
                  </a:r>
                  <a:r>
                    <a:rPr kumimoji="1" lang="en-US" altLang="zh-CN" sz="1600" b="1" dirty="0">
                      <a:latin typeface="微软雅黑" pitchFamily="34" charset="-122"/>
                      <a:ea typeface="微软雅黑" pitchFamily="34" charset="-122"/>
                    </a:rPr>
                    <a:t>3 </a:t>
                  </a:r>
                  <a:r>
                    <a:rPr kumimoji="1" lang="zh-CN" altLang="en-US" sz="1600" b="1" dirty="0">
                      <a:latin typeface="微软雅黑" pitchFamily="34" charset="-122"/>
                      <a:ea typeface="微软雅黑" pitchFamily="34" charset="-122"/>
                    </a:rPr>
                    <a:t>位</a:t>
                  </a:r>
                  <a:endParaRPr kumimoji="1" lang="en-US" altLang="zh-CN" sz="16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97" name="Rectangle 21"/>
                <p:cNvSpPr>
                  <a:spLocks noChangeArrowheads="1"/>
                </p:cNvSpPr>
                <p:nvPr/>
              </p:nvSpPr>
              <p:spPr bwMode="auto">
                <a:xfrm>
                  <a:off x="2016383" y="4801987"/>
                  <a:ext cx="3326928" cy="44347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120651" tIns="59267" rIns="120651" bIns="59267">
                  <a:spAutoFit/>
                </a:bodyPr>
                <a:lstStyle/>
                <a:p>
                  <a:pPr algn="ctr" defTabSz="1015975"/>
                  <a:r>
                    <a:rPr lang="zh-CN" altLang="zh-CN" sz="1600" b="1" dirty="0">
                      <a:latin typeface="微软雅黑" pitchFamily="34" charset="-122"/>
                      <a:ea typeface="微软雅黑" pitchFamily="34" charset="-122"/>
                    </a:rPr>
                    <a:t>规范格式指示符</a:t>
                  </a:r>
                  <a:r>
                    <a:rPr kumimoji="1" lang="en-US" altLang="zh-CN" sz="1600" b="1" dirty="0">
                      <a:latin typeface="微软雅黑" pitchFamily="34" charset="-122"/>
                      <a:ea typeface="微软雅黑" pitchFamily="34" charset="-122"/>
                    </a:rPr>
                    <a:t>( CFI ) 1 </a:t>
                  </a:r>
                  <a:r>
                    <a:rPr kumimoji="1" lang="zh-CN" altLang="en-US" sz="1600" b="1" dirty="0">
                      <a:latin typeface="微软雅黑" pitchFamily="34" charset="-122"/>
                      <a:ea typeface="微软雅黑" pitchFamily="34" charset="-122"/>
                    </a:rPr>
                    <a:t>位</a:t>
                  </a:r>
                  <a:r>
                    <a:rPr kumimoji="1" lang="en-US" altLang="zh-CN" sz="1600" b="1" dirty="0">
                      <a:latin typeface="微软雅黑" pitchFamily="34" charset="-122"/>
                      <a:ea typeface="微软雅黑" pitchFamily="34" charset="-122"/>
                    </a:rPr>
                    <a:t> </a:t>
                  </a:r>
                </a:p>
              </p:txBody>
            </p:sp>
            <p:sp>
              <p:nvSpPr>
                <p:cNvPr id="98" name="Rectangle 22"/>
                <p:cNvSpPr>
                  <a:spLocks noChangeArrowheads="1"/>
                </p:cNvSpPr>
                <p:nvPr/>
              </p:nvSpPr>
              <p:spPr bwMode="auto">
                <a:xfrm>
                  <a:off x="1590900" y="1869976"/>
                  <a:ext cx="1197197" cy="685800"/>
                </a:xfrm>
                <a:prstGeom prst="rect">
                  <a:avLst/>
                </a:prstGeom>
                <a:solidFill>
                  <a:srgbClr val="0000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1015975"/>
                  <a:r>
                    <a:rPr kumimoji="1" lang="zh-CN" altLang="en-US" sz="16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目地地址  </a:t>
                  </a:r>
                </a:p>
              </p:txBody>
            </p:sp>
            <p:sp>
              <p:nvSpPr>
                <p:cNvPr id="99" name="Rectangle 23"/>
                <p:cNvSpPr>
                  <a:spLocks noChangeArrowheads="1"/>
                </p:cNvSpPr>
                <p:nvPr/>
              </p:nvSpPr>
              <p:spPr bwMode="auto">
                <a:xfrm>
                  <a:off x="2788096" y="1869976"/>
                  <a:ext cx="1143000" cy="685800"/>
                </a:xfrm>
                <a:prstGeom prst="rect">
                  <a:avLst/>
                </a:prstGeom>
                <a:solidFill>
                  <a:srgbClr val="0000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1015975"/>
                  <a:r>
                    <a:rPr kumimoji="1" lang="zh-CN" altLang="en-US" sz="16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源地址</a:t>
                  </a:r>
                </a:p>
              </p:txBody>
            </p:sp>
            <p:sp>
              <p:nvSpPr>
                <p:cNvPr id="100" name="Rectangle 24"/>
                <p:cNvSpPr>
                  <a:spLocks noChangeArrowheads="1"/>
                </p:cNvSpPr>
                <p:nvPr/>
              </p:nvSpPr>
              <p:spPr bwMode="auto">
                <a:xfrm>
                  <a:off x="3931096" y="1869976"/>
                  <a:ext cx="1219200" cy="685800"/>
                </a:xfrm>
                <a:prstGeom prst="rect">
                  <a:avLst/>
                </a:prstGeom>
                <a:solidFill>
                  <a:srgbClr val="00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 b="1" dirty="0">
                      <a:latin typeface="微软雅黑" pitchFamily="34" charset="-122"/>
                      <a:ea typeface="微软雅黑" pitchFamily="34" charset="-122"/>
                    </a:rPr>
                    <a:t>802.1Q</a:t>
                  </a:r>
                </a:p>
                <a:p>
                  <a:pPr algn="ctr"/>
                  <a:r>
                    <a:rPr lang="zh-CN" altLang="en-US" sz="1600" b="1" dirty="0">
                      <a:latin typeface="微软雅黑" pitchFamily="34" charset="-122"/>
                      <a:ea typeface="微软雅黑" pitchFamily="34" charset="-122"/>
                    </a:rPr>
                    <a:t>标记</a:t>
                  </a:r>
                  <a:endParaRPr lang="en-US" altLang="zh-CN" sz="1600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1" name="Rectangle 25"/>
                <p:cNvSpPr>
                  <a:spLocks noChangeArrowheads="1"/>
                </p:cNvSpPr>
                <p:nvPr/>
              </p:nvSpPr>
              <p:spPr bwMode="auto">
                <a:xfrm>
                  <a:off x="5150296" y="1869976"/>
                  <a:ext cx="1291208" cy="685800"/>
                </a:xfrm>
                <a:prstGeom prst="rect">
                  <a:avLst/>
                </a:prstGeom>
                <a:solidFill>
                  <a:srgbClr val="0000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defTabSz="1015975"/>
                  <a:r>
                    <a:rPr kumimoji="1" lang="zh-CN" altLang="en-US" sz="16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长度</a:t>
                  </a:r>
                  <a:r>
                    <a:rPr kumimoji="1" lang="en-US" altLang="zh-CN" sz="16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/</a:t>
                  </a:r>
                  <a:r>
                    <a:rPr kumimoji="1" lang="zh-CN" altLang="en-US" sz="16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类型</a:t>
                  </a:r>
                </a:p>
              </p:txBody>
            </p:sp>
            <p:sp>
              <p:nvSpPr>
                <p:cNvPr id="102" name="Rectangle 26"/>
                <p:cNvSpPr>
                  <a:spLocks noChangeArrowheads="1"/>
                </p:cNvSpPr>
                <p:nvPr/>
              </p:nvSpPr>
              <p:spPr bwMode="auto">
                <a:xfrm>
                  <a:off x="6441504" y="1869976"/>
                  <a:ext cx="1828800" cy="68580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CCFF6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kumimoji="1" lang="zh-CN" altLang="en-US" sz="16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数      据</a:t>
                  </a:r>
                </a:p>
              </p:txBody>
            </p:sp>
            <p:sp>
              <p:nvSpPr>
                <p:cNvPr id="103" name="Rectangle 27"/>
                <p:cNvSpPr>
                  <a:spLocks noChangeArrowheads="1"/>
                </p:cNvSpPr>
                <p:nvPr/>
              </p:nvSpPr>
              <p:spPr bwMode="auto">
                <a:xfrm>
                  <a:off x="8270304" y="1869976"/>
                  <a:ext cx="1219200" cy="685800"/>
                </a:xfrm>
                <a:prstGeom prst="rect">
                  <a:avLst/>
                </a:prstGeom>
                <a:solidFill>
                  <a:srgbClr val="0000CC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16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FCS</a:t>
                  </a:r>
                </a:p>
              </p:txBody>
            </p:sp>
            <p:sp>
              <p:nvSpPr>
                <p:cNvPr id="104" name="Rectangle 33"/>
                <p:cNvSpPr>
                  <a:spLocks noChangeArrowheads="1"/>
                </p:cNvSpPr>
                <p:nvPr/>
              </p:nvSpPr>
              <p:spPr bwMode="auto">
                <a:xfrm>
                  <a:off x="2864768" y="2756326"/>
                  <a:ext cx="1019964" cy="4434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20651" tIns="59267" rIns="120651" bIns="59267">
                  <a:spAutoFit/>
                </a:bodyPr>
                <a:lstStyle/>
                <a:p>
                  <a:pPr defTabSz="1015975"/>
                  <a:r>
                    <a:rPr kumimoji="1" lang="en-US" altLang="zh-CN" sz="1600" b="1" dirty="0">
                      <a:solidFill>
                        <a:srgbClr val="CC00CC"/>
                      </a:solidFill>
                      <a:latin typeface="微软雅黑" pitchFamily="34" charset="-122"/>
                      <a:ea typeface="微软雅黑" pitchFamily="34" charset="-122"/>
                    </a:rPr>
                    <a:t>2 </a:t>
                  </a:r>
                  <a:r>
                    <a:rPr kumimoji="1" lang="zh-CN" altLang="en-US" sz="1600" b="1" dirty="0">
                      <a:solidFill>
                        <a:srgbClr val="CC00CC"/>
                      </a:solidFill>
                      <a:latin typeface="微软雅黑" pitchFamily="34" charset="-122"/>
                      <a:ea typeface="微软雅黑" pitchFamily="34" charset="-122"/>
                    </a:rPr>
                    <a:t>字节</a:t>
                  </a:r>
                  <a:endParaRPr kumimoji="1" lang="en-US" altLang="zh-CN" sz="1600" b="1" dirty="0">
                    <a:solidFill>
                      <a:srgbClr val="CC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5" name="Rectangle 34"/>
                <p:cNvSpPr>
                  <a:spLocks noChangeArrowheads="1"/>
                </p:cNvSpPr>
                <p:nvPr/>
              </p:nvSpPr>
              <p:spPr bwMode="auto">
                <a:xfrm>
                  <a:off x="5743434" y="2756326"/>
                  <a:ext cx="1019964" cy="4434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20651" tIns="59267" rIns="120651" bIns="59267">
                  <a:spAutoFit/>
                </a:bodyPr>
                <a:lstStyle/>
                <a:p>
                  <a:pPr defTabSz="1015975"/>
                  <a:r>
                    <a:rPr kumimoji="1" lang="en-US" altLang="zh-CN" sz="1600" b="1" dirty="0">
                      <a:solidFill>
                        <a:srgbClr val="CC00CC"/>
                      </a:solidFill>
                      <a:latin typeface="微软雅黑" pitchFamily="34" charset="-122"/>
                      <a:ea typeface="微软雅黑" pitchFamily="34" charset="-122"/>
                    </a:rPr>
                    <a:t>2 </a:t>
                  </a:r>
                  <a:r>
                    <a:rPr kumimoji="1" lang="zh-CN" altLang="en-US" sz="1600" b="1" dirty="0">
                      <a:solidFill>
                        <a:srgbClr val="CC00CC"/>
                      </a:solidFill>
                      <a:latin typeface="微软雅黑" pitchFamily="34" charset="-122"/>
                      <a:ea typeface="微软雅黑" pitchFamily="34" charset="-122"/>
                    </a:rPr>
                    <a:t>字节</a:t>
                  </a:r>
                  <a:endParaRPr kumimoji="1" lang="en-US" altLang="zh-CN" sz="1600" b="1" dirty="0">
                    <a:solidFill>
                      <a:srgbClr val="CC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106" name="组合 105"/>
                <p:cNvGrpSpPr/>
                <p:nvPr/>
              </p:nvGrpSpPr>
              <p:grpSpPr>
                <a:xfrm>
                  <a:off x="1568896" y="3165376"/>
                  <a:ext cx="6296025" cy="1113773"/>
                  <a:chOff x="1568896" y="3165376"/>
                  <a:chExt cx="6296025" cy="1113773"/>
                </a:xfrm>
              </p:grpSpPr>
              <p:sp>
                <p:nvSpPr>
                  <p:cNvPr id="110" name="Rectangle 3"/>
                  <p:cNvSpPr>
                    <a:spLocks noChangeArrowheads="1"/>
                  </p:cNvSpPr>
                  <p:nvPr/>
                </p:nvSpPr>
                <p:spPr bwMode="auto">
                  <a:xfrm>
                    <a:off x="1568896" y="3165376"/>
                    <a:ext cx="6286500" cy="1066800"/>
                  </a:xfrm>
                  <a:prstGeom prst="rect">
                    <a:avLst/>
                  </a:prstGeom>
                  <a:solidFill>
                    <a:srgbClr val="99FFCC"/>
                  </a:solidFill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4816921" y="3165376"/>
                    <a:ext cx="0" cy="106680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2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568896" y="3645024"/>
                    <a:ext cx="629602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3" name="Line 1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534470" y="3645024"/>
                    <a:ext cx="3175" cy="58715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4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5321746" y="3645024"/>
                    <a:ext cx="0" cy="58715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5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88702" y="3212976"/>
                    <a:ext cx="2182134" cy="41031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r>
                      <a:rPr lang="en-US" altLang="zh-CN" sz="1600" b="1" dirty="0">
                        <a:latin typeface="微软雅黑" pitchFamily="34" charset="-122"/>
                        <a:ea typeface="微软雅黑" pitchFamily="34" charset="-122"/>
                      </a:rPr>
                      <a:t>802.1Q </a:t>
                    </a:r>
                    <a:r>
                      <a:rPr lang="zh-CN" altLang="en-US" sz="1600" b="1" dirty="0">
                        <a:latin typeface="微软雅黑" pitchFamily="34" charset="-122"/>
                        <a:ea typeface="微软雅黑" pitchFamily="34" charset="-122"/>
                      </a:rPr>
                      <a:t>标记类型</a:t>
                    </a:r>
                    <a:endParaRPr lang="en-US" altLang="zh-CN" sz="1600" b="1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6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90899" y="3645024"/>
                    <a:ext cx="3226022" cy="63412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/>
                    <a:r>
                      <a:rPr lang="en-US" altLang="zh-CN" sz="1600" b="1" dirty="0">
                        <a:latin typeface="微软雅黑" pitchFamily="34" charset="-122"/>
                        <a:ea typeface="微软雅黑" pitchFamily="34" charset="-122"/>
                      </a:rPr>
                      <a:t>0X8100</a:t>
                    </a:r>
                  </a:p>
                  <a:p>
                    <a:pPr algn="ctr"/>
                    <a:r>
                      <a:rPr kumimoji="1" lang="en-US" altLang="zh-CN" sz="1200" b="1" dirty="0">
                        <a:latin typeface="微软雅黑" pitchFamily="34" charset="-122"/>
                        <a:ea typeface="微软雅黑" pitchFamily="34" charset="-122"/>
                      </a:rPr>
                      <a:t>(1 0 0 0 0 0 0 1  0 0 0 0 0 0 0 0)</a:t>
                    </a:r>
                    <a:endParaRPr lang="en-US" altLang="zh-CN" sz="1200" b="1" dirty="0"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117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707424" y="3717030"/>
                    <a:ext cx="643450" cy="41031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r>
                      <a:rPr lang="en-US" altLang="zh-CN" sz="1600" b="1" dirty="0">
                        <a:latin typeface="微软雅黑" pitchFamily="34" charset="-122"/>
                        <a:ea typeface="微软雅黑" pitchFamily="34" charset="-122"/>
                      </a:rPr>
                      <a:t>PRI</a:t>
                    </a:r>
                  </a:p>
                </p:txBody>
              </p:sp>
              <p:sp>
                <p:nvSpPr>
                  <p:cNvPr id="118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85755" y="3717030"/>
                    <a:ext cx="1296614" cy="41031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r>
                      <a:rPr lang="en-US" altLang="zh-CN" sz="1600" b="1" dirty="0">
                        <a:latin typeface="微软雅黑" pitchFamily="34" charset="-122"/>
                        <a:ea typeface="微软雅黑" pitchFamily="34" charset="-122"/>
                      </a:rPr>
                      <a:t>VLAN ID</a:t>
                    </a:r>
                  </a:p>
                </p:txBody>
              </p:sp>
              <p:sp>
                <p:nvSpPr>
                  <p:cNvPr id="119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21697" y="3212976"/>
                    <a:ext cx="2695601" cy="41031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itchFamily="34" charset="0"/>
                      </a:defRPr>
                    </a:lvl9pPr>
                  </a:lstStyle>
                  <a:p>
                    <a:pPr algn="ctr"/>
                    <a:r>
                      <a:rPr lang="en-US" altLang="zh-CN" sz="1600" b="1" dirty="0">
                        <a:latin typeface="微软雅黑" pitchFamily="34" charset="-122"/>
                        <a:ea typeface="微软雅黑" pitchFamily="34" charset="-122"/>
                      </a:rPr>
                      <a:t>TCI (</a:t>
                    </a:r>
                    <a:r>
                      <a:rPr lang="zh-CN" altLang="en-US" sz="1600" b="1" dirty="0">
                        <a:latin typeface="微软雅黑" pitchFamily="34" charset="-122"/>
                        <a:ea typeface="微软雅黑" pitchFamily="34" charset="-122"/>
                      </a:rPr>
                      <a:t>标记控制信息</a:t>
                    </a:r>
                    <a:r>
                      <a:rPr lang="en-US" altLang="zh-CN" sz="1600" b="1" dirty="0">
                        <a:latin typeface="微软雅黑" pitchFamily="34" charset="-122"/>
                        <a:ea typeface="微软雅黑" pitchFamily="34" charset="-122"/>
                      </a:rPr>
                      <a:t>)</a:t>
                    </a:r>
                  </a:p>
                </p:txBody>
              </p:sp>
            </p:grpSp>
            <p:sp>
              <p:nvSpPr>
                <p:cNvPr id="107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5150296" y="4084190"/>
                  <a:ext cx="286544" cy="939438"/>
                </a:xfrm>
                <a:prstGeom prst="line">
                  <a:avLst/>
                </a:prstGeom>
                <a:noFill/>
                <a:ln w="12700">
                  <a:solidFill>
                    <a:srgbClr val="0000CC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8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7308304" y="4015517"/>
                  <a:ext cx="381000" cy="533400"/>
                </a:xfrm>
                <a:prstGeom prst="line">
                  <a:avLst/>
                </a:prstGeom>
                <a:noFill/>
                <a:ln w="12700">
                  <a:solidFill>
                    <a:srgbClr val="0000CC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09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4540695" y="4077071"/>
                  <a:ext cx="439882" cy="533126"/>
                </a:xfrm>
                <a:prstGeom prst="line">
                  <a:avLst/>
                </a:prstGeom>
                <a:noFill/>
                <a:ln w="12700">
                  <a:solidFill>
                    <a:srgbClr val="0000CC"/>
                  </a:solidFill>
                  <a:round/>
                  <a:headEnd/>
                  <a:tailEnd type="triangle" w="med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83" name="组合 82"/>
              <p:cNvGrpSpPr/>
              <p:nvPr/>
            </p:nvGrpSpPr>
            <p:grpSpPr>
              <a:xfrm>
                <a:off x="1568624" y="1097692"/>
                <a:ext cx="7920880" cy="443474"/>
                <a:chOff x="1568624" y="1097692"/>
                <a:chExt cx="7920880" cy="443474"/>
              </a:xfrm>
            </p:grpSpPr>
            <p:cxnSp>
              <p:nvCxnSpPr>
                <p:cNvPr id="84" name="直接连接符 43"/>
                <p:cNvCxnSpPr>
                  <a:cxnSpLocks noChangeShapeType="1"/>
                </p:cNvCxnSpPr>
                <p:nvPr/>
              </p:nvCxnSpPr>
              <p:spPr bwMode="auto">
                <a:xfrm>
                  <a:off x="1568624" y="1313334"/>
                  <a:ext cx="7920880" cy="0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 type="triangle" w="med" len="lg"/>
                  <a:tailEnd type="triangle" w="med" len="lg"/>
                </a:ln>
              </p:spPr>
            </p:cxnSp>
            <p:sp>
              <p:nvSpPr>
                <p:cNvPr id="85" name="Rectangle 50"/>
                <p:cNvSpPr>
                  <a:spLocks noChangeArrowheads="1"/>
                </p:cNvSpPr>
                <p:nvPr/>
              </p:nvSpPr>
              <p:spPr bwMode="auto">
                <a:xfrm>
                  <a:off x="4624036" y="1097692"/>
                  <a:ext cx="1507602" cy="44347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20651" tIns="59267" rIns="120651" bIns="59267">
                  <a:spAutoFit/>
                </a:bodyPr>
                <a:lstStyle/>
                <a:p>
                  <a:pPr algn="ctr" defTabSz="1015975" eaLnBrk="0" hangingPunct="0"/>
                  <a:r>
                    <a:rPr lang="en-US" altLang="zh-CN" sz="1600" b="1" dirty="0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rPr>
                    <a:t>802.1Q </a:t>
                  </a:r>
                  <a:r>
                    <a:rPr lang="zh-CN" altLang="en-US" sz="1600" b="1" dirty="0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rPr>
                    <a:t>帧</a:t>
                  </a:r>
                </a:p>
              </p:txBody>
            </p:sp>
          </p:grpSp>
        </p:grpSp>
        <p:sp>
          <p:nvSpPr>
            <p:cNvPr id="120" name="矩形 119"/>
            <p:cNvSpPr/>
            <p:nvPr/>
          </p:nvSpPr>
          <p:spPr>
            <a:xfrm>
              <a:off x="7776863" y="2943465"/>
              <a:ext cx="2705411" cy="1007141"/>
            </a:xfrm>
            <a:prstGeom prst="rect">
              <a:avLst/>
            </a:prstGeom>
            <a:solidFill>
              <a:srgbClr val="CC00CC"/>
            </a:solidFill>
          </p:spPr>
          <p:txBody>
            <a:bodyPr wrap="square">
              <a:spAutoFit/>
            </a:bodyPr>
            <a:lstStyle/>
            <a:p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以太网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MAC 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的最大帧长从原来的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1518 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字节变为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 1522 </a:t>
              </a:r>
              <a:r>
                <a:rPr lang="zh-CN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字节</a:t>
              </a:r>
              <a:r>
                <a:rPr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38404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670559" y="1357441"/>
            <a:ext cx="10838687" cy="441428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40" name="AutoShape 5"/>
          <p:cNvSpPr>
            <a:spLocks noChangeArrowheads="1"/>
          </p:cNvSpPr>
          <p:nvPr/>
        </p:nvSpPr>
        <p:spPr bwMode="auto">
          <a:xfrm>
            <a:off x="670559" y="813056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3607022" y="782269"/>
            <a:ext cx="4964821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虚拟局域网使用的以太网帧格式</a:t>
            </a:r>
            <a:endParaRPr lang="fr-FR" altLang="zh-CN" sz="2667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065332" y="4391935"/>
            <a:ext cx="8078485" cy="1309006"/>
            <a:chOff x="2298999" y="3659690"/>
            <a:chExt cx="6058864" cy="981755"/>
          </a:xfrm>
        </p:grpSpPr>
        <p:sp>
          <p:nvSpPr>
            <p:cNvPr id="33" name="矩形 32"/>
            <p:cNvSpPr/>
            <p:nvPr/>
          </p:nvSpPr>
          <p:spPr>
            <a:xfrm>
              <a:off x="6471670" y="3659690"/>
              <a:ext cx="1131716" cy="4243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6" name="Rectangle 4"/>
            <p:cNvSpPr>
              <a:spLocks noChangeArrowheads="1"/>
            </p:cNvSpPr>
            <p:nvPr/>
          </p:nvSpPr>
          <p:spPr bwMode="auto">
            <a:xfrm>
              <a:off x="2298999" y="3685123"/>
              <a:ext cx="1178114" cy="42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0651" tIns="59267" rIns="120651" bIns="59267">
              <a:spAutoFit/>
            </a:bodyPr>
            <a:lstStyle/>
            <a:p>
              <a:pPr algn="ctr" defTabSz="1015975"/>
              <a:r>
                <a:rPr kumimoji="1" lang="zh-CN" altLang="en-US" sz="1467" b="1" dirty="0">
                  <a:latin typeface="微软雅黑" pitchFamily="34" charset="-122"/>
                  <a:ea typeface="微软雅黑" pitchFamily="34" charset="-122"/>
                </a:rPr>
                <a:t>带标记的以太网</a:t>
              </a:r>
              <a:endParaRPr kumimoji="1" lang="en-US" altLang="zh-CN" sz="1467" b="1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1015975"/>
              <a:r>
                <a:rPr kumimoji="1" lang="en-US" altLang="zh-CN" sz="1467" b="1" dirty="0"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467" b="1" dirty="0"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87" name="Rectangle 5"/>
            <p:cNvSpPr>
              <a:spLocks noChangeArrowheads="1"/>
            </p:cNvSpPr>
            <p:nvPr/>
          </p:nvSpPr>
          <p:spPr bwMode="auto">
            <a:xfrm>
              <a:off x="3034703" y="4087778"/>
              <a:ext cx="464071" cy="2590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/>
              <a:r>
                <a:rPr kumimoji="1" lang="zh-CN" altLang="en-US" sz="1467" b="1" dirty="0">
                  <a:latin typeface="微软雅黑" pitchFamily="34" charset="-122"/>
                  <a:ea typeface="微软雅黑" pitchFamily="34" charset="-122"/>
                </a:rPr>
                <a:t>字节</a:t>
              </a:r>
              <a:endParaRPr kumimoji="1" lang="en-US" altLang="zh-CN" sz="1467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8" name="Rectangle 6"/>
            <p:cNvSpPr>
              <a:spLocks noChangeArrowheads="1"/>
            </p:cNvSpPr>
            <p:nvPr/>
          </p:nvSpPr>
          <p:spPr bwMode="auto">
            <a:xfrm>
              <a:off x="3700835" y="4083274"/>
              <a:ext cx="269306" cy="2590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/>
              <a:r>
                <a:rPr kumimoji="1" lang="en-US" altLang="zh-CN" sz="1467" b="1" dirty="0"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89" name="Rectangle 7"/>
            <p:cNvSpPr>
              <a:spLocks noChangeArrowheads="1"/>
            </p:cNvSpPr>
            <p:nvPr/>
          </p:nvSpPr>
          <p:spPr bwMode="auto">
            <a:xfrm>
              <a:off x="4450535" y="4083274"/>
              <a:ext cx="269306" cy="2590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/>
              <a:r>
                <a:rPr kumimoji="1" lang="en-US" altLang="zh-CN" sz="1467" b="1"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90" name="Rectangle 8"/>
            <p:cNvSpPr>
              <a:spLocks noChangeArrowheads="1"/>
            </p:cNvSpPr>
            <p:nvPr/>
          </p:nvSpPr>
          <p:spPr bwMode="auto">
            <a:xfrm>
              <a:off x="5912336" y="4083274"/>
              <a:ext cx="269306" cy="2590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/>
              <a:r>
                <a:rPr kumimoji="1" lang="en-US" altLang="zh-CN" sz="1467" b="1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91" name="Rectangle 9"/>
            <p:cNvSpPr>
              <a:spLocks noChangeArrowheads="1"/>
            </p:cNvSpPr>
            <p:nvPr/>
          </p:nvSpPr>
          <p:spPr bwMode="auto">
            <a:xfrm>
              <a:off x="6567830" y="4083274"/>
              <a:ext cx="893276" cy="2590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/>
              <a:r>
                <a:rPr kumimoji="1" lang="en-US" altLang="zh-CN" sz="1467" b="1" dirty="0">
                  <a:latin typeface="微软雅黑" pitchFamily="34" charset="-122"/>
                  <a:ea typeface="微软雅黑" pitchFamily="34" charset="-122"/>
                </a:rPr>
                <a:t>42 ~ 1500</a:t>
              </a:r>
            </a:p>
          </p:txBody>
        </p:sp>
        <p:sp>
          <p:nvSpPr>
            <p:cNvPr id="92" name="Rectangle 10"/>
            <p:cNvSpPr>
              <a:spLocks noChangeArrowheads="1"/>
            </p:cNvSpPr>
            <p:nvPr/>
          </p:nvSpPr>
          <p:spPr bwMode="auto">
            <a:xfrm>
              <a:off x="7843089" y="4083274"/>
              <a:ext cx="269306" cy="2590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/>
              <a:r>
                <a:rPr kumimoji="1" lang="en-US" altLang="zh-CN" sz="1467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95" name="Rectangle 14"/>
            <p:cNvSpPr>
              <a:spLocks noChangeArrowheads="1"/>
            </p:cNvSpPr>
            <p:nvPr/>
          </p:nvSpPr>
          <p:spPr bwMode="auto">
            <a:xfrm>
              <a:off x="5157859" y="4081309"/>
              <a:ext cx="269306" cy="2590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/>
              <a:r>
                <a:rPr kumimoji="1" lang="en-US" altLang="zh-CN" sz="1467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98" name="Rectangle 22"/>
            <p:cNvSpPr>
              <a:spLocks noChangeArrowheads="1"/>
            </p:cNvSpPr>
            <p:nvPr/>
          </p:nvSpPr>
          <p:spPr bwMode="auto">
            <a:xfrm>
              <a:off x="3469972" y="3659691"/>
              <a:ext cx="740861" cy="424393"/>
            </a:xfrm>
            <a:prstGeom prst="rect">
              <a:avLst/>
            </a:prstGeom>
            <a:solidFill>
              <a:srgbClr val="00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15975"/>
              <a:r>
                <a:rPr kumimoji="1"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目地地址  </a:t>
              </a:r>
            </a:p>
          </p:txBody>
        </p:sp>
        <p:sp>
          <p:nvSpPr>
            <p:cNvPr id="99" name="Rectangle 23"/>
            <p:cNvSpPr>
              <a:spLocks noChangeArrowheads="1"/>
            </p:cNvSpPr>
            <p:nvPr/>
          </p:nvSpPr>
          <p:spPr bwMode="auto">
            <a:xfrm>
              <a:off x="4210832" y="3659691"/>
              <a:ext cx="707322" cy="424393"/>
            </a:xfrm>
            <a:prstGeom prst="rect">
              <a:avLst/>
            </a:prstGeom>
            <a:solidFill>
              <a:srgbClr val="00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15975"/>
              <a:r>
                <a:rPr kumimoji="1"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源地址</a:t>
              </a:r>
            </a:p>
          </p:txBody>
        </p:sp>
        <p:sp>
          <p:nvSpPr>
            <p:cNvPr id="100" name="Rectangle 24"/>
            <p:cNvSpPr>
              <a:spLocks noChangeArrowheads="1"/>
            </p:cNvSpPr>
            <p:nvPr/>
          </p:nvSpPr>
          <p:spPr bwMode="auto">
            <a:xfrm>
              <a:off x="4918155" y="3659691"/>
              <a:ext cx="754477" cy="424393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802.1Q</a:t>
              </a:r>
            </a:p>
            <a:p>
              <a:pPr algn="ctr"/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标记</a:t>
              </a:r>
              <a:endParaRPr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Rectangle 25"/>
            <p:cNvSpPr>
              <a:spLocks noChangeArrowheads="1"/>
            </p:cNvSpPr>
            <p:nvPr/>
          </p:nvSpPr>
          <p:spPr bwMode="auto">
            <a:xfrm>
              <a:off x="5672632" y="3659691"/>
              <a:ext cx="799038" cy="424393"/>
            </a:xfrm>
            <a:prstGeom prst="rect">
              <a:avLst/>
            </a:prstGeom>
            <a:solidFill>
              <a:srgbClr val="00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15975"/>
              <a:r>
                <a:rPr kumimoji="1"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长度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类型</a:t>
              </a:r>
            </a:p>
          </p:txBody>
        </p:sp>
        <p:sp>
          <p:nvSpPr>
            <p:cNvPr id="102" name="Rectangle 26"/>
            <p:cNvSpPr>
              <a:spLocks noChangeArrowheads="1"/>
            </p:cNvSpPr>
            <p:nvPr/>
          </p:nvSpPr>
          <p:spPr bwMode="auto">
            <a:xfrm>
              <a:off x="6471670" y="3659691"/>
              <a:ext cx="1131716" cy="4243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      据</a:t>
              </a:r>
            </a:p>
          </p:txBody>
        </p:sp>
        <p:sp>
          <p:nvSpPr>
            <p:cNvPr id="103" name="Rectangle 27"/>
            <p:cNvSpPr>
              <a:spLocks noChangeArrowheads="1"/>
            </p:cNvSpPr>
            <p:nvPr/>
          </p:nvSpPr>
          <p:spPr bwMode="auto">
            <a:xfrm>
              <a:off x="7603386" y="3659691"/>
              <a:ext cx="754477" cy="424393"/>
            </a:xfrm>
            <a:prstGeom prst="rect">
              <a:avLst/>
            </a:prstGeom>
            <a:solidFill>
              <a:srgbClr val="00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FCS</a:t>
              </a:r>
            </a:p>
          </p:txBody>
        </p:sp>
        <p:grpSp>
          <p:nvGrpSpPr>
            <p:cNvPr id="83" name="组合 82"/>
            <p:cNvGrpSpPr/>
            <p:nvPr/>
          </p:nvGrpSpPr>
          <p:grpSpPr>
            <a:xfrm>
              <a:off x="3456187" y="4367010"/>
              <a:ext cx="4901676" cy="274435"/>
              <a:chOff x="1568624" y="1097692"/>
              <a:chExt cx="7920880" cy="443474"/>
            </a:xfrm>
          </p:grpSpPr>
          <p:cxnSp>
            <p:nvCxnSpPr>
              <p:cNvPr id="84" name="直接连接符 43"/>
              <p:cNvCxnSpPr>
                <a:cxnSpLocks noChangeShapeType="1"/>
              </p:cNvCxnSpPr>
              <p:nvPr/>
            </p:nvCxnSpPr>
            <p:spPr bwMode="auto">
              <a:xfrm>
                <a:off x="1568624" y="1313334"/>
                <a:ext cx="792088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 type="triangle" w="med" len="lg"/>
                <a:tailEnd type="triangle" w="med" len="lg"/>
              </a:ln>
            </p:spPr>
          </p:cxnSp>
          <p:sp>
            <p:nvSpPr>
              <p:cNvPr id="85" name="Rectangle 50"/>
              <p:cNvSpPr>
                <a:spLocks noChangeArrowheads="1"/>
              </p:cNvSpPr>
              <p:nvPr/>
            </p:nvSpPr>
            <p:spPr bwMode="auto">
              <a:xfrm>
                <a:off x="4624036" y="1097692"/>
                <a:ext cx="1507602" cy="4434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algn="ctr" defTabSz="1015975" eaLnBrk="0" hangingPunct="0"/>
                <a:r>
                  <a:rPr lang="en-US" altLang="zh-CN" sz="16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802.1Q </a:t>
                </a:r>
                <a:r>
                  <a:rPr lang="zh-CN" altLang="en-US" sz="16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帧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755484" y="1456302"/>
            <a:ext cx="6329685" cy="1260192"/>
            <a:chOff x="1036179" y="1204307"/>
            <a:chExt cx="4747264" cy="945144"/>
          </a:xfrm>
        </p:grpSpPr>
        <p:sp>
          <p:nvSpPr>
            <p:cNvPr id="48" name="矩形 47"/>
            <p:cNvSpPr/>
            <p:nvPr/>
          </p:nvSpPr>
          <p:spPr>
            <a:xfrm>
              <a:off x="3897250" y="1695599"/>
              <a:ext cx="1131716" cy="4243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9" name="Rectangle 4"/>
            <p:cNvSpPr>
              <a:spLocks noChangeArrowheads="1"/>
            </p:cNvSpPr>
            <p:nvPr/>
          </p:nvSpPr>
          <p:spPr bwMode="auto">
            <a:xfrm>
              <a:off x="1036179" y="1721032"/>
              <a:ext cx="709475" cy="428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ctr" defTabSz="1015975"/>
              <a:r>
                <a:rPr kumimoji="1" lang="zh-CN" altLang="en-US" sz="1467" b="1" dirty="0">
                  <a:latin typeface="微软雅黑" pitchFamily="34" charset="-122"/>
                  <a:ea typeface="微软雅黑" pitchFamily="34" charset="-122"/>
                </a:rPr>
                <a:t>以太网</a:t>
              </a:r>
              <a:endParaRPr kumimoji="1" lang="en-US" altLang="zh-CN" sz="1467" b="1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1015975"/>
              <a:r>
                <a:rPr kumimoji="1" lang="en-US" altLang="zh-CN" sz="1467" b="1" dirty="0"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467" b="1" dirty="0"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1275845" y="1463701"/>
              <a:ext cx="464071" cy="2590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/>
              <a:r>
                <a:rPr kumimoji="1" lang="zh-CN" altLang="en-US" sz="1467" b="1" dirty="0">
                  <a:latin typeface="微软雅黑" pitchFamily="34" charset="-122"/>
                  <a:ea typeface="微软雅黑" pitchFamily="34" charset="-122"/>
                </a:rPr>
                <a:t>字节</a:t>
              </a:r>
              <a:endParaRPr kumimoji="1" lang="en-US" altLang="zh-CN" sz="1467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1941977" y="1459197"/>
              <a:ext cx="269306" cy="2590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/>
              <a:r>
                <a:rPr kumimoji="1" lang="en-US" altLang="zh-CN" sz="1467" b="1" dirty="0"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2691677" y="1459197"/>
              <a:ext cx="269306" cy="2590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/>
              <a:r>
                <a:rPr kumimoji="1" lang="en-US" altLang="zh-CN" sz="1467" b="1"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3337916" y="1459197"/>
              <a:ext cx="269306" cy="2590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/>
              <a:r>
                <a:rPr kumimoji="1" lang="en-US" altLang="zh-CN" sz="1467" b="1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3993410" y="1459197"/>
              <a:ext cx="893276" cy="2590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/>
              <a:r>
                <a:rPr kumimoji="1" lang="en-US" altLang="zh-CN" sz="1467" b="1" dirty="0">
                  <a:latin typeface="微软雅黑" pitchFamily="34" charset="-122"/>
                  <a:ea typeface="微软雅黑" pitchFamily="34" charset="-122"/>
                </a:rPr>
                <a:t>42 ~ 1500</a:t>
              </a:r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5268669" y="1459197"/>
              <a:ext cx="269306" cy="2590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/>
              <a:r>
                <a:rPr kumimoji="1" lang="en-US" altLang="zh-CN" sz="1467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57" name="Rectangle 22"/>
            <p:cNvSpPr>
              <a:spLocks noChangeArrowheads="1"/>
            </p:cNvSpPr>
            <p:nvPr/>
          </p:nvSpPr>
          <p:spPr bwMode="auto">
            <a:xfrm>
              <a:off x="1711114" y="1695600"/>
              <a:ext cx="740861" cy="424393"/>
            </a:xfrm>
            <a:prstGeom prst="rect">
              <a:avLst/>
            </a:prstGeom>
            <a:solidFill>
              <a:srgbClr val="00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15975"/>
              <a:r>
                <a:rPr kumimoji="1"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目地地址  </a:t>
              </a:r>
            </a:p>
          </p:txBody>
        </p:sp>
        <p:sp>
          <p:nvSpPr>
            <p:cNvPr id="58" name="Rectangle 23"/>
            <p:cNvSpPr>
              <a:spLocks noChangeArrowheads="1"/>
            </p:cNvSpPr>
            <p:nvPr/>
          </p:nvSpPr>
          <p:spPr bwMode="auto">
            <a:xfrm>
              <a:off x="2451974" y="1695600"/>
              <a:ext cx="707322" cy="424393"/>
            </a:xfrm>
            <a:prstGeom prst="rect">
              <a:avLst/>
            </a:prstGeom>
            <a:solidFill>
              <a:srgbClr val="00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15975"/>
              <a:r>
                <a:rPr kumimoji="1"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源地址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3098212" y="1695600"/>
              <a:ext cx="799038" cy="424393"/>
            </a:xfrm>
            <a:prstGeom prst="rect">
              <a:avLst/>
            </a:prstGeom>
            <a:solidFill>
              <a:srgbClr val="00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1015975"/>
              <a:r>
                <a:rPr kumimoji="1"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长度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/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类型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3897250" y="1695600"/>
              <a:ext cx="1131716" cy="42439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      据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5028966" y="1695600"/>
              <a:ext cx="754477" cy="424393"/>
            </a:xfrm>
            <a:prstGeom prst="rect">
              <a:avLst/>
            </a:prstGeom>
            <a:solidFill>
              <a:srgbClr val="0000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FCS</a:t>
              </a:r>
            </a:p>
          </p:txBody>
        </p:sp>
        <p:grpSp>
          <p:nvGrpSpPr>
            <p:cNvPr id="63" name="组合 62"/>
            <p:cNvGrpSpPr/>
            <p:nvPr/>
          </p:nvGrpSpPr>
          <p:grpSpPr>
            <a:xfrm>
              <a:off x="1711113" y="1204307"/>
              <a:ext cx="4072329" cy="274435"/>
              <a:chOff x="1568624" y="1124482"/>
              <a:chExt cx="7920880" cy="297477"/>
            </a:xfrm>
          </p:grpSpPr>
          <p:cxnSp>
            <p:nvCxnSpPr>
              <p:cNvPr id="64" name="直接连接符 43"/>
              <p:cNvCxnSpPr>
                <a:cxnSpLocks noChangeShapeType="1"/>
              </p:cNvCxnSpPr>
              <p:nvPr/>
            </p:nvCxnSpPr>
            <p:spPr bwMode="auto">
              <a:xfrm>
                <a:off x="1568624" y="1313334"/>
                <a:ext cx="7920880" cy="0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 type="triangle" w="med" len="lg"/>
                <a:tailEnd type="triangle" w="med" len="lg"/>
              </a:ln>
            </p:spPr>
          </p:cxnSp>
          <p:sp>
            <p:nvSpPr>
              <p:cNvPr id="65" name="Rectangle 50"/>
              <p:cNvSpPr>
                <a:spLocks noChangeArrowheads="1"/>
              </p:cNvSpPr>
              <p:nvPr/>
            </p:nvSpPr>
            <p:spPr bwMode="auto">
              <a:xfrm>
                <a:off x="4359820" y="1124482"/>
                <a:ext cx="2516326" cy="2974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20651" tIns="59267" rIns="120651" bIns="59267">
                <a:spAutoFit/>
              </a:bodyPr>
              <a:lstStyle/>
              <a:p>
                <a:pPr algn="ctr" defTabSz="1015975" eaLnBrk="0" hangingPunct="0"/>
                <a:r>
                  <a:rPr lang="zh-CN" altLang="en-US" sz="16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标准的以太网帧</a:t>
                </a:r>
              </a:p>
            </p:txBody>
          </p:sp>
        </p:grpSp>
      </p:grpSp>
      <p:sp>
        <p:nvSpPr>
          <p:cNvPr id="6" name="上箭头 5"/>
          <p:cNvSpPr/>
          <p:nvPr/>
        </p:nvSpPr>
        <p:spPr>
          <a:xfrm flipV="1">
            <a:off x="7729098" y="3986485"/>
            <a:ext cx="235335" cy="355723"/>
          </a:xfrm>
          <a:prstGeom prst="up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5" name="上箭头 174"/>
          <p:cNvSpPr/>
          <p:nvPr/>
        </p:nvSpPr>
        <p:spPr>
          <a:xfrm>
            <a:off x="3485115" y="2718331"/>
            <a:ext cx="235335" cy="355723"/>
          </a:xfrm>
          <a:prstGeom prst="up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" name="组合 1"/>
          <p:cNvGrpSpPr/>
          <p:nvPr/>
        </p:nvGrpSpPr>
        <p:grpSpPr>
          <a:xfrm>
            <a:off x="1236671" y="2781992"/>
            <a:ext cx="9972483" cy="1154395"/>
            <a:chOff x="927503" y="2340151"/>
            <a:chExt cx="7479362" cy="865796"/>
          </a:xfrm>
        </p:grpSpPr>
        <p:sp>
          <p:nvSpPr>
            <p:cNvPr id="75" name="Line 53"/>
            <p:cNvSpPr>
              <a:spLocks noChangeShapeType="1"/>
            </p:cNvSpPr>
            <p:nvPr/>
          </p:nvSpPr>
          <p:spPr bwMode="auto">
            <a:xfrm flipH="1" flipV="1">
              <a:off x="1271151" y="2891595"/>
              <a:ext cx="28866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77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8710" y="2680675"/>
              <a:ext cx="480015" cy="480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Line 48"/>
            <p:cNvSpPr>
              <a:spLocks noChangeShapeType="1"/>
            </p:cNvSpPr>
            <p:nvPr/>
          </p:nvSpPr>
          <p:spPr bwMode="auto">
            <a:xfrm>
              <a:off x="4416535" y="2877304"/>
              <a:ext cx="329196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400"/>
            </a:p>
          </p:txBody>
        </p:sp>
        <p:sp>
          <p:nvSpPr>
            <p:cNvPr id="80" name="矩形 79"/>
            <p:cNvSpPr/>
            <p:nvPr/>
          </p:nvSpPr>
          <p:spPr>
            <a:xfrm>
              <a:off x="3848420" y="2367438"/>
              <a:ext cx="1235755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以太网交换机</a:t>
              </a:r>
            </a:p>
          </p:txBody>
        </p:sp>
        <p:sp>
          <p:nvSpPr>
            <p:cNvPr id="121" name="矩形 120"/>
            <p:cNvSpPr/>
            <p:nvPr/>
          </p:nvSpPr>
          <p:spPr>
            <a:xfrm>
              <a:off x="7286121" y="2340151"/>
              <a:ext cx="1120744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以太网交换机</a:t>
              </a:r>
            </a:p>
          </p:txBody>
        </p:sp>
        <p:grpSp>
          <p:nvGrpSpPr>
            <p:cNvPr id="122" name="组合 121"/>
            <p:cNvGrpSpPr/>
            <p:nvPr/>
          </p:nvGrpSpPr>
          <p:grpSpPr>
            <a:xfrm>
              <a:off x="7522759" y="2602585"/>
              <a:ext cx="630195" cy="561943"/>
              <a:chOff x="7055708" y="3613937"/>
              <a:chExt cx="630195" cy="561943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7055708" y="3613937"/>
                <a:ext cx="630195" cy="561943"/>
              </a:xfrm>
              <a:prstGeom prst="rect">
                <a:avLst/>
              </a:prstGeom>
              <a:solidFill>
                <a:srgbClr val="0000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24" name="右箭头 123"/>
              <p:cNvSpPr/>
              <p:nvPr/>
            </p:nvSpPr>
            <p:spPr>
              <a:xfrm>
                <a:off x="7355485" y="3667313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25" name="右箭头 124"/>
              <p:cNvSpPr/>
              <p:nvPr/>
            </p:nvSpPr>
            <p:spPr>
              <a:xfrm>
                <a:off x="7355485" y="3880191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26" name="右箭头 125"/>
              <p:cNvSpPr/>
              <p:nvPr/>
            </p:nvSpPr>
            <p:spPr>
              <a:xfrm flipH="1">
                <a:off x="7112099" y="3778526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27" name="右箭头 126"/>
              <p:cNvSpPr/>
              <p:nvPr/>
            </p:nvSpPr>
            <p:spPr>
              <a:xfrm flipH="1">
                <a:off x="7112099" y="3979753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4101438" y="2602585"/>
              <a:ext cx="630195" cy="561943"/>
              <a:chOff x="7055708" y="3613937"/>
              <a:chExt cx="630195" cy="561943"/>
            </a:xfrm>
          </p:grpSpPr>
          <p:sp>
            <p:nvSpPr>
              <p:cNvPr id="129" name="矩形 128"/>
              <p:cNvSpPr/>
              <p:nvPr/>
            </p:nvSpPr>
            <p:spPr>
              <a:xfrm>
                <a:off x="7055708" y="3613937"/>
                <a:ext cx="630195" cy="561943"/>
              </a:xfrm>
              <a:prstGeom prst="rect">
                <a:avLst/>
              </a:prstGeom>
              <a:solidFill>
                <a:srgbClr val="0000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0" name="右箭头 129"/>
              <p:cNvSpPr/>
              <p:nvPr/>
            </p:nvSpPr>
            <p:spPr>
              <a:xfrm>
                <a:off x="7355485" y="3667313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1" name="右箭头 130"/>
              <p:cNvSpPr/>
              <p:nvPr/>
            </p:nvSpPr>
            <p:spPr>
              <a:xfrm>
                <a:off x="7355485" y="3880191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2" name="右箭头 131"/>
              <p:cNvSpPr/>
              <p:nvPr/>
            </p:nvSpPr>
            <p:spPr>
              <a:xfrm flipH="1">
                <a:off x="7112099" y="3778526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33" name="右箭头 132"/>
              <p:cNvSpPr/>
              <p:nvPr/>
            </p:nvSpPr>
            <p:spPr>
              <a:xfrm flipH="1">
                <a:off x="7112099" y="3979753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168" name="组合 167"/>
            <p:cNvGrpSpPr/>
            <p:nvPr/>
          </p:nvGrpSpPr>
          <p:grpSpPr>
            <a:xfrm>
              <a:off x="2225413" y="2553996"/>
              <a:ext cx="934439" cy="269169"/>
              <a:chOff x="3983552" y="1463022"/>
              <a:chExt cx="934439" cy="269169"/>
            </a:xfrm>
          </p:grpSpPr>
          <p:sp>
            <p:nvSpPr>
              <p:cNvPr id="169" name="矩形 168"/>
              <p:cNvSpPr/>
              <p:nvPr/>
            </p:nvSpPr>
            <p:spPr>
              <a:xfrm>
                <a:off x="3983552" y="1463023"/>
                <a:ext cx="885010" cy="26916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4662487" y="1463022"/>
                <a:ext cx="255504" cy="269169"/>
              </a:xfrm>
              <a:prstGeom prst="rect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171" name="组合 170"/>
            <p:cNvGrpSpPr/>
            <p:nvPr/>
          </p:nvGrpSpPr>
          <p:grpSpPr>
            <a:xfrm rot="10800000">
              <a:off x="5397073" y="2936778"/>
              <a:ext cx="934439" cy="269169"/>
              <a:chOff x="3983552" y="1463022"/>
              <a:chExt cx="934439" cy="269169"/>
            </a:xfrm>
          </p:grpSpPr>
          <p:sp>
            <p:nvSpPr>
              <p:cNvPr id="172" name="矩形 171"/>
              <p:cNvSpPr/>
              <p:nvPr/>
            </p:nvSpPr>
            <p:spPr>
              <a:xfrm>
                <a:off x="3983552" y="1463023"/>
                <a:ext cx="885010" cy="269168"/>
              </a:xfrm>
              <a:prstGeom prst="rect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4662487" y="1463022"/>
                <a:ext cx="255504" cy="269169"/>
              </a:xfrm>
              <a:prstGeom prst="rect">
                <a:avLst/>
              </a:prstGeom>
              <a:solidFill>
                <a:srgbClr val="00FF9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cxnSp>
          <p:nvCxnSpPr>
            <p:cNvPr id="12" name="直接箭头连接符 11"/>
            <p:cNvCxnSpPr/>
            <p:nvPr/>
          </p:nvCxnSpPr>
          <p:spPr>
            <a:xfrm>
              <a:off x="2026507" y="2990824"/>
              <a:ext cx="136789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/>
            <p:cNvCxnSpPr/>
            <p:nvPr/>
          </p:nvCxnSpPr>
          <p:spPr>
            <a:xfrm flipH="1">
              <a:off x="5129532" y="2785407"/>
              <a:ext cx="136789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927503" y="2367438"/>
              <a:ext cx="703002" cy="253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计算机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1044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21794" y="846692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284943" y="815905"/>
            <a:ext cx="3599062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667" b="1" dirty="0">
                <a:solidFill>
                  <a:schemeClr val="bg1"/>
                </a:solidFill>
                <a:ea typeface="微软雅黑" pitchFamily="34" charset="-122"/>
              </a:rPr>
              <a:t>数据链路层传送的是帧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21793" y="1444019"/>
            <a:ext cx="10838687" cy="437156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2" name="矩形 71"/>
          <p:cNvSpPr/>
          <p:nvPr/>
        </p:nvSpPr>
        <p:spPr>
          <a:xfrm>
            <a:off x="3516660" y="5339228"/>
            <a:ext cx="5149331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133" b="1" dirty="0">
                <a:latin typeface="微软雅黑" pitchFamily="34" charset="-122"/>
                <a:ea typeface="微软雅黑" pitchFamily="34" charset="-122"/>
              </a:rPr>
              <a:t>使用点对点信道的数据链路层</a:t>
            </a:r>
          </a:p>
        </p:txBody>
      </p:sp>
      <p:grpSp>
        <p:nvGrpSpPr>
          <p:cNvPr id="132" name="组合 131"/>
          <p:cNvGrpSpPr/>
          <p:nvPr/>
        </p:nvGrpSpPr>
        <p:grpSpPr>
          <a:xfrm>
            <a:off x="2305420" y="4062024"/>
            <a:ext cx="7069992" cy="1233877"/>
            <a:chOff x="302705" y="4509120"/>
            <a:chExt cx="9432292" cy="1646151"/>
          </a:xfrm>
        </p:grpSpPr>
        <p:sp>
          <p:nvSpPr>
            <p:cNvPr id="133" name="Freeform 19"/>
            <p:cNvSpPr>
              <a:spLocks/>
            </p:cNvSpPr>
            <p:nvPr/>
          </p:nvSpPr>
          <p:spPr bwMode="auto">
            <a:xfrm>
              <a:off x="3416482" y="5586241"/>
              <a:ext cx="5162815" cy="4763"/>
            </a:xfrm>
            <a:custGeom>
              <a:avLst/>
              <a:gdLst>
                <a:gd name="T0" fmla="*/ 0 w 3002"/>
                <a:gd name="T1" fmla="*/ 0 h 3"/>
                <a:gd name="T2" fmla="*/ 3002 w 3002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2" h="3">
                  <a:moveTo>
                    <a:pt x="0" y="0"/>
                  </a:moveTo>
                  <a:lnTo>
                    <a:pt x="3002" y="3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Rectangle 20"/>
            <p:cNvSpPr>
              <a:spLocks noChangeArrowheads="1"/>
            </p:cNvSpPr>
            <p:nvPr/>
          </p:nvSpPr>
          <p:spPr bwMode="auto">
            <a:xfrm>
              <a:off x="7556020" y="4971879"/>
              <a:ext cx="2178977" cy="758825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Rectangle 47"/>
            <p:cNvSpPr>
              <a:spLocks noChangeArrowheads="1"/>
            </p:cNvSpPr>
            <p:nvPr/>
          </p:nvSpPr>
          <p:spPr bwMode="auto">
            <a:xfrm>
              <a:off x="302705" y="4948066"/>
              <a:ext cx="1075725" cy="762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ctr" defTabSz="1015975" eaLnBrk="0" hangingPunct="0"/>
              <a:r>
                <a:rPr kumimoji="1" lang="zh-CN" altLang="en-US" sz="1467" b="1" dirty="0">
                  <a:latin typeface="微软雅黑" pitchFamily="34" charset="-122"/>
                  <a:ea typeface="微软雅黑" pitchFamily="34" charset="-122"/>
                </a:rPr>
                <a:t>数据</a:t>
              </a:r>
            </a:p>
            <a:p>
              <a:pPr algn="ctr" defTabSz="1015975" eaLnBrk="0" hangingPunct="0"/>
              <a:r>
                <a:rPr kumimoji="1" lang="zh-CN" altLang="en-US" sz="1467" b="1" dirty="0"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36" name="Rectangle 48"/>
            <p:cNvSpPr>
              <a:spLocks noChangeArrowheads="1"/>
            </p:cNvSpPr>
            <p:nvPr/>
          </p:nvSpPr>
          <p:spPr bwMode="auto">
            <a:xfrm>
              <a:off x="1344132" y="4971879"/>
              <a:ext cx="2178977" cy="758825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7" name="Rectangle 49"/>
            <p:cNvSpPr>
              <a:spLocks noChangeArrowheads="1"/>
            </p:cNvSpPr>
            <p:nvPr/>
          </p:nvSpPr>
          <p:spPr bwMode="auto">
            <a:xfrm>
              <a:off x="1928665" y="4509120"/>
              <a:ext cx="1159133" cy="48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结点 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138" name="Rectangle 50"/>
            <p:cNvSpPr>
              <a:spLocks noChangeArrowheads="1"/>
            </p:cNvSpPr>
            <p:nvPr/>
          </p:nvSpPr>
          <p:spPr bwMode="auto">
            <a:xfrm>
              <a:off x="8121354" y="4509120"/>
              <a:ext cx="1142024" cy="48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结点 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grpSp>
          <p:nvGrpSpPr>
            <p:cNvPr id="139" name="Group 51"/>
            <p:cNvGrpSpPr>
              <a:grpSpLocks/>
            </p:cNvGrpSpPr>
            <p:nvPr/>
          </p:nvGrpSpPr>
          <p:grpSpPr bwMode="auto">
            <a:xfrm>
              <a:off x="2948698" y="5143335"/>
              <a:ext cx="1059392" cy="396875"/>
              <a:chOff x="1701" y="2652"/>
              <a:chExt cx="616" cy="250"/>
            </a:xfrm>
          </p:grpSpPr>
          <p:grpSp>
            <p:nvGrpSpPr>
              <p:cNvPr id="149" name="Group 52"/>
              <p:cNvGrpSpPr>
                <a:grpSpLocks/>
              </p:cNvGrpSpPr>
              <p:nvPr/>
            </p:nvGrpSpPr>
            <p:grpSpPr bwMode="auto">
              <a:xfrm>
                <a:off x="1701" y="2694"/>
                <a:ext cx="616" cy="192"/>
                <a:chOff x="1701" y="2694"/>
                <a:chExt cx="616" cy="192"/>
              </a:xfrm>
            </p:grpSpPr>
            <p:sp>
              <p:nvSpPr>
                <p:cNvPr id="151" name="AutoShape 53"/>
                <p:cNvSpPr>
                  <a:spLocks noChangeArrowheads="1"/>
                </p:cNvSpPr>
                <p:nvPr/>
              </p:nvSpPr>
              <p:spPr bwMode="auto">
                <a:xfrm>
                  <a:off x="2045" y="2731"/>
                  <a:ext cx="272" cy="136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52" name="Rectangle 54"/>
                <p:cNvSpPr>
                  <a:spLocks noChangeArrowheads="1"/>
                </p:cNvSpPr>
                <p:nvPr/>
              </p:nvSpPr>
              <p:spPr bwMode="auto">
                <a:xfrm>
                  <a:off x="1701" y="2694"/>
                  <a:ext cx="408" cy="19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1015975" eaLnBrk="0" hangingPunct="0"/>
                  <a:endParaRPr kumimoji="1" lang="zh-CN" altLang="zh-CN" sz="1600" b="1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50" name="Text Box 55"/>
              <p:cNvSpPr txBox="1">
                <a:spLocks noChangeArrowheads="1"/>
              </p:cNvSpPr>
              <p:nvPr/>
            </p:nvSpPr>
            <p:spPr bwMode="auto">
              <a:xfrm>
                <a:off x="1742" y="2652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zh-CN" altLang="en-US" sz="1333" b="1" dirty="0">
                    <a:solidFill>
                      <a:srgbClr val="CC00CC"/>
                    </a:solidFill>
                    <a:latin typeface="微软雅黑" pitchFamily="34" charset="-122"/>
                    <a:ea typeface="微软雅黑" pitchFamily="34" charset="-122"/>
                  </a:rPr>
                  <a:t>帧</a:t>
                </a:r>
              </a:p>
            </p:txBody>
          </p:sp>
        </p:grpSp>
        <p:sp>
          <p:nvSpPr>
            <p:cNvPr id="140" name="Rectangle 57"/>
            <p:cNvSpPr>
              <a:spLocks noChangeArrowheads="1"/>
            </p:cNvSpPr>
            <p:nvPr/>
          </p:nvSpPr>
          <p:spPr bwMode="auto">
            <a:xfrm>
              <a:off x="3578899" y="5667096"/>
              <a:ext cx="3904397" cy="48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0651" tIns="59267" rIns="120651" bIns="59267">
              <a:spAutoFit/>
            </a:bodyPr>
            <a:lstStyle/>
            <a:p>
              <a:pPr algn="ctr"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(b) </a:t>
              </a:r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只考虑数据链路层</a:t>
              </a:r>
              <a:endParaRPr kumimoji="1" lang="en-US" altLang="zh-CN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1" name="Rectangle 58"/>
            <p:cNvSpPr>
              <a:spLocks noChangeArrowheads="1"/>
            </p:cNvSpPr>
            <p:nvPr/>
          </p:nvSpPr>
          <p:spPr bwMode="auto">
            <a:xfrm>
              <a:off x="3572983" y="4832497"/>
              <a:ext cx="872557" cy="48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发送</a:t>
              </a:r>
            </a:p>
          </p:txBody>
        </p:sp>
        <p:grpSp>
          <p:nvGrpSpPr>
            <p:cNvPr id="142" name="Group 59"/>
            <p:cNvGrpSpPr>
              <a:grpSpLocks/>
            </p:cNvGrpSpPr>
            <p:nvPr/>
          </p:nvGrpSpPr>
          <p:grpSpPr bwMode="auto">
            <a:xfrm>
              <a:off x="7115753" y="5143335"/>
              <a:ext cx="1059392" cy="396875"/>
              <a:chOff x="1701" y="2652"/>
              <a:chExt cx="616" cy="250"/>
            </a:xfrm>
          </p:grpSpPr>
          <p:grpSp>
            <p:nvGrpSpPr>
              <p:cNvPr id="145" name="Group 60"/>
              <p:cNvGrpSpPr>
                <a:grpSpLocks/>
              </p:cNvGrpSpPr>
              <p:nvPr/>
            </p:nvGrpSpPr>
            <p:grpSpPr bwMode="auto">
              <a:xfrm>
                <a:off x="1701" y="2694"/>
                <a:ext cx="616" cy="192"/>
                <a:chOff x="1701" y="2694"/>
                <a:chExt cx="616" cy="192"/>
              </a:xfrm>
            </p:grpSpPr>
            <p:sp>
              <p:nvSpPr>
                <p:cNvPr id="147" name="AutoShape 61"/>
                <p:cNvSpPr>
                  <a:spLocks noChangeArrowheads="1"/>
                </p:cNvSpPr>
                <p:nvPr/>
              </p:nvSpPr>
              <p:spPr bwMode="auto">
                <a:xfrm>
                  <a:off x="2045" y="2731"/>
                  <a:ext cx="272" cy="136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 b="1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48" name="Rectangle 62"/>
                <p:cNvSpPr>
                  <a:spLocks noChangeArrowheads="1"/>
                </p:cNvSpPr>
                <p:nvPr/>
              </p:nvSpPr>
              <p:spPr bwMode="auto">
                <a:xfrm>
                  <a:off x="1701" y="2694"/>
                  <a:ext cx="408" cy="19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defTabSz="1015975" eaLnBrk="0" hangingPunct="0"/>
                  <a:endParaRPr kumimoji="1" lang="zh-CN" altLang="zh-CN" sz="1600" b="1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146" name="Text Box 63"/>
              <p:cNvSpPr txBox="1">
                <a:spLocks noChangeArrowheads="1"/>
              </p:cNvSpPr>
              <p:nvPr/>
            </p:nvSpPr>
            <p:spPr bwMode="auto">
              <a:xfrm>
                <a:off x="1742" y="2652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zh-CN" altLang="en-US" sz="1333" b="1" dirty="0">
                    <a:solidFill>
                      <a:srgbClr val="CC00CC"/>
                    </a:solidFill>
                    <a:latin typeface="微软雅黑" pitchFamily="34" charset="-122"/>
                    <a:ea typeface="微软雅黑" pitchFamily="34" charset="-122"/>
                  </a:rPr>
                  <a:t>帧</a:t>
                </a:r>
              </a:p>
            </p:txBody>
          </p:sp>
        </p:grpSp>
        <p:sp>
          <p:nvSpPr>
            <p:cNvPr id="143" name="Rectangle 64"/>
            <p:cNvSpPr>
              <a:spLocks noChangeArrowheads="1"/>
            </p:cNvSpPr>
            <p:nvPr/>
          </p:nvSpPr>
          <p:spPr bwMode="auto">
            <a:xfrm>
              <a:off x="6756399" y="4797890"/>
              <a:ext cx="872557" cy="48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接收</a:t>
              </a:r>
            </a:p>
          </p:txBody>
        </p:sp>
        <p:sp>
          <p:nvSpPr>
            <p:cNvPr id="144" name="Rectangle 65"/>
            <p:cNvSpPr>
              <a:spLocks noChangeArrowheads="1"/>
            </p:cNvSpPr>
            <p:nvPr/>
          </p:nvSpPr>
          <p:spPr bwMode="auto">
            <a:xfrm>
              <a:off x="5141008" y="5061670"/>
              <a:ext cx="872557" cy="48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1869201" y="1488577"/>
            <a:ext cx="7670981" cy="2569727"/>
            <a:chOff x="85871" y="1052736"/>
            <a:chExt cx="9678361" cy="3242183"/>
          </a:xfrm>
        </p:grpSpPr>
        <p:sp>
          <p:nvSpPr>
            <p:cNvPr id="154" name="Rectangle 4"/>
            <p:cNvSpPr>
              <a:spLocks noChangeArrowheads="1"/>
            </p:cNvSpPr>
            <p:nvPr/>
          </p:nvSpPr>
          <p:spPr bwMode="auto">
            <a:xfrm>
              <a:off x="7411119" y="1498029"/>
              <a:ext cx="2353113" cy="1828800"/>
            </a:xfrm>
            <a:prstGeom prst="rect">
              <a:avLst/>
            </a:prstGeom>
            <a:solidFill>
              <a:srgbClr val="007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Rectangle 5"/>
            <p:cNvSpPr>
              <a:spLocks noChangeArrowheads="1"/>
            </p:cNvSpPr>
            <p:nvPr/>
          </p:nvSpPr>
          <p:spPr bwMode="auto">
            <a:xfrm>
              <a:off x="7426917" y="2107630"/>
              <a:ext cx="2325278" cy="60960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Line 6"/>
            <p:cNvSpPr>
              <a:spLocks noChangeShapeType="1"/>
            </p:cNvSpPr>
            <p:nvPr/>
          </p:nvSpPr>
          <p:spPr bwMode="auto">
            <a:xfrm>
              <a:off x="7426917" y="2107630"/>
              <a:ext cx="23338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Rectangle 7"/>
            <p:cNvSpPr>
              <a:spLocks noChangeArrowheads="1"/>
            </p:cNvSpPr>
            <p:nvPr/>
          </p:nvSpPr>
          <p:spPr bwMode="auto">
            <a:xfrm>
              <a:off x="7917176" y="2260030"/>
              <a:ext cx="1506538" cy="3048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015975" eaLnBrk="0" hangingPunct="0"/>
              <a:endParaRPr kumimoji="1" lang="zh-CN" altLang="zh-CN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Line 8"/>
            <p:cNvSpPr>
              <a:spLocks noChangeShapeType="1"/>
            </p:cNvSpPr>
            <p:nvPr/>
          </p:nvSpPr>
          <p:spPr bwMode="auto">
            <a:xfrm>
              <a:off x="7426917" y="2717230"/>
              <a:ext cx="23338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Rectangle 9"/>
            <p:cNvSpPr>
              <a:spLocks noChangeArrowheads="1"/>
            </p:cNvSpPr>
            <p:nvPr/>
          </p:nvSpPr>
          <p:spPr bwMode="auto">
            <a:xfrm>
              <a:off x="8128120" y="1650431"/>
              <a:ext cx="1073150" cy="3047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015975" eaLnBrk="0" hangingPunct="0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数据报</a:t>
              </a:r>
            </a:p>
          </p:txBody>
        </p:sp>
        <p:sp>
          <p:nvSpPr>
            <p:cNvPr id="160" name="Rectangle 10"/>
            <p:cNvSpPr>
              <a:spLocks noChangeArrowheads="1"/>
            </p:cNvSpPr>
            <p:nvPr/>
          </p:nvSpPr>
          <p:spPr bwMode="auto">
            <a:xfrm>
              <a:off x="7910297" y="2869630"/>
              <a:ext cx="1520296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015975" eaLnBrk="0" hangingPunct="0"/>
              <a:endParaRPr kumimoji="1" lang="zh-CN" altLang="zh-CN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Rectangle 11"/>
            <p:cNvSpPr>
              <a:spLocks noChangeArrowheads="1"/>
            </p:cNvSpPr>
            <p:nvPr/>
          </p:nvSpPr>
          <p:spPr bwMode="auto">
            <a:xfrm>
              <a:off x="7808779" y="2871419"/>
              <a:ext cx="1751475" cy="349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>
                <a:lnSpc>
                  <a:spcPct val="85000"/>
                </a:lnSpc>
              </a:pP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1010…  …0110</a:t>
              </a:r>
            </a:p>
          </p:txBody>
        </p:sp>
        <p:sp>
          <p:nvSpPr>
            <p:cNvPr id="162" name="AutoShape 12"/>
            <p:cNvSpPr>
              <a:spLocks noChangeArrowheads="1"/>
            </p:cNvSpPr>
            <p:nvPr/>
          </p:nvSpPr>
          <p:spPr bwMode="auto">
            <a:xfrm flipV="1">
              <a:off x="8529422" y="2612455"/>
              <a:ext cx="330200" cy="334962"/>
            </a:xfrm>
            <a:prstGeom prst="downArrow">
              <a:avLst>
                <a:gd name="adj1" fmla="val 50000"/>
                <a:gd name="adj2" fmla="val 43231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Rectangle 13"/>
            <p:cNvSpPr>
              <a:spLocks noChangeArrowheads="1"/>
            </p:cNvSpPr>
            <p:nvPr/>
          </p:nvSpPr>
          <p:spPr bwMode="auto">
            <a:xfrm>
              <a:off x="8132149" y="2280465"/>
              <a:ext cx="1073150" cy="28098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AutoShape 14"/>
            <p:cNvSpPr>
              <a:spLocks noChangeArrowheads="1"/>
            </p:cNvSpPr>
            <p:nvPr/>
          </p:nvSpPr>
          <p:spPr bwMode="auto">
            <a:xfrm flipV="1">
              <a:off x="8128710" y="1901255"/>
              <a:ext cx="1073150" cy="369887"/>
            </a:xfrm>
            <a:prstGeom prst="downArrow">
              <a:avLst>
                <a:gd name="adj1" fmla="val 65389"/>
                <a:gd name="adj2" fmla="val 39394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" name="Text Box 15"/>
            <p:cNvSpPr txBox="1">
              <a:spLocks noChangeArrowheads="1"/>
            </p:cNvSpPr>
            <p:nvPr/>
          </p:nvSpPr>
          <p:spPr bwMode="auto">
            <a:xfrm>
              <a:off x="7387220" y="2170356"/>
              <a:ext cx="491868" cy="427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166" name="Rectangle 16"/>
            <p:cNvSpPr>
              <a:spLocks noChangeArrowheads="1"/>
            </p:cNvSpPr>
            <p:nvPr/>
          </p:nvSpPr>
          <p:spPr bwMode="auto">
            <a:xfrm>
              <a:off x="8309580" y="1905171"/>
              <a:ext cx="695737" cy="3840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取出</a:t>
              </a:r>
            </a:p>
          </p:txBody>
        </p:sp>
        <p:sp>
          <p:nvSpPr>
            <p:cNvPr id="167" name="Line 17"/>
            <p:cNvSpPr>
              <a:spLocks noChangeShapeType="1"/>
            </p:cNvSpPr>
            <p:nvPr/>
          </p:nvSpPr>
          <p:spPr bwMode="auto">
            <a:xfrm>
              <a:off x="8126990" y="2264792"/>
              <a:ext cx="0" cy="285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Line 18"/>
            <p:cNvSpPr>
              <a:spLocks noChangeShapeType="1"/>
            </p:cNvSpPr>
            <p:nvPr/>
          </p:nvSpPr>
          <p:spPr bwMode="auto">
            <a:xfrm>
              <a:off x="9200140" y="2266380"/>
              <a:ext cx="0" cy="285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9" name="Freeform 21"/>
            <p:cNvSpPr>
              <a:spLocks/>
            </p:cNvSpPr>
            <p:nvPr/>
          </p:nvSpPr>
          <p:spPr bwMode="auto">
            <a:xfrm>
              <a:off x="2417281" y="3158555"/>
              <a:ext cx="6273800" cy="609600"/>
            </a:xfrm>
            <a:custGeom>
              <a:avLst/>
              <a:gdLst>
                <a:gd name="T0" fmla="*/ 0 w 2736"/>
                <a:gd name="T1" fmla="*/ 0 h 480"/>
                <a:gd name="T2" fmla="*/ 0 w 2736"/>
                <a:gd name="T3" fmla="*/ 480 h 480"/>
                <a:gd name="T4" fmla="*/ 2736 w 2736"/>
                <a:gd name="T5" fmla="*/ 480 h 480"/>
                <a:gd name="T6" fmla="*/ 2736 w 2736"/>
                <a:gd name="T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36" h="480">
                  <a:moveTo>
                    <a:pt x="0" y="0"/>
                  </a:moveTo>
                  <a:lnTo>
                    <a:pt x="0" y="480"/>
                  </a:lnTo>
                  <a:lnTo>
                    <a:pt x="2736" y="480"/>
                  </a:lnTo>
                  <a:lnTo>
                    <a:pt x="2736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0" name="Rectangle 22"/>
            <p:cNvSpPr>
              <a:spLocks noChangeArrowheads="1"/>
            </p:cNvSpPr>
            <p:nvPr/>
          </p:nvSpPr>
          <p:spPr bwMode="auto">
            <a:xfrm>
              <a:off x="85871" y="2029843"/>
              <a:ext cx="1017312" cy="720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ctr" defTabSz="1015975" eaLnBrk="0" hangingPunct="0"/>
              <a:r>
                <a:rPr kumimoji="1" lang="zh-CN" altLang="en-US" sz="1467" b="1">
                  <a:latin typeface="微软雅黑" pitchFamily="34" charset="-122"/>
                  <a:ea typeface="微软雅黑" pitchFamily="34" charset="-122"/>
                </a:rPr>
                <a:t>数据</a:t>
              </a:r>
            </a:p>
            <a:p>
              <a:pPr algn="ctr" defTabSz="1015975" eaLnBrk="0" hangingPunct="0"/>
              <a:r>
                <a:rPr kumimoji="1" lang="zh-CN" altLang="en-US" sz="1467" b="1"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71" name="Rectangle 23"/>
            <p:cNvSpPr>
              <a:spLocks noChangeArrowheads="1"/>
            </p:cNvSpPr>
            <p:nvPr/>
          </p:nvSpPr>
          <p:spPr bwMode="auto">
            <a:xfrm>
              <a:off x="85871" y="1634555"/>
              <a:ext cx="1017312" cy="393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ctr" defTabSz="1015975" eaLnBrk="0" hangingPunct="0">
                <a:lnSpc>
                  <a:spcPct val="85000"/>
                </a:lnSpc>
              </a:pPr>
              <a:r>
                <a:rPr kumimoji="1" lang="zh-CN" altLang="en-US" sz="1467" b="1" dirty="0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72" name="Rectangle 24"/>
            <p:cNvSpPr>
              <a:spLocks noChangeArrowheads="1"/>
            </p:cNvSpPr>
            <p:nvPr/>
          </p:nvSpPr>
          <p:spPr bwMode="auto">
            <a:xfrm>
              <a:off x="5141432" y="3299135"/>
              <a:ext cx="825176" cy="461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链路</a:t>
              </a:r>
            </a:p>
          </p:txBody>
        </p:sp>
        <p:sp>
          <p:nvSpPr>
            <p:cNvPr id="173" name="Rectangle 25"/>
            <p:cNvSpPr>
              <a:spLocks noChangeArrowheads="1"/>
            </p:cNvSpPr>
            <p:nvPr/>
          </p:nvSpPr>
          <p:spPr bwMode="auto">
            <a:xfrm>
              <a:off x="1928666" y="1052736"/>
              <a:ext cx="1096190" cy="461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结点 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174" name="Rectangle 26"/>
            <p:cNvSpPr>
              <a:spLocks noChangeArrowheads="1"/>
            </p:cNvSpPr>
            <p:nvPr/>
          </p:nvSpPr>
          <p:spPr bwMode="auto">
            <a:xfrm>
              <a:off x="8121354" y="1052736"/>
              <a:ext cx="1080010" cy="461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结点 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175" name="Rectangle 27"/>
            <p:cNvSpPr>
              <a:spLocks noChangeArrowheads="1"/>
            </p:cNvSpPr>
            <p:nvPr/>
          </p:nvSpPr>
          <p:spPr bwMode="auto">
            <a:xfrm>
              <a:off x="85871" y="2853755"/>
              <a:ext cx="1017312" cy="393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ctr" defTabSz="1015975" eaLnBrk="0" hangingPunct="0">
                <a:lnSpc>
                  <a:spcPct val="85000"/>
                </a:lnSpc>
              </a:pPr>
              <a:r>
                <a:rPr kumimoji="1" lang="zh-CN" altLang="en-US" sz="1467" b="1" dirty="0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76" name="Rectangle 28"/>
            <p:cNvSpPr>
              <a:spLocks noChangeArrowheads="1"/>
            </p:cNvSpPr>
            <p:nvPr/>
          </p:nvSpPr>
          <p:spPr bwMode="auto">
            <a:xfrm>
              <a:off x="2499832" y="3539555"/>
              <a:ext cx="82550" cy="1524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7" name="Rectangle 29"/>
            <p:cNvSpPr>
              <a:spLocks noChangeArrowheads="1"/>
            </p:cNvSpPr>
            <p:nvPr/>
          </p:nvSpPr>
          <p:spPr bwMode="auto">
            <a:xfrm>
              <a:off x="2664932" y="3539555"/>
              <a:ext cx="82550" cy="1524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Rectangle 30"/>
            <p:cNvSpPr>
              <a:spLocks noChangeArrowheads="1"/>
            </p:cNvSpPr>
            <p:nvPr/>
          </p:nvSpPr>
          <p:spPr bwMode="auto">
            <a:xfrm>
              <a:off x="4150832" y="3539555"/>
              <a:ext cx="82550" cy="1524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9" name="Rectangle 31"/>
            <p:cNvSpPr>
              <a:spLocks noChangeArrowheads="1"/>
            </p:cNvSpPr>
            <p:nvPr/>
          </p:nvSpPr>
          <p:spPr bwMode="auto">
            <a:xfrm>
              <a:off x="4315932" y="3539555"/>
              <a:ext cx="82550" cy="1524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0" name="Rectangle 32"/>
            <p:cNvSpPr>
              <a:spLocks noChangeArrowheads="1"/>
            </p:cNvSpPr>
            <p:nvPr/>
          </p:nvSpPr>
          <p:spPr bwMode="auto">
            <a:xfrm>
              <a:off x="6214582" y="3539555"/>
              <a:ext cx="82550" cy="1524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1" name="Rectangle 33"/>
            <p:cNvSpPr>
              <a:spLocks noChangeArrowheads="1"/>
            </p:cNvSpPr>
            <p:nvPr/>
          </p:nvSpPr>
          <p:spPr bwMode="auto">
            <a:xfrm>
              <a:off x="6379682" y="3539555"/>
              <a:ext cx="82550" cy="1524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Rectangle 34"/>
            <p:cNvSpPr>
              <a:spLocks noChangeArrowheads="1"/>
            </p:cNvSpPr>
            <p:nvPr/>
          </p:nvSpPr>
          <p:spPr bwMode="auto">
            <a:xfrm>
              <a:off x="8030682" y="3539555"/>
              <a:ext cx="82550" cy="1524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Rectangle 35"/>
            <p:cNvSpPr>
              <a:spLocks noChangeArrowheads="1"/>
            </p:cNvSpPr>
            <p:nvPr/>
          </p:nvSpPr>
          <p:spPr bwMode="auto">
            <a:xfrm>
              <a:off x="8195782" y="3539555"/>
              <a:ext cx="82550" cy="1524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" name="Rectangle 36"/>
            <p:cNvSpPr>
              <a:spLocks noChangeArrowheads="1"/>
            </p:cNvSpPr>
            <p:nvPr/>
          </p:nvSpPr>
          <p:spPr bwMode="auto">
            <a:xfrm>
              <a:off x="8360882" y="3539555"/>
              <a:ext cx="82550" cy="1524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Rectangle 37"/>
            <p:cNvSpPr>
              <a:spLocks noChangeArrowheads="1"/>
            </p:cNvSpPr>
            <p:nvPr/>
          </p:nvSpPr>
          <p:spPr bwMode="auto">
            <a:xfrm>
              <a:off x="8525982" y="3539555"/>
              <a:ext cx="82550" cy="152400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/>
          </p:nvSpPr>
          <p:spPr bwMode="auto">
            <a:xfrm>
              <a:off x="4481032" y="3615755"/>
              <a:ext cx="330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Line 39"/>
            <p:cNvSpPr>
              <a:spLocks noChangeShapeType="1"/>
            </p:cNvSpPr>
            <p:nvPr/>
          </p:nvSpPr>
          <p:spPr bwMode="auto">
            <a:xfrm rot="5400000">
              <a:off x="2388707" y="3349055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Line 40"/>
            <p:cNvSpPr>
              <a:spLocks noChangeShapeType="1"/>
            </p:cNvSpPr>
            <p:nvPr/>
          </p:nvSpPr>
          <p:spPr bwMode="auto">
            <a:xfrm rot="16200000" flipV="1">
              <a:off x="8414857" y="3387155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89" name="Group 41"/>
            <p:cNvGrpSpPr>
              <a:grpSpLocks/>
            </p:cNvGrpSpPr>
            <p:nvPr/>
          </p:nvGrpSpPr>
          <p:grpSpPr bwMode="auto">
            <a:xfrm>
              <a:off x="2830032" y="3539555"/>
              <a:ext cx="1155700" cy="152400"/>
              <a:chOff x="1344" y="912"/>
              <a:chExt cx="672" cy="96"/>
            </a:xfrm>
            <a:solidFill>
              <a:srgbClr val="FFC000"/>
            </a:solidFill>
          </p:grpSpPr>
          <p:sp>
            <p:nvSpPr>
              <p:cNvPr id="209" name="Line 42"/>
              <p:cNvSpPr>
                <a:spLocks noChangeShapeType="1"/>
              </p:cNvSpPr>
              <p:nvPr/>
            </p:nvSpPr>
            <p:spPr bwMode="auto">
              <a:xfrm>
                <a:off x="1344" y="960"/>
                <a:ext cx="672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0" name="Freeform 43"/>
              <p:cNvSpPr>
                <a:spLocks/>
              </p:cNvSpPr>
              <p:nvPr/>
            </p:nvSpPr>
            <p:spPr bwMode="auto">
              <a:xfrm>
                <a:off x="1392" y="912"/>
                <a:ext cx="576" cy="96"/>
              </a:xfrm>
              <a:custGeom>
                <a:avLst/>
                <a:gdLst>
                  <a:gd name="T0" fmla="*/ 0 w 576"/>
                  <a:gd name="T1" fmla="*/ 96 h 192"/>
                  <a:gd name="T2" fmla="*/ 0 w 576"/>
                  <a:gd name="T3" fmla="*/ 0 h 192"/>
                  <a:gd name="T4" fmla="*/ 192 w 576"/>
                  <a:gd name="T5" fmla="*/ 0 h 192"/>
                  <a:gd name="T6" fmla="*/ 192 w 576"/>
                  <a:gd name="T7" fmla="*/ 192 h 192"/>
                  <a:gd name="T8" fmla="*/ 288 w 576"/>
                  <a:gd name="T9" fmla="*/ 192 h 192"/>
                  <a:gd name="T10" fmla="*/ 288 w 576"/>
                  <a:gd name="T11" fmla="*/ 0 h 192"/>
                  <a:gd name="T12" fmla="*/ 336 w 576"/>
                  <a:gd name="T13" fmla="*/ 0 h 192"/>
                  <a:gd name="T14" fmla="*/ 336 w 576"/>
                  <a:gd name="T15" fmla="*/ 192 h 192"/>
                  <a:gd name="T16" fmla="*/ 480 w 576"/>
                  <a:gd name="T17" fmla="*/ 192 h 192"/>
                  <a:gd name="T18" fmla="*/ 480 w 576"/>
                  <a:gd name="T19" fmla="*/ 0 h 192"/>
                  <a:gd name="T20" fmla="*/ 576 w 576"/>
                  <a:gd name="T21" fmla="*/ 0 h 192"/>
                  <a:gd name="T22" fmla="*/ 576 w 576"/>
                  <a:gd name="T23" fmla="*/ 96 h 192"/>
                  <a:gd name="T24" fmla="*/ 0 w 576"/>
                  <a:gd name="T25" fmla="*/ 96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6" h="192">
                    <a:moveTo>
                      <a:pt x="0" y="96"/>
                    </a:moveTo>
                    <a:lnTo>
                      <a:pt x="0" y="0"/>
                    </a:lnTo>
                    <a:lnTo>
                      <a:pt x="192" y="0"/>
                    </a:lnTo>
                    <a:lnTo>
                      <a:pt x="192" y="192"/>
                    </a:lnTo>
                    <a:lnTo>
                      <a:pt x="288" y="192"/>
                    </a:lnTo>
                    <a:lnTo>
                      <a:pt x="288" y="0"/>
                    </a:lnTo>
                    <a:lnTo>
                      <a:pt x="336" y="0"/>
                    </a:lnTo>
                    <a:lnTo>
                      <a:pt x="336" y="192"/>
                    </a:lnTo>
                    <a:lnTo>
                      <a:pt x="480" y="192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96"/>
                    </a:lnTo>
                    <a:lnTo>
                      <a:pt x="0" y="96"/>
                    </a:lnTo>
                    <a:close/>
                  </a:path>
                </a:pathLst>
              </a:custGeom>
              <a:solidFill>
                <a:srgbClr val="FF00FF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90" name="Group 44"/>
            <p:cNvGrpSpPr>
              <a:grpSpLocks/>
            </p:cNvGrpSpPr>
            <p:nvPr/>
          </p:nvGrpSpPr>
          <p:grpSpPr bwMode="auto">
            <a:xfrm>
              <a:off x="6627332" y="3539555"/>
              <a:ext cx="1155700" cy="157162"/>
              <a:chOff x="4080" y="3676"/>
              <a:chExt cx="672" cy="99"/>
            </a:xfrm>
            <a:solidFill>
              <a:srgbClr val="FFC000"/>
            </a:solidFill>
          </p:grpSpPr>
          <p:sp>
            <p:nvSpPr>
              <p:cNvPr id="207" name="Line 45"/>
              <p:cNvSpPr>
                <a:spLocks noChangeShapeType="1"/>
              </p:cNvSpPr>
              <p:nvPr/>
            </p:nvSpPr>
            <p:spPr bwMode="auto">
              <a:xfrm>
                <a:off x="4080" y="3727"/>
                <a:ext cx="672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round/>
                <a:headEnd type="none" w="sm" len="lg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8" name="Freeform 46"/>
              <p:cNvSpPr>
                <a:spLocks/>
              </p:cNvSpPr>
              <p:nvPr/>
            </p:nvSpPr>
            <p:spPr bwMode="auto">
              <a:xfrm>
                <a:off x="4128" y="3676"/>
                <a:ext cx="576" cy="99"/>
              </a:xfrm>
              <a:custGeom>
                <a:avLst/>
                <a:gdLst>
                  <a:gd name="T0" fmla="*/ 0 w 576"/>
                  <a:gd name="T1" fmla="*/ 51 h 99"/>
                  <a:gd name="T2" fmla="*/ 0 w 576"/>
                  <a:gd name="T3" fmla="*/ 3 h 99"/>
                  <a:gd name="T4" fmla="*/ 135 w 576"/>
                  <a:gd name="T5" fmla="*/ 3 h 99"/>
                  <a:gd name="T6" fmla="*/ 138 w 576"/>
                  <a:gd name="T7" fmla="*/ 99 h 99"/>
                  <a:gd name="T8" fmla="*/ 264 w 576"/>
                  <a:gd name="T9" fmla="*/ 98 h 99"/>
                  <a:gd name="T10" fmla="*/ 264 w 576"/>
                  <a:gd name="T11" fmla="*/ 0 h 99"/>
                  <a:gd name="T12" fmla="*/ 426 w 576"/>
                  <a:gd name="T13" fmla="*/ 0 h 99"/>
                  <a:gd name="T14" fmla="*/ 426 w 576"/>
                  <a:gd name="T15" fmla="*/ 99 h 99"/>
                  <a:gd name="T16" fmla="*/ 480 w 576"/>
                  <a:gd name="T17" fmla="*/ 99 h 99"/>
                  <a:gd name="T18" fmla="*/ 480 w 576"/>
                  <a:gd name="T19" fmla="*/ 3 h 99"/>
                  <a:gd name="T20" fmla="*/ 576 w 576"/>
                  <a:gd name="T21" fmla="*/ 3 h 99"/>
                  <a:gd name="T22" fmla="*/ 576 w 576"/>
                  <a:gd name="T23" fmla="*/ 51 h 99"/>
                  <a:gd name="T24" fmla="*/ 0 w 576"/>
                  <a:gd name="T25" fmla="*/ 51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6" h="99">
                    <a:moveTo>
                      <a:pt x="0" y="51"/>
                    </a:moveTo>
                    <a:lnTo>
                      <a:pt x="0" y="3"/>
                    </a:lnTo>
                    <a:lnTo>
                      <a:pt x="135" y="3"/>
                    </a:lnTo>
                    <a:lnTo>
                      <a:pt x="138" y="99"/>
                    </a:lnTo>
                    <a:lnTo>
                      <a:pt x="264" y="98"/>
                    </a:lnTo>
                    <a:lnTo>
                      <a:pt x="264" y="0"/>
                    </a:lnTo>
                    <a:lnTo>
                      <a:pt x="426" y="0"/>
                    </a:lnTo>
                    <a:lnTo>
                      <a:pt x="426" y="99"/>
                    </a:lnTo>
                    <a:lnTo>
                      <a:pt x="480" y="99"/>
                    </a:lnTo>
                    <a:lnTo>
                      <a:pt x="480" y="3"/>
                    </a:lnTo>
                    <a:lnTo>
                      <a:pt x="576" y="3"/>
                    </a:lnTo>
                    <a:lnTo>
                      <a:pt x="576" y="51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FF00FF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lg"/>
                <a:tailEnd type="none" w="sm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1" name="Rectangle 56"/>
            <p:cNvSpPr>
              <a:spLocks noChangeArrowheads="1"/>
            </p:cNvSpPr>
            <p:nvPr/>
          </p:nvSpPr>
          <p:spPr bwMode="auto">
            <a:xfrm>
              <a:off x="3774197" y="3833253"/>
              <a:ext cx="3595017" cy="461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0651" tIns="59267" rIns="120651" bIns="59267">
              <a:spAutoFit/>
            </a:bodyPr>
            <a:lstStyle/>
            <a:p>
              <a:pPr algn="ctr"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(a) </a:t>
              </a:r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三层的简化模型</a:t>
              </a:r>
              <a:endParaRPr kumimoji="1" lang="en-US" altLang="zh-CN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Rectangle 67"/>
            <p:cNvSpPr>
              <a:spLocks noChangeArrowheads="1"/>
            </p:cNvSpPr>
            <p:nvPr/>
          </p:nvSpPr>
          <p:spPr bwMode="auto">
            <a:xfrm>
              <a:off x="1054950" y="1482156"/>
              <a:ext cx="2468160" cy="1828800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3" name="Rectangle 68"/>
            <p:cNvSpPr>
              <a:spLocks noChangeArrowheads="1"/>
            </p:cNvSpPr>
            <p:nvPr/>
          </p:nvSpPr>
          <p:spPr bwMode="auto">
            <a:xfrm>
              <a:off x="1054952" y="2091756"/>
              <a:ext cx="2456121" cy="609600"/>
            </a:xfrm>
            <a:prstGeom prst="rect">
              <a:avLst/>
            </a:prstGeom>
            <a:solidFill>
              <a:srgbClr val="00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4" name="Line 69"/>
            <p:cNvSpPr>
              <a:spLocks noChangeShapeType="1"/>
            </p:cNvSpPr>
            <p:nvPr/>
          </p:nvSpPr>
          <p:spPr bwMode="auto">
            <a:xfrm>
              <a:off x="1054950" y="2091756"/>
              <a:ext cx="24647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5" name="Rectangle 70"/>
            <p:cNvSpPr>
              <a:spLocks noChangeArrowheads="1"/>
            </p:cNvSpPr>
            <p:nvPr/>
          </p:nvSpPr>
          <p:spPr bwMode="auto">
            <a:xfrm>
              <a:off x="1676052" y="2244155"/>
              <a:ext cx="1506538" cy="3048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015975" eaLnBrk="0" hangingPunct="0"/>
              <a:endParaRPr kumimoji="1" lang="zh-CN" altLang="zh-CN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6" name="Line 71"/>
            <p:cNvSpPr>
              <a:spLocks noChangeShapeType="1"/>
            </p:cNvSpPr>
            <p:nvPr/>
          </p:nvSpPr>
          <p:spPr bwMode="auto">
            <a:xfrm>
              <a:off x="1054950" y="2701356"/>
              <a:ext cx="24647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7" name="Rectangle 72"/>
            <p:cNvSpPr>
              <a:spLocks noChangeArrowheads="1"/>
            </p:cNvSpPr>
            <p:nvPr/>
          </p:nvSpPr>
          <p:spPr bwMode="auto">
            <a:xfrm>
              <a:off x="1897905" y="1634555"/>
              <a:ext cx="107315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015975" eaLnBrk="0" hangingPunct="0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数据报</a:t>
              </a:r>
            </a:p>
          </p:txBody>
        </p:sp>
        <p:sp>
          <p:nvSpPr>
            <p:cNvPr id="198" name="Rectangle 73"/>
            <p:cNvSpPr>
              <a:spLocks noChangeArrowheads="1"/>
            </p:cNvSpPr>
            <p:nvPr/>
          </p:nvSpPr>
          <p:spPr bwMode="auto">
            <a:xfrm>
              <a:off x="1669173" y="2853755"/>
              <a:ext cx="1520296" cy="3048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015975" eaLnBrk="0" hangingPunct="0"/>
              <a:endParaRPr kumimoji="1" lang="zh-CN" altLang="zh-CN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9" name="Rectangle 74"/>
            <p:cNvSpPr>
              <a:spLocks noChangeArrowheads="1"/>
            </p:cNvSpPr>
            <p:nvPr/>
          </p:nvSpPr>
          <p:spPr bwMode="auto">
            <a:xfrm>
              <a:off x="1529915" y="2855547"/>
              <a:ext cx="1751475" cy="349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>
                <a:lnSpc>
                  <a:spcPct val="85000"/>
                </a:lnSpc>
              </a:pP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1010…  …0110</a:t>
              </a:r>
            </a:p>
          </p:txBody>
        </p:sp>
        <p:sp>
          <p:nvSpPr>
            <p:cNvPr id="200" name="AutoShape 75"/>
            <p:cNvSpPr>
              <a:spLocks noChangeArrowheads="1"/>
            </p:cNvSpPr>
            <p:nvPr/>
          </p:nvSpPr>
          <p:spPr bwMode="auto">
            <a:xfrm>
              <a:off x="2267661" y="2701355"/>
              <a:ext cx="330200" cy="334962"/>
            </a:xfrm>
            <a:prstGeom prst="downArrow">
              <a:avLst>
                <a:gd name="adj1" fmla="val 50000"/>
                <a:gd name="adj2" fmla="val 43231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1" name="Rectangle 76"/>
            <p:cNvSpPr>
              <a:spLocks noChangeArrowheads="1"/>
            </p:cNvSpPr>
            <p:nvPr/>
          </p:nvSpPr>
          <p:spPr bwMode="auto">
            <a:xfrm>
              <a:off x="1891026" y="2253681"/>
              <a:ext cx="1073150" cy="28098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2" name="AutoShape 77"/>
            <p:cNvSpPr>
              <a:spLocks noChangeArrowheads="1"/>
            </p:cNvSpPr>
            <p:nvPr/>
          </p:nvSpPr>
          <p:spPr bwMode="auto">
            <a:xfrm>
              <a:off x="1897905" y="1948881"/>
              <a:ext cx="1073150" cy="369887"/>
            </a:xfrm>
            <a:prstGeom prst="downArrow">
              <a:avLst>
                <a:gd name="adj1" fmla="val 65389"/>
                <a:gd name="adj2" fmla="val 39394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Text Box 78"/>
            <p:cNvSpPr txBox="1">
              <a:spLocks noChangeArrowheads="1"/>
            </p:cNvSpPr>
            <p:nvPr/>
          </p:nvSpPr>
          <p:spPr bwMode="auto">
            <a:xfrm>
              <a:off x="1047911" y="2165391"/>
              <a:ext cx="491868" cy="427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204" name="Rectangle 79"/>
            <p:cNvSpPr>
              <a:spLocks noChangeArrowheads="1"/>
            </p:cNvSpPr>
            <p:nvPr/>
          </p:nvSpPr>
          <p:spPr bwMode="auto">
            <a:xfrm>
              <a:off x="2068457" y="1889294"/>
              <a:ext cx="695737" cy="3840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装入</a:t>
              </a:r>
            </a:p>
          </p:txBody>
        </p:sp>
        <p:sp>
          <p:nvSpPr>
            <p:cNvPr id="205" name="Line 80"/>
            <p:cNvSpPr>
              <a:spLocks noChangeShapeType="1"/>
            </p:cNvSpPr>
            <p:nvPr/>
          </p:nvSpPr>
          <p:spPr bwMode="auto">
            <a:xfrm>
              <a:off x="1885867" y="2248917"/>
              <a:ext cx="0" cy="285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6" name="Line 81"/>
            <p:cNvSpPr>
              <a:spLocks noChangeShapeType="1"/>
            </p:cNvSpPr>
            <p:nvPr/>
          </p:nvSpPr>
          <p:spPr bwMode="auto">
            <a:xfrm>
              <a:off x="2959017" y="2250505"/>
              <a:ext cx="0" cy="2857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5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AC288-ADAE-450C-9924-5512180D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链路层在哪里实现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B5AA7-E5FF-499B-BAD7-F5EA0EAF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530443" cy="3809999"/>
          </a:xfrm>
        </p:spPr>
        <p:txBody>
          <a:bodyPr/>
          <a:lstStyle/>
          <a:p>
            <a:r>
              <a:rPr lang="zh-CN" altLang="en-US" dirty="0"/>
              <a:t>链路层在每一个主机</a:t>
            </a:r>
            <a:r>
              <a:rPr lang="en-US" altLang="zh-CN" dirty="0"/>
              <a:t>/</a:t>
            </a:r>
            <a:r>
              <a:rPr lang="zh-CN" altLang="en-US" dirty="0"/>
              <a:t>路由器</a:t>
            </a:r>
            <a:r>
              <a:rPr lang="en-US" altLang="zh-CN" dirty="0"/>
              <a:t>/</a:t>
            </a:r>
            <a:r>
              <a:rPr lang="zh-CN" altLang="en-US" dirty="0"/>
              <a:t>交换机都必须实现</a:t>
            </a:r>
            <a:endParaRPr lang="en-US" altLang="zh-CN" dirty="0"/>
          </a:p>
          <a:p>
            <a:r>
              <a:rPr lang="zh-CN" altLang="en-US" dirty="0"/>
              <a:t>通常，链路层实现为“适配器”的形式（</a:t>
            </a:r>
            <a:r>
              <a:rPr lang="en-US" altLang="zh-CN" dirty="0"/>
              <a:t>adapter</a:t>
            </a:r>
            <a:r>
              <a:rPr lang="zh-CN" altLang="en-US" dirty="0"/>
              <a:t>，或者称之为</a:t>
            </a:r>
            <a:r>
              <a:rPr lang="en-US" altLang="zh-CN" dirty="0"/>
              <a:t>network interface card</a:t>
            </a:r>
            <a:r>
              <a:rPr lang="zh-CN" altLang="en-US" dirty="0"/>
              <a:t>，</a:t>
            </a:r>
            <a:r>
              <a:rPr lang="en-US" altLang="zh-CN" dirty="0"/>
              <a:t>NIC</a:t>
            </a:r>
            <a:r>
              <a:rPr lang="zh-CN" altLang="en-US" dirty="0"/>
              <a:t>）或者在芯片上实现：</a:t>
            </a:r>
            <a:endParaRPr lang="en-US" altLang="zh-CN" dirty="0"/>
          </a:p>
          <a:p>
            <a:pPr lvl="1"/>
            <a:r>
              <a:rPr lang="zh-CN" altLang="en-US" dirty="0"/>
              <a:t>例如：有线网卡、无线网卡、以太网芯片组等等</a:t>
            </a:r>
            <a:endParaRPr lang="en-US" altLang="zh-CN" dirty="0"/>
          </a:p>
          <a:p>
            <a:pPr lvl="1"/>
            <a:r>
              <a:rPr lang="zh-CN" altLang="en-US" dirty="0"/>
              <a:t>往往同时包含链路层和物理层的实现</a:t>
            </a:r>
            <a:endParaRPr lang="en-US" altLang="zh-CN" dirty="0"/>
          </a:p>
          <a:p>
            <a:r>
              <a:rPr lang="zh-CN" altLang="en-US" dirty="0"/>
              <a:t>适配器</a:t>
            </a:r>
            <a:r>
              <a:rPr lang="en-US" altLang="zh-CN" dirty="0"/>
              <a:t>/NIC</a:t>
            </a:r>
            <a:r>
              <a:rPr lang="zh-CN" altLang="en-US" dirty="0"/>
              <a:t>再接入到主机的系统总线（例如，通过</a:t>
            </a:r>
            <a:r>
              <a:rPr lang="en-US" altLang="zh-CN" dirty="0"/>
              <a:t>PCIE</a:t>
            </a:r>
            <a:r>
              <a:rPr lang="zh-CN" altLang="en-US" dirty="0"/>
              <a:t>总线连接电脑主板）</a:t>
            </a:r>
            <a:endParaRPr lang="en-US" altLang="zh-CN" dirty="0"/>
          </a:p>
          <a:p>
            <a:r>
              <a:rPr lang="zh-CN" altLang="en-US" dirty="0"/>
              <a:t>链路层实现为适配器，包括了硬件、软件和固件</a:t>
            </a:r>
            <a:r>
              <a:rPr lang="en-US" altLang="zh-CN" dirty="0"/>
              <a:t>/</a:t>
            </a:r>
            <a:r>
              <a:rPr lang="zh-CN" altLang="en-US" dirty="0"/>
              <a:t>驱动程序的实现。</a:t>
            </a:r>
          </a:p>
        </p:txBody>
      </p:sp>
    </p:spTree>
    <p:extLst>
      <p:ext uri="{BB962C8B-B14F-4D97-AF65-F5344CB8AC3E}">
        <p14:creationId xmlns:p14="http://schemas.microsoft.com/office/powerpoint/2010/main" val="162872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差错检测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Error detection and correction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88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AC288-ADAE-450C-9924-5512180D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为什么需要差错检测？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B5AA7-E5FF-499B-BAD7-F5EA0EAF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530443" cy="3809999"/>
          </a:xfrm>
        </p:spPr>
        <p:txBody>
          <a:bodyPr>
            <a:noAutofit/>
          </a:bodyPr>
          <a:lstStyle/>
          <a:p>
            <a:r>
              <a:rPr lang="zh-CN" altLang="en-US" dirty="0"/>
              <a:t>在传输过程中，可能因为信号放大、噪声等问题，导致比特差错：</a:t>
            </a:r>
            <a:endParaRPr lang="en-US" altLang="zh-CN" dirty="0"/>
          </a:p>
          <a:p>
            <a:pPr lvl="1"/>
            <a:r>
              <a:rPr lang="zh-CN" altLang="en-US" dirty="0"/>
              <a:t>欲发送</a:t>
            </a:r>
            <a:r>
              <a:rPr lang="en-US" altLang="zh-CN" dirty="0"/>
              <a:t>1</a:t>
            </a:r>
            <a:r>
              <a:rPr lang="zh-CN" altLang="en-US" dirty="0"/>
              <a:t>，变成了</a:t>
            </a:r>
            <a:r>
              <a:rPr lang="en-US" altLang="zh-CN" dirty="0"/>
              <a:t>0</a:t>
            </a:r>
            <a:r>
              <a:rPr lang="zh-CN" altLang="en-US" dirty="0"/>
              <a:t>；欲发送</a:t>
            </a:r>
            <a:r>
              <a:rPr lang="en-US" altLang="zh-CN" dirty="0"/>
              <a:t>0</a:t>
            </a:r>
            <a:r>
              <a:rPr lang="zh-CN" altLang="en-US" dirty="0"/>
              <a:t>，变成了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可能是</a:t>
            </a:r>
            <a:r>
              <a:rPr lang="en-US" altLang="zh-CN" dirty="0"/>
              <a:t>1</a:t>
            </a:r>
            <a:r>
              <a:rPr lang="zh-CN" altLang="en-US" dirty="0"/>
              <a:t>位出错，也可能是多位比特差错</a:t>
            </a:r>
            <a:endParaRPr lang="en-US" altLang="zh-CN" dirty="0"/>
          </a:p>
          <a:p>
            <a:r>
              <a:rPr lang="zh-CN" altLang="en-US" dirty="0"/>
              <a:t>在一段时间内，传输错误的比特占所传输比特总数的比率称为</a:t>
            </a:r>
            <a:r>
              <a:rPr lang="zh-CN" altLang="en-US" b="1" dirty="0">
                <a:solidFill>
                  <a:srgbClr val="FF0000"/>
                </a:solidFill>
              </a:rPr>
              <a:t>误码率 </a:t>
            </a:r>
            <a:r>
              <a:rPr lang="en-US" altLang="zh-CN" b="1" dirty="0">
                <a:solidFill>
                  <a:srgbClr val="FF0000"/>
                </a:solidFill>
              </a:rPr>
              <a:t>BER (Bit Error Rate)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误码率与信噪比有很大的关系。</a:t>
            </a:r>
          </a:p>
          <a:p>
            <a:r>
              <a:rPr lang="zh-CN" altLang="en-US" dirty="0"/>
              <a:t>为了保证数据传输的可靠性，在计算机网络传输数据时，必须采用各种差错检测措施。 </a:t>
            </a:r>
          </a:p>
          <a:p>
            <a:r>
              <a:rPr lang="zh-CN" altLang="en-US" dirty="0"/>
              <a:t>在数据链路层传送的帧中，广泛使用了</a:t>
            </a:r>
            <a:r>
              <a:rPr lang="zh-CN" altLang="en-US" b="1" dirty="0">
                <a:solidFill>
                  <a:srgbClr val="FF0000"/>
                </a:solidFill>
              </a:rPr>
              <a:t>循环冗余检验 </a:t>
            </a:r>
            <a:r>
              <a:rPr lang="en-US" altLang="zh-CN" b="1" dirty="0">
                <a:solidFill>
                  <a:srgbClr val="FF0000"/>
                </a:solidFill>
              </a:rPr>
              <a:t>CRC </a:t>
            </a:r>
            <a:r>
              <a:rPr lang="zh-CN" altLang="en-US" dirty="0"/>
              <a:t>的检错技术。由接收者检查或更正比特差错，而不需要进行重传。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925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8AA70A-6E5F-469D-B027-A45735C0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差错检测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95ECD0-7BC8-40E2-95A7-3447C8AD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EDC</a:t>
            </a:r>
            <a:r>
              <a:rPr lang="zh-CN" altLang="en-US" dirty="0"/>
              <a:t>表示</a:t>
            </a:r>
            <a:r>
              <a:rPr lang="en-US" altLang="zh-CN" dirty="0"/>
              <a:t>Error detection and correction bits</a:t>
            </a:r>
            <a:r>
              <a:rPr lang="zh-CN" altLang="en-US" dirty="0"/>
              <a:t>，用</a:t>
            </a:r>
            <a:r>
              <a:rPr lang="en-US" altLang="zh-CN" dirty="0"/>
              <a:t>D</a:t>
            </a:r>
            <a:r>
              <a:rPr lang="zh-CN" altLang="en-US" dirty="0"/>
              <a:t>表示需要保护的数据（可能包括具体的报文和首部等</a:t>
            </a:r>
            <a:r>
              <a:rPr lang="en-US" altLang="zh-CN" dirty="0"/>
              <a:t>).</a:t>
            </a:r>
          </a:p>
          <a:p>
            <a:r>
              <a:rPr lang="zh-CN" altLang="en-US" dirty="0"/>
              <a:t>差错检测并不是</a:t>
            </a:r>
            <a:r>
              <a:rPr lang="en-US" altLang="zh-CN" dirty="0"/>
              <a:t>100%</a:t>
            </a:r>
            <a:r>
              <a:rPr lang="zh-CN" altLang="en-US" dirty="0"/>
              <a:t>可靠的：</a:t>
            </a:r>
            <a:endParaRPr lang="en-US" altLang="zh-CN" dirty="0"/>
          </a:p>
          <a:p>
            <a:pPr lvl="1"/>
            <a:r>
              <a:rPr lang="zh-CN" altLang="en-US" dirty="0"/>
              <a:t>可能会漏掉某些错误</a:t>
            </a:r>
            <a:endParaRPr lang="en-US" altLang="zh-CN" dirty="0"/>
          </a:p>
          <a:p>
            <a:pPr lvl="1"/>
            <a:r>
              <a:rPr lang="zh-CN" altLang="en-US" dirty="0"/>
              <a:t>可能无法改正错误</a:t>
            </a:r>
            <a:endParaRPr lang="en-US" altLang="zh-CN" dirty="0"/>
          </a:p>
          <a:p>
            <a:pPr lvl="1"/>
            <a:r>
              <a:rPr lang="zh-CN" altLang="en-US" dirty="0"/>
              <a:t>通常，</a:t>
            </a:r>
            <a:r>
              <a:rPr lang="en-US" altLang="zh-CN" dirty="0"/>
              <a:t>EDC</a:t>
            </a:r>
            <a:r>
              <a:rPr lang="zh-CN" altLang="en-US" dirty="0"/>
              <a:t>越长，查错、改错的能力</a:t>
            </a:r>
            <a:br>
              <a:rPr lang="en-US" altLang="zh-CN" dirty="0"/>
            </a:br>
            <a:r>
              <a:rPr lang="zh-CN" altLang="en-US" dirty="0"/>
              <a:t>越强。</a:t>
            </a:r>
          </a:p>
        </p:txBody>
      </p:sp>
      <p:pic>
        <p:nvPicPr>
          <p:cNvPr id="4" name="Picture 3" descr="521 Error Detection">
            <a:extLst>
              <a:ext uri="{FF2B5EF4-FFF2-40B4-BE49-F238E27FC236}">
                <a16:creationId xmlns:a16="http://schemas.microsoft.com/office/drawing/2014/main" id="{584B087C-B087-49B1-AAA1-25DA9D8A0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784" y="3004228"/>
            <a:ext cx="5670550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AE7C06AE-3C42-4880-96B5-8A2D2148D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1684" y="3597953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BF78874-2A8F-4B50-94A7-AD60C1B25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0497" y="3555090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111088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9451D-3551-4A3C-9519-46528DC1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简单的例子 </a:t>
            </a:r>
            <a:r>
              <a:rPr lang="en-US" altLang="zh-CN" dirty="0"/>
              <a:t>– </a:t>
            </a:r>
            <a:r>
              <a:rPr lang="zh-CN" altLang="en-US" dirty="0"/>
              <a:t>奇偶校验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C60A9B-AA96-4AF1-96DE-09DBF39A4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若数据中由奇数个</a:t>
            </a:r>
            <a:r>
              <a:rPr lang="en-US" altLang="zh-CN" dirty="0"/>
              <a:t>1</a:t>
            </a:r>
            <a:r>
              <a:rPr lang="zh-CN" altLang="en-US" dirty="0"/>
              <a:t>，则奇偶校验位为</a:t>
            </a:r>
            <a:r>
              <a:rPr lang="en-US" altLang="zh-CN" dirty="0"/>
              <a:t>1</a:t>
            </a:r>
            <a:r>
              <a:rPr lang="zh-CN" altLang="en-US" dirty="0"/>
              <a:t>，反之为</a:t>
            </a:r>
            <a:r>
              <a:rPr lang="en-US" altLang="zh-CN" dirty="0"/>
              <a:t>0.</a:t>
            </a:r>
            <a:endParaRPr lang="zh-CN" altLang="en-US" dirty="0"/>
          </a:p>
        </p:txBody>
      </p:sp>
      <p:pic>
        <p:nvPicPr>
          <p:cNvPr id="4" name="Picture 3" descr="522 Single Bit Parity">
            <a:extLst>
              <a:ext uri="{FF2B5EF4-FFF2-40B4-BE49-F238E27FC236}">
                <a16:creationId xmlns:a16="http://schemas.microsoft.com/office/drawing/2014/main" id="{3E01C6F9-6672-4DF0-88E0-529E06A94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87266"/>
            <a:ext cx="26098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08C151B0-76DE-4E64-A128-F36D64B92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473453"/>
            <a:ext cx="2819400" cy="646331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单个位奇偶校验</a:t>
            </a:r>
            <a:r>
              <a:rPr lang="en-US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zh-CN" altLang="en-US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检测单个位的错误</a:t>
            </a:r>
            <a:endParaRPr lang="en-US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 descr="523 Double Bit Parity">
            <a:extLst>
              <a:ext uri="{FF2B5EF4-FFF2-40B4-BE49-F238E27FC236}">
                <a16:creationId xmlns:a16="http://schemas.microsoft.com/office/drawing/2014/main" id="{FBD11D84-BB80-471D-900A-34ABF6F4C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334" y="1910897"/>
            <a:ext cx="37512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6">
            <a:extLst>
              <a:ext uri="{FF2B5EF4-FFF2-40B4-BE49-F238E27FC236}">
                <a16:creationId xmlns:a16="http://schemas.microsoft.com/office/drawing/2014/main" id="{4C3CD43E-6407-4287-8355-2978BF8F5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409" y="1213766"/>
            <a:ext cx="3134191" cy="646331"/>
          </a:xfrm>
          <a:prstGeom prst="rect">
            <a:avLst/>
          </a:prstGeom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二维奇偶校验</a:t>
            </a:r>
            <a:r>
              <a:rPr lang="en-US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检测并更正单个位的错误</a:t>
            </a:r>
            <a:endParaRPr lang="en-US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148682-58D4-4FDF-AA98-3C5E9363C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121" y="4922385"/>
            <a:ext cx="163513" cy="21113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765A3CE8-BEEC-421E-A12A-6B905D3B9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521" y="4917622"/>
            <a:ext cx="147638" cy="2079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956CCC59-23CA-466F-8E64-FCEAD0649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7859" y="4825547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31484709-D8E7-49A8-8E91-A39A06301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6796" y="4816022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1780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C8D44-A26C-428C-A36C-7B738EB3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循环冗余校验 </a:t>
            </a:r>
            <a:r>
              <a:rPr lang="en-US" altLang="zh-CN" dirty="0"/>
              <a:t>– CRC (Cyclic Redundancy Check)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1BCA6-68C9-4DD3-AC5F-17CBCF252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CRC</a:t>
            </a:r>
            <a:r>
              <a:rPr lang="zh-CN" altLang="en-US" dirty="0"/>
              <a:t>是比奇偶校验复杂的、强大的一种校验方式。</a:t>
            </a:r>
            <a:endParaRPr lang="en-US" altLang="zh-CN" dirty="0"/>
          </a:p>
          <a:p>
            <a:r>
              <a:rPr lang="zh-CN" altLang="en-US" dirty="0"/>
              <a:t>模</a:t>
            </a:r>
            <a:r>
              <a:rPr lang="en-US" altLang="zh-CN" dirty="0"/>
              <a:t>2</a:t>
            </a:r>
            <a:r>
              <a:rPr lang="zh-CN" altLang="en-US" dirty="0"/>
              <a:t>运算（加法、减法、乘法、除法）：</a:t>
            </a:r>
            <a:endParaRPr lang="en-US" altLang="zh-CN" dirty="0"/>
          </a:p>
          <a:p>
            <a:pPr lvl="1"/>
            <a:r>
              <a:rPr lang="en-US" altLang="zh-CN" dirty="0"/>
              <a:t>1+1=0, 0+1=1, 1+0=1, 0+0=0</a:t>
            </a:r>
          </a:p>
          <a:p>
            <a:pPr lvl="1"/>
            <a:r>
              <a:rPr lang="en-US" altLang="zh-CN" dirty="0"/>
              <a:t>1-1=0, 0-1=1, 1-0=1, 0-0=0;</a:t>
            </a:r>
          </a:p>
          <a:p>
            <a:pPr lvl="1"/>
            <a:r>
              <a:rPr lang="zh-CN" altLang="en-US" dirty="0"/>
              <a:t>乘除法例子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</a:p>
          <a:p>
            <a:pPr lvl="1"/>
            <a:r>
              <a:rPr lang="zh-CN" altLang="en-US" dirty="0"/>
              <a:t>加减法效果相同！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AD82C70C-D07F-4591-AA07-AAB63779B55F}"/>
              </a:ext>
            </a:extLst>
          </p:cNvPr>
          <p:cNvSpPr/>
          <p:nvPr/>
        </p:nvSpPr>
        <p:spPr>
          <a:xfrm>
            <a:off x="5314950" y="2914650"/>
            <a:ext cx="97971" cy="62048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F31228-87E6-4165-AEEA-E25572137E22}"/>
              </a:ext>
            </a:extLst>
          </p:cNvPr>
          <p:cNvSpPr txBox="1"/>
          <p:nvPr/>
        </p:nvSpPr>
        <p:spPr>
          <a:xfrm>
            <a:off x="5519057" y="304022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无进位、无借位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C137D7-A08F-4934-BE8D-81EE79D18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132" y="3687536"/>
            <a:ext cx="50863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6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621793" y="1603308"/>
            <a:ext cx="5808036" cy="397017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621793" y="920621"/>
            <a:ext cx="10838687" cy="41191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821448" y="852108"/>
            <a:ext cx="3257623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循环冗余检验的原理</a:t>
            </a:r>
          </a:p>
        </p:txBody>
      </p:sp>
      <p:sp>
        <p:nvSpPr>
          <p:cNvPr id="6" name="矩形 5"/>
          <p:cNvSpPr/>
          <p:nvPr/>
        </p:nvSpPr>
        <p:spPr>
          <a:xfrm>
            <a:off x="1143343" y="2151672"/>
            <a:ext cx="3110523" cy="39959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原始数据</a:t>
            </a:r>
          </a:p>
        </p:txBody>
      </p:sp>
      <p:sp>
        <p:nvSpPr>
          <p:cNvPr id="7" name="矩形 6"/>
          <p:cNvSpPr/>
          <p:nvPr/>
        </p:nvSpPr>
        <p:spPr>
          <a:xfrm>
            <a:off x="4253862" y="2151672"/>
            <a:ext cx="1578711" cy="399597"/>
          </a:xfrm>
          <a:prstGeom prst="rect">
            <a:avLst/>
          </a:prstGeom>
          <a:solidFill>
            <a:srgbClr val="00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CRC </a:t>
            </a:r>
            <a:r>
              <a:rPr lang="zh-CN" altLang="en-US" sz="1867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冗余码</a:t>
            </a:r>
            <a:endParaRPr lang="zh-CN" altLang="en-US" sz="1867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43343" y="3386504"/>
            <a:ext cx="4689229" cy="399597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67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发送数据</a:t>
            </a:r>
          </a:p>
        </p:txBody>
      </p:sp>
      <p:sp>
        <p:nvSpPr>
          <p:cNvPr id="11" name="矩形 10"/>
          <p:cNvSpPr/>
          <p:nvPr/>
        </p:nvSpPr>
        <p:spPr>
          <a:xfrm>
            <a:off x="2373229" y="1785391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sp>
        <p:nvSpPr>
          <p:cNvPr id="12" name="矩形 11"/>
          <p:cNvSpPr/>
          <p:nvPr/>
        </p:nvSpPr>
        <p:spPr>
          <a:xfrm>
            <a:off x="4696602" y="1785391"/>
            <a:ext cx="583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sp>
        <p:nvSpPr>
          <p:cNvPr id="14" name="下箭头 13"/>
          <p:cNvSpPr/>
          <p:nvPr/>
        </p:nvSpPr>
        <p:spPr>
          <a:xfrm>
            <a:off x="3253495" y="2691950"/>
            <a:ext cx="278373" cy="547077"/>
          </a:xfrm>
          <a:prstGeom prst="downArrow">
            <a:avLst/>
          </a:prstGeom>
          <a:solidFill>
            <a:srgbClr val="00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5" name="矩形 14"/>
          <p:cNvSpPr/>
          <p:nvPr/>
        </p:nvSpPr>
        <p:spPr>
          <a:xfrm>
            <a:off x="3006462" y="3785018"/>
            <a:ext cx="98296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1600" b="1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253865" y="3386504"/>
            <a:ext cx="0" cy="39959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下箭头 17"/>
          <p:cNvSpPr/>
          <p:nvPr/>
        </p:nvSpPr>
        <p:spPr>
          <a:xfrm>
            <a:off x="3253495" y="4216872"/>
            <a:ext cx="278373" cy="547077"/>
          </a:xfrm>
          <a:prstGeom prst="downArrow">
            <a:avLst/>
          </a:prstGeom>
          <a:solidFill>
            <a:srgbClr val="00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圆角矩形 19"/>
          <p:cNvSpPr/>
          <p:nvPr/>
        </p:nvSpPr>
        <p:spPr>
          <a:xfrm>
            <a:off x="2974081" y="4919162"/>
            <a:ext cx="906284" cy="369332"/>
          </a:xfrm>
          <a:prstGeom prst="roundRect">
            <a:avLst/>
          </a:prstGeom>
          <a:solidFill>
            <a:srgbClr val="CC00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发送</a:t>
            </a:r>
          </a:p>
        </p:txBody>
      </p:sp>
      <p:sp>
        <p:nvSpPr>
          <p:cNvPr id="4" name="矩形 3"/>
          <p:cNvSpPr/>
          <p:nvPr/>
        </p:nvSpPr>
        <p:spPr>
          <a:xfrm>
            <a:off x="6560822" y="1782050"/>
            <a:ext cx="4928687" cy="2853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在发送端，先把数据划分为组。假定每组 </a:t>
            </a:r>
            <a:r>
              <a:rPr lang="en-US" altLang="zh-CN" sz="2667" b="1" i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667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67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个比特。 </a:t>
            </a:r>
          </a:p>
          <a:p>
            <a:pPr marL="380990" indent="-38099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在每组 </a:t>
            </a:r>
            <a:r>
              <a:rPr lang="en-US" altLang="zh-CN" sz="2667" b="1" i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667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67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后面再添加供差错检测用的 </a:t>
            </a:r>
            <a:r>
              <a:rPr lang="en-US" altLang="zh-CN" sz="2667" b="1" i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667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67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zh-CN" altLang="en-US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冗余码，</a:t>
            </a:r>
            <a:r>
              <a:rPr lang="zh-CN" altLang="en-US" sz="2667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然后一起发送出去。 </a:t>
            </a:r>
          </a:p>
        </p:txBody>
      </p:sp>
    </p:spTree>
    <p:extLst>
      <p:ext uri="{BB962C8B-B14F-4D97-AF65-F5344CB8AC3E}">
        <p14:creationId xmlns:p14="http://schemas.microsoft.com/office/powerpoint/2010/main" val="3780931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621793" y="1550882"/>
            <a:ext cx="10838687" cy="41191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821447" y="1482369"/>
            <a:ext cx="223330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冗余码的计算</a:t>
            </a:r>
          </a:p>
        </p:txBody>
      </p:sp>
      <p:sp>
        <p:nvSpPr>
          <p:cNvPr id="4" name="矩形 3"/>
          <p:cNvSpPr/>
          <p:nvPr/>
        </p:nvSpPr>
        <p:spPr>
          <a:xfrm>
            <a:off x="621793" y="2079427"/>
            <a:ext cx="10838687" cy="2853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用二进制的模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运算进行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667" b="1" i="1" baseline="30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乘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的运算，这相当于在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后面添加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个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80990" indent="-38099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得到的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位的数</a:t>
            </a:r>
            <a:r>
              <a:rPr lang="zh-CN" altLang="en-US" sz="2667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除以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事先选定好的长度为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 + 1)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位的</a:t>
            </a:r>
            <a:r>
              <a:rPr lang="zh-CN" altLang="en-US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除数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，得出</a:t>
            </a:r>
            <a:r>
              <a:rPr lang="zh-CN" altLang="en-US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商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而</a:t>
            </a:r>
            <a:r>
              <a:rPr lang="zh-CN" altLang="en-US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余数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，余数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R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比除数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少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位，即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是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位。 </a:t>
            </a:r>
          </a:p>
          <a:p>
            <a:pPr marL="380990" indent="-38099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将余数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zh-CN" altLang="en-US" sz="2667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冗余码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拼接在数据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后面，一起发送出去。</a:t>
            </a:r>
          </a:p>
        </p:txBody>
      </p:sp>
    </p:spTree>
    <p:extLst>
      <p:ext uri="{BB962C8B-B14F-4D97-AF65-F5344CB8AC3E}">
        <p14:creationId xmlns:p14="http://schemas.microsoft.com/office/powerpoint/2010/main" val="2189060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本课内容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981201"/>
            <a:ext cx="4509407" cy="3809999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学习链路层服务背后的原理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学习不同的链路层技术、协议的细节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42588EB-CC40-4468-824C-352AF7C2D11A}"/>
              </a:ext>
            </a:extLst>
          </p:cNvPr>
          <p:cNvSpPr txBox="1">
            <a:spLocks/>
          </p:cNvSpPr>
          <p:nvPr/>
        </p:nvSpPr>
        <p:spPr>
          <a:xfrm>
            <a:off x="6036128" y="1981201"/>
            <a:ext cx="4509407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链路层概述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差错检测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广播信道多接入复用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链路层寻址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局域网：以太网、交换机、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VLANs</a:t>
            </a:r>
          </a:p>
          <a:p>
            <a:endParaRPr lang="zh-CN" alt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7815384" y="1485935"/>
            <a:ext cx="3592501" cy="3951557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6" name="矩形 35"/>
          <p:cNvSpPr/>
          <p:nvPr/>
        </p:nvSpPr>
        <p:spPr>
          <a:xfrm>
            <a:off x="680771" y="1485935"/>
            <a:ext cx="3615112" cy="3951557"/>
          </a:xfrm>
          <a:prstGeom prst="rect">
            <a:avLst/>
          </a:prstGeom>
          <a:solidFill>
            <a:srgbClr val="99FFCC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1" name="AutoShape 5"/>
          <p:cNvSpPr>
            <a:spLocks noChangeArrowheads="1"/>
          </p:cNvSpPr>
          <p:nvPr/>
        </p:nvSpPr>
        <p:spPr bwMode="auto">
          <a:xfrm>
            <a:off x="621793" y="943930"/>
            <a:ext cx="10838687" cy="41191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112" name="矩形 111"/>
          <p:cNvSpPr/>
          <p:nvPr/>
        </p:nvSpPr>
        <p:spPr>
          <a:xfrm>
            <a:off x="821447" y="875417"/>
            <a:ext cx="2233304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冗余码的计算</a:t>
            </a:r>
          </a:p>
        </p:txBody>
      </p:sp>
      <p:sp>
        <p:nvSpPr>
          <p:cNvPr id="8" name="矩形 7"/>
          <p:cNvSpPr/>
          <p:nvPr/>
        </p:nvSpPr>
        <p:spPr>
          <a:xfrm>
            <a:off x="8646930" y="1617630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sp>
        <p:nvSpPr>
          <p:cNvPr id="9" name="矩形 8"/>
          <p:cNvSpPr/>
          <p:nvPr/>
        </p:nvSpPr>
        <p:spPr>
          <a:xfrm>
            <a:off x="10282554" y="1617630"/>
            <a:ext cx="583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sp>
        <p:nvSpPr>
          <p:cNvPr id="2" name="矩形 1"/>
          <p:cNvSpPr/>
          <p:nvPr/>
        </p:nvSpPr>
        <p:spPr>
          <a:xfrm>
            <a:off x="9073901" y="3111533"/>
            <a:ext cx="1109788" cy="42203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除数 </a:t>
            </a:r>
            <a:r>
              <a:rPr lang="en-US" altLang="zh-CN" sz="1600" b="1" i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11" name="矩形 10"/>
          <p:cNvSpPr/>
          <p:nvPr/>
        </p:nvSpPr>
        <p:spPr>
          <a:xfrm>
            <a:off x="10249863" y="3132970"/>
            <a:ext cx="9877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+ 1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sp>
        <p:nvSpPr>
          <p:cNvPr id="3" name="下箭头标注 2"/>
          <p:cNvSpPr/>
          <p:nvPr/>
        </p:nvSpPr>
        <p:spPr>
          <a:xfrm>
            <a:off x="8031635" y="1939227"/>
            <a:ext cx="3147128" cy="1146851"/>
          </a:xfrm>
          <a:prstGeom prst="downArrowCallout">
            <a:avLst>
              <a:gd name="adj1" fmla="val 24908"/>
              <a:gd name="adj2" fmla="val 29389"/>
              <a:gd name="adj3" fmla="val 30452"/>
              <a:gd name="adj4" fmla="val 44537"/>
            </a:avLst>
          </a:prstGeom>
          <a:solidFill>
            <a:schemeClr val="bg1"/>
          </a:solidFill>
          <a:ln w="952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8141051" y="2000658"/>
            <a:ext cx="1917595" cy="39959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原始数据</a:t>
            </a:r>
          </a:p>
        </p:txBody>
      </p:sp>
      <p:sp>
        <p:nvSpPr>
          <p:cNvPr id="7" name="矩形 6"/>
          <p:cNvSpPr/>
          <p:nvPr/>
        </p:nvSpPr>
        <p:spPr>
          <a:xfrm>
            <a:off x="10058643" y="2000658"/>
            <a:ext cx="1057599" cy="399597"/>
          </a:xfrm>
          <a:prstGeom prst="rect">
            <a:avLst/>
          </a:prstGeom>
          <a:solidFill>
            <a:srgbClr val="00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00…0</a:t>
            </a:r>
            <a:endParaRPr lang="zh-CN" altLang="en-US" sz="1867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073901" y="4236949"/>
            <a:ext cx="1109788" cy="42203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CRC</a:t>
            </a:r>
          </a:p>
        </p:txBody>
      </p:sp>
      <p:sp>
        <p:nvSpPr>
          <p:cNvPr id="4" name="下箭头 3"/>
          <p:cNvSpPr/>
          <p:nvPr/>
        </p:nvSpPr>
        <p:spPr>
          <a:xfrm>
            <a:off x="9464521" y="3549196"/>
            <a:ext cx="317761" cy="687752"/>
          </a:xfrm>
          <a:prstGeom prst="downArrow">
            <a:avLst/>
          </a:prstGeom>
          <a:solidFill>
            <a:srgbClr val="FFCCFF"/>
          </a:solidFill>
          <a:ln w="952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9812998" y="3653698"/>
            <a:ext cx="7986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余数 </a:t>
            </a:r>
            <a:r>
              <a:rPr lang="en-US" altLang="zh-CN" sz="1600" b="1" i="1" dirty="0">
                <a:latin typeface="微软雅黑" pitchFamily="34" charset="-122"/>
                <a:ea typeface="微软雅黑" pitchFamily="34" charset="-122"/>
              </a:rPr>
              <a:t>R</a:t>
            </a:r>
            <a:endParaRPr lang="zh-CN" altLang="en-US" sz="1600" b="1" i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233014" y="4252579"/>
            <a:ext cx="583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sp>
        <p:nvSpPr>
          <p:cNvPr id="22" name="矩形 21"/>
          <p:cNvSpPr/>
          <p:nvPr/>
        </p:nvSpPr>
        <p:spPr>
          <a:xfrm>
            <a:off x="4574255" y="3048294"/>
            <a:ext cx="1917595" cy="39959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原始数据</a:t>
            </a:r>
          </a:p>
        </p:txBody>
      </p:sp>
      <p:sp>
        <p:nvSpPr>
          <p:cNvPr id="23" name="矩形 22"/>
          <p:cNvSpPr/>
          <p:nvPr/>
        </p:nvSpPr>
        <p:spPr>
          <a:xfrm>
            <a:off x="6491847" y="3048294"/>
            <a:ext cx="1057599" cy="399597"/>
          </a:xfrm>
          <a:prstGeom prst="rect">
            <a:avLst/>
          </a:prstGeom>
          <a:solidFill>
            <a:srgbClr val="00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CRC</a:t>
            </a:r>
            <a:endParaRPr lang="zh-CN" altLang="en-US" sz="1867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550558" y="1617630"/>
            <a:ext cx="5725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sp>
        <p:nvSpPr>
          <p:cNvPr id="26" name="矩形 25"/>
          <p:cNvSpPr/>
          <p:nvPr/>
        </p:nvSpPr>
        <p:spPr>
          <a:xfrm>
            <a:off x="3186182" y="1617630"/>
            <a:ext cx="5838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sp>
        <p:nvSpPr>
          <p:cNvPr id="27" name="矩形 26"/>
          <p:cNvSpPr/>
          <p:nvPr/>
        </p:nvSpPr>
        <p:spPr>
          <a:xfrm>
            <a:off x="1977529" y="3111533"/>
            <a:ext cx="1109788" cy="42203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除数 </a:t>
            </a:r>
            <a:r>
              <a:rPr lang="en-US" altLang="zh-CN" sz="1600" b="1" i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</a:t>
            </a:r>
          </a:p>
        </p:txBody>
      </p:sp>
      <p:sp>
        <p:nvSpPr>
          <p:cNvPr id="28" name="矩形 27"/>
          <p:cNvSpPr/>
          <p:nvPr/>
        </p:nvSpPr>
        <p:spPr>
          <a:xfrm>
            <a:off x="3153491" y="3132970"/>
            <a:ext cx="9877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 + 1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位</a:t>
            </a:r>
          </a:p>
        </p:txBody>
      </p:sp>
      <p:sp>
        <p:nvSpPr>
          <p:cNvPr id="29" name="下箭头标注 28"/>
          <p:cNvSpPr/>
          <p:nvPr/>
        </p:nvSpPr>
        <p:spPr>
          <a:xfrm>
            <a:off x="935263" y="1939227"/>
            <a:ext cx="3147128" cy="1146851"/>
          </a:xfrm>
          <a:prstGeom prst="downArrowCallout">
            <a:avLst>
              <a:gd name="adj1" fmla="val 24908"/>
              <a:gd name="adj2" fmla="val 29389"/>
              <a:gd name="adj3" fmla="val 30452"/>
              <a:gd name="adj4" fmla="val 44537"/>
            </a:avLst>
          </a:prstGeom>
          <a:solidFill>
            <a:schemeClr val="bg1"/>
          </a:solidFill>
          <a:ln w="952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0" name="矩形 29"/>
          <p:cNvSpPr/>
          <p:nvPr/>
        </p:nvSpPr>
        <p:spPr>
          <a:xfrm>
            <a:off x="1044679" y="2000658"/>
            <a:ext cx="1917595" cy="399597"/>
          </a:xfrm>
          <a:prstGeom prst="rect">
            <a:avLst/>
          </a:prstGeom>
          <a:solidFill>
            <a:srgbClr val="0000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原始数据</a:t>
            </a:r>
          </a:p>
        </p:txBody>
      </p:sp>
      <p:sp>
        <p:nvSpPr>
          <p:cNvPr id="31" name="矩形 30"/>
          <p:cNvSpPr/>
          <p:nvPr/>
        </p:nvSpPr>
        <p:spPr>
          <a:xfrm>
            <a:off x="2962271" y="2000658"/>
            <a:ext cx="1057599" cy="399597"/>
          </a:xfrm>
          <a:prstGeom prst="rect">
            <a:avLst/>
          </a:prstGeom>
          <a:solidFill>
            <a:srgbClr val="00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67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CRC</a:t>
            </a:r>
          </a:p>
        </p:txBody>
      </p:sp>
      <p:sp>
        <p:nvSpPr>
          <p:cNvPr id="32" name="矩形 31"/>
          <p:cNvSpPr/>
          <p:nvPr/>
        </p:nvSpPr>
        <p:spPr>
          <a:xfrm>
            <a:off x="1977529" y="4236949"/>
            <a:ext cx="1109788" cy="422031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余数</a:t>
            </a:r>
            <a:endParaRPr lang="en-US" altLang="zh-CN" sz="16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下箭头 32"/>
          <p:cNvSpPr/>
          <p:nvPr/>
        </p:nvSpPr>
        <p:spPr>
          <a:xfrm>
            <a:off x="2368149" y="3549196"/>
            <a:ext cx="317761" cy="687752"/>
          </a:xfrm>
          <a:prstGeom prst="downArrow">
            <a:avLst/>
          </a:prstGeom>
          <a:solidFill>
            <a:srgbClr val="FFCCFF"/>
          </a:solidFill>
          <a:ln w="9525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7" name="矩形 36"/>
          <p:cNvSpPr/>
          <p:nvPr/>
        </p:nvSpPr>
        <p:spPr>
          <a:xfrm>
            <a:off x="1097801" y="4775046"/>
            <a:ext cx="29220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若余数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=0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，接受</a:t>
            </a:r>
            <a:endParaRPr lang="en-US" altLang="zh-CN" sz="1600" b="1" dirty="0"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若余数≠</a:t>
            </a:r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，丢弃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549445" y="3272757"/>
            <a:ext cx="26593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>
            <a:off x="4308316" y="3272757"/>
            <a:ext cx="265939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45"/>
          <p:cNvSpPr txBox="1">
            <a:spLocks noChangeArrowheads="1"/>
          </p:cNvSpPr>
          <p:nvPr/>
        </p:nvSpPr>
        <p:spPr bwMode="auto">
          <a:xfrm>
            <a:off x="9312390" y="5459171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发送方</a:t>
            </a:r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2065032" y="5454460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接收方</a:t>
            </a:r>
          </a:p>
        </p:txBody>
      </p:sp>
    </p:spTree>
    <p:extLst>
      <p:ext uri="{BB962C8B-B14F-4D97-AF65-F5344CB8AC3E}">
        <p14:creationId xmlns:p14="http://schemas.microsoft.com/office/powerpoint/2010/main" val="2759797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621795" y="1284479"/>
            <a:ext cx="10838685" cy="41191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821447" y="1228159"/>
            <a:ext cx="5866478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接收端对收到的每一帧进行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CRC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检验</a:t>
            </a:r>
          </a:p>
        </p:txBody>
      </p:sp>
      <p:sp>
        <p:nvSpPr>
          <p:cNvPr id="4" name="矩形 3"/>
          <p:cNvSpPr/>
          <p:nvPr/>
        </p:nvSpPr>
        <p:spPr>
          <a:xfrm>
            <a:off x="621795" y="1813025"/>
            <a:ext cx="11070333" cy="2853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若得出的余数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 = 0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，则判定这个帧没有差错，就</a:t>
            </a:r>
            <a:r>
              <a:rPr lang="zh-CN" altLang="en-US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接受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(accept)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80990" indent="-38099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若余数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 ≠ 0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，则判定这个帧有差错，就</a:t>
            </a:r>
            <a:r>
              <a:rPr lang="zh-CN" altLang="en-US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丢弃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80990" indent="-38099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但这种检测方法并不能确定究竟是哪一个或哪几个比特出现了差错。</a:t>
            </a:r>
          </a:p>
          <a:p>
            <a:pPr marL="380990" indent="-38099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只要经过严格的挑选，并使用位数足够多的除数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，那么出现检测不到的差错的概率就很小很小。 </a:t>
            </a:r>
          </a:p>
        </p:txBody>
      </p:sp>
    </p:spTree>
    <p:extLst>
      <p:ext uri="{BB962C8B-B14F-4D97-AF65-F5344CB8AC3E}">
        <p14:creationId xmlns:p14="http://schemas.microsoft.com/office/powerpoint/2010/main" val="3733614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621793" y="1276755"/>
            <a:ext cx="10838687" cy="41191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821448" y="1208243"/>
            <a:ext cx="301877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冗余码的计算举例 </a:t>
            </a:r>
          </a:p>
        </p:txBody>
      </p:sp>
      <p:sp>
        <p:nvSpPr>
          <p:cNvPr id="4" name="矩形 3"/>
          <p:cNvSpPr/>
          <p:nvPr/>
        </p:nvSpPr>
        <p:spPr>
          <a:xfrm>
            <a:off x="621793" y="1805300"/>
            <a:ext cx="10838687" cy="341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现在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k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 = 6,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 = 101001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80990" indent="-38099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设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 = 3, </a:t>
            </a:r>
            <a:r>
              <a:rPr lang="zh-CN" altLang="en-US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除数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 = 1101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，</a:t>
            </a:r>
          </a:p>
          <a:p>
            <a:pPr marL="380990" indent="-38099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被除数是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667" b="1" i="1" baseline="30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 = 101001000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。 </a:t>
            </a:r>
          </a:p>
          <a:p>
            <a:pPr marL="380990" indent="-38099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模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运算的结果是：</a:t>
            </a:r>
            <a:r>
              <a:rPr lang="zh-CN" altLang="en-US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商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Q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 = 110101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余数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 = 001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80990" indent="-38099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把余数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作为</a:t>
            </a:r>
            <a:r>
              <a:rPr lang="zh-CN" altLang="en-US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冗余码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添加在数据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的后面发送出去。发送的数据是：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667" b="1" i="1" baseline="30000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 +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，即：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101001001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，共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k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en-US" altLang="zh-CN" sz="2667" b="1" i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位。 </a:t>
            </a:r>
          </a:p>
        </p:txBody>
      </p:sp>
    </p:spTree>
    <p:extLst>
      <p:ext uri="{BB962C8B-B14F-4D97-AF65-F5344CB8AC3E}">
        <p14:creationId xmlns:p14="http://schemas.microsoft.com/office/powerpoint/2010/main" val="38185004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圆角矩形 43"/>
          <p:cNvSpPr/>
          <p:nvPr/>
        </p:nvSpPr>
        <p:spPr>
          <a:xfrm>
            <a:off x="621793" y="1370977"/>
            <a:ext cx="10838687" cy="443596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21793" y="836267"/>
            <a:ext cx="10838687" cy="41191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821447" y="767755"/>
            <a:ext cx="3940502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循环冗余检验的原理说明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46939" y="1491709"/>
            <a:ext cx="7448675" cy="4154138"/>
            <a:chOff x="669696" y="1204869"/>
            <a:chExt cx="8778542" cy="5045665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669696" y="1645619"/>
              <a:ext cx="1127852" cy="37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P</a:t>
              </a:r>
              <a:r>
                <a:rPr lang="en-US" altLang="zh-CN" sz="20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 (</a:t>
              </a:r>
              <a:r>
                <a:rPr lang="zh-CN" altLang="en-US" sz="20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除数</a:t>
              </a:r>
              <a:r>
                <a:rPr lang="en-US" altLang="zh-CN" sz="20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351434" y="1644427"/>
              <a:ext cx="748123" cy="37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1101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4067523" y="1206276"/>
              <a:ext cx="1421987" cy="37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110100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483322" y="1641252"/>
              <a:ext cx="2386013" cy="37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101001</a:t>
              </a:r>
              <a:r>
                <a:rPr lang="en-US" altLang="zh-CN" sz="20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000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5993010" y="1664374"/>
              <a:ext cx="2316906" cy="37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0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en-US" altLang="zh-CN" sz="2000" b="1" i="1" baseline="30000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n</a:t>
              </a:r>
              <a:r>
                <a:rPr lang="en-US" altLang="zh-CN" sz="2000" b="1" i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M </a:t>
              </a:r>
              <a:r>
                <a:rPr lang="en-US" altLang="zh-CN" sz="20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lang="zh-CN" altLang="en-US" sz="20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被除数</a:t>
              </a:r>
              <a:r>
                <a:rPr lang="en-US" altLang="zh-CN" sz="20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483322" y="1993677"/>
              <a:ext cx="748123" cy="37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1101</a:t>
              </a: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691286" y="2395313"/>
              <a:ext cx="748123" cy="37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1110</a:t>
              </a: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688111" y="2706463"/>
              <a:ext cx="748123" cy="37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1101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3892897" y="3096990"/>
              <a:ext cx="748123" cy="37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0111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892897" y="3401789"/>
              <a:ext cx="748123" cy="37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0000</a:t>
              </a: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4086571" y="3787552"/>
              <a:ext cx="748123" cy="37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1110</a:t>
              </a: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083397" y="4116166"/>
              <a:ext cx="748123" cy="37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latin typeface="微软雅黑" pitchFamily="34" charset="-122"/>
                  <a:ea typeface="微软雅黑" pitchFamily="34" charset="-122"/>
                </a:rPr>
                <a:t>1101</a:t>
              </a: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4285010" y="4463827"/>
              <a:ext cx="748123" cy="37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0110</a:t>
              </a: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285010" y="4787678"/>
              <a:ext cx="748123" cy="37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0000</a:t>
              </a: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451021" y="5140103"/>
              <a:ext cx="748123" cy="37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1100</a:t>
              </a: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4448079" y="5467128"/>
              <a:ext cx="748123" cy="37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1101</a:t>
              </a: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4689411" y="5876704"/>
              <a:ext cx="561092" cy="37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dirty="0">
                  <a:latin typeface="微软雅黑" pitchFamily="34" charset="-122"/>
                  <a:ea typeface="微软雅黑" pitchFamily="34" charset="-122"/>
                </a:rPr>
                <a:t>001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6071116" y="5846473"/>
              <a:ext cx="3377122" cy="37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2000" b="1" i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lang="en-US" altLang="zh-CN" sz="20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 (</a:t>
              </a:r>
              <a:r>
                <a:rPr lang="zh-CN" altLang="en-US" sz="20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余数</a:t>
              </a:r>
              <a:r>
                <a:rPr lang="en-US" altLang="zh-CN" sz="20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r>
                <a:rPr lang="zh-CN" altLang="en-US" sz="20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，作为 </a:t>
              </a:r>
              <a:r>
                <a:rPr lang="en-US" altLang="zh-CN" sz="20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FCS</a:t>
              </a:r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3199160" y="1626964"/>
              <a:ext cx="2600325" cy="454025"/>
            </a:xfrm>
            <a:custGeom>
              <a:avLst/>
              <a:gdLst>
                <a:gd name="T0" fmla="*/ 0 w 944"/>
                <a:gd name="T1" fmla="*/ 2147483647 h 134"/>
                <a:gd name="T2" fmla="*/ 2147483647 w 944"/>
                <a:gd name="T3" fmla="*/ 2147483647 h 134"/>
                <a:gd name="T4" fmla="*/ 2147483647 w 944"/>
                <a:gd name="T5" fmla="*/ 2147483647 h 134"/>
                <a:gd name="T6" fmla="*/ 2147483647 w 944"/>
                <a:gd name="T7" fmla="*/ 2147483647 h 134"/>
                <a:gd name="T8" fmla="*/ 2147483647 w 944"/>
                <a:gd name="T9" fmla="*/ 2147483647 h 134"/>
                <a:gd name="T10" fmla="*/ 2147483647 w 944"/>
                <a:gd name="T11" fmla="*/ 2147483647 h 134"/>
                <a:gd name="T12" fmla="*/ 2147483647 w 944"/>
                <a:gd name="T13" fmla="*/ 2147483647 h 134"/>
                <a:gd name="T14" fmla="*/ 2147483647 w 944"/>
                <a:gd name="T15" fmla="*/ 2147483647 h 134"/>
                <a:gd name="T16" fmla="*/ 2147483647 w 944"/>
                <a:gd name="T17" fmla="*/ 2147483647 h 134"/>
                <a:gd name="T18" fmla="*/ 2147483647 w 944"/>
                <a:gd name="T19" fmla="*/ 2147483647 h 134"/>
                <a:gd name="T20" fmla="*/ 2147483647 w 944"/>
                <a:gd name="T21" fmla="*/ 2147483647 h 134"/>
                <a:gd name="T22" fmla="*/ 2147483647 w 944"/>
                <a:gd name="T23" fmla="*/ 2147483647 h 134"/>
                <a:gd name="T24" fmla="*/ 2147483647 w 944"/>
                <a:gd name="T25" fmla="*/ 2147483647 h 134"/>
                <a:gd name="T26" fmla="*/ 2147483647 w 944"/>
                <a:gd name="T27" fmla="*/ 2147483647 h 134"/>
                <a:gd name="T28" fmla="*/ 2147483647 w 944"/>
                <a:gd name="T29" fmla="*/ 2147483647 h 134"/>
                <a:gd name="T30" fmla="*/ 2147483647 w 944"/>
                <a:gd name="T31" fmla="*/ 2147483647 h 134"/>
                <a:gd name="T32" fmla="*/ 2147483647 w 944"/>
                <a:gd name="T33" fmla="*/ 2147483647 h 134"/>
                <a:gd name="T34" fmla="*/ 2147483647 w 944"/>
                <a:gd name="T35" fmla="*/ 2147483647 h 134"/>
                <a:gd name="T36" fmla="*/ 2147483647 w 944"/>
                <a:gd name="T37" fmla="*/ 0 h 134"/>
                <a:gd name="T38" fmla="*/ 2147483647 w 944"/>
                <a:gd name="T39" fmla="*/ 0 h 134"/>
                <a:gd name="T40" fmla="*/ 2147483647 w 944"/>
                <a:gd name="T41" fmla="*/ 0 h 134"/>
                <a:gd name="T42" fmla="*/ 2147483647 w 944"/>
                <a:gd name="T43" fmla="*/ 0 h 13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944" h="134">
                  <a:moveTo>
                    <a:pt x="0" y="134"/>
                  </a:moveTo>
                  <a:lnTo>
                    <a:pt x="4" y="134"/>
                  </a:lnTo>
                  <a:lnTo>
                    <a:pt x="4" y="129"/>
                  </a:lnTo>
                  <a:lnTo>
                    <a:pt x="13" y="129"/>
                  </a:lnTo>
                  <a:lnTo>
                    <a:pt x="18" y="125"/>
                  </a:lnTo>
                  <a:lnTo>
                    <a:pt x="22" y="120"/>
                  </a:lnTo>
                  <a:lnTo>
                    <a:pt x="31" y="111"/>
                  </a:lnTo>
                  <a:lnTo>
                    <a:pt x="36" y="103"/>
                  </a:lnTo>
                  <a:lnTo>
                    <a:pt x="40" y="94"/>
                  </a:lnTo>
                  <a:lnTo>
                    <a:pt x="45" y="80"/>
                  </a:lnTo>
                  <a:lnTo>
                    <a:pt x="45" y="67"/>
                  </a:lnTo>
                  <a:lnTo>
                    <a:pt x="45" y="54"/>
                  </a:lnTo>
                  <a:lnTo>
                    <a:pt x="40" y="45"/>
                  </a:lnTo>
                  <a:lnTo>
                    <a:pt x="36" y="31"/>
                  </a:lnTo>
                  <a:lnTo>
                    <a:pt x="31" y="22"/>
                  </a:lnTo>
                  <a:lnTo>
                    <a:pt x="27" y="18"/>
                  </a:lnTo>
                  <a:lnTo>
                    <a:pt x="18" y="9"/>
                  </a:lnTo>
                  <a:lnTo>
                    <a:pt x="13" y="5"/>
                  </a:lnTo>
                  <a:lnTo>
                    <a:pt x="9" y="0"/>
                  </a:lnTo>
                  <a:lnTo>
                    <a:pt x="944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937097" y="1836514"/>
              <a:ext cx="34448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4333979" y="1991047"/>
              <a:ext cx="19050" cy="4381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4518128" y="1978347"/>
              <a:ext cx="15876" cy="114141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4675650" y="1991047"/>
              <a:ext cx="25400" cy="176530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4861388" y="1991047"/>
              <a:ext cx="33337" cy="24399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3492039" y="2379622"/>
              <a:ext cx="757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3686881" y="3092410"/>
              <a:ext cx="7572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3859530" y="3779798"/>
              <a:ext cx="7588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4107210" y="4467185"/>
              <a:ext cx="7572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4244483" y="5141873"/>
              <a:ext cx="7588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4519547" y="5860827"/>
              <a:ext cx="7572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5047606" y="1992635"/>
              <a:ext cx="39687" cy="31829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 flipH="1">
              <a:off x="5386636" y="1849214"/>
              <a:ext cx="50482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5489510" y="6037039"/>
              <a:ext cx="504825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5978721" y="1204869"/>
              <a:ext cx="874700" cy="37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Q</a:t>
              </a:r>
              <a:r>
                <a:rPr lang="en-US" altLang="zh-CN" sz="20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 (</a:t>
              </a:r>
              <a:r>
                <a:rPr lang="zh-CN" altLang="en-US" sz="20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商</a:t>
              </a:r>
              <a:r>
                <a:rPr lang="en-US" altLang="zh-CN" sz="20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  <a:endParaRPr lang="zh-CN" altLang="en-US" sz="20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 flipH="1">
              <a:off x="5385048" y="1399952"/>
              <a:ext cx="50482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" name="圆角矩形 2"/>
          <p:cNvSpPr/>
          <p:nvPr/>
        </p:nvSpPr>
        <p:spPr>
          <a:xfrm>
            <a:off x="1031427" y="2576520"/>
            <a:ext cx="3587972" cy="2296741"/>
          </a:xfrm>
          <a:prstGeom prst="roundRect">
            <a:avLst>
              <a:gd name="adj" fmla="val 105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zh-CN" altLang="en-US" sz="213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原始数据 </a:t>
            </a:r>
            <a:r>
              <a:rPr lang="en-US" altLang="zh-CN" sz="2133" b="1" i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en-US" altLang="zh-CN" sz="213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= 101001</a:t>
            </a:r>
          </a:p>
          <a:p>
            <a:pPr>
              <a:lnSpc>
                <a:spcPct val="120000"/>
              </a:lnSpc>
            </a:pPr>
            <a:r>
              <a:rPr lang="zh-CN" altLang="en-US" sz="213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除数 </a:t>
            </a:r>
            <a:r>
              <a:rPr lang="en-US" altLang="zh-CN" sz="2133" b="1" i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13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= 1101</a:t>
            </a:r>
          </a:p>
          <a:p>
            <a:pPr>
              <a:lnSpc>
                <a:spcPct val="120000"/>
              </a:lnSpc>
            </a:pPr>
            <a:endParaRPr lang="en-US" altLang="zh-CN" sz="2133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13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得到：</a:t>
            </a:r>
            <a:endParaRPr lang="en-US" altLang="zh-CN" sz="2133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13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发送数据 </a:t>
            </a:r>
            <a:r>
              <a:rPr lang="en-US" altLang="zh-CN" sz="213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= 101001</a:t>
            </a:r>
            <a:r>
              <a:rPr lang="en-US" altLang="zh-CN" sz="2133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001</a:t>
            </a:r>
            <a:endParaRPr lang="zh-CN" altLang="en-US" sz="2133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425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C8D44-A26C-428C-A36C-7B738EB3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循环冗余校验 </a:t>
            </a:r>
            <a:r>
              <a:rPr lang="en-US" altLang="zh-CN" dirty="0"/>
              <a:t>– </a:t>
            </a:r>
            <a:r>
              <a:rPr lang="zh-CN" altLang="en-US" dirty="0"/>
              <a:t>注意事项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D1BCA6-68C9-4DD3-AC5F-17CBCF2522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选择除数，可以随机选择，也可以按照既定标准选择。除数往往也用多项式表示，所以</a:t>
                </a:r>
                <a:r>
                  <a:rPr lang="en-US" altLang="zh-CN" dirty="0"/>
                  <a:t>CRC</a:t>
                </a:r>
                <a:r>
                  <a:rPr lang="zh-CN" altLang="en-US" dirty="0"/>
                  <a:t>又称多项式编码方法，这个多项式也称为生成多项式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例：生成多项式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意味着除数是</a:t>
                </a:r>
                <a:r>
                  <a:rPr lang="en-US" altLang="zh-CN" dirty="0"/>
                  <a:t>11001</a:t>
                </a:r>
              </a:p>
              <a:p>
                <a:pPr lvl="1"/>
                <a:r>
                  <a:rPr lang="zh-CN" altLang="en-US" dirty="0"/>
                  <a:t>按照国际通行标准选择，最高位和最低为必须为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余数的位数一定是比除数位数小一位，即使前面全是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，也不要省略。</a:t>
                </a:r>
                <a:endParaRPr lang="en-US" altLang="zh-CN" dirty="0"/>
              </a:p>
              <a:p>
                <a:r>
                  <a:rPr lang="zh-CN" altLang="en-US" dirty="0"/>
                  <a:t>帧检验序列 </a:t>
                </a:r>
                <a:r>
                  <a:rPr lang="en-US" altLang="zh-CN" dirty="0"/>
                  <a:t>FCS – Frame Check Sequence</a:t>
                </a:r>
              </a:p>
              <a:p>
                <a:pPr lvl="1"/>
                <a:r>
                  <a:rPr lang="zh-CN" altLang="en-US" dirty="0"/>
                  <a:t>这里的冗余码就称为</a:t>
                </a:r>
                <a:r>
                  <a:rPr lang="en-US" altLang="zh-CN" dirty="0"/>
                  <a:t>FCS</a:t>
                </a:r>
              </a:p>
              <a:p>
                <a:pPr lvl="1"/>
                <a:r>
                  <a:rPr lang="zh-CN" altLang="en-US" dirty="0"/>
                  <a:t>由其他的校验方法，也能得到对应的</a:t>
                </a:r>
                <a:r>
                  <a:rPr lang="en-US" altLang="zh-CN" dirty="0"/>
                  <a:t>FCS</a:t>
                </a:r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D1BCA6-68C9-4DD3-AC5F-17CBCF2522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600" r="-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55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C8D44-A26C-428C-A36C-7B738EB3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循环冗余校验 </a:t>
            </a:r>
            <a:r>
              <a:rPr lang="en-US" altLang="zh-CN" dirty="0"/>
              <a:t>– </a:t>
            </a:r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1BCA6-68C9-4DD3-AC5F-17CBCF252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CRC</a:t>
            </a:r>
            <a:r>
              <a:rPr lang="zh-CN" altLang="en-US" dirty="0"/>
              <a:t>可以做到“无差错接受”</a:t>
            </a:r>
            <a:endParaRPr lang="en-US" altLang="zh-CN" dirty="0"/>
          </a:p>
          <a:p>
            <a:pPr lvl="1"/>
            <a:r>
              <a:rPr lang="zh-CN" altLang="en-US" dirty="0"/>
              <a:t>“无差错接受”是指：“凡是接受的帧（即不包括丢弃的帧），我们都能以非常接近于 </a:t>
            </a:r>
            <a:r>
              <a:rPr lang="en-US" altLang="zh-CN" dirty="0"/>
              <a:t>1 </a:t>
            </a:r>
            <a:r>
              <a:rPr lang="zh-CN" altLang="en-US" dirty="0"/>
              <a:t>的概率认为这些帧在传输过程中没有产生差错”。</a:t>
            </a:r>
          </a:p>
          <a:p>
            <a:pPr lvl="1"/>
            <a:r>
              <a:rPr lang="zh-CN" altLang="en-US" dirty="0"/>
              <a:t>也就是说：“凡是接收端数据链路层接受的帧都没有传输差错”（有差错的帧就丢弃而不接受）。</a:t>
            </a:r>
          </a:p>
          <a:p>
            <a:pPr lvl="1"/>
            <a:r>
              <a:rPr lang="zh-CN" altLang="en-US" dirty="0"/>
              <a:t>或称之为“无比特差错”</a:t>
            </a:r>
            <a:endParaRPr lang="en-US" altLang="zh-CN" dirty="0"/>
          </a:p>
          <a:p>
            <a:r>
              <a:rPr lang="zh-CN" altLang="en-US" dirty="0"/>
              <a:t>但是，并不能做到可靠传输 </a:t>
            </a:r>
            <a:r>
              <a:rPr lang="en-US" altLang="zh-CN" dirty="0"/>
              <a:t>– </a:t>
            </a:r>
            <a:r>
              <a:rPr lang="zh-CN" altLang="en-US" dirty="0"/>
              <a:t>（发送什么就收到什么）</a:t>
            </a:r>
            <a:endParaRPr lang="en-US" altLang="zh-CN" dirty="0"/>
          </a:p>
          <a:p>
            <a:pPr lvl="1"/>
            <a:r>
              <a:rPr lang="zh-CN" altLang="en-US" dirty="0"/>
              <a:t>例如，顺序</a:t>
            </a:r>
            <a:endParaRPr lang="en-US" altLang="zh-CN" dirty="0"/>
          </a:p>
          <a:p>
            <a:pPr lvl="1"/>
            <a:r>
              <a:rPr lang="zh-CN" altLang="en-US" dirty="0"/>
              <a:t>必须加上确认和重传机制（其他层协议负责）</a:t>
            </a:r>
          </a:p>
        </p:txBody>
      </p:sp>
    </p:spTree>
    <p:extLst>
      <p:ext uri="{BB962C8B-B14F-4D97-AF65-F5344CB8AC3E}">
        <p14:creationId xmlns:p14="http://schemas.microsoft.com/office/powerpoint/2010/main" val="423027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广播信道、信道复用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Broadcast channel and multiple access protocols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0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1C8D44-A26C-428C-A36C-7B738EB3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广播信道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1BCA6-68C9-4DD3-AC5F-17CBCF252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zh-CN" altLang="en-US" dirty="0"/>
              <a:t>链路层有两种不同的“链路”形式</a:t>
            </a:r>
            <a:endParaRPr lang="en-US" altLang="zh-CN" dirty="0"/>
          </a:p>
          <a:p>
            <a:pPr lvl="1"/>
            <a:r>
              <a:rPr lang="zh-CN" altLang="en-US" dirty="0"/>
              <a:t>点对点（</a:t>
            </a:r>
            <a:r>
              <a:rPr lang="en-US" altLang="zh-CN" dirty="0"/>
              <a:t>point-to-point</a:t>
            </a:r>
            <a:r>
              <a:rPr lang="zh-CN" altLang="en-US" dirty="0"/>
              <a:t>）形式</a:t>
            </a:r>
            <a:endParaRPr lang="en-US" altLang="zh-CN" dirty="0"/>
          </a:p>
          <a:p>
            <a:pPr lvl="2"/>
            <a:r>
              <a:rPr lang="zh-CN" altLang="en-US" dirty="0"/>
              <a:t>采用</a:t>
            </a:r>
            <a:r>
              <a:rPr lang="en-US" altLang="zh-CN" dirty="0"/>
              <a:t>PPP</a:t>
            </a:r>
            <a:r>
              <a:rPr lang="zh-CN" altLang="en-US" dirty="0"/>
              <a:t>协议进行通信，专享信道。</a:t>
            </a:r>
            <a:endParaRPr lang="en-US" altLang="zh-CN" dirty="0"/>
          </a:p>
          <a:p>
            <a:pPr lvl="2"/>
            <a:r>
              <a:rPr lang="zh-CN" altLang="en-US" dirty="0"/>
              <a:t>现在已经用的不多，此处不再讲述</a:t>
            </a:r>
            <a:endParaRPr lang="en-US" altLang="zh-CN" dirty="0"/>
          </a:p>
          <a:p>
            <a:pPr lvl="1"/>
            <a:r>
              <a:rPr lang="zh-CN" altLang="en-US" dirty="0"/>
              <a:t>广播形式（共享线路或者传输媒介）</a:t>
            </a:r>
            <a:endParaRPr lang="en-US" altLang="zh-CN" dirty="0"/>
          </a:p>
          <a:p>
            <a:pPr lvl="2"/>
            <a:r>
              <a:rPr lang="zh-CN" altLang="en-US" dirty="0"/>
              <a:t>局域网</a:t>
            </a:r>
            <a:endParaRPr lang="en-US" altLang="zh-CN" dirty="0"/>
          </a:p>
          <a:p>
            <a:pPr lvl="2"/>
            <a:r>
              <a:rPr lang="en-US" altLang="zh-CN" dirty="0"/>
              <a:t>802.11 </a:t>
            </a:r>
            <a:r>
              <a:rPr lang="zh-CN" altLang="en-US" dirty="0"/>
              <a:t>无线局域网</a:t>
            </a:r>
            <a:endParaRPr lang="en-US" altLang="zh-CN" dirty="0"/>
          </a:p>
          <a:p>
            <a:pPr lvl="2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925C1DDF-3CE8-40E8-9B56-020D88297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7161" y="3083246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cabled Ethernet)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53464A84-6966-4195-B4B7-055FDF99D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9970" y="3088812"/>
            <a:ext cx="1690688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 (e.g., 802.11 WiFi)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D19AE68E-CC3B-4158-9EAA-0F7AD64AC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6770" y="5356456"/>
            <a:ext cx="101123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(satellite) 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7B6AB973-7433-468F-8D65-4666F1746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9970" y="5365981"/>
            <a:ext cx="1976438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Arial" charset="0"/>
                <a:cs typeface="+mn-cs"/>
              </a:rPr>
              <a:t>(shared air, acoustical)</a:t>
            </a:r>
          </a:p>
        </p:txBody>
      </p:sp>
      <p:sp>
        <p:nvSpPr>
          <p:cNvPr id="8" name="Line 173">
            <a:extLst>
              <a:ext uri="{FF2B5EF4-FFF2-40B4-BE49-F238E27FC236}">
                <a16:creationId xmlns:a16="http://schemas.microsoft.com/office/drawing/2014/main" id="{2E281DFF-7C66-4048-BA2D-F526C112C0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98349" y="1911671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Line 174">
            <a:extLst>
              <a:ext uri="{FF2B5EF4-FFF2-40B4-BE49-F238E27FC236}">
                <a16:creationId xmlns:a16="http://schemas.microsoft.com/office/drawing/2014/main" id="{1ADE27B2-A426-4BDB-A2EA-409DA216A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0886" y="2383158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" name="Line 175">
            <a:extLst>
              <a:ext uri="{FF2B5EF4-FFF2-40B4-BE49-F238E27FC236}">
                <a16:creationId xmlns:a16="http://schemas.microsoft.com/office/drawing/2014/main" id="{22E46062-232B-4FDE-AD98-61C84D2C08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5949" y="2719708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" name="Line 176">
            <a:extLst>
              <a:ext uri="{FF2B5EF4-FFF2-40B4-BE49-F238E27FC236}">
                <a16:creationId xmlns:a16="http://schemas.microsoft.com/office/drawing/2014/main" id="{7B7A7E8B-A219-4162-B3F0-60D470D468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90449" y="2243458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2" name="Group 382">
            <a:extLst>
              <a:ext uri="{FF2B5EF4-FFF2-40B4-BE49-F238E27FC236}">
                <a16:creationId xmlns:a16="http://schemas.microsoft.com/office/drawing/2014/main" id="{87AB6CD1-C65C-4A7F-9A76-51A18C82401C}"/>
              </a:ext>
            </a:extLst>
          </p:cNvPr>
          <p:cNvGrpSpPr>
            <a:grpSpLocks/>
          </p:cNvGrpSpPr>
          <p:nvPr/>
        </p:nvGrpSpPr>
        <p:grpSpPr bwMode="auto">
          <a:xfrm>
            <a:off x="7804833" y="5027843"/>
            <a:ext cx="288925" cy="220663"/>
            <a:chOff x="2274" y="2821"/>
            <a:chExt cx="215" cy="238"/>
          </a:xfrm>
        </p:grpSpPr>
        <p:sp>
          <p:nvSpPr>
            <p:cNvPr id="13" name="Freeform 383">
              <a:extLst>
                <a:ext uri="{FF2B5EF4-FFF2-40B4-BE49-F238E27FC236}">
                  <a16:creationId xmlns:a16="http://schemas.microsoft.com/office/drawing/2014/main" id="{D75AE43C-0F0D-43DE-8265-F4E48A71C2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ine 384">
              <a:extLst>
                <a:ext uri="{FF2B5EF4-FFF2-40B4-BE49-F238E27FC236}">
                  <a16:creationId xmlns:a16="http://schemas.microsoft.com/office/drawing/2014/main" id="{2D7B5808-2B9F-4F1B-9BCA-0DA037DEA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" name="Freeform 385">
              <a:extLst>
                <a:ext uri="{FF2B5EF4-FFF2-40B4-BE49-F238E27FC236}">
                  <a16:creationId xmlns:a16="http://schemas.microsoft.com/office/drawing/2014/main" id="{B48E63F5-8942-4262-AEE5-1E721E9CC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Line 386">
              <a:extLst>
                <a:ext uri="{FF2B5EF4-FFF2-40B4-BE49-F238E27FC236}">
                  <a16:creationId xmlns:a16="http://schemas.microsoft.com/office/drawing/2014/main" id="{89FEB949-916D-40AC-B93E-28C025DACA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Freeform 387">
              <a:extLst>
                <a:ext uri="{FF2B5EF4-FFF2-40B4-BE49-F238E27FC236}">
                  <a16:creationId xmlns:a16="http://schemas.microsoft.com/office/drawing/2014/main" id="{4EC4DB73-0A77-483B-B9E1-03A601C34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Line 388">
              <a:extLst>
                <a:ext uri="{FF2B5EF4-FFF2-40B4-BE49-F238E27FC236}">
                  <a16:creationId xmlns:a16="http://schemas.microsoft.com/office/drawing/2014/main" id="{057FAD4A-125B-41DF-8921-504ACB681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Freeform 389">
              <a:extLst>
                <a:ext uri="{FF2B5EF4-FFF2-40B4-BE49-F238E27FC236}">
                  <a16:creationId xmlns:a16="http://schemas.microsoft.com/office/drawing/2014/main" id="{49357748-D3CF-4DEF-9A89-6A7C5FA7A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" name="Freeform 390">
              <a:extLst>
                <a:ext uri="{FF2B5EF4-FFF2-40B4-BE49-F238E27FC236}">
                  <a16:creationId xmlns:a16="http://schemas.microsoft.com/office/drawing/2014/main" id="{DD6B1BDA-B8E3-47CE-B704-C515A3E02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" name="Rectangle 391">
              <a:extLst>
                <a:ext uri="{FF2B5EF4-FFF2-40B4-BE49-F238E27FC236}">
                  <a16:creationId xmlns:a16="http://schemas.microsoft.com/office/drawing/2014/main" id="{2ACAE63E-D3CC-46AE-85E5-23F1B41D9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Freeform 392">
              <a:extLst>
                <a:ext uri="{FF2B5EF4-FFF2-40B4-BE49-F238E27FC236}">
                  <a16:creationId xmlns:a16="http://schemas.microsoft.com/office/drawing/2014/main" id="{731BC180-7CF9-46EB-AD24-D3E9E47F5D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ine 393">
              <a:extLst>
                <a:ext uri="{FF2B5EF4-FFF2-40B4-BE49-F238E27FC236}">
                  <a16:creationId xmlns:a16="http://schemas.microsoft.com/office/drawing/2014/main" id="{F744D45F-5F17-40D5-905C-B57DDA68C8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Line 394">
              <a:extLst>
                <a:ext uri="{FF2B5EF4-FFF2-40B4-BE49-F238E27FC236}">
                  <a16:creationId xmlns:a16="http://schemas.microsoft.com/office/drawing/2014/main" id="{35B32D26-4D5E-49AD-BE08-DF11927D9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Line 395">
              <a:extLst>
                <a:ext uri="{FF2B5EF4-FFF2-40B4-BE49-F238E27FC236}">
                  <a16:creationId xmlns:a16="http://schemas.microsoft.com/office/drawing/2014/main" id="{03FF50B4-9A72-4A62-8F69-7BF33292F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Freeform 396">
              <a:extLst>
                <a:ext uri="{FF2B5EF4-FFF2-40B4-BE49-F238E27FC236}">
                  <a16:creationId xmlns:a16="http://schemas.microsoft.com/office/drawing/2014/main" id="{0D81A5E6-6846-49AF-9312-8F63FAA6E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7" name="Group 398">
            <a:extLst>
              <a:ext uri="{FF2B5EF4-FFF2-40B4-BE49-F238E27FC236}">
                <a16:creationId xmlns:a16="http://schemas.microsoft.com/office/drawing/2014/main" id="{A98B33A1-3963-4A3B-89CF-61A2905A0383}"/>
              </a:ext>
            </a:extLst>
          </p:cNvPr>
          <p:cNvGrpSpPr>
            <a:grpSpLocks/>
          </p:cNvGrpSpPr>
          <p:nvPr/>
        </p:nvGrpSpPr>
        <p:grpSpPr bwMode="auto">
          <a:xfrm>
            <a:off x="8311245" y="5008793"/>
            <a:ext cx="223838" cy="254000"/>
            <a:chOff x="2274" y="2821"/>
            <a:chExt cx="215" cy="238"/>
          </a:xfrm>
        </p:grpSpPr>
        <p:sp>
          <p:nvSpPr>
            <p:cNvPr id="28" name="Freeform 399">
              <a:extLst>
                <a:ext uri="{FF2B5EF4-FFF2-40B4-BE49-F238E27FC236}">
                  <a16:creationId xmlns:a16="http://schemas.microsoft.com/office/drawing/2014/main" id="{3F32C55B-DAAE-4763-A25B-778B24449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9" name="Line 400">
              <a:extLst>
                <a:ext uri="{FF2B5EF4-FFF2-40B4-BE49-F238E27FC236}">
                  <a16:creationId xmlns:a16="http://schemas.microsoft.com/office/drawing/2014/main" id="{81CA7153-98F1-42B5-90C1-431285194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0" name="Freeform 401">
              <a:extLst>
                <a:ext uri="{FF2B5EF4-FFF2-40B4-BE49-F238E27FC236}">
                  <a16:creationId xmlns:a16="http://schemas.microsoft.com/office/drawing/2014/main" id="{F9A5B1A5-93F8-41B8-ABB7-1BB646DB6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1" name="Line 402">
              <a:extLst>
                <a:ext uri="{FF2B5EF4-FFF2-40B4-BE49-F238E27FC236}">
                  <a16:creationId xmlns:a16="http://schemas.microsoft.com/office/drawing/2014/main" id="{CA95108A-5CF3-4595-8C8F-AAFC4AC359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Freeform 403">
              <a:extLst>
                <a:ext uri="{FF2B5EF4-FFF2-40B4-BE49-F238E27FC236}">
                  <a16:creationId xmlns:a16="http://schemas.microsoft.com/office/drawing/2014/main" id="{FEC07E72-1349-4D2B-BB2D-DE86FF313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Line 404">
              <a:extLst>
                <a:ext uri="{FF2B5EF4-FFF2-40B4-BE49-F238E27FC236}">
                  <a16:creationId xmlns:a16="http://schemas.microsoft.com/office/drawing/2014/main" id="{5FC5B463-8617-47F4-A87D-AA40DA76E1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Freeform 405">
              <a:extLst>
                <a:ext uri="{FF2B5EF4-FFF2-40B4-BE49-F238E27FC236}">
                  <a16:creationId xmlns:a16="http://schemas.microsoft.com/office/drawing/2014/main" id="{A9653DF2-3134-45D3-90DF-744841905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406">
              <a:extLst>
                <a:ext uri="{FF2B5EF4-FFF2-40B4-BE49-F238E27FC236}">
                  <a16:creationId xmlns:a16="http://schemas.microsoft.com/office/drawing/2014/main" id="{B0B04F11-F2C1-4BDD-88F0-49F38D3EB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Rectangle 407">
              <a:extLst>
                <a:ext uri="{FF2B5EF4-FFF2-40B4-BE49-F238E27FC236}">
                  <a16:creationId xmlns:a16="http://schemas.microsoft.com/office/drawing/2014/main" id="{FC3796AE-3804-4AA2-8B78-C29BD931E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Freeform 408">
              <a:extLst>
                <a:ext uri="{FF2B5EF4-FFF2-40B4-BE49-F238E27FC236}">
                  <a16:creationId xmlns:a16="http://schemas.microsoft.com/office/drawing/2014/main" id="{0193EDC3-486B-4F75-93AF-667AF6DC05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Line 409">
              <a:extLst>
                <a:ext uri="{FF2B5EF4-FFF2-40B4-BE49-F238E27FC236}">
                  <a16:creationId xmlns:a16="http://schemas.microsoft.com/office/drawing/2014/main" id="{7BA75A7F-49EA-473C-8CA6-0565678940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9" name="Line 410">
              <a:extLst>
                <a:ext uri="{FF2B5EF4-FFF2-40B4-BE49-F238E27FC236}">
                  <a16:creationId xmlns:a16="http://schemas.microsoft.com/office/drawing/2014/main" id="{313C6ABB-DD80-45AD-A39A-BCCA442163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0" name="Line 411">
              <a:extLst>
                <a:ext uri="{FF2B5EF4-FFF2-40B4-BE49-F238E27FC236}">
                  <a16:creationId xmlns:a16="http://schemas.microsoft.com/office/drawing/2014/main" id="{1205DCF4-5814-4B1B-95C0-4E5F762CBE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Freeform 412">
              <a:extLst>
                <a:ext uri="{FF2B5EF4-FFF2-40B4-BE49-F238E27FC236}">
                  <a16:creationId xmlns:a16="http://schemas.microsoft.com/office/drawing/2014/main" id="{983077A9-6809-4CA8-B24F-C3C1EEBB6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2" name="Group 413">
            <a:extLst>
              <a:ext uri="{FF2B5EF4-FFF2-40B4-BE49-F238E27FC236}">
                <a16:creationId xmlns:a16="http://schemas.microsoft.com/office/drawing/2014/main" id="{1A169558-10BD-48FD-AFFF-62F5769AD53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90658" y="5037368"/>
            <a:ext cx="298450" cy="211138"/>
            <a:chOff x="2274" y="2821"/>
            <a:chExt cx="215" cy="238"/>
          </a:xfrm>
        </p:grpSpPr>
        <p:sp>
          <p:nvSpPr>
            <p:cNvPr id="43" name="Freeform 414">
              <a:extLst>
                <a:ext uri="{FF2B5EF4-FFF2-40B4-BE49-F238E27FC236}">
                  <a16:creationId xmlns:a16="http://schemas.microsoft.com/office/drawing/2014/main" id="{9F40DD53-E31D-4D45-BAF3-CD30D4A2FE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4" name="Line 415">
              <a:extLst>
                <a:ext uri="{FF2B5EF4-FFF2-40B4-BE49-F238E27FC236}">
                  <a16:creationId xmlns:a16="http://schemas.microsoft.com/office/drawing/2014/main" id="{82D18936-3D22-4248-B251-51F969CD7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416">
              <a:extLst>
                <a:ext uri="{FF2B5EF4-FFF2-40B4-BE49-F238E27FC236}">
                  <a16:creationId xmlns:a16="http://schemas.microsoft.com/office/drawing/2014/main" id="{CEF78C4C-4C72-4013-B4AD-E1A9A6518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Line 417">
              <a:extLst>
                <a:ext uri="{FF2B5EF4-FFF2-40B4-BE49-F238E27FC236}">
                  <a16:creationId xmlns:a16="http://schemas.microsoft.com/office/drawing/2014/main" id="{728AD65D-DA48-487C-8132-0220BAF557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418">
              <a:extLst>
                <a:ext uri="{FF2B5EF4-FFF2-40B4-BE49-F238E27FC236}">
                  <a16:creationId xmlns:a16="http://schemas.microsoft.com/office/drawing/2014/main" id="{3ADDEB5C-4706-493B-8F3D-BBF4DB062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Line 419">
              <a:extLst>
                <a:ext uri="{FF2B5EF4-FFF2-40B4-BE49-F238E27FC236}">
                  <a16:creationId xmlns:a16="http://schemas.microsoft.com/office/drawing/2014/main" id="{F3761304-E479-46B4-BA66-9DC02BACB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Freeform 420">
              <a:extLst>
                <a:ext uri="{FF2B5EF4-FFF2-40B4-BE49-F238E27FC236}">
                  <a16:creationId xmlns:a16="http://schemas.microsoft.com/office/drawing/2014/main" id="{F9BDA143-E179-46C5-9D74-7163062F7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Freeform 421">
              <a:extLst>
                <a:ext uri="{FF2B5EF4-FFF2-40B4-BE49-F238E27FC236}">
                  <a16:creationId xmlns:a16="http://schemas.microsoft.com/office/drawing/2014/main" id="{6FFBBEB3-5713-4D76-8444-102F72A99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Rectangle 422">
              <a:extLst>
                <a:ext uri="{FF2B5EF4-FFF2-40B4-BE49-F238E27FC236}">
                  <a16:creationId xmlns:a16="http://schemas.microsoft.com/office/drawing/2014/main" id="{7B86FB5C-101F-40D0-8E49-5AF1FCAB6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423">
              <a:extLst>
                <a:ext uri="{FF2B5EF4-FFF2-40B4-BE49-F238E27FC236}">
                  <a16:creationId xmlns:a16="http://schemas.microsoft.com/office/drawing/2014/main" id="{E3288A6B-8890-4772-9C3C-54EC6976E4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Line 424">
              <a:extLst>
                <a:ext uri="{FF2B5EF4-FFF2-40B4-BE49-F238E27FC236}">
                  <a16:creationId xmlns:a16="http://schemas.microsoft.com/office/drawing/2014/main" id="{459F07BB-B3E0-46D5-AF50-DAAEE02D9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Line 425">
              <a:extLst>
                <a:ext uri="{FF2B5EF4-FFF2-40B4-BE49-F238E27FC236}">
                  <a16:creationId xmlns:a16="http://schemas.microsoft.com/office/drawing/2014/main" id="{26AB9BE5-C5F1-4A04-9383-D9FF084E2D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5" name="Line 426">
              <a:extLst>
                <a:ext uri="{FF2B5EF4-FFF2-40B4-BE49-F238E27FC236}">
                  <a16:creationId xmlns:a16="http://schemas.microsoft.com/office/drawing/2014/main" id="{5A1558F0-13B2-4CDB-9DC2-5C01A08EA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6" name="Freeform 427">
              <a:extLst>
                <a:ext uri="{FF2B5EF4-FFF2-40B4-BE49-F238E27FC236}">
                  <a16:creationId xmlns:a16="http://schemas.microsoft.com/office/drawing/2014/main" id="{D77618E9-13AA-4EBC-9ECC-AE626C017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57" name="Picture 429" descr="MMj03957750000[1]">
            <a:extLst>
              <a:ext uri="{FF2B5EF4-FFF2-40B4-BE49-F238E27FC236}">
                <a16:creationId xmlns:a16="http://schemas.microsoft.com/office/drawing/2014/main" id="{DA71E155-B63E-438D-BFF9-87069E5E316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883" y="4315056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32" descr="cocktail">
            <a:extLst>
              <a:ext uri="{FF2B5EF4-FFF2-40B4-BE49-F238E27FC236}">
                <a16:creationId xmlns:a16="http://schemas.microsoft.com/office/drawing/2014/main" id="{A10DA992-EF88-4F78-A77D-946EF919D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5358" y="4234093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Line 434">
            <a:extLst>
              <a:ext uri="{FF2B5EF4-FFF2-40B4-BE49-F238E27FC236}">
                <a16:creationId xmlns:a16="http://schemas.microsoft.com/office/drawing/2014/main" id="{ECAE2353-AA61-44BA-8290-B0BE41117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1861" y="2016446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0" name="Line 435">
            <a:extLst>
              <a:ext uri="{FF2B5EF4-FFF2-40B4-BE49-F238E27FC236}">
                <a16:creationId xmlns:a16="http://schemas.microsoft.com/office/drawing/2014/main" id="{770103F9-842C-4B7F-9B83-D6350879C9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1861" y="2016446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1" name="Line 436">
            <a:extLst>
              <a:ext uri="{FF2B5EF4-FFF2-40B4-BE49-F238E27FC236}">
                <a16:creationId xmlns:a16="http://schemas.microsoft.com/office/drawing/2014/main" id="{2FE05DD3-2B2B-4DDE-8E5C-7A8F19C88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3599" y="2653033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62" name="Group 506">
            <a:extLst>
              <a:ext uri="{FF2B5EF4-FFF2-40B4-BE49-F238E27FC236}">
                <a16:creationId xmlns:a16="http://schemas.microsoft.com/office/drawing/2014/main" id="{05B983FB-1C00-4755-B4E3-1A5E0187890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484349" y="2528075"/>
            <a:ext cx="501650" cy="512763"/>
            <a:chOff x="2839" y="3501"/>
            <a:chExt cx="755" cy="803"/>
          </a:xfrm>
        </p:grpSpPr>
        <p:pic>
          <p:nvPicPr>
            <p:cNvPr id="63" name="Picture 507" descr="desktop_computer_stylized_medium">
              <a:extLst>
                <a:ext uri="{FF2B5EF4-FFF2-40B4-BE49-F238E27FC236}">
                  <a16:creationId xmlns:a16="http://schemas.microsoft.com/office/drawing/2014/main" id="{814DDF27-6547-41A4-A98E-7D7AD7B79B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4" name="Freeform 508">
              <a:extLst>
                <a:ext uri="{FF2B5EF4-FFF2-40B4-BE49-F238E27FC236}">
                  <a16:creationId xmlns:a16="http://schemas.microsoft.com/office/drawing/2014/main" id="{EDEF3D80-4113-489D-81B9-93591CEC7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5" name="Group 621">
            <a:extLst>
              <a:ext uri="{FF2B5EF4-FFF2-40B4-BE49-F238E27FC236}">
                <a16:creationId xmlns:a16="http://schemas.microsoft.com/office/drawing/2014/main" id="{54DC489B-AF80-4A62-9D49-BDC091A313CD}"/>
              </a:ext>
            </a:extLst>
          </p:cNvPr>
          <p:cNvGrpSpPr>
            <a:grpSpLocks/>
          </p:cNvGrpSpPr>
          <p:nvPr/>
        </p:nvGrpSpPr>
        <p:grpSpPr bwMode="auto">
          <a:xfrm>
            <a:off x="9797145" y="1591800"/>
            <a:ext cx="635000" cy="485775"/>
            <a:chOff x="3061" y="2530"/>
            <a:chExt cx="400" cy="306"/>
          </a:xfrm>
        </p:grpSpPr>
        <p:grpSp>
          <p:nvGrpSpPr>
            <p:cNvPr id="66" name="Group 494">
              <a:extLst>
                <a:ext uri="{FF2B5EF4-FFF2-40B4-BE49-F238E27FC236}">
                  <a16:creationId xmlns:a16="http://schemas.microsoft.com/office/drawing/2014/main" id="{208585AF-29AC-4D28-8CC5-F783B806E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91" name="Freeform 495">
                <a:extLst>
                  <a:ext uri="{FF2B5EF4-FFF2-40B4-BE49-F238E27FC236}">
                    <a16:creationId xmlns:a16="http://schemas.microsoft.com/office/drawing/2014/main" id="{D414CE08-8536-4DFC-80ED-DB65F8FAF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2" name="Freeform 496">
                <a:extLst>
                  <a:ext uri="{FF2B5EF4-FFF2-40B4-BE49-F238E27FC236}">
                    <a16:creationId xmlns:a16="http://schemas.microsoft.com/office/drawing/2014/main" id="{91F0EA31-D943-4C93-9DC3-9B783E4354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3" name="Freeform 497">
                <a:extLst>
                  <a:ext uri="{FF2B5EF4-FFF2-40B4-BE49-F238E27FC236}">
                    <a16:creationId xmlns:a16="http://schemas.microsoft.com/office/drawing/2014/main" id="{174DDA4C-EB18-488C-A646-1F1479E2F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4" name="Freeform 498">
                <a:extLst>
                  <a:ext uri="{FF2B5EF4-FFF2-40B4-BE49-F238E27FC236}">
                    <a16:creationId xmlns:a16="http://schemas.microsoft.com/office/drawing/2014/main" id="{B7886A7E-9EA8-4B87-9F3A-E0DA430A62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5" name="Freeform 499">
                <a:extLst>
                  <a:ext uri="{FF2B5EF4-FFF2-40B4-BE49-F238E27FC236}">
                    <a16:creationId xmlns:a16="http://schemas.microsoft.com/office/drawing/2014/main" id="{4CA284CE-E841-4277-9475-D73EBCC5F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6" name="Freeform 500">
                <a:extLst>
                  <a:ext uri="{FF2B5EF4-FFF2-40B4-BE49-F238E27FC236}">
                    <a16:creationId xmlns:a16="http://schemas.microsoft.com/office/drawing/2014/main" id="{2741B0C0-E24E-4CBF-822C-A99ECCD9D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67" name="Picture 549" descr="laptop_keyboard">
              <a:extLst>
                <a:ext uri="{FF2B5EF4-FFF2-40B4-BE49-F238E27FC236}">
                  <a16:creationId xmlns:a16="http://schemas.microsoft.com/office/drawing/2014/main" id="{2F82E3DF-B675-4A0C-B717-FA96601298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550">
              <a:extLst>
                <a:ext uri="{FF2B5EF4-FFF2-40B4-BE49-F238E27FC236}">
                  <a16:creationId xmlns:a16="http://schemas.microsoft.com/office/drawing/2014/main" id="{9422D810-E39D-4684-9E96-7871BE78F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9" name="Picture 551" descr="screen">
              <a:extLst>
                <a:ext uri="{FF2B5EF4-FFF2-40B4-BE49-F238E27FC236}">
                  <a16:creationId xmlns:a16="http://schemas.microsoft.com/office/drawing/2014/main" id="{C7EF7447-E8B0-401C-8464-85769705CC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Freeform 552">
              <a:extLst>
                <a:ext uri="{FF2B5EF4-FFF2-40B4-BE49-F238E27FC236}">
                  <a16:creationId xmlns:a16="http://schemas.microsoft.com/office/drawing/2014/main" id="{03FCC606-6804-4B35-8A71-04634A2BC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" name="Freeform 553">
              <a:extLst>
                <a:ext uri="{FF2B5EF4-FFF2-40B4-BE49-F238E27FC236}">
                  <a16:creationId xmlns:a16="http://schemas.microsoft.com/office/drawing/2014/main" id="{7598D1D0-1C8D-4F65-8AE1-2EE657F2F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Freeform 554">
              <a:extLst>
                <a:ext uri="{FF2B5EF4-FFF2-40B4-BE49-F238E27FC236}">
                  <a16:creationId xmlns:a16="http://schemas.microsoft.com/office/drawing/2014/main" id="{8D641E9B-9BFE-4A6A-9CC8-EFC4CEC3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" name="Freeform 555">
              <a:extLst>
                <a:ext uri="{FF2B5EF4-FFF2-40B4-BE49-F238E27FC236}">
                  <a16:creationId xmlns:a16="http://schemas.microsoft.com/office/drawing/2014/main" id="{E73558C9-3C47-440C-ABE6-AAD59532B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556">
              <a:extLst>
                <a:ext uri="{FF2B5EF4-FFF2-40B4-BE49-F238E27FC236}">
                  <a16:creationId xmlns:a16="http://schemas.microsoft.com/office/drawing/2014/main" id="{5E7D0E33-C6C6-4526-94F9-2112915D85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Freeform 557">
              <a:extLst>
                <a:ext uri="{FF2B5EF4-FFF2-40B4-BE49-F238E27FC236}">
                  <a16:creationId xmlns:a16="http://schemas.microsoft.com/office/drawing/2014/main" id="{6886C4C8-4412-4D98-BAE5-81E8A4657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6" name="Group 558">
              <a:extLst>
                <a:ext uri="{FF2B5EF4-FFF2-40B4-BE49-F238E27FC236}">
                  <a16:creationId xmlns:a16="http://schemas.microsoft.com/office/drawing/2014/main" id="{F250BD64-DB13-4759-8D9B-58099B70E1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85" name="Freeform 559">
                <a:extLst>
                  <a:ext uri="{FF2B5EF4-FFF2-40B4-BE49-F238E27FC236}">
                    <a16:creationId xmlns:a16="http://schemas.microsoft.com/office/drawing/2014/main" id="{DE03A358-ADF2-4402-B273-B370375FC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6" name="Freeform 560">
                <a:extLst>
                  <a:ext uri="{FF2B5EF4-FFF2-40B4-BE49-F238E27FC236}">
                    <a16:creationId xmlns:a16="http://schemas.microsoft.com/office/drawing/2014/main" id="{6C20F5C6-9567-440A-8C69-333F05A10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7" name="Freeform 561">
                <a:extLst>
                  <a:ext uri="{FF2B5EF4-FFF2-40B4-BE49-F238E27FC236}">
                    <a16:creationId xmlns:a16="http://schemas.microsoft.com/office/drawing/2014/main" id="{43AE37AB-E4F5-4F72-B7BB-87B15AB6C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8" name="Freeform 562">
                <a:extLst>
                  <a:ext uri="{FF2B5EF4-FFF2-40B4-BE49-F238E27FC236}">
                    <a16:creationId xmlns:a16="http://schemas.microsoft.com/office/drawing/2014/main" id="{CCA6AEF7-00D8-4912-A185-AA93708B79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89" name="Freeform 563">
                <a:extLst>
                  <a:ext uri="{FF2B5EF4-FFF2-40B4-BE49-F238E27FC236}">
                    <a16:creationId xmlns:a16="http://schemas.microsoft.com/office/drawing/2014/main" id="{A5A760CC-B13C-46A9-80EB-8357D98ED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90" name="Freeform 564">
                <a:extLst>
                  <a:ext uri="{FF2B5EF4-FFF2-40B4-BE49-F238E27FC236}">
                    <a16:creationId xmlns:a16="http://schemas.microsoft.com/office/drawing/2014/main" id="{9E83EE89-EA41-456F-8450-9F5334824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7" name="Freeform 565">
              <a:extLst>
                <a:ext uri="{FF2B5EF4-FFF2-40B4-BE49-F238E27FC236}">
                  <a16:creationId xmlns:a16="http://schemas.microsoft.com/office/drawing/2014/main" id="{09E88347-7D81-407C-913A-97CD792DB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566">
              <a:extLst>
                <a:ext uri="{FF2B5EF4-FFF2-40B4-BE49-F238E27FC236}">
                  <a16:creationId xmlns:a16="http://schemas.microsoft.com/office/drawing/2014/main" id="{6D247E3B-1194-4AC2-A898-807ED5A79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567">
              <a:extLst>
                <a:ext uri="{FF2B5EF4-FFF2-40B4-BE49-F238E27FC236}">
                  <a16:creationId xmlns:a16="http://schemas.microsoft.com/office/drawing/2014/main" id="{62CAB6D2-BCAD-45BD-A65F-177FEA31F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568">
              <a:extLst>
                <a:ext uri="{FF2B5EF4-FFF2-40B4-BE49-F238E27FC236}">
                  <a16:creationId xmlns:a16="http://schemas.microsoft.com/office/drawing/2014/main" id="{9348B7FB-093C-4BCA-9792-E502E7EB6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569">
              <a:extLst>
                <a:ext uri="{FF2B5EF4-FFF2-40B4-BE49-F238E27FC236}">
                  <a16:creationId xmlns:a16="http://schemas.microsoft.com/office/drawing/2014/main" id="{9B2A6A60-CE38-46C9-88B5-C045978D5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570">
              <a:extLst>
                <a:ext uri="{FF2B5EF4-FFF2-40B4-BE49-F238E27FC236}">
                  <a16:creationId xmlns:a16="http://schemas.microsoft.com/office/drawing/2014/main" id="{16B5369D-5E6A-4591-BDC2-AE97AC4C329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3" name="Freeform 589">
              <a:extLst>
                <a:ext uri="{FF2B5EF4-FFF2-40B4-BE49-F238E27FC236}">
                  <a16:creationId xmlns:a16="http://schemas.microsoft.com/office/drawing/2014/main" id="{192C4D95-D8EE-462B-BEFC-FED1A0DB1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4" name="Freeform 590">
              <a:extLst>
                <a:ext uri="{FF2B5EF4-FFF2-40B4-BE49-F238E27FC236}">
                  <a16:creationId xmlns:a16="http://schemas.microsoft.com/office/drawing/2014/main" id="{4042B3C5-374D-4982-9F13-A1BD3277E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97" name="Group 632">
            <a:extLst>
              <a:ext uri="{FF2B5EF4-FFF2-40B4-BE49-F238E27FC236}">
                <a16:creationId xmlns:a16="http://schemas.microsoft.com/office/drawing/2014/main" id="{043F4BE1-DC52-41DF-9746-D21E0AE26D70}"/>
              </a:ext>
            </a:extLst>
          </p:cNvPr>
          <p:cNvGrpSpPr>
            <a:grpSpLocks/>
          </p:cNvGrpSpPr>
          <p:nvPr/>
        </p:nvGrpSpPr>
        <p:grpSpPr bwMode="auto">
          <a:xfrm>
            <a:off x="10684558" y="1760075"/>
            <a:ext cx="536575" cy="401637"/>
            <a:chOff x="3328" y="2543"/>
            <a:chExt cx="338" cy="253"/>
          </a:xfrm>
        </p:grpSpPr>
        <p:grpSp>
          <p:nvGrpSpPr>
            <p:cNvPr id="98" name="Group 487">
              <a:extLst>
                <a:ext uri="{FF2B5EF4-FFF2-40B4-BE49-F238E27FC236}">
                  <a16:creationId xmlns:a16="http://schemas.microsoft.com/office/drawing/2014/main" id="{B51FA750-F3C2-42F7-8C99-AE948C1767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119" name="Freeform 488">
                <a:extLst>
                  <a:ext uri="{FF2B5EF4-FFF2-40B4-BE49-F238E27FC236}">
                    <a16:creationId xmlns:a16="http://schemas.microsoft.com/office/drawing/2014/main" id="{8DE758E5-A41F-46C8-AC60-DD48E6D3A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0" name="Freeform 489">
                <a:extLst>
                  <a:ext uri="{FF2B5EF4-FFF2-40B4-BE49-F238E27FC236}">
                    <a16:creationId xmlns:a16="http://schemas.microsoft.com/office/drawing/2014/main" id="{B689D10B-F80B-41EA-8DF6-32BF6921A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1" name="Freeform 490">
                <a:extLst>
                  <a:ext uri="{FF2B5EF4-FFF2-40B4-BE49-F238E27FC236}">
                    <a16:creationId xmlns:a16="http://schemas.microsoft.com/office/drawing/2014/main" id="{5049204F-7FFB-414C-8559-C005B359C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2" name="Freeform 491">
                <a:extLst>
                  <a:ext uri="{FF2B5EF4-FFF2-40B4-BE49-F238E27FC236}">
                    <a16:creationId xmlns:a16="http://schemas.microsoft.com/office/drawing/2014/main" id="{787EC11D-A1AB-46CA-80A7-44557E385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3" name="Freeform 492">
                <a:extLst>
                  <a:ext uri="{FF2B5EF4-FFF2-40B4-BE49-F238E27FC236}">
                    <a16:creationId xmlns:a16="http://schemas.microsoft.com/office/drawing/2014/main" id="{09206808-C91B-4346-BBF3-B96E8A17A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24" name="Freeform 493">
                <a:extLst>
                  <a:ext uri="{FF2B5EF4-FFF2-40B4-BE49-F238E27FC236}">
                    <a16:creationId xmlns:a16="http://schemas.microsoft.com/office/drawing/2014/main" id="{5FF35A44-F6F1-4FB6-8610-5A26A6FE1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99" name="Picture 571" descr="laptop_keyboard">
              <a:extLst>
                <a:ext uri="{FF2B5EF4-FFF2-40B4-BE49-F238E27FC236}">
                  <a16:creationId xmlns:a16="http://schemas.microsoft.com/office/drawing/2014/main" id="{A862BC56-9A67-4313-9510-09EB4FF5F9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0" name="Freeform 572">
              <a:extLst>
                <a:ext uri="{FF2B5EF4-FFF2-40B4-BE49-F238E27FC236}">
                  <a16:creationId xmlns:a16="http://schemas.microsoft.com/office/drawing/2014/main" id="{0207D6A0-5CF6-41F6-82BF-AF7CF3D73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01" name="Picture 573" descr="screen">
              <a:extLst>
                <a:ext uri="{FF2B5EF4-FFF2-40B4-BE49-F238E27FC236}">
                  <a16:creationId xmlns:a16="http://schemas.microsoft.com/office/drawing/2014/main" id="{9AE56A1C-7652-4DF2-BA58-DD34BC220C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Freeform 574">
              <a:extLst>
                <a:ext uri="{FF2B5EF4-FFF2-40B4-BE49-F238E27FC236}">
                  <a16:creationId xmlns:a16="http://schemas.microsoft.com/office/drawing/2014/main" id="{1F53F1C9-A4E6-4BF2-994E-F8D669A6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575">
              <a:extLst>
                <a:ext uri="{FF2B5EF4-FFF2-40B4-BE49-F238E27FC236}">
                  <a16:creationId xmlns:a16="http://schemas.microsoft.com/office/drawing/2014/main" id="{2108CEE7-5323-4006-9EB9-10D1E735C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576">
              <a:extLst>
                <a:ext uri="{FF2B5EF4-FFF2-40B4-BE49-F238E27FC236}">
                  <a16:creationId xmlns:a16="http://schemas.microsoft.com/office/drawing/2014/main" id="{86CA62C4-5103-4CD1-928A-AB1DF0F01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577">
              <a:extLst>
                <a:ext uri="{FF2B5EF4-FFF2-40B4-BE49-F238E27FC236}">
                  <a16:creationId xmlns:a16="http://schemas.microsoft.com/office/drawing/2014/main" id="{766ED810-BC63-44DA-952D-911FA13A2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578">
              <a:extLst>
                <a:ext uri="{FF2B5EF4-FFF2-40B4-BE49-F238E27FC236}">
                  <a16:creationId xmlns:a16="http://schemas.microsoft.com/office/drawing/2014/main" id="{5BBA7989-59D9-4889-87AC-695ACFA68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579">
              <a:extLst>
                <a:ext uri="{FF2B5EF4-FFF2-40B4-BE49-F238E27FC236}">
                  <a16:creationId xmlns:a16="http://schemas.microsoft.com/office/drawing/2014/main" id="{DCF91FEC-898B-496B-AD31-2AE68E587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8" name="Group 580">
              <a:extLst>
                <a:ext uri="{FF2B5EF4-FFF2-40B4-BE49-F238E27FC236}">
                  <a16:creationId xmlns:a16="http://schemas.microsoft.com/office/drawing/2014/main" id="{600991DB-5D02-40F5-88B6-263AB97E59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113" name="Freeform 581">
                <a:extLst>
                  <a:ext uri="{FF2B5EF4-FFF2-40B4-BE49-F238E27FC236}">
                    <a16:creationId xmlns:a16="http://schemas.microsoft.com/office/drawing/2014/main" id="{C7AF1E28-604E-4F8E-9B80-47211B9563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4" name="Freeform 582">
                <a:extLst>
                  <a:ext uri="{FF2B5EF4-FFF2-40B4-BE49-F238E27FC236}">
                    <a16:creationId xmlns:a16="http://schemas.microsoft.com/office/drawing/2014/main" id="{877FC7EB-9592-428C-8619-535164886A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5" name="Freeform 583">
                <a:extLst>
                  <a:ext uri="{FF2B5EF4-FFF2-40B4-BE49-F238E27FC236}">
                    <a16:creationId xmlns:a16="http://schemas.microsoft.com/office/drawing/2014/main" id="{086B8B3C-3556-475C-A1BC-747F8121D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6" name="Freeform 584">
                <a:extLst>
                  <a:ext uri="{FF2B5EF4-FFF2-40B4-BE49-F238E27FC236}">
                    <a16:creationId xmlns:a16="http://schemas.microsoft.com/office/drawing/2014/main" id="{D6152FC1-28A6-4C5E-AA95-1C320597C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7" name="Freeform 585">
                <a:extLst>
                  <a:ext uri="{FF2B5EF4-FFF2-40B4-BE49-F238E27FC236}">
                    <a16:creationId xmlns:a16="http://schemas.microsoft.com/office/drawing/2014/main" id="{1AC2666D-9D95-46F7-958E-B45164D66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8" name="Freeform 586">
                <a:extLst>
                  <a:ext uri="{FF2B5EF4-FFF2-40B4-BE49-F238E27FC236}">
                    <a16:creationId xmlns:a16="http://schemas.microsoft.com/office/drawing/2014/main" id="{3EAD6239-1D05-425A-A4A2-6CC5550BE0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9" name="Freeform 587">
              <a:extLst>
                <a:ext uri="{FF2B5EF4-FFF2-40B4-BE49-F238E27FC236}">
                  <a16:creationId xmlns:a16="http://schemas.microsoft.com/office/drawing/2014/main" id="{8C47F95B-0BC1-4DF4-B678-6D0056A9A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" name="Freeform 588">
              <a:extLst>
                <a:ext uri="{FF2B5EF4-FFF2-40B4-BE49-F238E27FC236}">
                  <a16:creationId xmlns:a16="http://schemas.microsoft.com/office/drawing/2014/main" id="{A826382A-CA0A-416C-8312-EB06B2820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" name="Freeform 591">
              <a:extLst>
                <a:ext uri="{FF2B5EF4-FFF2-40B4-BE49-F238E27FC236}">
                  <a16:creationId xmlns:a16="http://schemas.microsoft.com/office/drawing/2014/main" id="{A44870A0-EE9D-4A62-AC68-4077D45A5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" name="Freeform 592">
              <a:extLst>
                <a:ext uri="{FF2B5EF4-FFF2-40B4-BE49-F238E27FC236}">
                  <a16:creationId xmlns:a16="http://schemas.microsoft.com/office/drawing/2014/main" id="{A3D7EC70-D868-4FDD-91EB-B582277F86B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5" name="Group 631">
            <a:extLst>
              <a:ext uri="{FF2B5EF4-FFF2-40B4-BE49-F238E27FC236}">
                <a16:creationId xmlns:a16="http://schemas.microsoft.com/office/drawing/2014/main" id="{6C48582C-1F33-4075-8AD4-A2F5EFEEBE08}"/>
              </a:ext>
            </a:extLst>
          </p:cNvPr>
          <p:cNvGrpSpPr>
            <a:grpSpLocks/>
          </p:cNvGrpSpPr>
          <p:nvPr/>
        </p:nvGrpSpPr>
        <p:grpSpPr bwMode="auto">
          <a:xfrm>
            <a:off x="10067020" y="2020425"/>
            <a:ext cx="585788" cy="419100"/>
            <a:chOff x="5096" y="2218"/>
            <a:chExt cx="369" cy="264"/>
          </a:xfrm>
        </p:grpSpPr>
        <p:grpSp>
          <p:nvGrpSpPr>
            <p:cNvPr id="126" name="Group 622">
              <a:extLst>
                <a:ext uri="{FF2B5EF4-FFF2-40B4-BE49-F238E27FC236}">
                  <a16:creationId xmlns:a16="http://schemas.microsoft.com/office/drawing/2014/main" id="{219E5326-6CD3-4932-A205-582552FFC6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129" name="Freeform 623">
                <a:extLst>
                  <a:ext uri="{FF2B5EF4-FFF2-40B4-BE49-F238E27FC236}">
                    <a16:creationId xmlns:a16="http://schemas.microsoft.com/office/drawing/2014/main" id="{2B2F4E20-19C9-4FAB-B783-21029DF1C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0" name="Freeform 624">
                <a:extLst>
                  <a:ext uri="{FF2B5EF4-FFF2-40B4-BE49-F238E27FC236}">
                    <a16:creationId xmlns:a16="http://schemas.microsoft.com/office/drawing/2014/main" id="{13463476-379A-4AD6-8930-81D9906AEF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1" name="Freeform 625">
                <a:extLst>
                  <a:ext uri="{FF2B5EF4-FFF2-40B4-BE49-F238E27FC236}">
                    <a16:creationId xmlns:a16="http://schemas.microsoft.com/office/drawing/2014/main" id="{270C650A-95E1-4AE6-8ADB-0A5F0C3B7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2" name="Freeform 626">
                <a:extLst>
                  <a:ext uri="{FF2B5EF4-FFF2-40B4-BE49-F238E27FC236}">
                    <a16:creationId xmlns:a16="http://schemas.microsoft.com/office/drawing/2014/main" id="{78D169E1-ED82-4E00-8295-5B901D051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3" name="Freeform 627">
                <a:extLst>
                  <a:ext uri="{FF2B5EF4-FFF2-40B4-BE49-F238E27FC236}">
                    <a16:creationId xmlns:a16="http://schemas.microsoft.com/office/drawing/2014/main" id="{5E43571D-05D8-4D7A-A073-AC7ED7CB0B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34" name="Freeform 628">
                <a:extLst>
                  <a:ext uri="{FF2B5EF4-FFF2-40B4-BE49-F238E27FC236}">
                    <a16:creationId xmlns:a16="http://schemas.microsoft.com/office/drawing/2014/main" id="{1F82C284-D9F1-4434-ADBF-0027746B0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127" name="Picture 629" descr="access_point_stylized_small">
              <a:extLst>
                <a:ext uri="{FF2B5EF4-FFF2-40B4-BE49-F238E27FC236}">
                  <a16:creationId xmlns:a16="http://schemas.microsoft.com/office/drawing/2014/main" id="{565E44B9-EA0D-41F8-B019-8DEF76473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8" name="Picture 630" descr="access_point_stylized_small">
              <a:extLst>
                <a:ext uri="{FF2B5EF4-FFF2-40B4-BE49-F238E27FC236}">
                  <a16:creationId xmlns:a16="http://schemas.microsoft.com/office/drawing/2014/main" id="{004CCE74-3905-4190-A1DB-A85CB41968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5" name="Group 633">
            <a:extLst>
              <a:ext uri="{FF2B5EF4-FFF2-40B4-BE49-F238E27FC236}">
                <a16:creationId xmlns:a16="http://schemas.microsoft.com/office/drawing/2014/main" id="{13FDF680-8CAA-470F-B89D-01EC77E34BF6}"/>
              </a:ext>
            </a:extLst>
          </p:cNvPr>
          <p:cNvGrpSpPr>
            <a:grpSpLocks/>
          </p:cNvGrpSpPr>
          <p:nvPr/>
        </p:nvGrpSpPr>
        <p:grpSpPr bwMode="auto">
          <a:xfrm>
            <a:off x="9768570" y="2445875"/>
            <a:ext cx="635000" cy="485775"/>
            <a:chOff x="3061" y="2530"/>
            <a:chExt cx="400" cy="306"/>
          </a:xfrm>
        </p:grpSpPr>
        <p:grpSp>
          <p:nvGrpSpPr>
            <p:cNvPr id="136" name="Group 634">
              <a:extLst>
                <a:ext uri="{FF2B5EF4-FFF2-40B4-BE49-F238E27FC236}">
                  <a16:creationId xmlns:a16="http://schemas.microsoft.com/office/drawing/2014/main" id="{360E2AAB-5409-4D27-B0E1-CC6268A6FB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161" name="Freeform 635">
                <a:extLst>
                  <a:ext uri="{FF2B5EF4-FFF2-40B4-BE49-F238E27FC236}">
                    <a16:creationId xmlns:a16="http://schemas.microsoft.com/office/drawing/2014/main" id="{BE157694-2CEB-4A88-A09A-EA8BE5B55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2" name="Freeform 636">
                <a:extLst>
                  <a:ext uri="{FF2B5EF4-FFF2-40B4-BE49-F238E27FC236}">
                    <a16:creationId xmlns:a16="http://schemas.microsoft.com/office/drawing/2014/main" id="{AA0A95B2-B25D-4D20-ACAD-F482DB235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" name="Freeform 637">
                <a:extLst>
                  <a:ext uri="{FF2B5EF4-FFF2-40B4-BE49-F238E27FC236}">
                    <a16:creationId xmlns:a16="http://schemas.microsoft.com/office/drawing/2014/main" id="{A8D2D593-3688-4117-A1F4-7EC0F7CE7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Freeform 638">
                <a:extLst>
                  <a:ext uri="{FF2B5EF4-FFF2-40B4-BE49-F238E27FC236}">
                    <a16:creationId xmlns:a16="http://schemas.microsoft.com/office/drawing/2014/main" id="{EFE479B6-016D-4189-A701-FFC8247BC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Freeform 639">
                <a:extLst>
                  <a:ext uri="{FF2B5EF4-FFF2-40B4-BE49-F238E27FC236}">
                    <a16:creationId xmlns:a16="http://schemas.microsoft.com/office/drawing/2014/main" id="{4B028D5A-07DE-48D9-B194-02A13C3A4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Freeform 640">
                <a:extLst>
                  <a:ext uri="{FF2B5EF4-FFF2-40B4-BE49-F238E27FC236}">
                    <a16:creationId xmlns:a16="http://schemas.microsoft.com/office/drawing/2014/main" id="{F57EC115-2C44-43C9-9F35-001D00E2F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137" name="Picture 641" descr="laptop_keyboard">
              <a:extLst>
                <a:ext uri="{FF2B5EF4-FFF2-40B4-BE49-F238E27FC236}">
                  <a16:creationId xmlns:a16="http://schemas.microsoft.com/office/drawing/2014/main" id="{BD62D242-9271-4F94-9081-73CBB05DF8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8" name="Freeform 642">
              <a:extLst>
                <a:ext uri="{FF2B5EF4-FFF2-40B4-BE49-F238E27FC236}">
                  <a16:creationId xmlns:a16="http://schemas.microsoft.com/office/drawing/2014/main" id="{12894956-4D35-4BF0-B3D8-A2BF4656A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39" name="Picture 643" descr="screen">
              <a:extLst>
                <a:ext uri="{FF2B5EF4-FFF2-40B4-BE49-F238E27FC236}">
                  <a16:creationId xmlns:a16="http://schemas.microsoft.com/office/drawing/2014/main" id="{9A96AC93-FFA3-4434-A488-0E7C4F07F7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0" name="Freeform 644">
              <a:extLst>
                <a:ext uri="{FF2B5EF4-FFF2-40B4-BE49-F238E27FC236}">
                  <a16:creationId xmlns:a16="http://schemas.microsoft.com/office/drawing/2014/main" id="{10889B08-1FCC-4A99-B172-A349C7845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1" name="Freeform 645">
              <a:extLst>
                <a:ext uri="{FF2B5EF4-FFF2-40B4-BE49-F238E27FC236}">
                  <a16:creationId xmlns:a16="http://schemas.microsoft.com/office/drawing/2014/main" id="{480CA76D-382F-4837-AF2E-203C0D241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2" name="Freeform 646">
              <a:extLst>
                <a:ext uri="{FF2B5EF4-FFF2-40B4-BE49-F238E27FC236}">
                  <a16:creationId xmlns:a16="http://schemas.microsoft.com/office/drawing/2014/main" id="{985AAAFF-8E1F-4921-869D-BA07B72C3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3" name="Freeform 647">
              <a:extLst>
                <a:ext uri="{FF2B5EF4-FFF2-40B4-BE49-F238E27FC236}">
                  <a16:creationId xmlns:a16="http://schemas.microsoft.com/office/drawing/2014/main" id="{27349C88-3A18-46E5-A86D-2EEA722CD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4" name="Freeform 648">
              <a:extLst>
                <a:ext uri="{FF2B5EF4-FFF2-40B4-BE49-F238E27FC236}">
                  <a16:creationId xmlns:a16="http://schemas.microsoft.com/office/drawing/2014/main" id="{34BC68CA-8E44-4D71-8360-52CB36D83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5" name="Freeform 649">
              <a:extLst>
                <a:ext uri="{FF2B5EF4-FFF2-40B4-BE49-F238E27FC236}">
                  <a16:creationId xmlns:a16="http://schemas.microsoft.com/office/drawing/2014/main" id="{134D29E6-6C7A-4D8B-916A-5CDE012D5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46" name="Group 650">
              <a:extLst>
                <a:ext uri="{FF2B5EF4-FFF2-40B4-BE49-F238E27FC236}">
                  <a16:creationId xmlns:a16="http://schemas.microsoft.com/office/drawing/2014/main" id="{E2CF5539-A04E-4E2C-A9D7-BB4D5B1060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155" name="Freeform 651">
                <a:extLst>
                  <a:ext uri="{FF2B5EF4-FFF2-40B4-BE49-F238E27FC236}">
                    <a16:creationId xmlns:a16="http://schemas.microsoft.com/office/drawing/2014/main" id="{76B6802E-DF26-4A53-ADF6-68FFB4D79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6" name="Freeform 652">
                <a:extLst>
                  <a:ext uri="{FF2B5EF4-FFF2-40B4-BE49-F238E27FC236}">
                    <a16:creationId xmlns:a16="http://schemas.microsoft.com/office/drawing/2014/main" id="{703DE89A-D808-4840-A870-2639F07D1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7" name="Freeform 653">
                <a:extLst>
                  <a:ext uri="{FF2B5EF4-FFF2-40B4-BE49-F238E27FC236}">
                    <a16:creationId xmlns:a16="http://schemas.microsoft.com/office/drawing/2014/main" id="{3FD05617-1EFD-462A-9BC9-BF58772E8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8" name="Freeform 654">
                <a:extLst>
                  <a:ext uri="{FF2B5EF4-FFF2-40B4-BE49-F238E27FC236}">
                    <a16:creationId xmlns:a16="http://schemas.microsoft.com/office/drawing/2014/main" id="{57EAB8D3-4F68-425C-8F87-D64258554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59" name="Freeform 655">
                <a:extLst>
                  <a:ext uri="{FF2B5EF4-FFF2-40B4-BE49-F238E27FC236}">
                    <a16:creationId xmlns:a16="http://schemas.microsoft.com/office/drawing/2014/main" id="{C3BF185A-EFE8-4C28-9936-C0EEF4BCED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0" name="Freeform 656">
                <a:extLst>
                  <a:ext uri="{FF2B5EF4-FFF2-40B4-BE49-F238E27FC236}">
                    <a16:creationId xmlns:a16="http://schemas.microsoft.com/office/drawing/2014/main" id="{38C111AB-D409-4B11-B6CF-BB7FEB4C3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47" name="Freeform 657">
              <a:extLst>
                <a:ext uri="{FF2B5EF4-FFF2-40B4-BE49-F238E27FC236}">
                  <a16:creationId xmlns:a16="http://schemas.microsoft.com/office/drawing/2014/main" id="{23746242-CAD1-4A7A-AB5B-16F961A72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8" name="Freeform 658">
              <a:extLst>
                <a:ext uri="{FF2B5EF4-FFF2-40B4-BE49-F238E27FC236}">
                  <a16:creationId xmlns:a16="http://schemas.microsoft.com/office/drawing/2014/main" id="{2E8F85D4-C757-4DF4-BF18-0676E4B0A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9" name="Freeform 659">
              <a:extLst>
                <a:ext uri="{FF2B5EF4-FFF2-40B4-BE49-F238E27FC236}">
                  <a16:creationId xmlns:a16="http://schemas.microsoft.com/office/drawing/2014/main" id="{664F87AC-A2A6-43D5-9270-674F9F4AF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0" name="Freeform 660">
              <a:extLst>
                <a:ext uri="{FF2B5EF4-FFF2-40B4-BE49-F238E27FC236}">
                  <a16:creationId xmlns:a16="http://schemas.microsoft.com/office/drawing/2014/main" id="{4098F56E-9196-4917-972C-3163AD929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661">
              <a:extLst>
                <a:ext uri="{FF2B5EF4-FFF2-40B4-BE49-F238E27FC236}">
                  <a16:creationId xmlns:a16="http://schemas.microsoft.com/office/drawing/2014/main" id="{9C7E9D08-519D-4D2C-B4C0-EE0798A58B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662">
              <a:extLst>
                <a:ext uri="{FF2B5EF4-FFF2-40B4-BE49-F238E27FC236}">
                  <a16:creationId xmlns:a16="http://schemas.microsoft.com/office/drawing/2014/main" id="{314F57F3-A0F1-408B-873C-52A78C1796B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663">
              <a:extLst>
                <a:ext uri="{FF2B5EF4-FFF2-40B4-BE49-F238E27FC236}">
                  <a16:creationId xmlns:a16="http://schemas.microsoft.com/office/drawing/2014/main" id="{62630A1F-DCE0-4725-88C3-5D4B9ADC8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664">
              <a:extLst>
                <a:ext uri="{FF2B5EF4-FFF2-40B4-BE49-F238E27FC236}">
                  <a16:creationId xmlns:a16="http://schemas.microsoft.com/office/drawing/2014/main" id="{7FBB58AC-F3FA-434F-9D7B-43DD9A5D9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67" name="Group 665">
            <a:extLst>
              <a:ext uri="{FF2B5EF4-FFF2-40B4-BE49-F238E27FC236}">
                <a16:creationId xmlns:a16="http://schemas.microsoft.com/office/drawing/2014/main" id="{C5129B71-D09A-4B45-B4CA-976061ACDDEE}"/>
              </a:ext>
            </a:extLst>
          </p:cNvPr>
          <p:cNvGrpSpPr>
            <a:grpSpLocks/>
          </p:cNvGrpSpPr>
          <p:nvPr/>
        </p:nvGrpSpPr>
        <p:grpSpPr bwMode="auto">
          <a:xfrm>
            <a:off x="10251170" y="2501437"/>
            <a:ext cx="635000" cy="485775"/>
            <a:chOff x="3061" y="2530"/>
            <a:chExt cx="400" cy="306"/>
          </a:xfrm>
        </p:grpSpPr>
        <p:grpSp>
          <p:nvGrpSpPr>
            <p:cNvPr id="168" name="Group 666">
              <a:extLst>
                <a:ext uri="{FF2B5EF4-FFF2-40B4-BE49-F238E27FC236}">
                  <a16:creationId xmlns:a16="http://schemas.microsoft.com/office/drawing/2014/main" id="{C96FF35E-B56E-4D53-889D-8F38F3094A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193" name="Freeform 667">
                <a:extLst>
                  <a:ext uri="{FF2B5EF4-FFF2-40B4-BE49-F238E27FC236}">
                    <a16:creationId xmlns:a16="http://schemas.microsoft.com/office/drawing/2014/main" id="{6D588380-F83D-4786-8C50-E79562CCC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4" name="Freeform 668">
                <a:extLst>
                  <a:ext uri="{FF2B5EF4-FFF2-40B4-BE49-F238E27FC236}">
                    <a16:creationId xmlns:a16="http://schemas.microsoft.com/office/drawing/2014/main" id="{FB471C89-A6AB-4DBF-871B-35E894DA7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5" name="Freeform 669">
                <a:extLst>
                  <a:ext uri="{FF2B5EF4-FFF2-40B4-BE49-F238E27FC236}">
                    <a16:creationId xmlns:a16="http://schemas.microsoft.com/office/drawing/2014/main" id="{885F22CB-B740-4FE4-95AD-B9FC269AC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6" name="Freeform 670">
                <a:extLst>
                  <a:ext uri="{FF2B5EF4-FFF2-40B4-BE49-F238E27FC236}">
                    <a16:creationId xmlns:a16="http://schemas.microsoft.com/office/drawing/2014/main" id="{6FC7D76F-CE4A-4AEA-9DBE-1812D060C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7" name="Freeform 671">
                <a:extLst>
                  <a:ext uri="{FF2B5EF4-FFF2-40B4-BE49-F238E27FC236}">
                    <a16:creationId xmlns:a16="http://schemas.microsoft.com/office/drawing/2014/main" id="{B9B2C9F7-8E87-46F7-AD12-714ED7FA3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8" name="Freeform 672">
                <a:extLst>
                  <a:ext uri="{FF2B5EF4-FFF2-40B4-BE49-F238E27FC236}">
                    <a16:creationId xmlns:a16="http://schemas.microsoft.com/office/drawing/2014/main" id="{92794D39-E130-4196-84DF-919154907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169" name="Picture 673" descr="laptop_keyboard">
              <a:extLst>
                <a:ext uri="{FF2B5EF4-FFF2-40B4-BE49-F238E27FC236}">
                  <a16:creationId xmlns:a16="http://schemas.microsoft.com/office/drawing/2014/main" id="{76F160DC-B6AD-4609-BE55-0B9CDE233B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0" name="Freeform 674">
              <a:extLst>
                <a:ext uri="{FF2B5EF4-FFF2-40B4-BE49-F238E27FC236}">
                  <a16:creationId xmlns:a16="http://schemas.microsoft.com/office/drawing/2014/main" id="{F81E262D-8670-430A-A9D8-73BF8F4FE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71" name="Picture 675" descr="screen">
              <a:extLst>
                <a:ext uri="{FF2B5EF4-FFF2-40B4-BE49-F238E27FC236}">
                  <a16:creationId xmlns:a16="http://schemas.microsoft.com/office/drawing/2014/main" id="{8F6AD6AA-354D-4BB8-9695-DB5589F114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2" name="Freeform 676">
              <a:extLst>
                <a:ext uri="{FF2B5EF4-FFF2-40B4-BE49-F238E27FC236}">
                  <a16:creationId xmlns:a16="http://schemas.microsoft.com/office/drawing/2014/main" id="{15DF108E-0B05-408C-A595-414F7BB52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3" name="Freeform 677">
              <a:extLst>
                <a:ext uri="{FF2B5EF4-FFF2-40B4-BE49-F238E27FC236}">
                  <a16:creationId xmlns:a16="http://schemas.microsoft.com/office/drawing/2014/main" id="{932BBBE5-1BE6-4CEC-A7E7-FBA31C0C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4" name="Freeform 678">
              <a:extLst>
                <a:ext uri="{FF2B5EF4-FFF2-40B4-BE49-F238E27FC236}">
                  <a16:creationId xmlns:a16="http://schemas.microsoft.com/office/drawing/2014/main" id="{07702BD2-E5DF-488A-A8D0-6BB28B7A6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5" name="Freeform 679">
              <a:extLst>
                <a:ext uri="{FF2B5EF4-FFF2-40B4-BE49-F238E27FC236}">
                  <a16:creationId xmlns:a16="http://schemas.microsoft.com/office/drawing/2014/main" id="{BD156552-2527-4889-830A-6B6580D5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6" name="Freeform 680">
              <a:extLst>
                <a:ext uri="{FF2B5EF4-FFF2-40B4-BE49-F238E27FC236}">
                  <a16:creationId xmlns:a16="http://schemas.microsoft.com/office/drawing/2014/main" id="{2609494A-88C3-4A39-9195-C735E6644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Freeform 681">
              <a:extLst>
                <a:ext uri="{FF2B5EF4-FFF2-40B4-BE49-F238E27FC236}">
                  <a16:creationId xmlns:a16="http://schemas.microsoft.com/office/drawing/2014/main" id="{6F67EFE2-3482-4FA5-AE24-0F29F0414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78" name="Group 682">
              <a:extLst>
                <a:ext uri="{FF2B5EF4-FFF2-40B4-BE49-F238E27FC236}">
                  <a16:creationId xmlns:a16="http://schemas.microsoft.com/office/drawing/2014/main" id="{FE1300DE-485E-44B1-B61F-C553D88910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187" name="Freeform 683">
                <a:extLst>
                  <a:ext uri="{FF2B5EF4-FFF2-40B4-BE49-F238E27FC236}">
                    <a16:creationId xmlns:a16="http://schemas.microsoft.com/office/drawing/2014/main" id="{86293622-BD9A-40BF-A07C-27C5A5D1F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8" name="Freeform 684">
                <a:extLst>
                  <a:ext uri="{FF2B5EF4-FFF2-40B4-BE49-F238E27FC236}">
                    <a16:creationId xmlns:a16="http://schemas.microsoft.com/office/drawing/2014/main" id="{5D93371E-DF5D-4219-976B-1768BE224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89" name="Freeform 685">
                <a:extLst>
                  <a:ext uri="{FF2B5EF4-FFF2-40B4-BE49-F238E27FC236}">
                    <a16:creationId xmlns:a16="http://schemas.microsoft.com/office/drawing/2014/main" id="{5F3EBB18-1FA7-4CE4-BF21-055682E078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0" name="Freeform 686">
                <a:extLst>
                  <a:ext uri="{FF2B5EF4-FFF2-40B4-BE49-F238E27FC236}">
                    <a16:creationId xmlns:a16="http://schemas.microsoft.com/office/drawing/2014/main" id="{11C6D308-8B0B-4B98-A86B-C5F10E41E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1" name="Freeform 687">
                <a:extLst>
                  <a:ext uri="{FF2B5EF4-FFF2-40B4-BE49-F238E27FC236}">
                    <a16:creationId xmlns:a16="http://schemas.microsoft.com/office/drawing/2014/main" id="{A037C494-C069-48A3-90EF-1048BAC11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2" name="Freeform 688">
                <a:extLst>
                  <a:ext uri="{FF2B5EF4-FFF2-40B4-BE49-F238E27FC236}">
                    <a16:creationId xmlns:a16="http://schemas.microsoft.com/office/drawing/2014/main" id="{A48B4D60-D4BE-4AAF-B3A5-CE8F3D15FB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79" name="Freeform 689">
              <a:extLst>
                <a:ext uri="{FF2B5EF4-FFF2-40B4-BE49-F238E27FC236}">
                  <a16:creationId xmlns:a16="http://schemas.microsoft.com/office/drawing/2014/main" id="{AC9FD30D-583A-4FE8-8461-40E95FCA5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0" name="Freeform 690">
              <a:extLst>
                <a:ext uri="{FF2B5EF4-FFF2-40B4-BE49-F238E27FC236}">
                  <a16:creationId xmlns:a16="http://schemas.microsoft.com/office/drawing/2014/main" id="{9BDEB98B-1F68-480D-90DE-21D9BAFD6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1" name="Freeform 691">
              <a:extLst>
                <a:ext uri="{FF2B5EF4-FFF2-40B4-BE49-F238E27FC236}">
                  <a16:creationId xmlns:a16="http://schemas.microsoft.com/office/drawing/2014/main" id="{5385A22D-5FB5-4AA7-AB7B-0169146AA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2" name="Freeform 692">
              <a:extLst>
                <a:ext uri="{FF2B5EF4-FFF2-40B4-BE49-F238E27FC236}">
                  <a16:creationId xmlns:a16="http://schemas.microsoft.com/office/drawing/2014/main" id="{F0170CC9-239D-4B05-A063-2E9133CFD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3" name="Freeform 693">
              <a:extLst>
                <a:ext uri="{FF2B5EF4-FFF2-40B4-BE49-F238E27FC236}">
                  <a16:creationId xmlns:a16="http://schemas.microsoft.com/office/drawing/2014/main" id="{F95CBD4F-3BD9-4EE2-B254-58A498F8B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4" name="Freeform 694">
              <a:extLst>
                <a:ext uri="{FF2B5EF4-FFF2-40B4-BE49-F238E27FC236}">
                  <a16:creationId xmlns:a16="http://schemas.microsoft.com/office/drawing/2014/main" id="{4D831535-8D0B-495D-B68F-AC1BB7B6ADC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5" name="Freeform 695">
              <a:extLst>
                <a:ext uri="{FF2B5EF4-FFF2-40B4-BE49-F238E27FC236}">
                  <a16:creationId xmlns:a16="http://schemas.microsoft.com/office/drawing/2014/main" id="{69D8187C-C129-4BCB-AFCE-293958837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6" name="Freeform 696">
              <a:extLst>
                <a:ext uri="{FF2B5EF4-FFF2-40B4-BE49-F238E27FC236}">
                  <a16:creationId xmlns:a16="http://schemas.microsoft.com/office/drawing/2014/main" id="{C3C6313D-540C-4C9E-BB53-C6B6E1E5EF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99" name="Group 699">
            <a:extLst>
              <a:ext uri="{FF2B5EF4-FFF2-40B4-BE49-F238E27FC236}">
                <a16:creationId xmlns:a16="http://schemas.microsoft.com/office/drawing/2014/main" id="{FB91212D-45D4-4DCC-BDFC-FF4EFA3324F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685599" y="2084708"/>
            <a:ext cx="501650" cy="512763"/>
            <a:chOff x="2839" y="3501"/>
            <a:chExt cx="755" cy="803"/>
          </a:xfrm>
        </p:grpSpPr>
        <p:pic>
          <p:nvPicPr>
            <p:cNvPr id="200" name="Picture 700" descr="desktop_computer_stylized_medium">
              <a:extLst>
                <a:ext uri="{FF2B5EF4-FFF2-40B4-BE49-F238E27FC236}">
                  <a16:creationId xmlns:a16="http://schemas.microsoft.com/office/drawing/2014/main" id="{091512DE-A99A-45F1-AD1E-E89902B2A5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1" name="Freeform 701">
              <a:extLst>
                <a:ext uri="{FF2B5EF4-FFF2-40B4-BE49-F238E27FC236}">
                  <a16:creationId xmlns:a16="http://schemas.microsoft.com/office/drawing/2014/main" id="{A13DE865-F58F-4ED7-83BB-6AA61579E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02" name="Group 702">
            <a:extLst>
              <a:ext uri="{FF2B5EF4-FFF2-40B4-BE49-F238E27FC236}">
                <a16:creationId xmlns:a16="http://schemas.microsoft.com/office/drawing/2014/main" id="{FA814B38-EE21-468C-A984-DDE6BB91A93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36411" y="1657671"/>
            <a:ext cx="501650" cy="512762"/>
            <a:chOff x="2839" y="3501"/>
            <a:chExt cx="755" cy="803"/>
          </a:xfrm>
        </p:grpSpPr>
        <p:pic>
          <p:nvPicPr>
            <p:cNvPr id="203" name="Picture 703" descr="desktop_computer_stylized_medium">
              <a:extLst>
                <a:ext uri="{FF2B5EF4-FFF2-40B4-BE49-F238E27FC236}">
                  <a16:creationId xmlns:a16="http://schemas.microsoft.com/office/drawing/2014/main" id="{FF2A1996-EC33-4DE1-94F3-D3296D7CE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" name="Freeform 704">
              <a:extLst>
                <a:ext uri="{FF2B5EF4-FFF2-40B4-BE49-F238E27FC236}">
                  <a16:creationId xmlns:a16="http://schemas.microsoft.com/office/drawing/2014/main" id="{790B60FB-3074-4BE0-987B-B73E56F8A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05" name="Group 705">
            <a:extLst>
              <a:ext uri="{FF2B5EF4-FFF2-40B4-BE49-F238E27FC236}">
                <a16:creationId xmlns:a16="http://schemas.microsoft.com/office/drawing/2014/main" id="{A3C97449-06CA-4E4A-96BC-C14A3637EBCF}"/>
              </a:ext>
            </a:extLst>
          </p:cNvPr>
          <p:cNvGrpSpPr>
            <a:grpSpLocks/>
          </p:cNvGrpSpPr>
          <p:nvPr/>
        </p:nvGrpSpPr>
        <p:grpSpPr bwMode="auto">
          <a:xfrm>
            <a:off x="8509511" y="2045021"/>
            <a:ext cx="501650" cy="512762"/>
            <a:chOff x="2839" y="3501"/>
            <a:chExt cx="755" cy="803"/>
          </a:xfrm>
        </p:grpSpPr>
        <p:pic>
          <p:nvPicPr>
            <p:cNvPr id="206" name="Picture 706" descr="desktop_computer_stylized_medium">
              <a:extLst>
                <a:ext uri="{FF2B5EF4-FFF2-40B4-BE49-F238E27FC236}">
                  <a16:creationId xmlns:a16="http://schemas.microsoft.com/office/drawing/2014/main" id="{5BBA5C7C-0366-465C-8517-38D6BE557A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Freeform 707">
              <a:extLst>
                <a:ext uri="{FF2B5EF4-FFF2-40B4-BE49-F238E27FC236}">
                  <a16:creationId xmlns:a16="http://schemas.microsoft.com/office/drawing/2014/main" id="{C229F09B-BD73-40D6-BAF2-60F30F4BE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08" name="Group 708">
            <a:extLst>
              <a:ext uri="{FF2B5EF4-FFF2-40B4-BE49-F238E27FC236}">
                <a16:creationId xmlns:a16="http://schemas.microsoft.com/office/drawing/2014/main" id="{EB26A5B5-C298-40C2-B78F-CFE2010BD263}"/>
              </a:ext>
            </a:extLst>
          </p:cNvPr>
          <p:cNvGrpSpPr>
            <a:grpSpLocks/>
          </p:cNvGrpSpPr>
          <p:nvPr/>
        </p:nvGrpSpPr>
        <p:grpSpPr bwMode="auto">
          <a:xfrm>
            <a:off x="8311074" y="2484758"/>
            <a:ext cx="501650" cy="512763"/>
            <a:chOff x="2839" y="3501"/>
            <a:chExt cx="755" cy="803"/>
          </a:xfrm>
        </p:grpSpPr>
        <p:pic>
          <p:nvPicPr>
            <p:cNvPr id="209" name="Picture 709" descr="desktop_computer_stylized_medium">
              <a:extLst>
                <a:ext uri="{FF2B5EF4-FFF2-40B4-BE49-F238E27FC236}">
                  <a16:creationId xmlns:a16="http://schemas.microsoft.com/office/drawing/2014/main" id="{A9827992-2DA2-4DAF-AA40-E2B463D639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0" name="Freeform 710">
              <a:extLst>
                <a:ext uri="{FF2B5EF4-FFF2-40B4-BE49-F238E27FC236}">
                  <a16:creationId xmlns:a16="http://schemas.microsoft.com/office/drawing/2014/main" id="{B522F07A-EDF4-4258-A5F3-BA1F9A699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646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F80593-E19E-4DBA-A9BB-03286D432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多接入协议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02D22-5A69-4133-884A-58B8A8E1B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广播信道中，往往只有</a:t>
            </a:r>
            <a:r>
              <a:rPr lang="en-US" altLang="zh-CN" dirty="0"/>
              <a:t>1</a:t>
            </a:r>
            <a:r>
              <a:rPr lang="zh-CN" altLang="en-US" dirty="0"/>
              <a:t>条共享的广播信道 </a:t>
            </a:r>
            <a:r>
              <a:rPr lang="en-US" altLang="zh-CN" dirty="0"/>
              <a:t>(single shared broadcast channel)</a:t>
            </a:r>
          </a:p>
          <a:p>
            <a:r>
              <a:rPr lang="zh-CN" altLang="en-US" dirty="0"/>
              <a:t>却有两个或多个节点，可能发生同时的数据传输</a:t>
            </a:r>
            <a:endParaRPr lang="en-US" altLang="zh-CN" dirty="0"/>
          </a:p>
          <a:p>
            <a:pPr lvl="1"/>
            <a:r>
              <a:rPr lang="zh-CN" altLang="en-US" dirty="0"/>
              <a:t>这会导致干涉的发生（或“碰撞</a:t>
            </a:r>
            <a:r>
              <a:rPr lang="en-US" altLang="zh-CN" dirty="0"/>
              <a:t>collision</a:t>
            </a:r>
            <a:r>
              <a:rPr lang="zh-CN" altLang="en-US" dirty="0"/>
              <a:t>”）：如果一个</a:t>
            </a:r>
            <a:r>
              <a:rPr lang="en-US" altLang="zh-CN" dirty="0"/>
              <a:t>node</a:t>
            </a:r>
            <a:r>
              <a:rPr lang="zh-CN" altLang="en-US" dirty="0"/>
              <a:t>同时需要发送两个信号，或者多个</a:t>
            </a:r>
            <a:r>
              <a:rPr lang="en-US" altLang="zh-CN" dirty="0"/>
              <a:t>node</a:t>
            </a:r>
            <a:r>
              <a:rPr lang="zh-CN" altLang="en-US" dirty="0"/>
              <a:t>需要同时发送多个信号。</a:t>
            </a:r>
            <a:endParaRPr lang="en-US" altLang="zh-CN" dirty="0"/>
          </a:p>
          <a:p>
            <a:r>
              <a:rPr lang="zh-CN" altLang="en-US" dirty="0"/>
              <a:t>多接入协议 </a:t>
            </a:r>
            <a:r>
              <a:rPr lang="en-US" altLang="zh-CN" dirty="0"/>
              <a:t>multiple access protocol</a:t>
            </a:r>
          </a:p>
          <a:p>
            <a:pPr lvl="1"/>
            <a:r>
              <a:rPr lang="zh-CN" altLang="en-US" dirty="0"/>
              <a:t>分布式算法 </a:t>
            </a:r>
            <a:r>
              <a:rPr lang="en-US" altLang="zh-CN" dirty="0"/>
              <a:t>– </a:t>
            </a:r>
            <a:r>
              <a:rPr lang="zh-CN" altLang="en-US" dirty="0"/>
              <a:t>每个节点上分别决定是否应该发送信号</a:t>
            </a:r>
            <a:endParaRPr lang="en-US" altLang="zh-CN" dirty="0"/>
          </a:p>
          <a:p>
            <a:pPr lvl="1"/>
            <a:r>
              <a:rPr lang="zh-CN" altLang="en-US" dirty="0"/>
              <a:t>“</a:t>
            </a:r>
            <a:r>
              <a:rPr lang="en-US" altLang="zh-CN" dirty="0"/>
              <a:t>how nodes share channel</a:t>
            </a:r>
            <a:r>
              <a:rPr lang="zh-CN" altLang="en-US" dirty="0"/>
              <a:t>”“何时可以发送信号”</a:t>
            </a:r>
            <a:endParaRPr lang="en-US" altLang="zh-CN" dirty="0"/>
          </a:p>
          <a:p>
            <a:pPr lvl="1"/>
            <a:r>
              <a:rPr lang="zh-CN" altLang="en-US" dirty="0"/>
              <a:t>注意，所有的协议通信用到的也是该广播信道自身！即，没有额外的信道用于协调这些节点。</a:t>
            </a:r>
          </a:p>
        </p:txBody>
      </p:sp>
    </p:spTree>
    <p:extLst>
      <p:ext uri="{BB962C8B-B14F-4D97-AF65-F5344CB8AC3E}">
        <p14:creationId xmlns:p14="http://schemas.microsoft.com/office/powerpoint/2010/main" val="91278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59A7-E172-4EAC-99A4-297C2F32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三类多接入协议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E7CF2-995A-4D75-B4E7-5048D5D6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信道划分 （</a:t>
            </a:r>
            <a:r>
              <a:rPr lang="en-US" altLang="zh-CN" b="1" dirty="0">
                <a:solidFill>
                  <a:srgbClr val="FF0000"/>
                </a:solidFill>
              </a:rPr>
              <a:t>channel partitioning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将信道分为小块（例如分成</a:t>
            </a:r>
            <a:r>
              <a:rPr lang="en-US" altLang="zh-CN" dirty="0"/>
              <a:t>time slots</a:t>
            </a:r>
            <a:r>
              <a:rPr lang="zh-CN" altLang="en-US" dirty="0"/>
              <a:t>、根据频率划分、采用不同的编码调制信号等）</a:t>
            </a:r>
            <a:endParaRPr lang="en-US" altLang="zh-CN" dirty="0"/>
          </a:p>
          <a:p>
            <a:pPr lvl="1"/>
            <a:r>
              <a:rPr lang="zh-CN" altLang="en-US" dirty="0"/>
              <a:t>每一小块被一个节点独享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随机接入 （</a:t>
            </a:r>
            <a:r>
              <a:rPr lang="en-US" altLang="zh-CN" b="1" dirty="0">
                <a:solidFill>
                  <a:srgbClr val="FF0000"/>
                </a:solidFill>
              </a:rPr>
              <a:t>random access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不划分信道，允许碰撞</a:t>
            </a:r>
            <a:endParaRPr lang="en-US" altLang="zh-CN" dirty="0"/>
          </a:p>
          <a:p>
            <a:pPr lvl="1"/>
            <a:r>
              <a:rPr lang="zh-CN" altLang="en-US" dirty="0"/>
              <a:t>尝试从“碰撞”中“恢复”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受控接入（</a:t>
            </a:r>
            <a:r>
              <a:rPr lang="en-US" altLang="zh-CN" b="1" dirty="0">
                <a:solidFill>
                  <a:srgbClr val="FF0000"/>
                </a:solidFill>
              </a:rPr>
              <a:t>’taking turns’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节点轮流发送信息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877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链路层概述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Introduction to the link layer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CBB5C-BB22-44BB-A6EF-7E41D8BD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信道划分 </a:t>
            </a:r>
            <a:r>
              <a:rPr lang="en-US" altLang="zh-CN" dirty="0"/>
              <a:t>– TDMA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E488B-430D-4F0C-AD89-242A26F22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TDMA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time division multiple access </a:t>
            </a:r>
            <a:r>
              <a:rPr lang="zh-CN" altLang="en-US" b="1" dirty="0">
                <a:solidFill>
                  <a:srgbClr val="FF0000"/>
                </a:solidFill>
              </a:rPr>
              <a:t>时分复用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节点分轮（</a:t>
            </a:r>
            <a:r>
              <a:rPr lang="en-US" altLang="zh-CN" dirty="0"/>
              <a:t>in “rounds”</a:t>
            </a:r>
            <a:r>
              <a:rPr lang="zh-CN" altLang="en-US" dirty="0"/>
              <a:t>）使用信道</a:t>
            </a:r>
            <a:endParaRPr lang="en-US" altLang="zh-CN" dirty="0"/>
          </a:p>
          <a:p>
            <a:r>
              <a:rPr lang="zh-CN" altLang="en-US" dirty="0"/>
              <a:t>每个节点在每一轮都会获得定长的</a:t>
            </a:r>
            <a:r>
              <a:rPr lang="en-US" altLang="zh-CN" dirty="0"/>
              <a:t>slot</a:t>
            </a:r>
            <a:r>
              <a:rPr lang="zh-CN" altLang="en-US" dirty="0"/>
              <a:t>（通常 </a:t>
            </a:r>
            <a:r>
              <a:rPr lang="en-US" altLang="zh-CN" dirty="0"/>
              <a:t>slot</a:t>
            </a:r>
            <a:r>
              <a:rPr lang="zh-CN" altLang="en-US" dirty="0"/>
              <a:t>的长度等于传输</a:t>
            </a:r>
            <a:r>
              <a:rPr lang="en-US" altLang="zh-CN" dirty="0"/>
              <a:t>packet</a:t>
            </a:r>
            <a:r>
              <a:rPr lang="zh-CN" altLang="en-US" dirty="0"/>
              <a:t>的时间）</a:t>
            </a:r>
            <a:endParaRPr lang="en-US" altLang="zh-CN" dirty="0"/>
          </a:p>
          <a:p>
            <a:r>
              <a:rPr lang="zh-CN" altLang="en-US" dirty="0"/>
              <a:t>分配但未用的</a:t>
            </a:r>
            <a:r>
              <a:rPr lang="en-US" altLang="zh-CN" dirty="0"/>
              <a:t>slot</a:t>
            </a:r>
            <a:r>
              <a:rPr lang="zh-CN" altLang="en-US" dirty="0"/>
              <a:t>则保持闲置</a:t>
            </a:r>
            <a:endParaRPr lang="en-US" altLang="zh-CN" dirty="0"/>
          </a:p>
          <a:p>
            <a:r>
              <a:rPr lang="zh-CN" altLang="en-US" dirty="0"/>
              <a:t>例：</a:t>
            </a:r>
            <a:r>
              <a:rPr lang="en-US" altLang="zh-CN" dirty="0"/>
              <a:t>6</a:t>
            </a:r>
            <a:r>
              <a:rPr lang="zh-CN" altLang="en-US" dirty="0"/>
              <a:t>个节点，节点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发送数据，而节点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不发送数据</a:t>
            </a:r>
          </a:p>
        </p:txBody>
      </p:sp>
      <p:sp>
        <p:nvSpPr>
          <p:cNvPr id="4" name="Line 7">
            <a:extLst>
              <a:ext uri="{FF2B5EF4-FFF2-40B4-BE49-F238E27FC236}">
                <a16:creationId xmlns:a16="http://schemas.microsoft.com/office/drawing/2014/main" id="{56A34E26-8F71-4EC5-B869-2837A8ED9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9526" y="5392285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6C03A3E-17A3-410B-8A0F-E6447F699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776" y="5165272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4285A4A-1727-423C-87F1-DDFB1CE6B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626" y="5165272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69D9D58-78DF-4592-89EC-E10876B56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288" y="5165272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2F237295-B5B7-4B88-B3DF-39D9A67BE6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363" y="5052560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383AB5D0-3DD9-4DE6-A64C-DE33AADC2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8801" y="5055735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" name="Text Box 23">
            <a:extLst>
              <a:ext uri="{FF2B5EF4-FFF2-40B4-BE49-F238E27FC236}">
                <a16:creationId xmlns:a16="http://schemas.microsoft.com/office/drawing/2014/main" id="{22C3493C-1376-4237-A762-B5833EAF4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881" y="5710691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11" name="Text Box 24">
            <a:extLst>
              <a:ext uri="{FF2B5EF4-FFF2-40B4-BE49-F238E27FC236}">
                <a16:creationId xmlns:a16="http://schemas.microsoft.com/office/drawing/2014/main" id="{7A614ED7-EBFE-47D7-B2B2-759205C53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938" y="511764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12" name="Text Box 25">
            <a:extLst>
              <a:ext uri="{FF2B5EF4-FFF2-40B4-BE49-F238E27FC236}">
                <a16:creationId xmlns:a16="http://schemas.microsoft.com/office/drawing/2014/main" id="{FEEFF482-6BD4-41A2-8A5B-DE729489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2169" y="570275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13" name="Rectangle 26">
            <a:extLst>
              <a:ext uri="{FF2B5EF4-FFF2-40B4-BE49-F238E27FC236}">
                <a16:creationId xmlns:a16="http://schemas.microsoft.com/office/drawing/2014/main" id="{53238428-60C1-4DE0-9656-445714388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276" y="5160510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Rectangle 27">
            <a:extLst>
              <a:ext uri="{FF2B5EF4-FFF2-40B4-BE49-F238E27FC236}">
                <a16:creationId xmlns:a16="http://schemas.microsoft.com/office/drawing/2014/main" id="{1AB099DD-693B-46D0-A7EA-D6B2656E1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126" y="5160510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6011F2D0-B3C0-42F8-86A4-A53F5D2D1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2788" y="5160510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FD3CB746-6853-41D4-8278-2977DA575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863" y="5047797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F99200C6-5AD2-47C5-9F72-DA77BE9A5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8381" y="570592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18" name="Text Box 31">
            <a:extLst>
              <a:ext uri="{FF2B5EF4-FFF2-40B4-BE49-F238E27FC236}">
                <a16:creationId xmlns:a16="http://schemas.microsoft.com/office/drawing/2014/main" id="{153CC093-9179-4535-8013-3121EC0BC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438" y="5112885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3</a:t>
            </a: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id="{1010D09A-EBFC-41B8-9408-1DD998CC4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9669" y="5697991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20" name="Line 34">
            <a:extLst>
              <a:ext uri="{FF2B5EF4-FFF2-40B4-BE49-F238E27FC236}">
                <a16:creationId xmlns:a16="http://schemas.microsoft.com/office/drawing/2014/main" id="{6A8C25B9-38A9-42E3-8DA1-1250204C4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4376" y="515733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35">
            <a:extLst>
              <a:ext uri="{FF2B5EF4-FFF2-40B4-BE49-F238E27FC236}">
                <a16:creationId xmlns:a16="http://schemas.microsoft.com/office/drawing/2014/main" id="{D603C89F-713A-40A5-A65A-9F3F51858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0626" y="5162097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EAA9C0FD-FCD9-4D37-BC7B-A24E0DE30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6876" y="5162097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" name="Line 37">
            <a:extLst>
              <a:ext uri="{FF2B5EF4-FFF2-40B4-BE49-F238E27FC236}">
                <a16:creationId xmlns:a16="http://schemas.microsoft.com/office/drawing/2014/main" id="{20D45210-9FEC-4F7C-95BC-6E7CD9CB3E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3126" y="5162097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" name="Line 38">
            <a:extLst>
              <a:ext uri="{FF2B5EF4-FFF2-40B4-BE49-F238E27FC236}">
                <a16:creationId xmlns:a16="http://schemas.microsoft.com/office/drawing/2014/main" id="{CAA0D60C-C715-4B1D-9A2E-3A994B601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4138" y="5152572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" name="Line 39">
            <a:extLst>
              <a:ext uri="{FF2B5EF4-FFF2-40B4-BE49-F238E27FC236}">
                <a16:creationId xmlns:a16="http://schemas.microsoft.com/office/drawing/2014/main" id="{E26902B3-3A26-46BD-BD28-5ED9F0A27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1876" y="515733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" name="Line 40">
            <a:extLst>
              <a:ext uri="{FF2B5EF4-FFF2-40B4-BE49-F238E27FC236}">
                <a16:creationId xmlns:a16="http://schemas.microsoft.com/office/drawing/2014/main" id="{306992DF-E402-470C-9F7D-6AE14359C0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613" y="5152572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" name="Line 41">
            <a:extLst>
              <a:ext uri="{FF2B5EF4-FFF2-40B4-BE49-F238E27FC236}">
                <a16:creationId xmlns:a16="http://schemas.microsoft.com/office/drawing/2014/main" id="{C4368569-9725-4544-956B-3E03AC23F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351" y="5147810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8" name="Line 42">
            <a:extLst>
              <a:ext uri="{FF2B5EF4-FFF2-40B4-BE49-F238E27FC236}">
                <a16:creationId xmlns:a16="http://schemas.microsoft.com/office/drawing/2014/main" id="{6EBA9E03-606F-44D1-B0DA-C000AEB772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0626" y="515733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9" name="Line 43">
            <a:extLst>
              <a:ext uri="{FF2B5EF4-FFF2-40B4-BE49-F238E27FC236}">
                <a16:creationId xmlns:a16="http://schemas.microsoft.com/office/drawing/2014/main" id="{97CFCDED-5F9B-4677-BC58-3C3585BB9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8363" y="5062085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0" name="Line 44">
            <a:extLst>
              <a:ext uri="{FF2B5EF4-FFF2-40B4-BE49-F238E27FC236}">
                <a16:creationId xmlns:a16="http://schemas.microsoft.com/office/drawing/2014/main" id="{8664648F-E04E-4040-9E89-9D87F1460A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8126" y="5157335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1" name="Text Box 45">
            <a:extLst>
              <a:ext uri="{FF2B5EF4-FFF2-40B4-BE49-F238E27FC236}">
                <a16:creationId xmlns:a16="http://schemas.microsoft.com/office/drawing/2014/main" id="{7E8541E5-F5A0-4631-A8EC-B68C65067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938" y="4533447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32" name="Line 46">
            <a:extLst>
              <a:ext uri="{FF2B5EF4-FFF2-40B4-BE49-F238E27FC236}">
                <a16:creationId xmlns:a16="http://schemas.microsoft.com/office/drawing/2014/main" id="{A9C1692A-17E0-4A87-B87F-FCDD638DD6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9151" y="4869997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3" name="Line 47">
            <a:extLst>
              <a:ext uri="{FF2B5EF4-FFF2-40B4-BE49-F238E27FC236}">
                <a16:creationId xmlns:a16="http://schemas.microsoft.com/office/drawing/2014/main" id="{71C2EAE9-B457-485C-AD90-00542424C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54476" y="486523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4" name="Line 48">
            <a:extLst>
              <a:ext uri="{FF2B5EF4-FFF2-40B4-BE49-F238E27FC236}">
                <a16:creationId xmlns:a16="http://schemas.microsoft.com/office/drawing/2014/main" id="{F7DD5F57-6866-4B31-A8FC-2636BD060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3838" y="477792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5" name="Line 49">
            <a:extLst>
              <a:ext uri="{FF2B5EF4-FFF2-40B4-BE49-F238E27FC236}">
                <a16:creationId xmlns:a16="http://schemas.microsoft.com/office/drawing/2014/main" id="{D4B7650C-72FF-4219-96EC-096B4DB13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2926" y="476839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6" name="Text Box 51">
            <a:extLst>
              <a:ext uri="{FF2B5EF4-FFF2-40B4-BE49-F238E27FC236}">
                <a16:creationId xmlns:a16="http://schemas.microsoft.com/office/drawing/2014/main" id="{C2375C7E-EA77-4B81-8506-96499FEE4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788" y="4506460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  <a:cs typeface="+mn-cs"/>
              </a:rPr>
              <a:t>frame</a:t>
            </a:r>
          </a:p>
        </p:txBody>
      </p:sp>
      <p:sp>
        <p:nvSpPr>
          <p:cNvPr id="37" name="Line 52">
            <a:extLst>
              <a:ext uri="{FF2B5EF4-FFF2-40B4-BE49-F238E27FC236}">
                <a16:creationId xmlns:a16="http://schemas.microsoft.com/office/drawing/2014/main" id="{F6B5A845-68F0-4FEC-ABD4-414D810D5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3001" y="4876347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" name="Line 53">
            <a:extLst>
              <a:ext uri="{FF2B5EF4-FFF2-40B4-BE49-F238E27FC236}">
                <a16:creationId xmlns:a16="http://schemas.microsoft.com/office/drawing/2014/main" id="{65187B70-BD72-4012-B0EA-6A6BD48B64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8326" y="4871585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" name="Line 55">
            <a:extLst>
              <a:ext uri="{FF2B5EF4-FFF2-40B4-BE49-F238E27FC236}">
                <a16:creationId xmlns:a16="http://schemas.microsoft.com/office/drawing/2014/main" id="{8DA69738-501E-49C1-9CEE-4F1ECAF3CB22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6776" y="474141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41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CBB5C-BB22-44BB-A6EF-7E41D8BD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信道划分 </a:t>
            </a:r>
            <a:r>
              <a:rPr lang="en-US" altLang="zh-CN" dirty="0"/>
              <a:t>– FDMA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E488B-430D-4F0C-AD89-242A26F2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FDMA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frequency division multiple access </a:t>
            </a:r>
            <a:r>
              <a:rPr lang="zh-CN" altLang="en-US" b="1" dirty="0">
                <a:solidFill>
                  <a:srgbClr val="FF0000"/>
                </a:solidFill>
              </a:rPr>
              <a:t>频分复用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信道的频谱划分为不同的频段</a:t>
            </a:r>
            <a:endParaRPr lang="en-US" altLang="zh-CN" dirty="0"/>
          </a:p>
          <a:p>
            <a:r>
              <a:rPr lang="zh-CN" altLang="en-US" dirty="0"/>
              <a:t>每个节点分配使用固定的频段发送数据</a:t>
            </a:r>
            <a:endParaRPr lang="en-US" altLang="zh-CN" dirty="0"/>
          </a:p>
          <a:p>
            <a:r>
              <a:rPr lang="zh-CN" altLang="en-US" dirty="0"/>
              <a:t>对于不发送数据的节点，对应的频段即为闲置状态</a:t>
            </a:r>
            <a:endParaRPr lang="en-US" altLang="zh-CN" dirty="0"/>
          </a:p>
          <a:p>
            <a:r>
              <a:rPr lang="zh-CN" altLang="en-US" dirty="0"/>
              <a:t>例：和上页类似的</a:t>
            </a:r>
            <a:br>
              <a:rPr lang="en-US" altLang="zh-CN" dirty="0"/>
            </a:br>
            <a:r>
              <a:rPr lang="en-US" altLang="zh-CN" dirty="0"/>
              <a:t>6</a:t>
            </a:r>
            <a:r>
              <a:rPr lang="zh-CN" altLang="en-US" dirty="0"/>
              <a:t>个节点的网络。</a:t>
            </a:r>
          </a:p>
        </p:txBody>
      </p:sp>
      <p:sp>
        <p:nvSpPr>
          <p:cNvPr id="10" name="Text Box 23">
            <a:extLst>
              <a:ext uri="{FF2B5EF4-FFF2-40B4-BE49-F238E27FC236}">
                <a16:creationId xmlns:a16="http://schemas.microsoft.com/office/drawing/2014/main" id="{22C3493C-1376-4237-A762-B5833EAF4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881" y="5710691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12" name="Text Box 25">
            <a:extLst>
              <a:ext uri="{FF2B5EF4-FFF2-40B4-BE49-F238E27FC236}">
                <a16:creationId xmlns:a16="http://schemas.microsoft.com/office/drawing/2014/main" id="{FEEFF482-6BD4-41A2-8A5B-DE729489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2169" y="570275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F99200C6-5AD2-47C5-9F72-DA77BE9A5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8381" y="570592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id="{1010D09A-EBFC-41B8-9408-1DD998CC4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9669" y="5697991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F0593C36-1668-46BA-95FA-85BD840EC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7737" y="3831658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" name="Line 5">
            <a:extLst>
              <a:ext uri="{FF2B5EF4-FFF2-40B4-BE49-F238E27FC236}">
                <a16:creationId xmlns:a16="http://schemas.microsoft.com/office/drawing/2014/main" id="{B6E58CAD-FFEE-4E2B-AE5C-3097415948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66149" y="4936558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2" name="Line 6">
            <a:extLst>
              <a:ext uri="{FF2B5EF4-FFF2-40B4-BE49-F238E27FC236}">
                <a16:creationId xmlns:a16="http://schemas.microsoft.com/office/drawing/2014/main" id="{AE5D6A96-7425-4BDF-94B3-76C7E1E15E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61387" y="532867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Line 7">
            <a:extLst>
              <a:ext uri="{FF2B5EF4-FFF2-40B4-BE49-F238E27FC236}">
                <a16:creationId xmlns:a16="http://schemas.microsoft.com/office/drawing/2014/main" id="{029027B4-5443-4917-8547-B0EFC09176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66149" y="5714433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4" name="Line 8">
            <a:extLst>
              <a:ext uri="{FF2B5EF4-FFF2-40B4-BE49-F238E27FC236}">
                <a16:creationId xmlns:a16="http://schemas.microsoft.com/office/drawing/2014/main" id="{8B59DC0F-8D29-4948-A5F9-3ACBFB01BD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61387" y="455079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5" name="Line 9">
            <a:extLst>
              <a:ext uri="{FF2B5EF4-FFF2-40B4-BE49-F238E27FC236}">
                <a16:creationId xmlns:a16="http://schemas.microsoft.com/office/drawing/2014/main" id="{39134453-DEA9-4D87-A0AF-813E458780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66149" y="4165033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" name="Line 11">
            <a:extLst>
              <a:ext uri="{FF2B5EF4-FFF2-40B4-BE49-F238E27FC236}">
                <a16:creationId xmlns:a16="http://schemas.microsoft.com/office/drawing/2014/main" id="{41876D40-82C7-4624-850E-BC09E3DAC7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86874" y="410470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7" name="Freeform 12">
            <a:extLst>
              <a:ext uri="{FF2B5EF4-FFF2-40B4-BE49-F238E27FC236}">
                <a16:creationId xmlns:a16="http://schemas.microsoft.com/office/drawing/2014/main" id="{6CD11827-7524-41D9-B6B9-7C478A27FEAF}"/>
              </a:ext>
            </a:extLst>
          </p:cNvPr>
          <p:cNvSpPr>
            <a:spLocks/>
          </p:cNvSpPr>
          <p:nvPr/>
        </p:nvSpPr>
        <p:spPr bwMode="auto">
          <a:xfrm>
            <a:off x="9434512" y="3985645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228A6E1E-3644-4BBB-AE0A-A9ABBA1F21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499" y="450793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9" name="Line 15">
            <a:extLst>
              <a:ext uri="{FF2B5EF4-FFF2-40B4-BE49-F238E27FC236}">
                <a16:creationId xmlns:a16="http://schemas.microsoft.com/office/drawing/2014/main" id="{17018C33-2C95-4D3E-AAD1-CBA3F8FB6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9334499" y="4906395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0" name="Freeform 16">
            <a:extLst>
              <a:ext uri="{FF2B5EF4-FFF2-40B4-BE49-F238E27FC236}">
                <a16:creationId xmlns:a16="http://schemas.microsoft.com/office/drawing/2014/main" id="{04009790-9C57-49D0-9340-4AB0070C46D4}"/>
              </a:ext>
            </a:extLst>
          </p:cNvPr>
          <p:cNvSpPr>
            <a:spLocks/>
          </p:cNvSpPr>
          <p:nvPr/>
        </p:nvSpPr>
        <p:spPr bwMode="auto">
          <a:xfrm>
            <a:off x="9482137" y="4787333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51" name="Group 17">
            <a:extLst>
              <a:ext uri="{FF2B5EF4-FFF2-40B4-BE49-F238E27FC236}">
                <a16:creationId xmlns:a16="http://schemas.microsoft.com/office/drawing/2014/main" id="{0D17FD02-8F22-47E9-93D8-E0BD63449765}"/>
              </a:ext>
            </a:extLst>
          </p:cNvPr>
          <p:cNvGrpSpPr>
            <a:grpSpLocks/>
          </p:cNvGrpSpPr>
          <p:nvPr/>
        </p:nvGrpSpPr>
        <p:grpSpPr bwMode="auto">
          <a:xfrm>
            <a:off x="9351962" y="5192145"/>
            <a:ext cx="2228850" cy="119063"/>
            <a:chOff x="1884" y="2826"/>
            <a:chExt cx="1404" cy="75"/>
          </a:xfrm>
        </p:grpSpPr>
        <p:sp>
          <p:nvSpPr>
            <p:cNvPr id="52" name="Line 18">
              <a:extLst>
                <a:ext uri="{FF2B5EF4-FFF2-40B4-BE49-F238E27FC236}">
                  <a16:creationId xmlns:a16="http://schemas.microsoft.com/office/drawing/2014/main" id="{4056A452-8ED2-461D-8E36-703E5C675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3" name="Freeform 19">
              <a:extLst>
                <a:ext uri="{FF2B5EF4-FFF2-40B4-BE49-F238E27FC236}">
                  <a16:creationId xmlns:a16="http://schemas.microsoft.com/office/drawing/2014/main" id="{AFDD4A04-7371-40AE-95B6-B990B53F3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54" name="Line 20">
            <a:extLst>
              <a:ext uri="{FF2B5EF4-FFF2-40B4-BE49-F238E27FC236}">
                <a16:creationId xmlns:a16="http://schemas.microsoft.com/office/drawing/2014/main" id="{31FAFAFB-AF9B-460D-9BF8-4C86B2766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2124" y="571760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5" name="Text Box 22">
            <a:extLst>
              <a:ext uri="{FF2B5EF4-FFF2-40B4-BE49-F238E27FC236}">
                <a16:creationId xmlns:a16="http://schemas.microsoft.com/office/drawing/2014/main" id="{D7CF350B-C6A2-4298-8373-1A64AA5958B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363618" y="4711927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frequency bands</a:t>
            </a:r>
          </a:p>
        </p:txBody>
      </p:sp>
      <p:sp>
        <p:nvSpPr>
          <p:cNvPr id="56" name="Freeform 54">
            <a:extLst>
              <a:ext uri="{FF2B5EF4-FFF2-40B4-BE49-F238E27FC236}">
                <a16:creationId xmlns:a16="http://schemas.microsoft.com/office/drawing/2014/main" id="{767D3D34-FAEE-45DA-BD8A-C4DA3BC0A60D}"/>
              </a:ext>
            </a:extLst>
          </p:cNvPr>
          <p:cNvSpPr>
            <a:spLocks/>
          </p:cNvSpPr>
          <p:nvPr/>
        </p:nvSpPr>
        <p:spPr bwMode="auto">
          <a:xfrm>
            <a:off x="5972174" y="4041208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0815B8-19ED-4331-A4C8-5FB0148C340E}"/>
              </a:ext>
            </a:extLst>
          </p:cNvPr>
          <p:cNvGrpSpPr>
            <a:grpSpLocks/>
          </p:cNvGrpSpPr>
          <p:nvPr/>
        </p:nvGrpSpPr>
        <p:grpSpPr bwMode="auto">
          <a:xfrm>
            <a:off x="4233862" y="4679383"/>
            <a:ext cx="1666875" cy="314325"/>
            <a:chOff x="1614" y="1494"/>
            <a:chExt cx="1050" cy="19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2AC5788-5922-4087-809C-D0CEBCE81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4D7B8AC2-5AFA-402E-8E9F-DE6811AC5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DCE078F-A7C6-46C7-8919-C85993052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61" name="Line 60">
              <a:extLst>
                <a:ext uri="{FF2B5EF4-FFF2-40B4-BE49-F238E27FC236}">
                  <a16:creationId xmlns:a16="http://schemas.microsoft.com/office/drawing/2014/main" id="{751B39FD-99B9-4611-96CC-68AECC4A7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sp>
        <p:nvSpPr>
          <p:cNvPr id="62" name="Freeform 65">
            <a:extLst>
              <a:ext uri="{FF2B5EF4-FFF2-40B4-BE49-F238E27FC236}">
                <a16:creationId xmlns:a16="http://schemas.microsoft.com/office/drawing/2014/main" id="{09136941-4B55-49E4-A826-9CD7306EED7B}"/>
              </a:ext>
            </a:extLst>
          </p:cNvPr>
          <p:cNvSpPr>
            <a:spLocks/>
          </p:cNvSpPr>
          <p:nvPr/>
        </p:nvSpPr>
        <p:spPr bwMode="auto">
          <a:xfrm>
            <a:off x="6743699" y="4733358"/>
            <a:ext cx="892175" cy="173037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3" name="Freeform 66">
            <a:extLst>
              <a:ext uri="{FF2B5EF4-FFF2-40B4-BE49-F238E27FC236}">
                <a16:creationId xmlns:a16="http://schemas.microsoft.com/office/drawing/2014/main" id="{E77C0BF7-AD8B-472E-99E4-F2693D2E80E7}"/>
              </a:ext>
            </a:extLst>
          </p:cNvPr>
          <p:cNvSpPr>
            <a:spLocks/>
          </p:cNvSpPr>
          <p:nvPr/>
        </p:nvSpPr>
        <p:spPr bwMode="auto">
          <a:xfrm>
            <a:off x="6786562" y="3963420"/>
            <a:ext cx="427037" cy="219075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4" name="Freeform 68">
            <a:extLst>
              <a:ext uri="{FF2B5EF4-FFF2-40B4-BE49-F238E27FC236}">
                <a16:creationId xmlns:a16="http://schemas.microsoft.com/office/drawing/2014/main" id="{DC0D40E0-E706-47A1-8E44-08465E9DEE69}"/>
              </a:ext>
            </a:extLst>
          </p:cNvPr>
          <p:cNvSpPr>
            <a:spLocks/>
          </p:cNvSpPr>
          <p:nvPr/>
        </p:nvSpPr>
        <p:spPr bwMode="auto">
          <a:xfrm>
            <a:off x="6696074" y="5762058"/>
            <a:ext cx="989013" cy="185737"/>
          </a:xfrm>
          <a:custGeom>
            <a:avLst/>
            <a:gdLst>
              <a:gd name="T0" fmla="*/ 2147483647 w 623"/>
              <a:gd name="T1" fmla="*/ 2147483647 h 117"/>
              <a:gd name="T2" fmla="*/ 2147483647 w 623"/>
              <a:gd name="T3" fmla="*/ 2147483647 h 117"/>
              <a:gd name="T4" fmla="*/ 2147483647 w 623"/>
              <a:gd name="T5" fmla="*/ 2147483647 h 117"/>
              <a:gd name="T6" fmla="*/ 2147483647 w 623"/>
              <a:gd name="T7" fmla="*/ 0 h 117"/>
              <a:gd name="T8" fmla="*/ 2147483647 w 623"/>
              <a:gd name="T9" fmla="*/ 2147483647 h 117"/>
              <a:gd name="T10" fmla="*/ 2147483647 w 623"/>
              <a:gd name="T11" fmla="*/ 2147483647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5" name="Text Box 69">
            <a:extLst>
              <a:ext uri="{FF2B5EF4-FFF2-40B4-BE49-F238E27FC236}">
                <a16:creationId xmlns:a16="http://schemas.microsoft.com/office/drawing/2014/main" id="{1A418F80-C938-40CA-81AD-139312713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087" y="5392170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FDM cable</a:t>
            </a:r>
          </a:p>
        </p:txBody>
      </p:sp>
    </p:spTree>
    <p:extLst>
      <p:ext uri="{BB962C8B-B14F-4D97-AF65-F5344CB8AC3E}">
        <p14:creationId xmlns:p14="http://schemas.microsoft.com/office/powerpoint/2010/main" val="239075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CBB5C-BB22-44BB-A6EF-7E41D8BD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信道划分 </a:t>
            </a:r>
            <a:r>
              <a:rPr lang="en-US" altLang="zh-CN" dirty="0"/>
              <a:t>– CDMA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9E488B-430D-4F0C-AD89-242A26F2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CDMA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code division multiple access </a:t>
            </a:r>
            <a:r>
              <a:rPr lang="zh-CN" altLang="en-US" b="1" dirty="0">
                <a:solidFill>
                  <a:srgbClr val="FF0000"/>
                </a:solidFill>
              </a:rPr>
              <a:t>码分复用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这个比较复杂，将需要发送的信号通过不同的编码进行调制，然后复用广播信道。</a:t>
            </a:r>
            <a:endParaRPr lang="en-US" altLang="zh-CN" dirty="0"/>
          </a:p>
          <a:p>
            <a:r>
              <a:rPr lang="en-US" altLang="zh-CN" dirty="0"/>
              <a:t>TDMA</a:t>
            </a:r>
            <a:r>
              <a:rPr lang="zh-CN" altLang="en-US" dirty="0"/>
              <a:t>、</a:t>
            </a:r>
            <a:r>
              <a:rPr lang="en-US" altLang="zh-CN" dirty="0"/>
              <a:t>FDMA</a:t>
            </a:r>
            <a:r>
              <a:rPr lang="zh-CN" altLang="en-US" dirty="0"/>
              <a:t>、</a:t>
            </a:r>
            <a:r>
              <a:rPr lang="en-US" altLang="zh-CN" dirty="0"/>
              <a:t>CDMA</a:t>
            </a:r>
            <a:r>
              <a:rPr lang="zh-CN" altLang="en-US" dirty="0"/>
              <a:t>应在数字通信、信号与系统等类似课程中学习。尤其是</a:t>
            </a:r>
            <a:r>
              <a:rPr lang="en-US" altLang="zh-CN" dirty="0"/>
              <a:t>CDMA</a:t>
            </a:r>
            <a:r>
              <a:rPr lang="zh-CN" altLang="en-US" dirty="0"/>
              <a:t>。此处不再详述。</a:t>
            </a:r>
          </a:p>
        </p:txBody>
      </p:sp>
      <p:sp>
        <p:nvSpPr>
          <p:cNvPr id="10" name="Text Box 23">
            <a:extLst>
              <a:ext uri="{FF2B5EF4-FFF2-40B4-BE49-F238E27FC236}">
                <a16:creationId xmlns:a16="http://schemas.microsoft.com/office/drawing/2014/main" id="{22C3493C-1376-4237-A762-B5833EAF4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0881" y="5710691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12" name="Text Box 25">
            <a:extLst>
              <a:ext uri="{FF2B5EF4-FFF2-40B4-BE49-F238E27FC236}">
                <a16:creationId xmlns:a16="http://schemas.microsoft.com/office/drawing/2014/main" id="{FEEFF482-6BD4-41A2-8A5B-DE729489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2169" y="5702753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F99200C6-5AD2-47C5-9F72-DA77BE9A5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8381" y="570592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1</a:t>
            </a: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id="{1010D09A-EBFC-41B8-9408-1DD998CC4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9669" y="5697991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71215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84EAE-958B-4451-A770-D48ACBE0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随机接入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BA848-FA10-4A7B-A80A-8CEA50697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“随机”</a:t>
            </a:r>
            <a:r>
              <a:rPr lang="zh-CN" altLang="en-US" dirty="0"/>
              <a:t>：当一个节点有数据需要发送时：</a:t>
            </a:r>
            <a:endParaRPr lang="en-US" altLang="zh-CN" dirty="0"/>
          </a:p>
          <a:p>
            <a:pPr lvl="1"/>
            <a:r>
              <a:rPr lang="zh-CN" altLang="en-US" dirty="0"/>
              <a:t>以信道带宽</a:t>
            </a:r>
            <a:r>
              <a:rPr lang="en-US" altLang="zh-CN" dirty="0"/>
              <a:t>R</a:t>
            </a:r>
            <a:r>
              <a:rPr lang="zh-CN" altLang="en-US" dirty="0"/>
              <a:t>全速发送；且不需要经过节点之间的事先协调。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“碰撞”</a:t>
            </a:r>
            <a:r>
              <a:rPr lang="zh-CN" altLang="en-US" dirty="0"/>
              <a:t>：当多个节点同时发送数据，则会导致碰撞</a:t>
            </a:r>
            <a:endParaRPr lang="en-US" altLang="zh-CN" dirty="0"/>
          </a:p>
          <a:p>
            <a:r>
              <a:rPr lang="zh-CN" altLang="en-US" dirty="0"/>
              <a:t>“随机接入”的信道复用协议则规定：</a:t>
            </a:r>
            <a:endParaRPr lang="en-US" altLang="zh-CN" dirty="0"/>
          </a:p>
          <a:p>
            <a:pPr lvl="1"/>
            <a:r>
              <a:rPr lang="zh-CN" altLang="en-US" dirty="0"/>
              <a:t>如何侦测“碰撞”的出现？</a:t>
            </a:r>
            <a:endParaRPr lang="en-US" altLang="zh-CN" dirty="0"/>
          </a:p>
          <a:p>
            <a:pPr lvl="1"/>
            <a:r>
              <a:rPr lang="zh-CN" altLang="en-US" dirty="0"/>
              <a:t>如何从“碰撞”中恢复？（例如，延迟一定时间，再重新传输数据）</a:t>
            </a:r>
            <a:endParaRPr lang="en-US" altLang="zh-CN" dirty="0"/>
          </a:p>
          <a:p>
            <a:r>
              <a:rPr lang="zh-CN" altLang="en-US" dirty="0"/>
              <a:t>典型的随机接入信道复用协议：</a:t>
            </a:r>
            <a:endParaRPr lang="en-US" altLang="zh-CN" dirty="0"/>
          </a:p>
          <a:p>
            <a:pPr lvl="1"/>
            <a:r>
              <a:rPr lang="en-US" altLang="zh-CN" dirty="0"/>
              <a:t>Slotted ALOHA; ALOHA</a:t>
            </a:r>
          </a:p>
          <a:p>
            <a:pPr lvl="1"/>
            <a:r>
              <a:rPr lang="en-US" altLang="zh-CN" dirty="0"/>
              <a:t>CSMA, CSMA/CD, CSMA/CA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04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CA3BC-767B-4814-A7ED-29EC74E9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/>
              <a:t>Slotted ALOHA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BD350-808A-4D90-AA47-D1A13693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3358243" cy="3809999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基本假设：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所有的帧大小一致</a:t>
            </a:r>
            <a:endParaRPr lang="en-US" altLang="zh-CN" dirty="0"/>
          </a:p>
          <a:p>
            <a:pPr lvl="1"/>
            <a:r>
              <a:rPr lang="zh-CN" altLang="en-US" dirty="0"/>
              <a:t>时间轴划分为等长的时隙（</a:t>
            </a:r>
            <a:r>
              <a:rPr lang="en-US" altLang="zh-CN" dirty="0"/>
              <a:t>slots</a:t>
            </a:r>
            <a:r>
              <a:rPr lang="zh-CN" altLang="en-US" dirty="0"/>
              <a:t>），通常是传输一帧的时间</a:t>
            </a:r>
            <a:endParaRPr lang="en-US" altLang="zh-CN" dirty="0"/>
          </a:p>
          <a:p>
            <a:pPr lvl="1"/>
            <a:r>
              <a:rPr lang="zh-CN" altLang="en-US" dirty="0"/>
              <a:t>节点均只在时隙开始的时候传输</a:t>
            </a:r>
            <a:endParaRPr lang="en-US" altLang="zh-CN" dirty="0"/>
          </a:p>
          <a:p>
            <a:pPr lvl="1"/>
            <a:r>
              <a:rPr lang="zh-CN" altLang="en-US" dirty="0"/>
              <a:t>节点的行为是同步的</a:t>
            </a:r>
            <a:endParaRPr lang="en-US" altLang="zh-CN" dirty="0"/>
          </a:p>
          <a:p>
            <a:pPr lvl="1"/>
            <a:r>
              <a:rPr lang="zh-CN" altLang="en-US" dirty="0"/>
              <a:t>如果超过两个节点在一个时隙同时传输，则所有节点能侦测到碰撞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9544726E-2F8A-41F2-8938-4301809DB2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4822" y="1981200"/>
                <a:ext cx="6447064" cy="3809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685800" indent="-1793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9144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1430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3716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操作：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/>
                  <a:t>当一个节点获得一个新的帧，则在下一个时隙开始的时候传输：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如果没有碰撞，则传输成功，该节点成功传输了这个帧。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如果发生碰撞，则传输失败。该节点在以后的每一个时隙均以概率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进行重传，直至传输成功。</a:t>
                </a: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9544726E-2F8A-41F2-8938-4301809DB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822" y="1981200"/>
                <a:ext cx="6447064" cy="3809999"/>
              </a:xfrm>
              <a:prstGeom prst="rect">
                <a:avLst/>
              </a:prstGeom>
              <a:blipFill>
                <a:blip r:embed="rId2"/>
                <a:stretch>
                  <a:fillRect l="-851" t="-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64">
            <a:extLst>
              <a:ext uri="{FF2B5EF4-FFF2-40B4-BE49-F238E27FC236}">
                <a16:creationId xmlns:a16="http://schemas.microsoft.com/office/drawing/2014/main" id="{940C5855-05B0-4E11-9C81-7A16045ABBC0}"/>
              </a:ext>
            </a:extLst>
          </p:cNvPr>
          <p:cNvGrpSpPr>
            <a:grpSpLocks/>
          </p:cNvGrpSpPr>
          <p:nvPr/>
        </p:nvGrpSpPr>
        <p:grpSpPr bwMode="auto">
          <a:xfrm>
            <a:off x="5768748" y="4028848"/>
            <a:ext cx="6053138" cy="1938337"/>
            <a:chOff x="648" y="899"/>
            <a:chExt cx="3813" cy="1221"/>
          </a:xfrm>
        </p:grpSpPr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4940F58B-FAC3-4862-AF56-E94C3C799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57" name="Rectangle 7">
                <a:extLst>
                  <a:ext uri="{FF2B5EF4-FFF2-40B4-BE49-F238E27FC236}">
                    <a16:creationId xmlns:a16="http://schemas.microsoft.com/office/drawing/2014/main" id="{C8620FA9-5724-456D-B4E9-D80D7B23D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8" name="Text Box 8">
                <a:extLst>
                  <a:ext uri="{FF2B5EF4-FFF2-40B4-BE49-F238E27FC236}">
                    <a16:creationId xmlns:a16="http://schemas.microsoft.com/office/drawing/2014/main" id="{8E1FFD9C-1EE5-4C24-A83D-93E26B4B95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7" name="Group 10">
              <a:extLst>
                <a:ext uri="{FF2B5EF4-FFF2-40B4-BE49-F238E27FC236}">
                  <a16:creationId xmlns:a16="http://schemas.microsoft.com/office/drawing/2014/main" id="{36962B13-69A2-4CB1-86A5-10503751E6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55" name="Rectangle 11">
                <a:extLst>
                  <a:ext uri="{FF2B5EF4-FFF2-40B4-BE49-F238E27FC236}">
                    <a16:creationId xmlns:a16="http://schemas.microsoft.com/office/drawing/2014/main" id="{BFE7F7D8-F0C3-453D-8ADA-11419EE84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6" name="Text Box 12">
                <a:extLst>
                  <a:ext uri="{FF2B5EF4-FFF2-40B4-BE49-F238E27FC236}">
                    <a16:creationId xmlns:a16="http://schemas.microsoft.com/office/drawing/2014/main" id="{5D9C8B8B-CE04-464F-B6EE-43428DBB41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id="{9822EFDB-6258-4C49-8315-71B9B6D4B2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53" name="Rectangle 14">
                <a:extLst>
                  <a:ext uri="{FF2B5EF4-FFF2-40B4-BE49-F238E27FC236}">
                    <a16:creationId xmlns:a16="http://schemas.microsoft.com/office/drawing/2014/main" id="{17F037C8-1E96-4CF8-B647-F7E9D8F6D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4" name="Text Box 15">
                <a:extLst>
                  <a:ext uri="{FF2B5EF4-FFF2-40B4-BE49-F238E27FC236}">
                    <a16:creationId xmlns:a16="http://schemas.microsoft.com/office/drawing/2014/main" id="{D6B4368E-7F8C-4840-83EC-1DF744F9B3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9" name="Group 16">
              <a:extLst>
                <a:ext uri="{FF2B5EF4-FFF2-40B4-BE49-F238E27FC236}">
                  <a16:creationId xmlns:a16="http://schemas.microsoft.com/office/drawing/2014/main" id="{973B40EB-C163-47E7-A940-E29847B1DE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51" name="Rectangle 17">
                <a:extLst>
                  <a:ext uri="{FF2B5EF4-FFF2-40B4-BE49-F238E27FC236}">
                    <a16:creationId xmlns:a16="http://schemas.microsoft.com/office/drawing/2014/main" id="{942B4DAA-11C1-4182-8404-D764DEFB5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2" name="Text Box 18">
                <a:extLst>
                  <a:ext uri="{FF2B5EF4-FFF2-40B4-BE49-F238E27FC236}">
                    <a16:creationId xmlns:a16="http://schemas.microsoft.com/office/drawing/2014/main" id="{1A659115-8847-4849-8296-DA992F7347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1</a:t>
                </a:r>
              </a:p>
            </p:txBody>
          </p:sp>
        </p:grpSp>
        <p:grpSp>
          <p:nvGrpSpPr>
            <p:cNvPr id="10" name="Group 24">
              <a:extLst>
                <a:ext uri="{FF2B5EF4-FFF2-40B4-BE49-F238E27FC236}">
                  <a16:creationId xmlns:a16="http://schemas.microsoft.com/office/drawing/2014/main" id="{C73CBF22-9E29-4A1D-83E7-33CAB865D5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49" name="Rectangle 20">
                <a:extLst>
                  <a:ext uri="{FF2B5EF4-FFF2-40B4-BE49-F238E27FC236}">
                    <a16:creationId xmlns:a16="http://schemas.microsoft.com/office/drawing/2014/main" id="{524B0048-EA89-475D-ACFC-3B2658604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" name="Text Box 21">
                <a:extLst>
                  <a:ext uri="{FF2B5EF4-FFF2-40B4-BE49-F238E27FC236}">
                    <a16:creationId xmlns:a16="http://schemas.microsoft.com/office/drawing/2014/main" id="{CD4062B0-0666-45E4-B503-BE74EA7521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11" name="Group 31">
              <a:extLst>
                <a:ext uri="{FF2B5EF4-FFF2-40B4-BE49-F238E27FC236}">
                  <a16:creationId xmlns:a16="http://schemas.microsoft.com/office/drawing/2014/main" id="{8F4B5E91-BFF0-4694-8486-E1518F814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47" name="Rectangle 22">
                <a:extLst>
                  <a:ext uri="{FF2B5EF4-FFF2-40B4-BE49-F238E27FC236}">
                    <a16:creationId xmlns:a16="http://schemas.microsoft.com/office/drawing/2014/main" id="{11028DA5-1A5E-44BD-9493-9F4D30DBB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8" name="Text Box 23">
                <a:extLst>
                  <a:ext uri="{FF2B5EF4-FFF2-40B4-BE49-F238E27FC236}">
                    <a16:creationId xmlns:a16="http://schemas.microsoft.com/office/drawing/2014/main" id="{7B3A539B-7C69-42FD-BA9D-C74AC7885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12" name="Group 25">
              <a:extLst>
                <a:ext uri="{FF2B5EF4-FFF2-40B4-BE49-F238E27FC236}">
                  <a16:creationId xmlns:a16="http://schemas.microsoft.com/office/drawing/2014/main" id="{188891F9-0559-45D0-9E10-9E219F9BE1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45" name="Rectangle 26">
                <a:extLst>
                  <a:ext uri="{FF2B5EF4-FFF2-40B4-BE49-F238E27FC236}">
                    <a16:creationId xmlns:a16="http://schemas.microsoft.com/office/drawing/2014/main" id="{C1177C4B-F11A-4A20-BDAD-0FBFB2BF6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6" name="Text Box 27">
                <a:extLst>
                  <a:ext uri="{FF2B5EF4-FFF2-40B4-BE49-F238E27FC236}">
                    <a16:creationId xmlns:a16="http://schemas.microsoft.com/office/drawing/2014/main" id="{AF7B7138-9BD7-43F4-B6C1-AFF5060A40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36F8E1A1-E122-4B67-AC0E-D47F309C9D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43" name="Rectangle 29">
                <a:extLst>
                  <a:ext uri="{FF2B5EF4-FFF2-40B4-BE49-F238E27FC236}">
                    <a16:creationId xmlns:a16="http://schemas.microsoft.com/office/drawing/2014/main" id="{255C51E9-0B65-4D41-8476-0EE7511EF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4" name="Text Box 30">
                <a:extLst>
                  <a:ext uri="{FF2B5EF4-FFF2-40B4-BE49-F238E27FC236}">
                    <a16:creationId xmlns:a16="http://schemas.microsoft.com/office/drawing/2014/main" id="{ECCEB59F-E2B7-47B5-86DE-0F24B9C511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2</a:t>
                </a:r>
              </a:p>
            </p:txBody>
          </p:sp>
        </p:grpSp>
        <p:grpSp>
          <p:nvGrpSpPr>
            <p:cNvPr id="14" name="Group 32">
              <a:extLst>
                <a:ext uri="{FF2B5EF4-FFF2-40B4-BE49-F238E27FC236}">
                  <a16:creationId xmlns:a16="http://schemas.microsoft.com/office/drawing/2014/main" id="{07C08209-CE8D-467D-9A8E-2841C1C6B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41" name="Rectangle 33">
                <a:extLst>
                  <a:ext uri="{FF2B5EF4-FFF2-40B4-BE49-F238E27FC236}">
                    <a16:creationId xmlns:a16="http://schemas.microsoft.com/office/drawing/2014/main" id="{8B2BF04C-600C-447E-8FE4-008A6E4620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2" name="Text Box 34">
                <a:extLst>
                  <a:ext uri="{FF2B5EF4-FFF2-40B4-BE49-F238E27FC236}">
                    <a16:creationId xmlns:a16="http://schemas.microsoft.com/office/drawing/2014/main" id="{453A232B-56CD-4191-9A45-B0D495DE9A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15" name="Group 35">
              <a:extLst>
                <a:ext uri="{FF2B5EF4-FFF2-40B4-BE49-F238E27FC236}">
                  <a16:creationId xmlns:a16="http://schemas.microsoft.com/office/drawing/2014/main" id="{E2646113-9597-4910-8E55-FC6ECCD7CA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39" name="Rectangle 36">
                <a:extLst>
                  <a:ext uri="{FF2B5EF4-FFF2-40B4-BE49-F238E27FC236}">
                    <a16:creationId xmlns:a16="http://schemas.microsoft.com/office/drawing/2014/main" id="{ED11E02F-5F9D-45CF-87F4-1D75638C8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40" name="Text Box 37">
                <a:extLst>
                  <a:ext uri="{FF2B5EF4-FFF2-40B4-BE49-F238E27FC236}">
                    <a16:creationId xmlns:a16="http://schemas.microsoft.com/office/drawing/2014/main" id="{EEB9D383-F667-46A8-8A48-8DF31D40C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  <a:cs typeface="+mn-cs"/>
                  </a:rPr>
                  <a:t>3</a:t>
                </a:r>
              </a:p>
            </p:txBody>
          </p:sp>
        </p:grpSp>
        <p:sp>
          <p:nvSpPr>
            <p:cNvPr id="16" name="Text Box 38">
              <a:extLst>
                <a:ext uri="{FF2B5EF4-FFF2-40B4-BE49-F238E27FC236}">
                  <a16:creationId xmlns:a16="http://schemas.microsoft.com/office/drawing/2014/main" id="{A46BDF08-4736-4AAC-B3A4-093FCD443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" y="921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1</a:t>
              </a:r>
            </a:p>
          </p:txBody>
        </p:sp>
        <p:sp>
          <p:nvSpPr>
            <p:cNvPr id="17" name="Text Box 39">
              <a:extLst>
                <a:ext uri="{FF2B5EF4-FFF2-40B4-BE49-F238E27FC236}">
                  <a16:creationId xmlns:a16="http://schemas.microsoft.com/office/drawing/2014/main" id="{DF6E0518-E565-4F6B-910F-6FE447D84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" y="1245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2</a:t>
              </a:r>
            </a:p>
          </p:txBody>
        </p:sp>
        <p:sp>
          <p:nvSpPr>
            <p:cNvPr id="18" name="Text Box 40">
              <a:extLst>
                <a:ext uri="{FF2B5EF4-FFF2-40B4-BE49-F238E27FC236}">
                  <a16:creationId xmlns:a16="http://schemas.microsoft.com/office/drawing/2014/main" id="{C86D8F19-9E8D-42A3-B021-A1D03FBCD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" y="1562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node 3</a:t>
              </a:r>
            </a:p>
          </p:txBody>
        </p:sp>
        <p:sp>
          <p:nvSpPr>
            <p:cNvPr id="19" name="Line 41">
              <a:extLst>
                <a:ext uri="{FF2B5EF4-FFF2-40B4-BE49-F238E27FC236}">
                  <a16:creationId xmlns:a16="http://schemas.microsoft.com/office/drawing/2014/main" id="{EC35AE6D-CC90-40CB-945E-75FA8EB57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0" name="Line 42">
              <a:extLst>
                <a:ext uri="{FF2B5EF4-FFF2-40B4-BE49-F238E27FC236}">
                  <a16:creationId xmlns:a16="http://schemas.microsoft.com/office/drawing/2014/main" id="{1863F620-CADE-4A40-8752-DC7EFCA36B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1" name="Line 43">
              <a:extLst>
                <a:ext uri="{FF2B5EF4-FFF2-40B4-BE49-F238E27FC236}">
                  <a16:creationId xmlns:a16="http://schemas.microsoft.com/office/drawing/2014/main" id="{E496E880-DBC1-4050-9584-2DC3E1B90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2" name="Line 44">
              <a:extLst>
                <a:ext uri="{FF2B5EF4-FFF2-40B4-BE49-F238E27FC236}">
                  <a16:creationId xmlns:a16="http://schemas.microsoft.com/office/drawing/2014/main" id="{72B477B6-6ECB-41EC-87C9-34065AE507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" name="Line 45">
              <a:extLst>
                <a:ext uri="{FF2B5EF4-FFF2-40B4-BE49-F238E27FC236}">
                  <a16:creationId xmlns:a16="http://schemas.microsoft.com/office/drawing/2014/main" id="{B93C29B6-9B4F-45CE-A498-703054738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4" name="Line 46">
              <a:extLst>
                <a:ext uri="{FF2B5EF4-FFF2-40B4-BE49-F238E27FC236}">
                  <a16:creationId xmlns:a16="http://schemas.microsoft.com/office/drawing/2014/main" id="{7FA0D662-9EC0-4039-80A5-27C742F8B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5" name="Line 47">
              <a:extLst>
                <a:ext uri="{FF2B5EF4-FFF2-40B4-BE49-F238E27FC236}">
                  <a16:creationId xmlns:a16="http://schemas.microsoft.com/office/drawing/2014/main" id="{DF1A42F9-7909-4527-8BA8-3619222F0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6" name="Line 48">
              <a:extLst>
                <a:ext uri="{FF2B5EF4-FFF2-40B4-BE49-F238E27FC236}">
                  <a16:creationId xmlns:a16="http://schemas.microsoft.com/office/drawing/2014/main" id="{688FFA69-AB4B-4DE7-B786-008D4A327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7" name="Line 49">
              <a:extLst>
                <a:ext uri="{FF2B5EF4-FFF2-40B4-BE49-F238E27FC236}">
                  <a16:creationId xmlns:a16="http://schemas.microsoft.com/office/drawing/2014/main" id="{CCD0374E-5D61-4C1D-8628-C9F05D04E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8" name="Line 50">
              <a:extLst>
                <a:ext uri="{FF2B5EF4-FFF2-40B4-BE49-F238E27FC236}">
                  <a16:creationId xmlns:a16="http://schemas.microsoft.com/office/drawing/2014/main" id="{CBDBF3AD-45BC-4A3B-9922-84641DCE2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Line 51">
              <a:extLst>
                <a:ext uri="{FF2B5EF4-FFF2-40B4-BE49-F238E27FC236}">
                  <a16:creationId xmlns:a16="http://schemas.microsoft.com/office/drawing/2014/main" id="{B022A0FB-CF1F-4902-8855-6A6C4B843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0" name="Text Box 54">
              <a:extLst>
                <a:ext uri="{FF2B5EF4-FFF2-40B4-BE49-F238E27FC236}">
                  <a16:creationId xmlns:a16="http://schemas.microsoft.com/office/drawing/2014/main" id="{82F5F0B1-7451-49A4-8229-8DB0159D6B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0" y="188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31" name="Text Box 55">
              <a:extLst>
                <a:ext uri="{FF2B5EF4-FFF2-40B4-BE49-F238E27FC236}">
                  <a16:creationId xmlns:a16="http://schemas.microsoft.com/office/drawing/2014/main" id="{19829032-2CA7-4CBE-BAC3-6CFE21AD8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2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32" name="Text Box 56">
              <a:extLst>
                <a:ext uri="{FF2B5EF4-FFF2-40B4-BE49-F238E27FC236}">
                  <a16:creationId xmlns:a16="http://schemas.microsoft.com/office/drawing/2014/main" id="{76D7F2F2-86C6-47EE-89A6-568CACCB9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6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C</a:t>
              </a:r>
            </a:p>
          </p:txBody>
        </p:sp>
        <p:sp>
          <p:nvSpPr>
            <p:cNvPr id="33" name="Text Box 58">
              <a:extLst>
                <a:ext uri="{FF2B5EF4-FFF2-40B4-BE49-F238E27FC236}">
                  <a16:creationId xmlns:a16="http://schemas.microsoft.com/office/drawing/2014/main" id="{38D46198-74C0-4825-B89C-490A82140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34" name="Text Box 59">
              <a:extLst>
                <a:ext uri="{FF2B5EF4-FFF2-40B4-BE49-F238E27FC236}">
                  <a16:creationId xmlns:a16="http://schemas.microsoft.com/office/drawing/2014/main" id="{822CFE17-8571-4C43-AA50-95F91D6AF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35" name="Text Box 60">
              <a:extLst>
                <a:ext uri="{FF2B5EF4-FFF2-40B4-BE49-F238E27FC236}">
                  <a16:creationId xmlns:a16="http://schemas.microsoft.com/office/drawing/2014/main" id="{D4559319-07E6-492F-9628-5A5B543A5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2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S</a:t>
              </a:r>
            </a:p>
          </p:txBody>
        </p:sp>
        <p:sp>
          <p:nvSpPr>
            <p:cNvPr id="36" name="Text Box 61">
              <a:extLst>
                <a:ext uri="{FF2B5EF4-FFF2-40B4-BE49-F238E27FC236}">
                  <a16:creationId xmlns:a16="http://schemas.microsoft.com/office/drawing/2014/main" id="{4999EB6B-1A8B-4B9B-9E91-E91ACBF0C9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4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37" name="Text Box 62">
              <a:extLst>
                <a:ext uri="{FF2B5EF4-FFF2-40B4-BE49-F238E27FC236}">
                  <a16:creationId xmlns:a16="http://schemas.microsoft.com/office/drawing/2014/main" id="{9FEC1779-726C-4BE4-9311-F02A22ED3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  <p:sp>
          <p:nvSpPr>
            <p:cNvPr id="38" name="Text Box 63">
              <a:extLst>
                <a:ext uri="{FF2B5EF4-FFF2-40B4-BE49-F238E27FC236}">
                  <a16:creationId xmlns:a16="http://schemas.microsoft.com/office/drawing/2014/main" id="{F30F57E3-E6F8-4A79-888F-5F59B660B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  <a:cs typeface="+mn-cs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06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CA3BC-767B-4814-A7ED-29EC74E9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/>
              <a:t>Slotted ALOHA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ABD350-808A-4D90-AA47-D1A13693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3358243" cy="3809999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优点：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每个时隙中，都有一个节点可以一直以全速进行传输。</a:t>
            </a:r>
            <a:endParaRPr lang="en-US" altLang="zh-CN" dirty="0"/>
          </a:p>
          <a:p>
            <a:pPr lvl="1"/>
            <a:r>
              <a:rPr lang="zh-CN" altLang="en-US" dirty="0"/>
              <a:t>高度分布式算法：只需把所有节点的时隙进行同步即可，其余全部是通过节点自行探测解决。</a:t>
            </a:r>
            <a:endParaRPr lang="en-US" altLang="zh-CN" dirty="0"/>
          </a:p>
          <a:p>
            <a:pPr lvl="1"/>
            <a:r>
              <a:rPr lang="zh-CN" altLang="en-US" dirty="0"/>
              <a:t>算法十分简单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544726E-2F8A-41F2-8938-4301809DB2F8}"/>
              </a:ext>
            </a:extLst>
          </p:cNvPr>
          <p:cNvSpPr txBox="1">
            <a:spLocks/>
          </p:cNvSpPr>
          <p:nvPr/>
        </p:nvSpPr>
        <p:spPr>
          <a:xfrm>
            <a:off x="5374822" y="1981200"/>
            <a:ext cx="2960914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</a:rPr>
              <a:t>缺点：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碰撞，且浪费了很多时隙，也会有很多时隙是闲置的</a:t>
            </a:r>
            <a:endParaRPr lang="en-US" altLang="zh-CN" dirty="0"/>
          </a:p>
          <a:p>
            <a:pPr lvl="1"/>
            <a:r>
              <a:rPr lang="zh-CN" altLang="en-US" dirty="0"/>
              <a:t>需要一个时隙去侦测碰撞的发生。但事实上节点可能只需要更少的时间就可以侦测碰撞</a:t>
            </a:r>
            <a:endParaRPr lang="en-US" altLang="zh-CN" dirty="0"/>
          </a:p>
          <a:p>
            <a:pPr lvl="1"/>
            <a:r>
              <a:rPr lang="zh-CN" altLang="en-US" dirty="0"/>
              <a:t>需要时钟同步</a:t>
            </a:r>
          </a:p>
        </p:txBody>
      </p:sp>
    </p:spTree>
    <p:extLst>
      <p:ext uri="{BB962C8B-B14F-4D97-AF65-F5344CB8AC3E}">
        <p14:creationId xmlns:p14="http://schemas.microsoft.com/office/powerpoint/2010/main" val="276759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0CA3BC-767B-4814-A7ED-29EC74E9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</p:spPr>
        <p:txBody>
          <a:bodyPr/>
          <a:lstStyle/>
          <a:p>
            <a:r>
              <a:rPr lang="en-US" altLang="zh-CN" dirty="0"/>
              <a:t>Slotted ALOHA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ABD350-808A-4D90-AA47-D1A1369349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399" y="1981201"/>
                <a:ext cx="9979480" cy="3809999"/>
              </a:xfrm>
            </p:spPr>
            <p:txBody>
              <a:bodyPr/>
              <a:lstStyle/>
              <a:p>
                <a:r>
                  <a:rPr lang="zh-CN" altLang="en-US" b="1" dirty="0">
                    <a:solidFill>
                      <a:srgbClr val="FF0000"/>
                    </a:solidFill>
                  </a:rPr>
                  <a:t>效率：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zh-CN" altLang="en-US" dirty="0"/>
                  <a:t>假设在长期运行中，有许多节点，每个节点都有很多帧需要发送。节点数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，每个节点在每个时隙发送的概率都是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则“某个给点节点在一个时隙成功发送的概率”是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“任意节点在一个时隙成功发送的概率”是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𝑁𝑝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求出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/>
                  <a:t>，使得其最大化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可以得到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很大的情况，可以求得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slotted ALOHA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的最大效率</a:t>
                </a:r>
                <a:r>
                  <a:rPr lang="zh-CN" altLang="en-US" dirty="0"/>
                  <a:t>是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pt-BR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altLang="zh-CN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=36.8%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ABD350-808A-4D90-AA47-D1A1369349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399" y="1981201"/>
                <a:ext cx="9979480" cy="3809999"/>
              </a:xfrm>
              <a:blipFill>
                <a:blip r:embed="rId2"/>
                <a:stretch>
                  <a:fillRect l="-488" t="-1600" r="-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4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053BA-086E-4067-B630-513CF673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CSMA</a:t>
            </a:r>
            <a:r>
              <a:rPr lang="zh-CN" altLang="en-US" dirty="0"/>
              <a:t>协议家族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07780-68DB-4E1F-A222-4914A5B0F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CSMA – Carrier Sense Multiple Access </a:t>
            </a:r>
            <a:r>
              <a:rPr lang="zh-CN" altLang="en-US" b="1" dirty="0">
                <a:solidFill>
                  <a:srgbClr val="FF0000"/>
                </a:solidFill>
              </a:rPr>
              <a:t>载波监听多点接入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发送数据前先监听广播信道，如果信道空闲，则发送整个帧；如果信道正忙，则延迟发送</a:t>
            </a:r>
            <a:endParaRPr lang="en-US" altLang="zh-CN" dirty="0"/>
          </a:p>
          <a:p>
            <a:r>
              <a:rPr lang="zh-CN" altLang="en-US" dirty="0"/>
              <a:t>类比：“不打扰他人说话</a:t>
            </a:r>
            <a:r>
              <a:rPr lang="en-US" altLang="zh-CN" dirty="0"/>
              <a:t>”</a:t>
            </a:r>
          </a:p>
          <a:p>
            <a:r>
              <a:rPr lang="zh-CN" altLang="en-US" dirty="0"/>
              <a:t>此处主要讲述</a:t>
            </a:r>
            <a:r>
              <a:rPr lang="en-US" altLang="zh-CN" b="1" dirty="0">
                <a:solidFill>
                  <a:srgbClr val="FF0000"/>
                </a:solidFill>
              </a:rPr>
              <a:t>CSMA/CD</a:t>
            </a:r>
            <a:r>
              <a:rPr lang="zh-CN" altLang="en-US" dirty="0"/>
              <a:t>（</a:t>
            </a:r>
            <a:r>
              <a:rPr lang="en-US" altLang="zh-CN" dirty="0"/>
              <a:t>Collision Detection </a:t>
            </a:r>
            <a:r>
              <a:rPr lang="zh-CN" altLang="en-US" dirty="0"/>
              <a:t>碰撞检测）</a:t>
            </a:r>
            <a:endParaRPr lang="en-US" altLang="zh-CN" dirty="0"/>
          </a:p>
          <a:p>
            <a:pPr lvl="1"/>
            <a:r>
              <a:rPr lang="zh-CN" altLang="en-US" dirty="0"/>
              <a:t>短时间内先侦测是否发生碰撞，如碰撞发生，则中止传输。</a:t>
            </a:r>
            <a:endParaRPr lang="en-US" altLang="zh-CN" dirty="0"/>
          </a:p>
          <a:p>
            <a:pPr lvl="1"/>
            <a:r>
              <a:rPr lang="en-US" altLang="zh-CN" dirty="0"/>
              <a:t>IEEE 802.3 </a:t>
            </a:r>
            <a:r>
              <a:rPr lang="zh-CN" altLang="en-US" dirty="0"/>
              <a:t>有线局域网中使用</a:t>
            </a:r>
            <a:endParaRPr lang="en-US" altLang="zh-CN" dirty="0"/>
          </a:p>
          <a:p>
            <a:pPr lvl="1"/>
            <a:r>
              <a:rPr lang="zh-CN" altLang="en-US" dirty="0"/>
              <a:t>无线局域网中不适用：因为无线网络中很难通过信号强度判定碰撞是否发生</a:t>
            </a:r>
          </a:p>
        </p:txBody>
      </p:sp>
    </p:spTree>
    <p:extLst>
      <p:ext uri="{BB962C8B-B14F-4D97-AF65-F5344CB8AC3E}">
        <p14:creationId xmlns:p14="http://schemas.microsoft.com/office/powerpoint/2010/main" val="91268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644E5-DAA9-4195-88DA-5923F98A6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CSMA/CD </a:t>
            </a:r>
            <a:r>
              <a:rPr lang="zh-CN" altLang="en-US" dirty="0"/>
              <a:t>碰撞检测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D3CD6-F73C-4FC4-89AE-DFD7D00A4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b="1" dirty="0"/>
              <a:t>“碰撞检测”</a:t>
            </a:r>
            <a:r>
              <a:rPr lang="zh-CN" altLang="en-US" dirty="0"/>
              <a:t>就是计算机边发送数据边检测信道上的信号电压大小。</a:t>
            </a:r>
          </a:p>
          <a:p>
            <a:r>
              <a:rPr lang="zh-CN" altLang="en-US" dirty="0"/>
              <a:t>当几个站同时在总线上发送数据时，总线上的信号电压摆动值将会增大（互相叠加）。</a:t>
            </a:r>
          </a:p>
          <a:p>
            <a:r>
              <a:rPr lang="zh-CN" altLang="en-US" dirty="0"/>
              <a:t>当一个站检测到的信号电压摆动值超过一定的门限值时，就认为总线上至少有两个站同时在发送数据，表明产生了碰撞。</a:t>
            </a:r>
          </a:p>
          <a:p>
            <a:r>
              <a:rPr lang="zh-CN" altLang="en-US" dirty="0"/>
              <a:t>所谓“碰撞”就是发生了冲突。因此“碰撞检测”也称为“冲突检测”。</a:t>
            </a:r>
            <a:endParaRPr lang="en-US" altLang="zh-CN" dirty="0"/>
          </a:p>
          <a:p>
            <a:r>
              <a:rPr lang="zh-CN" altLang="en-US" dirty="0"/>
              <a:t>在发生碰撞时，总线上传输的信号产生了严重的失真，无法从中恢复出有用的信息来。</a:t>
            </a:r>
          </a:p>
          <a:p>
            <a:r>
              <a:rPr lang="zh-CN" altLang="en-US" dirty="0"/>
              <a:t>每一个正在发送数据的站，一旦发现总线上出现了碰撞，就要立即停止发送，免得继续浪费网络资源，然后等待一段随机时间后再次发送。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32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566F1B-591A-40B2-B3F5-9DE66749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碰撞检测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46D27-DBF6-400E-91AD-8C40B331A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圆角矩形 6">
            <a:extLst>
              <a:ext uri="{FF2B5EF4-FFF2-40B4-BE49-F238E27FC236}">
                <a16:creationId xmlns:a16="http://schemas.microsoft.com/office/drawing/2014/main" id="{6531079E-99F8-498F-9F43-ABD7E459FF96}"/>
              </a:ext>
            </a:extLst>
          </p:cNvPr>
          <p:cNvSpPr/>
          <p:nvPr/>
        </p:nvSpPr>
        <p:spPr>
          <a:xfrm>
            <a:off x="1882686" y="2554224"/>
            <a:ext cx="8129014" cy="263347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Line 2">
            <a:extLst>
              <a:ext uri="{FF2B5EF4-FFF2-40B4-BE49-F238E27FC236}">
                <a16:creationId xmlns:a16="http://schemas.microsoft.com/office/drawing/2014/main" id="{650122B6-5516-4611-BF33-DCB2E6F3D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3345" y="3162863"/>
            <a:ext cx="2983640" cy="0"/>
          </a:xfrm>
          <a:prstGeom prst="line">
            <a:avLst/>
          </a:prstGeom>
          <a:noFill/>
          <a:ln w="57150" cmpd="sng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CABEB601-50C4-4518-8018-6B189A449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292" y="2992137"/>
            <a:ext cx="2708999" cy="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 type="triangl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606EBA0-BFAE-4546-9AE4-3D77E0E8E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379" y="2731425"/>
            <a:ext cx="629982" cy="3052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400" b="1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1 km</a:t>
            </a:r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8AA5D087-FEC7-44D2-BEA7-446A64E50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6232" y="3165678"/>
            <a:ext cx="0" cy="106844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36223E73-AC75-4016-BEF4-C661A0D76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9280" y="3165678"/>
            <a:ext cx="2975510" cy="513116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81EF14A3-8610-4868-8B71-46907676F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423" y="2855096"/>
            <a:ext cx="336632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E7231CA-06F3-4C50-AB4B-71D68BC70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7148" y="2869252"/>
            <a:ext cx="323808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CAAD23F7-732B-4DF0-B072-902613CDEC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1031" y="3368297"/>
            <a:ext cx="4065" cy="6444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A3E0F34E-BF44-486F-B77D-45CDD904F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4489" y="3546062"/>
            <a:ext cx="26770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/>
            <a:r>
              <a:rPr kumimoji="1" lang="en-US" altLang="zh-CN" sz="16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ABA78F8D-2F69-479D-83F7-9EF7873AE9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6985" y="3159111"/>
            <a:ext cx="0" cy="87708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0E31C78B-7C4F-414A-8AEA-4F7DB6460C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6232" y="3581236"/>
            <a:ext cx="2989738" cy="519682"/>
          </a:xfrm>
          <a:prstGeom prst="line">
            <a:avLst/>
          </a:prstGeom>
          <a:noFill/>
          <a:ln w="57150">
            <a:solidFill>
              <a:srgbClr val="CC00CC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88BC0B7D-1356-49B4-B167-E25BC868C331}"/>
              </a:ext>
            </a:extLst>
          </p:cNvPr>
          <p:cNvGrpSpPr>
            <a:grpSpLocks/>
          </p:cNvGrpSpPr>
          <p:nvPr/>
        </p:nvGrpSpPr>
        <p:grpSpPr bwMode="auto">
          <a:xfrm>
            <a:off x="6314414" y="2945234"/>
            <a:ext cx="786559" cy="686656"/>
            <a:chOff x="3240" y="179"/>
            <a:chExt cx="774" cy="732"/>
          </a:xfrm>
        </p:grpSpPr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A0936E84-9812-4633-B831-CDEF4875A4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5" y="728"/>
              <a:ext cx="112" cy="1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AutoShape 15">
              <a:extLst>
                <a:ext uri="{FF2B5EF4-FFF2-40B4-BE49-F238E27FC236}">
                  <a16:creationId xmlns:a16="http://schemas.microsoft.com/office/drawing/2014/main" id="{E8694036-0822-41D3-8E25-079A3956A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179"/>
              <a:ext cx="774" cy="721"/>
            </a:xfrm>
            <a:prstGeom prst="irregularSeal1">
              <a:avLst/>
            </a:prstGeom>
            <a:solidFill>
              <a:srgbClr val="CC00CC"/>
            </a:solidFill>
            <a:ln w="12700">
              <a:solidFill>
                <a:srgbClr val="CC00CC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762000" eaLnBrk="0" hangingPunct="0"/>
              <a:r>
                <a:rPr kumimoji="1"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碰撞</a:t>
              </a:r>
            </a:p>
          </p:txBody>
        </p:sp>
      </p:grpSp>
      <p:grpSp>
        <p:nvGrpSpPr>
          <p:cNvPr id="23" name="Group 16">
            <a:extLst>
              <a:ext uri="{FF2B5EF4-FFF2-40B4-BE49-F238E27FC236}">
                <a16:creationId xmlns:a16="http://schemas.microsoft.com/office/drawing/2014/main" id="{C8C965F3-00FC-4580-B2CE-8E9CC4A99E44}"/>
              </a:ext>
            </a:extLst>
          </p:cNvPr>
          <p:cNvGrpSpPr>
            <a:grpSpLocks/>
          </p:cNvGrpSpPr>
          <p:nvPr/>
        </p:nvGrpSpPr>
        <p:grpSpPr bwMode="auto">
          <a:xfrm>
            <a:off x="3017778" y="3930192"/>
            <a:ext cx="2463332" cy="1040302"/>
            <a:chOff x="-4" y="1229"/>
            <a:chExt cx="2424" cy="1109"/>
          </a:xfrm>
        </p:grpSpPr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6F64C161-64D6-434E-9ABD-BC400EBE0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4" y="1229"/>
              <a:ext cx="967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1400" b="1" i="1" dirty="0">
                  <a:latin typeface="微软雅黑" pitchFamily="34" charset="-122"/>
                  <a:ea typeface="微软雅黑" pitchFamily="34" charset="-122"/>
                </a:rPr>
                <a:t>t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 = 2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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 </a:t>
              </a:r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60877DA1-AC05-431C-8D0A-C6D99162D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3" y="1417"/>
              <a:ext cx="2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6" name="Group 19">
              <a:extLst>
                <a:ext uri="{FF2B5EF4-FFF2-40B4-BE49-F238E27FC236}">
                  <a16:creationId xmlns:a16="http://schemas.microsoft.com/office/drawing/2014/main" id="{B8F5727A-7B84-46FC-B64F-1943FC6BC9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1" y="1683"/>
              <a:ext cx="1169" cy="655"/>
              <a:chOff x="1251" y="1683"/>
              <a:chExt cx="1169" cy="655"/>
            </a:xfrm>
          </p:grpSpPr>
          <p:sp>
            <p:nvSpPr>
              <p:cNvPr id="27" name="AutoShape 20">
                <a:extLst>
                  <a:ext uri="{FF2B5EF4-FFF2-40B4-BE49-F238E27FC236}">
                    <a16:creationId xmlns:a16="http://schemas.microsoft.com/office/drawing/2014/main" id="{4E430212-638D-459A-9E64-926CB0F6C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" y="1683"/>
                <a:ext cx="1034" cy="655"/>
              </a:xfrm>
              <a:prstGeom prst="wedgeRoundRectCallout">
                <a:avLst>
                  <a:gd name="adj1" fmla="val -52346"/>
                  <a:gd name="adj2" fmla="val -88408"/>
                  <a:gd name="adj3" fmla="val 16667"/>
                </a:avLst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762000" eaLnBrk="0" hangingPunct="0"/>
                <a:endParaRPr kumimoji="1" lang="zh-CN" altLang="zh-CN" sz="16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Text Box 21">
                <a:extLst>
                  <a:ext uri="{FF2B5EF4-FFF2-40B4-BE49-F238E27FC236}">
                    <a16:creationId xmlns:a16="http://schemas.microsoft.com/office/drawing/2014/main" id="{019C1D1E-88E6-4A30-8BFF-B906FFFDCD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8" y="1755"/>
                <a:ext cx="1162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en-US" altLang="zh-CN" sz="1400" b="1" dirty="0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rPr>
                  <a:t>A </a:t>
                </a:r>
                <a:r>
                  <a:rPr kumimoji="1" lang="zh-CN" altLang="en-US" sz="1400" b="1" dirty="0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rPr>
                  <a:t>检测到发生碰撞</a:t>
                </a:r>
              </a:p>
            </p:txBody>
          </p:sp>
        </p:grpSp>
      </p:grpSp>
      <p:grpSp>
        <p:nvGrpSpPr>
          <p:cNvPr id="29" name="Group 22">
            <a:extLst>
              <a:ext uri="{FF2B5EF4-FFF2-40B4-BE49-F238E27FC236}">
                <a16:creationId xmlns:a16="http://schemas.microsoft.com/office/drawing/2014/main" id="{2847407B-55B1-4B65-968E-B061F093064E}"/>
              </a:ext>
            </a:extLst>
          </p:cNvPr>
          <p:cNvGrpSpPr>
            <a:grpSpLocks/>
          </p:cNvGrpSpPr>
          <p:nvPr/>
        </p:nvGrpSpPr>
        <p:grpSpPr bwMode="auto">
          <a:xfrm>
            <a:off x="7256455" y="2879570"/>
            <a:ext cx="1531456" cy="890215"/>
            <a:chOff x="4167" y="109"/>
            <a:chExt cx="1507" cy="949"/>
          </a:xfrm>
        </p:grpSpPr>
        <p:grpSp>
          <p:nvGrpSpPr>
            <p:cNvPr id="30" name="Group 23">
              <a:extLst>
                <a:ext uri="{FF2B5EF4-FFF2-40B4-BE49-F238E27FC236}">
                  <a16:creationId xmlns:a16="http://schemas.microsoft.com/office/drawing/2014/main" id="{A91C5BCE-12FF-4B03-AC41-36BE8A7997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7" y="697"/>
              <a:ext cx="1360" cy="361"/>
              <a:chOff x="4167" y="697"/>
              <a:chExt cx="1360" cy="361"/>
            </a:xfrm>
          </p:grpSpPr>
          <p:sp>
            <p:nvSpPr>
              <p:cNvPr id="34" name="Line 24">
                <a:extLst>
                  <a:ext uri="{FF2B5EF4-FFF2-40B4-BE49-F238E27FC236}">
                    <a16:creationId xmlns:a16="http://schemas.microsoft.com/office/drawing/2014/main" id="{3499FD20-6F35-430E-B1A6-D38A99C8BB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67" y="847"/>
                <a:ext cx="26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254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5" name="Text Box 25">
                <a:extLst>
                  <a:ext uri="{FF2B5EF4-FFF2-40B4-BE49-F238E27FC236}">
                    <a16:creationId xmlns:a16="http://schemas.microsoft.com/office/drawing/2014/main" id="{3DF064BD-7BC5-43EF-BE6A-962C1B11DC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1" y="697"/>
                <a:ext cx="1116" cy="3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54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en-US" altLang="zh-CN" sz="1600" b="1" i="1" dirty="0">
                    <a:latin typeface="微软雅黑" pitchFamily="34" charset="-122"/>
                    <a:ea typeface="微软雅黑" pitchFamily="34" charset="-122"/>
                  </a:rPr>
                  <a:t>  t</a:t>
                </a:r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 = </a:t>
                </a:r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</a:t>
                </a:r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 </a:t>
                </a:r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 </a:t>
                </a:r>
                <a:r>
                  <a:rPr kumimoji="1" lang="en-US" altLang="zh-CN" sz="1600" b="1" baseline="30000" dirty="0">
                    <a:latin typeface="微软雅黑" pitchFamily="34" charset="-122"/>
                    <a:ea typeface="微软雅黑" pitchFamily="34" charset="-122"/>
                  </a:rPr>
                  <a:t> </a:t>
                </a:r>
              </a:p>
            </p:txBody>
          </p:sp>
        </p:grpSp>
        <p:grpSp>
          <p:nvGrpSpPr>
            <p:cNvPr id="31" name="Group 26">
              <a:extLst>
                <a:ext uri="{FF2B5EF4-FFF2-40B4-BE49-F238E27FC236}">
                  <a16:creationId xmlns:a16="http://schemas.microsoft.com/office/drawing/2014/main" id="{B5819975-27DB-4E31-B2D7-50507EBF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52" y="109"/>
              <a:ext cx="1322" cy="363"/>
              <a:chOff x="4352" y="109"/>
              <a:chExt cx="1322" cy="363"/>
            </a:xfrm>
          </p:grpSpPr>
          <p:sp>
            <p:nvSpPr>
              <p:cNvPr id="32" name="AutoShape 27">
                <a:extLst>
                  <a:ext uri="{FF2B5EF4-FFF2-40B4-BE49-F238E27FC236}">
                    <a16:creationId xmlns:a16="http://schemas.microsoft.com/office/drawing/2014/main" id="{AEBC0806-EA9C-4638-AF6A-92FA201A9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6" y="109"/>
                <a:ext cx="1169" cy="363"/>
              </a:xfrm>
              <a:prstGeom prst="wedgeRoundRectCallout">
                <a:avLst>
                  <a:gd name="adj1" fmla="val -70042"/>
                  <a:gd name="adj2" fmla="val 145528"/>
                  <a:gd name="adj3" fmla="val 16667"/>
                </a:avLst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54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762000" eaLnBrk="0" hangingPunct="0"/>
                <a:endParaRPr kumimoji="1" lang="zh-CN" altLang="zh-CN" sz="16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3" name="Text Box 28">
                <a:extLst>
                  <a:ext uri="{FF2B5EF4-FFF2-40B4-BE49-F238E27FC236}">
                    <a16:creationId xmlns:a16="http://schemas.microsoft.com/office/drawing/2014/main" id="{E6E53B32-89C5-469B-99FE-51F33AF47F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126"/>
                <a:ext cx="1322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254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en-US" altLang="zh-CN" sz="1400" b="1" dirty="0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rPr>
                  <a:t>  B </a:t>
                </a:r>
                <a:r>
                  <a:rPr kumimoji="1" lang="zh-CN" altLang="en-US" sz="1400" b="1" dirty="0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rPr>
                  <a:t>发送数据</a:t>
                </a:r>
              </a:p>
            </p:txBody>
          </p:sp>
        </p:grpSp>
      </p:grpSp>
      <p:grpSp>
        <p:nvGrpSpPr>
          <p:cNvPr id="36" name="Group 29">
            <a:extLst>
              <a:ext uri="{FF2B5EF4-FFF2-40B4-BE49-F238E27FC236}">
                <a16:creationId xmlns:a16="http://schemas.microsoft.com/office/drawing/2014/main" id="{BED496DC-ECF8-4B8C-BD14-28FCA9262F22}"/>
              </a:ext>
            </a:extLst>
          </p:cNvPr>
          <p:cNvGrpSpPr>
            <a:grpSpLocks/>
          </p:cNvGrpSpPr>
          <p:nvPr/>
        </p:nvGrpSpPr>
        <p:grpSpPr bwMode="auto">
          <a:xfrm>
            <a:off x="6099990" y="3588740"/>
            <a:ext cx="2161515" cy="908036"/>
            <a:chOff x="3029" y="865"/>
            <a:chExt cx="2127" cy="968"/>
          </a:xfrm>
        </p:grpSpPr>
        <p:grpSp>
          <p:nvGrpSpPr>
            <p:cNvPr id="37" name="Group 30">
              <a:extLst>
                <a:ext uri="{FF2B5EF4-FFF2-40B4-BE49-F238E27FC236}">
                  <a16:creationId xmlns:a16="http://schemas.microsoft.com/office/drawing/2014/main" id="{6E3E7395-6ACC-4445-9AA6-0FE68AEF0F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9" y="1223"/>
              <a:ext cx="1095" cy="610"/>
              <a:chOff x="3029" y="1223"/>
              <a:chExt cx="1095" cy="610"/>
            </a:xfrm>
          </p:grpSpPr>
          <p:sp>
            <p:nvSpPr>
              <p:cNvPr id="40" name="AutoShape 31">
                <a:extLst>
                  <a:ext uri="{FF2B5EF4-FFF2-40B4-BE49-F238E27FC236}">
                    <a16:creationId xmlns:a16="http://schemas.microsoft.com/office/drawing/2014/main" id="{BBF31E70-D940-440B-9E3F-B66B94886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9" y="1223"/>
                <a:ext cx="966" cy="610"/>
              </a:xfrm>
              <a:prstGeom prst="wedgeRoundRectCallout">
                <a:avLst>
                  <a:gd name="adj1" fmla="val 61231"/>
                  <a:gd name="adj2" fmla="val -88745"/>
                  <a:gd name="adj3" fmla="val 16667"/>
                </a:avLst>
              </a:prstGeom>
              <a:solidFill>
                <a:srgbClr val="00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762000" eaLnBrk="0" hangingPunct="0"/>
                <a:endParaRPr kumimoji="1" lang="zh-CN" altLang="zh-CN" sz="16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1" name="Text Box 32">
                <a:extLst>
                  <a:ext uri="{FF2B5EF4-FFF2-40B4-BE49-F238E27FC236}">
                    <a16:creationId xmlns:a16="http://schemas.microsoft.com/office/drawing/2014/main" id="{C8298113-20E1-45CC-9015-8BB2DB5FF2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1" y="1260"/>
                <a:ext cx="1023" cy="5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1pPr>
                <a:lvl2pPr marL="571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2pPr>
                <a:lvl3pPr marL="1143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3pPr>
                <a:lvl4pPr marL="17145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4pPr>
                <a:lvl5pPr marL="2286000" defTabSz="762000"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charset="-122"/>
                  </a:defRPr>
                </a:lvl9pPr>
              </a:lstStyle>
              <a:p>
                <a:pPr eaLnBrk="0" hangingPunct="0"/>
                <a:r>
                  <a:rPr kumimoji="1" lang="en-US" altLang="zh-CN" sz="1400" b="1" dirty="0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rPr>
                  <a:t>B </a:t>
                </a:r>
                <a:r>
                  <a:rPr kumimoji="1" lang="zh-CN" altLang="en-US" sz="1400" b="1" dirty="0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rPr>
                  <a:t>检测到发生碰撞</a:t>
                </a:r>
              </a:p>
            </p:txBody>
          </p:sp>
        </p:grp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19436E4A-6A95-42EE-9E9B-948D8EC3CE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67" y="964"/>
              <a:ext cx="26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Text Box 34">
              <a:extLst>
                <a:ext uri="{FF2B5EF4-FFF2-40B4-BE49-F238E27FC236}">
                  <a16:creationId xmlns:a16="http://schemas.microsoft.com/office/drawing/2014/main" id="{20D96966-15BB-44B4-914E-17700621A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0" y="865"/>
              <a:ext cx="746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1600" b="1" i="1" dirty="0">
                  <a:latin typeface="微软雅黑" pitchFamily="34" charset="-122"/>
                  <a:ea typeface="微软雅黑" pitchFamily="34" charset="-122"/>
                </a:rPr>
                <a:t>  t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 = 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</a:t>
              </a:r>
            </a:p>
          </p:txBody>
        </p:sp>
      </p:grpSp>
      <p:sp>
        <p:nvSpPr>
          <p:cNvPr id="42" name="Text Box 35">
            <a:extLst>
              <a:ext uri="{FF2B5EF4-FFF2-40B4-BE49-F238E27FC236}">
                <a16:creationId xmlns:a16="http://schemas.microsoft.com/office/drawing/2014/main" id="{B79FBFF1-449B-4C53-92E5-6CD6108F4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082" y="3005278"/>
            <a:ext cx="61106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 = 0</a:t>
            </a:r>
            <a:endParaRPr kumimoji="1" lang="en-US" altLang="zh-CN" sz="1400" b="1" baseline="30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Line 36">
            <a:extLst>
              <a:ext uri="{FF2B5EF4-FFF2-40B4-BE49-F238E27FC236}">
                <a16:creationId xmlns:a16="http://schemas.microsoft.com/office/drawing/2014/main" id="{7F0B57F4-580E-429B-9BE5-72E5F7E95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9656" y="3162863"/>
            <a:ext cx="2642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 Box 37">
            <a:extLst>
              <a:ext uri="{FF2B5EF4-FFF2-40B4-BE49-F238E27FC236}">
                <a16:creationId xmlns:a16="http://schemas.microsoft.com/office/drawing/2014/main" id="{F4CA5313-2092-4DBB-99AF-00037C4B8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6872" y="3902972"/>
            <a:ext cx="14462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单程端到端</a:t>
            </a:r>
          </a:p>
          <a:p>
            <a:pPr algn="ctr"/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传播时延记为 </a:t>
            </a:r>
            <a:r>
              <a:rPr lang="zh-CN" altLang="en-US" sz="1400" b="1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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3BF434A-2604-490E-91CE-37FC1D2AF70A}"/>
              </a:ext>
            </a:extLst>
          </p:cNvPr>
          <p:cNvGrpSpPr/>
          <p:nvPr/>
        </p:nvGrpSpPr>
        <p:grpSpPr>
          <a:xfrm>
            <a:off x="1882686" y="5282100"/>
            <a:ext cx="8129014" cy="509100"/>
            <a:chOff x="502922" y="3477684"/>
            <a:chExt cx="8129014" cy="509100"/>
          </a:xfrm>
        </p:grpSpPr>
        <p:sp>
          <p:nvSpPr>
            <p:cNvPr id="46" name="对角圆角矩形 44">
              <a:extLst>
                <a:ext uri="{FF2B5EF4-FFF2-40B4-BE49-F238E27FC236}">
                  <a16:creationId xmlns:a16="http://schemas.microsoft.com/office/drawing/2014/main" id="{D86410EC-06AA-4BEF-9AF7-943B2DF3789F}"/>
                </a:ext>
              </a:extLst>
            </p:cNvPr>
            <p:cNvSpPr/>
            <p:nvPr/>
          </p:nvSpPr>
          <p:spPr>
            <a:xfrm>
              <a:off x="502922" y="3477684"/>
              <a:ext cx="8129014" cy="509100"/>
            </a:xfrm>
            <a:prstGeom prst="round2DiagRect">
              <a:avLst/>
            </a:prstGeom>
            <a:solidFill>
              <a:srgbClr val="0098F6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6B30DE6-FA50-4DA4-A32D-19D10C679C35}"/>
                </a:ext>
              </a:extLst>
            </p:cNvPr>
            <p:cNvSpPr/>
            <p:nvPr/>
          </p:nvSpPr>
          <p:spPr>
            <a:xfrm>
              <a:off x="877824" y="3513507"/>
              <a:ext cx="7699646" cy="438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700"/>
                </a:lnSpc>
                <a:spcBef>
                  <a:spcPts val="600"/>
                </a:spcBef>
              </a:pP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A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需要单程传播时延的 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倍的时间，才能检测到与 </a:t>
              </a:r>
              <a:r>
                <a:rPr lang="en-US" altLang="zh-CN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B </a:t>
              </a:r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的发送产生了冲突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735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4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链路层的位置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0" y="1981201"/>
            <a:ext cx="4509407" cy="3809999"/>
          </a:xfrm>
        </p:spPr>
        <p:txBody>
          <a:bodyPr rtlCol="0"/>
          <a:lstStyle/>
          <a:p>
            <a:pPr rtl="0"/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链路层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/</a:t>
            </a:r>
            <a:r>
              <a:rPr lang="zh-CN" altLang="en-US" dirty="0">
                <a:latin typeface="Arial" panose="020B0604020202020204" pitchFamily="34" charset="0"/>
                <a:sym typeface="Arial" panose="020B0604020202020204" pitchFamily="34" charset="0"/>
              </a:rPr>
              <a:t>数据链路层</a:t>
            </a:r>
            <a:endParaRPr lang="en-US" altLang="zh-CN" dirty="0"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rtl="0"/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Link </a:t>
            </a:r>
            <a:r>
              <a:rPr lang="en-US" altLang="zh-CN" dirty="0">
                <a:latin typeface="Arial" panose="020B0604020202020204" pitchFamily="34" charset="0"/>
                <a:sym typeface="Arial" panose="020B0604020202020204" pitchFamily="34" charset="0"/>
              </a:rPr>
              <a:t>layer; data link layer</a:t>
            </a:r>
          </a:p>
          <a:p>
            <a:pPr rtl="0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以后每一次课件都会有这张图！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6B2BFAB-F484-492F-8A1D-6DD6556EB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2336" y="2092960"/>
            <a:ext cx="1892300" cy="35306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DE09CB-3491-4480-9EA6-77F2C497E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74861" y="2189798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zh-CN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1EB4AB26-615F-486C-8727-9A5FEDE2F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9636" y="2286635"/>
            <a:ext cx="164465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 dirty="0"/>
              <a:t>application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transport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network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link</a:t>
            </a:r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physical</a:t>
            </a: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19C4407F-2943-4626-8257-D5236839CCF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8511" y="28819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150BB4FF-FF71-4D82-8BA7-435E2D242BB0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8511" y="358679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C88DE148-1986-41DB-9128-64B9C94D8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8511" y="429799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9D7376CD-4AA2-4357-A354-D1CEBAA2EA2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68511" y="500919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38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B09D2-F098-488E-8B12-13BA806EC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碰撞检测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0ABA59-C4C4-466E-8858-B42C342C72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最先发送数据帧的站，在发送数据帧后至多经过时间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dirty="0"/>
                  <a:t>（两倍的端到端往返时延）就可知道发送的数据帧是否遭受了碰撞。</a:t>
                </a:r>
              </a:p>
              <a:p>
                <a:r>
                  <a:rPr lang="zh-CN" altLang="en-US" dirty="0"/>
                  <a:t>以太网的端到端往返时延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dirty="0"/>
                  <a:t>称为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争用期</a:t>
                </a:r>
                <a:r>
                  <a:rPr lang="zh-CN" altLang="en-US" dirty="0"/>
                  <a:t>，或碰撞窗口。</a:t>
                </a:r>
              </a:p>
              <a:p>
                <a:r>
                  <a:rPr lang="zh-CN" altLang="en-US" dirty="0"/>
                  <a:t>经过争用期这段时间还没有检测到碰撞，才能肯定这次发送不会发生碰撞。</a:t>
                </a:r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10M bit/s</a:t>
                </a:r>
                <a:r>
                  <a:rPr lang="zh-CN" altLang="en-US" dirty="0"/>
                  <a:t>的以太网中，传统取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51.2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为争用期的长度。对应在争用期内，可以发送</a:t>
                </a:r>
                <a:r>
                  <a:rPr lang="en-US" altLang="zh-CN" dirty="0"/>
                  <a:t>512bit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64 byte</a:t>
                </a:r>
                <a:r>
                  <a:rPr lang="zh-CN" altLang="en-US" dirty="0"/>
                  <a:t>）的数据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即：若前</a:t>
                </a:r>
                <a:r>
                  <a:rPr lang="en-US" altLang="zh-CN" dirty="0"/>
                  <a:t>64</a:t>
                </a:r>
                <a:r>
                  <a:rPr lang="zh-CN" altLang="en-US" dirty="0"/>
                  <a:t>字节没有发生冲突，则该帧的后续数据不会发生冲突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一半时间（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25.6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dirty="0"/>
                  <a:t>）对应着以太网的最大端到端的长度，约为</a:t>
                </a:r>
                <a:r>
                  <a:rPr lang="en-US" altLang="zh-CN" dirty="0"/>
                  <a:t>5km</a:t>
                </a:r>
                <a:r>
                  <a:rPr lang="zh-CN" altLang="en-US" dirty="0"/>
                  <a:t>（玻璃纤维中的信号传播速度约为</a:t>
                </a:r>
                <a:r>
                  <a:rPr lang="en-US" altLang="zh-CN" dirty="0"/>
                  <a:t>200km/</a:t>
                </a:r>
                <a:r>
                  <a:rPr lang="en-US" altLang="zh-CN" dirty="0" err="1"/>
                  <a:t>ms</a:t>
                </a:r>
                <a:r>
                  <a:rPr lang="zh-CN" altLang="en-US" dirty="0"/>
                  <a:t>）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0ABA59-C4C4-466E-8858-B42C342C7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600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26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D19F7-3A5C-4DF3-8B0C-2907C662D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CSMA/CD </a:t>
            </a:r>
            <a:r>
              <a:rPr lang="zh-CN" altLang="en-US" dirty="0"/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B8F254-4DD8-4A37-BC49-4A2543654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2835729" cy="3809999"/>
          </a:xfrm>
        </p:spPr>
        <p:txBody>
          <a:bodyPr>
            <a:no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网卡（</a:t>
            </a:r>
            <a:r>
              <a:rPr lang="en-US" altLang="zh-CN" dirty="0"/>
              <a:t>NIC</a:t>
            </a:r>
            <a:r>
              <a:rPr lang="zh-CN" altLang="en-US" dirty="0"/>
              <a:t>）从网络层收到数据报文，包装成帧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如果</a:t>
            </a:r>
            <a:r>
              <a:rPr lang="en-US" altLang="zh-CN" dirty="0"/>
              <a:t>NIC</a:t>
            </a:r>
            <a:r>
              <a:rPr lang="zh-CN" altLang="en-US" dirty="0"/>
              <a:t>检测到信道空闲，则开始发送数据；反之，则等待直至信道空闲，然后发送数据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如果网卡成功传输了整个帧，并没有遇到其他同时的传输，则该帧传输完成！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86E6901A-32B0-4C99-B8B2-6E243969A9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78135" y="1981200"/>
                <a:ext cx="6678386" cy="38099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20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8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2pPr>
                <a:lvl3pPr marL="685800" indent="-179388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6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3pPr>
                <a:lvl4pPr marL="914400" indent="-18288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4pPr>
                <a:lvl5pPr marL="11430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lvl5pPr>
                <a:lvl6pPr marL="13716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600200" indent="-179388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828800" indent="-18288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Char char="▪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78012" indent="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>
                    <a:schemeClr val="accent1">
                      <a:lumMod val="75000"/>
                    </a:schemeClr>
                  </a:buClr>
                  <a:buSzPct val="100000"/>
                  <a:buFont typeface="Arial" pitchFamily="34" charset="0"/>
                  <a:buNone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4. </a:t>
                </a:r>
                <a:r>
                  <a:rPr lang="zh-CN" altLang="en-US" dirty="0"/>
                  <a:t>如果</a:t>
                </a:r>
                <a:r>
                  <a:rPr lang="en-US" altLang="zh-CN" dirty="0"/>
                  <a:t>NIC</a:t>
                </a:r>
                <a:r>
                  <a:rPr lang="zh-CN" altLang="en-US" dirty="0"/>
                  <a:t>在发送帧的过程中检测到发生碰撞，则中止发送，并发送拥塞信号</a:t>
                </a:r>
                <a:endParaRPr lang="en-US" altLang="zh-CN" dirty="0"/>
              </a:p>
              <a:p>
                <a:r>
                  <a:rPr lang="en-US" altLang="zh-CN" dirty="0"/>
                  <a:t>5. </a:t>
                </a:r>
                <a:r>
                  <a:rPr lang="zh-CN" altLang="en-US" dirty="0"/>
                  <a:t>中止发送后，</a:t>
                </a:r>
                <a:r>
                  <a:rPr lang="en-US" altLang="zh-CN" dirty="0"/>
                  <a:t>NIC</a:t>
                </a:r>
                <a:r>
                  <a:rPr lang="zh-CN" altLang="en-US" dirty="0"/>
                  <a:t>进入</a:t>
                </a:r>
                <a:r>
                  <a:rPr lang="zh-CN" altLang="en-US" b="1" dirty="0"/>
                  <a:t>二进制指数退避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binary exponential </a:t>
                </a:r>
                <a:r>
                  <a:rPr lang="en-US" altLang="zh-CN" dirty="0" err="1"/>
                  <a:t>backoff</a:t>
                </a:r>
                <a:r>
                  <a:rPr lang="zh-CN" altLang="en-US" dirty="0"/>
                  <a:t>）：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基本退避时间为争用期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若已经经过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次重传，则从整数集合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{0,1,…,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zh-CN" altLang="en-US" dirty="0"/>
                  <a:t>中随机取出一个数，定为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。重传所需的时延即为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倍的争用期。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重传</a:t>
                </a:r>
                <a:r>
                  <a:rPr lang="en-US" altLang="zh-CN" dirty="0"/>
                  <a:t>16</a:t>
                </a:r>
                <a:r>
                  <a:rPr lang="zh-CN" altLang="en-US" dirty="0"/>
                  <a:t>次仍不能成功，则丢弃该帧，并向更高层次的协议报告。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Truncated binary exponential </a:t>
                </a:r>
                <a:r>
                  <a:rPr lang="en-US" altLang="zh-CN" dirty="0" err="1"/>
                  <a:t>backoff</a:t>
                </a:r>
                <a:r>
                  <a:rPr lang="zh-CN" altLang="en-US" dirty="0"/>
                  <a:t>：经过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次重传后，整数集合选定为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0,1,…,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10}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86E6901A-32B0-4C99-B8B2-6E243969A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135" y="1981200"/>
                <a:ext cx="6678386" cy="3809999"/>
              </a:xfrm>
              <a:prstGeom prst="rect">
                <a:avLst/>
              </a:prstGeom>
              <a:blipFill>
                <a:blip r:embed="rId2"/>
                <a:stretch>
                  <a:fillRect l="-821" t="-1600" r="-1825" b="-2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40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5DCEA-A579-44C5-BB01-118C0372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CSMA/CD</a:t>
            </a:r>
            <a:r>
              <a:rPr lang="zh-CN" altLang="en-US" dirty="0"/>
              <a:t>的效率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509CF1-FCF5-4EBC-B62A-5626D9D11A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𝑝𝑟𝑜𝑝</m:t>
                        </m:r>
                      </m:sub>
                    </m:sSub>
                  </m:oMath>
                </a14:m>
                <a:r>
                  <a:rPr lang="zh-CN" altLang="en-US" dirty="0"/>
                  <a:t>表示在局域网中任意两个节点之间的最大传播时延，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r>
                  <a:rPr lang="zh-CN" altLang="en-US" dirty="0"/>
                  <a:t>表示需要传输最大的帧所用的时间，则</a:t>
                </a:r>
                <a:r>
                  <a:rPr lang="en-US" altLang="zh-CN" dirty="0"/>
                  <a:t>CSMA/CD</a:t>
                </a:r>
                <a:r>
                  <a:rPr lang="zh-CN" altLang="en-US" dirty="0"/>
                  <a:t>的效率可以用以下公式近似表示：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𝑒𝑓𝑓𝑖𝑐𝑖𝑒𝑛𝑐𝑦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1+5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𝑝𝑟𝑜𝑝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𝑡𝑟𝑎𝑛𝑠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该公式的推导不属于本课程范围，可参见参考书“自顶向下方法”第</a:t>
                </a:r>
                <a:r>
                  <a:rPr lang="en-US" altLang="zh-CN" dirty="0"/>
                  <a:t>300</a:t>
                </a:r>
                <a:r>
                  <a:rPr lang="zh-CN" altLang="en-US" dirty="0"/>
                  <a:t>页给出的参考文献。</a:t>
                </a:r>
                <a:endParaRPr lang="en-US" altLang="zh-CN" dirty="0"/>
              </a:p>
              <a:p>
                <a:r>
                  <a:rPr lang="en-US" altLang="zh-CN" dirty="0"/>
                  <a:t>CSMA/CD</a:t>
                </a:r>
                <a:r>
                  <a:rPr lang="zh-CN" altLang="en-US" dirty="0"/>
                  <a:t>的性能比</a:t>
                </a:r>
                <a:r>
                  <a:rPr lang="en-US" altLang="zh-CN" dirty="0"/>
                  <a:t>ALOHA</a:t>
                </a:r>
                <a:r>
                  <a:rPr lang="zh-CN" altLang="en-US" dirty="0"/>
                  <a:t>好，而且简单、便宜、完全去中心化。</a:t>
                </a:r>
                <a:endParaRPr lang="en-US" altLang="zh-CN" dirty="0"/>
              </a:p>
              <a:p>
                <a:r>
                  <a:rPr lang="zh-CN" altLang="en-US" dirty="0"/>
                  <a:t>使用 </a:t>
                </a:r>
                <a:r>
                  <a:rPr lang="en-US" altLang="zh-CN" dirty="0"/>
                  <a:t>CSMA/CD </a:t>
                </a:r>
                <a:r>
                  <a:rPr lang="zh-CN" altLang="en-US" dirty="0"/>
                  <a:t>协议的以太网不能进行全双工通信而只能进行双向交替通信（半双工通信）。</a:t>
                </a:r>
              </a:p>
              <a:p>
                <a:r>
                  <a:rPr lang="zh-CN" altLang="en-US" dirty="0"/>
                  <a:t>每个站在发送数据之后的一小段时间内，存在着遭遇碰撞的可能性。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509CF1-FCF5-4EBC-B62A-5626D9D11A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440" b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6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01033-7122-4BF8-81E4-0AFBF893F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Taking turns </a:t>
            </a:r>
            <a:r>
              <a:rPr lang="zh-CN" altLang="en-US" dirty="0"/>
              <a:t>轮流接入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50824-D6D7-471D-B2D8-B65943946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4800600" cy="3809999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轮询 </a:t>
            </a:r>
            <a:r>
              <a:rPr lang="en-US" altLang="zh-CN" b="1" dirty="0">
                <a:solidFill>
                  <a:srgbClr val="FF0000"/>
                </a:solidFill>
              </a:rPr>
              <a:t>polling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主节点（</a:t>
            </a:r>
            <a:r>
              <a:rPr lang="en-US" altLang="zh-CN" dirty="0"/>
              <a:t>master</a:t>
            </a:r>
            <a:r>
              <a:rPr lang="zh-CN" altLang="en-US" dirty="0"/>
              <a:t>）邀请次节点（</a:t>
            </a:r>
            <a:r>
              <a:rPr lang="en-US" altLang="zh-CN" dirty="0"/>
              <a:t>slave nodes</a:t>
            </a:r>
            <a:r>
              <a:rPr lang="zh-CN" altLang="en-US" dirty="0"/>
              <a:t>）轮流发送数据</a:t>
            </a:r>
            <a:endParaRPr lang="en-US" altLang="zh-CN" dirty="0"/>
          </a:p>
          <a:p>
            <a:pPr lvl="1"/>
            <a:r>
              <a:rPr lang="zh-CN" altLang="en-US" dirty="0"/>
              <a:t>典型场景：次节点不具备智能，是</a:t>
            </a:r>
            <a:r>
              <a:rPr lang="en-US" altLang="zh-CN" dirty="0"/>
              <a:t>dumb devices</a:t>
            </a:r>
          </a:p>
          <a:p>
            <a:pPr lvl="1"/>
            <a:r>
              <a:rPr lang="zh-CN" altLang="en-US" dirty="0"/>
              <a:t>存在的问题：</a:t>
            </a:r>
            <a:endParaRPr lang="en-US" altLang="zh-CN" dirty="0"/>
          </a:p>
          <a:p>
            <a:pPr lvl="2"/>
            <a:r>
              <a:rPr lang="zh-CN" altLang="en-US" dirty="0"/>
              <a:t>轮询的开销</a:t>
            </a:r>
            <a:endParaRPr lang="en-US" altLang="zh-CN" dirty="0"/>
          </a:p>
          <a:p>
            <a:pPr lvl="2"/>
            <a:r>
              <a:rPr lang="zh-CN" altLang="en-US" dirty="0"/>
              <a:t>延迟</a:t>
            </a:r>
            <a:endParaRPr lang="en-US" altLang="zh-CN" dirty="0"/>
          </a:p>
          <a:p>
            <a:pPr lvl="2"/>
            <a:r>
              <a:rPr lang="zh-CN" altLang="en-US" dirty="0"/>
              <a:t>单点故障（即</a:t>
            </a:r>
            <a:r>
              <a:rPr lang="en-US" altLang="zh-CN" dirty="0"/>
              <a:t>master</a:t>
            </a:r>
            <a:r>
              <a:rPr lang="zh-CN" altLang="en-US" dirty="0"/>
              <a:t>节点）</a:t>
            </a:r>
          </a:p>
        </p:txBody>
      </p:sp>
      <p:grpSp>
        <p:nvGrpSpPr>
          <p:cNvPr id="4" name="Group 55">
            <a:extLst>
              <a:ext uri="{FF2B5EF4-FFF2-40B4-BE49-F238E27FC236}">
                <a16:creationId xmlns:a16="http://schemas.microsoft.com/office/drawing/2014/main" id="{87F4665B-DFBD-4B84-B9E1-DD9D0B5E7125}"/>
              </a:ext>
            </a:extLst>
          </p:cNvPr>
          <p:cNvGrpSpPr>
            <a:grpSpLocks/>
          </p:cNvGrpSpPr>
          <p:nvPr/>
        </p:nvGrpSpPr>
        <p:grpSpPr bwMode="auto">
          <a:xfrm>
            <a:off x="7329941" y="4040188"/>
            <a:ext cx="781050" cy="681037"/>
            <a:chOff x="-44" y="1473"/>
            <a:chExt cx="981" cy="1105"/>
          </a:xfrm>
        </p:grpSpPr>
        <p:pic>
          <p:nvPicPr>
            <p:cNvPr id="5" name="Picture 56" descr="desktop_computer_stylized_medium">
              <a:extLst>
                <a:ext uri="{FF2B5EF4-FFF2-40B4-BE49-F238E27FC236}">
                  <a16:creationId xmlns:a16="http://schemas.microsoft.com/office/drawing/2014/main" id="{55C93F6B-5824-4D3E-B853-3225D6621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57">
              <a:extLst>
                <a:ext uri="{FF2B5EF4-FFF2-40B4-BE49-F238E27FC236}">
                  <a16:creationId xmlns:a16="http://schemas.microsoft.com/office/drawing/2014/main" id="{C66EAB70-B996-4989-80C5-99C8EADAB67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" name="Group 58">
            <a:extLst>
              <a:ext uri="{FF2B5EF4-FFF2-40B4-BE49-F238E27FC236}">
                <a16:creationId xmlns:a16="http://schemas.microsoft.com/office/drawing/2014/main" id="{26297390-63B1-40E0-B22F-30C630F641ED}"/>
              </a:ext>
            </a:extLst>
          </p:cNvPr>
          <p:cNvGrpSpPr>
            <a:grpSpLocks/>
          </p:cNvGrpSpPr>
          <p:nvPr/>
        </p:nvGrpSpPr>
        <p:grpSpPr bwMode="auto">
          <a:xfrm>
            <a:off x="7622041" y="3435350"/>
            <a:ext cx="781050" cy="681038"/>
            <a:chOff x="-44" y="1473"/>
            <a:chExt cx="981" cy="1105"/>
          </a:xfrm>
        </p:grpSpPr>
        <p:pic>
          <p:nvPicPr>
            <p:cNvPr id="8" name="Picture 59" descr="desktop_computer_stylized_medium">
              <a:extLst>
                <a:ext uri="{FF2B5EF4-FFF2-40B4-BE49-F238E27FC236}">
                  <a16:creationId xmlns:a16="http://schemas.microsoft.com/office/drawing/2014/main" id="{5A5D01EF-D8EE-44E7-A13D-234F645A7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60">
              <a:extLst>
                <a:ext uri="{FF2B5EF4-FFF2-40B4-BE49-F238E27FC236}">
                  <a16:creationId xmlns:a16="http://schemas.microsoft.com/office/drawing/2014/main" id="{BE19B24A-7E01-470C-9878-44391008B0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" name="Group 61">
            <a:extLst>
              <a:ext uri="{FF2B5EF4-FFF2-40B4-BE49-F238E27FC236}">
                <a16:creationId xmlns:a16="http://schemas.microsoft.com/office/drawing/2014/main" id="{8EBDCBB1-2511-41C6-982F-D7AA5B9A2BE7}"/>
              </a:ext>
            </a:extLst>
          </p:cNvPr>
          <p:cNvGrpSpPr>
            <a:grpSpLocks/>
          </p:cNvGrpSpPr>
          <p:nvPr/>
        </p:nvGrpSpPr>
        <p:grpSpPr bwMode="auto">
          <a:xfrm>
            <a:off x="7903028" y="2820988"/>
            <a:ext cx="781050" cy="681037"/>
            <a:chOff x="-44" y="1473"/>
            <a:chExt cx="981" cy="1105"/>
          </a:xfrm>
        </p:grpSpPr>
        <p:pic>
          <p:nvPicPr>
            <p:cNvPr id="11" name="Picture 62" descr="desktop_computer_stylized_medium">
              <a:extLst>
                <a:ext uri="{FF2B5EF4-FFF2-40B4-BE49-F238E27FC236}">
                  <a16:creationId xmlns:a16="http://schemas.microsoft.com/office/drawing/2014/main" id="{1834CC18-19A4-429B-B03C-5E6AC01B11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reeform 63">
              <a:extLst>
                <a:ext uri="{FF2B5EF4-FFF2-40B4-BE49-F238E27FC236}">
                  <a16:creationId xmlns:a16="http://schemas.microsoft.com/office/drawing/2014/main" id="{8590D205-A875-4370-A1D7-2941E7CEAA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3" name="Group 64">
            <a:extLst>
              <a:ext uri="{FF2B5EF4-FFF2-40B4-BE49-F238E27FC236}">
                <a16:creationId xmlns:a16="http://schemas.microsoft.com/office/drawing/2014/main" id="{4F373038-C25E-4622-9566-59E5DAEBA88A}"/>
              </a:ext>
            </a:extLst>
          </p:cNvPr>
          <p:cNvGrpSpPr>
            <a:grpSpLocks/>
          </p:cNvGrpSpPr>
          <p:nvPr/>
        </p:nvGrpSpPr>
        <p:grpSpPr bwMode="auto">
          <a:xfrm>
            <a:off x="8204653" y="2239963"/>
            <a:ext cx="781050" cy="681037"/>
            <a:chOff x="-44" y="1473"/>
            <a:chExt cx="981" cy="1105"/>
          </a:xfrm>
        </p:grpSpPr>
        <p:pic>
          <p:nvPicPr>
            <p:cNvPr id="14" name="Picture 65" descr="desktop_computer_stylized_medium">
              <a:extLst>
                <a:ext uri="{FF2B5EF4-FFF2-40B4-BE49-F238E27FC236}">
                  <a16:creationId xmlns:a16="http://schemas.microsoft.com/office/drawing/2014/main" id="{CBC824B1-0098-4384-AF3A-CC1F3DD2A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Freeform 66">
              <a:extLst>
                <a:ext uri="{FF2B5EF4-FFF2-40B4-BE49-F238E27FC236}">
                  <a16:creationId xmlns:a16="http://schemas.microsoft.com/office/drawing/2014/main" id="{BBE7884A-6D1D-45C1-9EF6-D248F13AAEA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6" name="Group 67">
            <a:extLst>
              <a:ext uri="{FF2B5EF4-FFF2-40B4-BE49-F238E27FC236}">
                <a16:creationId xmlns:a16="http://schemas.microsoft.com/office/drawing/2014/main" id="{77F40046-E78C-4287-A101-851AA6EB414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41353" y="2486025"/>
            <a:ext cx="781050" cy="681038"/>
            <a:chOff x="-44" y="1473"/>
            <a:chExt cx="981" cy="1105"/>
          </a:xfrm>
        </p:grpSpPr>
        <p:pic>
          <p:nvPicPr>
            <p:cNvPr id="17" name="Picture 68" descr="desktop_computer_stylized_medium">
              <a:extLst>
                <a:ext uri="{FF2B5EF4-FFF2-40B4-BE49-F238E27FC236}">
                  <a16:creationId xmlns:a16="http://schemas.microsoft.com/office/drawing/2014/main" id="{D7CE4570-F919-49D4-A6F8-F00E0870CD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69">
              <a:extLst>
                <a:ext uri="{FF2B5EF4-FFF2-40B4-BE49-F238E27FC236}">
                  <a16:creationId xmlns:a16="http://schemas.microsoft.com/office/drawing/2014/main" id="{B437BB21-B7E5-4803-A289-77C08018DE9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9" name="Line 24">
            <a:extLst>
              <a:ext uri="{FF2B5EF4-FFF2-40B4-BE49-F238E27FC236}">
                <a16:creationId xmlns:a16="http://schemas.microsoft.com/office/drawing/2014/main" id="{0E5A268F-63E3-4281-B2DA-6C65EA37A6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17353" y="26035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3DC58CCC-9748-467D-A273-F654D24E3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858703" y="26543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1" name="Line 31">
            <a:extLst>
              <a:ext uri="{FF2B5EF4-FFF2-40B4-BE49-F238E27FC236}">
                <a16:creationId xmlns:a16="http://schemas.microsoft.com/office/drawing/2014/main" id="{6B22DA02-76C6-4A5E-AE99-6E6BB7897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7928" y="28686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Line 35">
            <a:extLst>
              <a:ext uri="{FF2B5EF4-FFF2-40B4-BE49-F238E27FC236}">
                <a16:creationId xmlns:a16="http://schemas.microsoft.com/office/drawing/2014/main" id="{B66A8794-92D7-409A-8EA5-4BEDC4504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7241" y="31829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" name="Line 37">
            <a:extLst>
              <a:ext uri="{FF2B5EF4-FFF2-40B4-BE49-F238E27FC236}">
                <a16:creationId xmlns:a16="http://schemas.microsoft.com/office/drawing/2014/main" id="{5C07300E-134F-4230-BD0B-0BC874118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5778" y="37115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4" name="Line 39">
            <a:extLst>
              <a:ext uri="{FF2B5EF4-FFF2-40B4-BE49-F238E27FC236}">
                <a16:creationId xmlns:a16="http://schemas.microsoft.com/office/drawing/2014/main" id="{2CECD2CB-D1F2-45D0-B3C1-1D5EBD580F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4316" y="42402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" name="Text Box 40">
            <a:extLst>
              <a:ext uri="{FF2B5EF4-FFF2-40B4-BE49-F238E27FC236}">
                <a16:creationId xmlns:a16="http://schemas.microsoft.com/office/drawing/2014/main" id="{38276910-B4A3-4A86-8C1A-43DD4EB75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9903" y="3108325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master</a:t>
            </a:r>
          </a:p>
        </p:txBody>
      </p:sp>
      <p:sp>
        <p:nvSpPr>
          <p:cNvPr id="26" name="Text Box 41">
            <a:extLst>
              <a:ext uri="{FF2B5EF4-FFF2-40B4-BE49-F238E27FC236}">
                <a16:creationId xmlns:a16="http://schemas.microsoft.com/office/drawing/2014/main" id="{767A7789-6469-49AD-9E79-5CB3CCC67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5028" y="4694238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  <a:cs typeface="+mn-cs"/>
              </a:rPr>
              <a:t>slaves</a:t>
            </a:r>
          </a:p>
        </p:txBody>
      </p:sp>
      <p:grpSp>
        <p:nvGrpSpPr>
          <p:cNvPr id="27" name="Group 44">
            <a:extLst>
              <a:ext uri="{FF2B5EF4-FFF2-40B4-BE49-F238E27FC236}">
                <a16:creationId xmlns:a16="http://schemas.microsoft.com/office/drawing/2014/main" id="{154E9904-5C17-493F-9245-159756E8E52C}"/>
              </a:ext>
            </a:extLst>
          </p:cNvPr>
          <p:cNvGrpSpPr>
            <a:grpSpLocks/>
          </p:cNvGrpSpPr>
          <p:nvPr/>
        </p:nvGrpSpPr>
        <p:grpSpPr bwMode="auto">
          <a:xfrm>
            <a:off x="9754053" y="2522538"/>
            <a:ext cx="560388" cy="336550"/>
            <a:chOff x="4212" y="2864"/>
            <a:chExt cx="353" cy="212"/>
          </a:xfrm>
        </p:grpSpPr>
        <p:sp>
          <p:nvSpPr>
            <p:cNvPr id="28" name="Rectangle 42">
              <a:extLst>
                <a:ext uri="{FF2B5EF4-FFF2-40B4-BE49-F238E27FC236}">
                  <a16:creationId xmlns:a16="http://schemas.microsoft.com/office/drawing/2014/main" id="{9044BB65-2A70-4D00-85F7-226FA2D05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9" name="Text Box 43">
              <a:extLst>
                <a:ext uri="{FF2B5EF4-FFF2-40B4-BE49-F238E27FC236}">
                  <a16:creationId xmlns:a16="http://schemas.microsoft.com/office/drawing/2014/main" id="{474944F4-D1F7-4901-B370-10EBF3D1B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poll</a:t>
              </a:r>
            </a:p>
          </p:txBody>
        </p:sp>
      </p:grpSp>
      <p:grpSp>
        <p:nvGrpSpPr>
          <p:cNvPr id="30" name="Group 48">
            <a:extLst>
              <a:ext uri="{FF2B5EF4-FFF2-40B4-BE49-F238E27FC236}">
                <a16:creationId xmlns:a16="http://schemas.microsoft.com/office/drawing/2014/main" id="{BDBE1415-2C74-4B9D-9E1E-596A392DCBBA}"/>
              </a:ext>
            </a:extLst>
          </p:cNvPr>
          <p:cNvGrpSpPr>
            <a:grpSpLocks/>
          </p:cNvGrpSpPr>
          <p:nvPr/>
        </p:nvGrpSpPr>
        <p:grpSpPr bwMode="auto">
          <a:xfrm>
            <a:off x="7803016" y="3444875"/>
            <a:ext cx="595312" cy="336550"/>
            <a:chOff x="4415" y="2364"/>
            <a:chExt cx="375" cy="212"/>
          </a:xfrm>
        </p:grpSpPr>
        <p:sp>
          <p:nvSpPr>
            <p:cNvPr id="31" name="Rectangle 46">
              <a:extLst>
                <a:ext uri="{FF2B5EF4-FFF2-40B4-BE49-F238E27FC236}">
                  <a16:creationId xmlns:a16="http://schemas.microsoft.com/office/drawing/2014/main" id="{22F38B5B-CA63-4428-BDE9-4718DF7BE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2" name="Text Box 47">
              <a:extLst>
                <a:ext uri="{FF2B5EF4-FFF2-40B4-BE49-F238E27FC236}">
                  <a16:creationId xmlns:a16="http://schemas.microsoft.com/office/drawing/2014/main" id="{79C0E98D-107E-436F-93EE-FB802FEFFF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  <p:grpSp>
        <p:nvGrpSpPr>
          <p:cNvPr id="33" name="Group 49">
            <a:extLst>
              <a:ext uri="{FF2B5EF4-FFF2-40B4-BE49-F238E27FC236}">
                <a16:creationId xmlns:a16="http://schemas.microsoft.com/office/drawing/2014/main" id="{791130B8-17BC-4220-8D92-7F14CDA036E3}"/>
              </a:ext>
            </a:extLst>
          </p:cNvPr>
          <p:cNvGrpSpPr>
            <a:grpSpLocks/>
          </p:cNvGrpSpPr>
          <p:nvPr/>
        </p:nvGrpSpPr>
        <p:grpSpPr bwMode="auto">
          <a:xfrm>
            <a:off x="8309428" y="2327275"/>
            <a:ext cx="595313" cy="336550"/>
            <a:chOff x="4415" y="2364"/>
            <a:chExt cx="375" cy="212"/>
          </a:xfrm>
        </p:grpSpPr>
        <p:sp>
          <p:nvSpPr>
            <p:cNvPr id="34" name="Rectangle 50">
              <a:extLst>
                <a:ext uri="{FF2B5EF4-FFF2-40B4-BE49-F238E27FC236}">
                  <a16:creationId xmlns:a16="http://schemas.microsoft.com/office/drawing/2014/main" id="{133CF502-222D-4E8D-90A8-BF2CD2925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35" name="Text Box 51">
              <a:extLst>
                <a:ext uri="{FF2B5EF4-FFF2-40B4-BE49-F238E27FC236}">
                  <a16:creationId xmlns:a16="http://schemas.microsoft.com/office/drawing/2014/main" id="{8037793D-0048-4712-AAE0-30BBFD0F1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  <a:cs typeface="+mn-cs"/>
                </a:rPr>
                <a:t>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753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21DC10-D7D2-4373-9094-68ACD3A6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Taking turns </a:t>
            </a:r>
            <a:r>
              <a:rPr lang="zh-CN" altLang="en-US" dirty="0"/>
              <a:t>轮流接入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F1546-BD52-4FB4-AB40-DC346FC58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3848100" cy="3809999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令牌传递 </a:t>
            </a:r>
            <a:r>
              <a:rPr lang="en-US" altLang="zh-CN" b="1" dirty="0">
                <a:solidFill>
                  <a:srgbClr val="FF0000"/>
                </a:solidFill>
              </a:rPr>
              <a:t>token passing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受控的令牌从一个节点依次序传递到下一个节点</a:t>
            </a:r>
            <a:endParaRPr lang="en-US" altLang="zh-CN" dirty="0"/>
          </a:p>
          <a:p>
            <a:pPr lvl="1"/>
            <a:r>
              <a:rPr lang="zh-CN" altLang="en-US" dirty="0"/>
              <a:t>有令牌的节点即可发送帧</a:t>
            </a:r>
            <a:endParaRPr lang="en-US" altLang="zh-CN" dirty="0"/>
          </a:p>
          <a:p>
            <a:pPr lvl="1"/>
            <a:r>
              <a:rPr lang="zh-CN" altLang="en-US" dirty="0"/>
              <a:t>存在问题：</a:t>
            </a:r>
            <a:endParaRPr lang="en-US" altLang="zh-CN" dirty="0"/>
          </a:p>
          <a:p>
            <a:pPr lvl="2"/>
            <a:r>
              <a:rPr lang="zh-CN" altLang="en-US" dirty="0"/>
              <a:t>传递令牌的开销</a:t>
            </a:r>
            <a:endParaRPr lang="en-US" altLang="zh-CN" dirty="0"/>
          </a:p>
          <a:p>
            <a:pPr lvl="2"/>
            <a:r>
              <a:rPr lang="zh-CN" altLang="en-US" dirty="0"/>
              <a:t>延迟</a:t>
            </a:r>
            <a:endParaRPr lang="en-US" altLang="zh-CN" dirty="0"/>
          </a:p>
          <a:p>
            <a:pPr lvl="2"/>
            <a:r>
              <a:rPr lang="zh-CN" altLang="en-US" dirty="0"/>
              <a:t>单点故障（令牌本身）</a:t>
            </a:r>
            <a:endParaRPr lang="en-US" altLang="zh-CN" dirty="0"/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82D6CD06-E91E-4942-920C-97E855A1B141}"/>
              </a:ext>
            </a:extLst>
          </p:cNvPr>
          <p:cNvGrpSpPr>
            <a:grpSpLocks/>
          </p:cNvGrpSpPr>
          <p:nvPr/>
        </p:nvGrpSpPr>
        <p:grpSpPr bwMode="auto">
          <a:xfrm>
            <a:off x="10718800" y="3089274"/>
            <a:ext cx="781050" cy="681038"/>
            <a:chOff x="-44" y="1473"/>
            <a:chExt cx="981" cy="1105"/>
          </a:xfrm>
        </p:grpSpPr>
        <p:pic>
          <p:nvPicPr>
            <p:cNvPr id="5" name="Picture 22" descr="desktop_computer_stylized_medium">
              <a:extLst>
                <a:ext uri="{FF2B5EF4-FFF2-40B4-BE49-F238E27FC236}">
                  <a16:creationId xmlns:a16="http://schemas.microsoft.com/office/drawing/2014/main" id="{38B3C492-0619-4C89-8574-17FFCE7380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Freeform 23">
              <a:extLst>
                <a:ext uri="{FF2B5EF4-FFF2-40B4-BE49-F238E27FC236}">
                  <a16:creationId xmlns:a16="http://schemas.microsoft.com/office/drawing/2014/main" id="{3B282444-8564-47B8-8A90-83F5F2357E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D4F40280-7B48-48B2-88D4-8C7B4BCDC3A4}"/>
              </a:ext>
            </a:extLst>
          </p:cNvPr>
          <p:cNvGrpSpPr>
            <a:grpSpLocks/>
          </p:cNvGrpSpPr>
          <p:nvPr/>
        </p:nvGrpSpPr>
        <p:grpSpPr bwMode="auto">
          <a:xfrm>
            <a:off x="8004175" y="3046412"/>
            <a:ext cx="781050" cy="681037"/>
            <a:chOff x="-44" y="1473"/>
            <a:chExt cx="981" cy="1105"/>
          </a:xfrm>
        </p:grpSpPr>
        <p:pic>
          <p:nvPicPr>
            <p:cNvPr id="8" name="Picture 25" descr="desktop_computer_stylized_medium">
              <a:extLst>
                <a:ext uri="{FF2B5EF4-FFF2-40B4-BE49-F238E27FC236}">
                  <a16:creationId xmlns:a16="http://schemas.microsoft.com/office/drawing/2014/main" id="{DF336E62-34F2-4364-B7E9-DEB64B896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D5C2E3F7-F546-4B52-8B88-6C9357C918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" name="Group 27">
            <a:extLst>
              <a:ext uri="{FF2B5EF4-FFF2-40B4-BE49-F238E27FC236}">
                <a16:creationId xmlns:a16="http://schemas.microsoft.com/office/drawing/2014/main" id="{C0E86EB2-3F26-484F-BB3A-19B11AA8EBAE}"/>
              </a:ext>
            </a:extLst>
          </p:cNvPr>
          <p:cNvGrpSpPr>
            <a:grpSpLocks/>
          </p:cNvGrpSpPr>
          <p:nvPr/>
        </p:nvGrpSpPr>
        <p:grpSpPr bwMode="auto">
          <a:xfrm>
            <a:off x="9321800" y="1382712"/>
            <a:ext cx="781050" cy="681037"/>
            <a:chOff x="-44" y="1473"/>
            <a:chExt cx="981" cy="1105"/>
          </a:xfrm>
        </p:grpSpPr>
        <p:pic>
          <p:nvPicPr>
            <p:cNvPr id="11" name="Picture 28" descr="desktop_computer_stylized_medium">
              <a:extLst>
                <a:ext uri="{FF2B5EF4-FFF2-40B4-BE49-F238E27FC236}">
                  <a16:creationId xmlns:a16="http://schemas.microsoft.com/office/drawing/2014/main" id="{21C2DFAB-A721-43DA-97E2-AD44F3DA0F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Freeform 29">
              <a:extLst>
                <a:ext uri="{FF2B5EF4-FFF2-40B4-BE49-F238E27FC236}">
                  <a16:creationId xmlns:a16="http://schemas.microsoft.com/office/drawing/2014/main" id="{A14CCBB8-891E-410C-9FE6-AEAA8346A6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3" name="Group 30">
            <a:extLst>
              <a:ext uri="{FF2B5EF4-FFF2-40B4-BE49-F238E27FC236}">
                <a16:creationId xmlns:a16="http://schemas.microsoft.com/office/drawing/2014/main" id="{944ACB55-9090-4728-A93A-5CDC270DE09B}"/>
              </a:ext>
            </a:extLst>
          </p:cNvPr>
          <p:cNvGrpSpPr>
            <a:grpSpLocks/>
          </p:cNvGrpSpPr>
          <p:nvPr/>
        </p:nvGrpSpPr>
        <p:grpSpPr bwMode="auto">
          <a:xfrm>
            <a:off x="9375775" y="4830762"/>
            <a:ext cx="781050" cy="681037"/>
            <a:chOff x="-44" y="1473"/>
            <a:chExt cx="981" cy="1105"/>
          </a:xfrm>
        </p:grpSpPr>
        <p:pic>
          <p:nvPicPr>
            <p:cNvPr id="14" name="Picture 31" descr="desktop_computer_stylized_medium">
              <a:extLst>
                <a:ext uri="{FF2B5EF4-FFF2-40B4-BE49-F238E27FC236}">
                  <a16:creationId xmlns:a16="http://schemas.microsoft.com/office/drawing/2014/main" id="{D56D53E5-5892-4572-984B-42622B165A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4CA30709-EC23-4BB7-9CBD-330580E35A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6" name="Oval 8">
            <a:extLst>
              <a:ext uri="{FF2B5EF4-FFF2-40B4-BE49-F238E27FC236}">
                <a16:creationId xmlns:a16="http://schemas.microsoft.com/office/drawing/2014/main" id="{57951655-6556-4DAC-9A69-E7DE0E0EE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0313" y="2039937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607C9EEB-AF61-4E8E-ADA9-D8E696BF4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4863" y="1147762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D267D2AE-6607-4C6F-99D3-CB977CF927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9275" y="5430837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data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0A5DAE10-4B38-46C5-B9A3-040465FB0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1138" y="2501899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(nothing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to send)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CED1AA6D-96BC-4A6E-BE6D-2B30FF2CC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025" y="3165474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i="0" dirty="0">
                <a:solidFill>
                  <a:schemeClr val="bg1"/>
                </a:solidFill>
                <a:latin typeface="Arial" charset="0"/>
                <a:cs typeface="+mn-cs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00377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/>
      <p:bldP spid="20" grpId="0" animBg="1"/>
      <p:bldP spid="20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链路层寻址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MAC addresses and ARP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6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5DCEA-A579-44C5-BB01-118C0372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09CF1-FCF5-4EBC-B62A-5626D9D11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Media Access Control – MAC</a:t>
            </a:r>
            <a:r>
              <a:rPr lang="zh-CN" altLang="en-US" dirty="0"/>
              <a:t>地址（也称为局域网地址、硬件地址、物理地址、以太网地址等）</a:t>
            </a:r>
            <a:endParaRPr lang="en-US" altLang="zh-CN" dirty="0"/>
          </a:p>
          <a:p>
            <a:r>
              <a:rPr lang="zh-CN" altLang="en-US" dirty="0"/>
              <a:t>作用：</a:t>
            </a:r>
            <a:r>
              <a:rPr lang="en-US" altLang="zh-CN" i="1" dirty="0">
                <a:solidFill>
                  <a:srgbClr val="CC0000"/>
                </a:solidFill>
                <a:latin typeface="Gill Sans MT" charset="0"/>
              </a:rPr>
              <a:t>used ‘locally” to get frame from one interface to another physically-connected interface (same network, in IP-addressing sense)</a:t>
            </a:r>
          </a:p>
          <a:p>
            <a:r>
              <a:rPr lang="en-US" altLang="zh-CN" dirty="0"/>
              <a:t>48</a:t>
            </a:r>
            <a:r>
              <a:rPr lang="zh-CN" altLang="en-US" dirty="0"/>
              <a:t>位，通常都烧录进</a:t>
            </a:r>
            <a:r>
              <a:rPr lang="en-US" altLang="zh-CN" dirty="0"/>
              <a:t>NIC</a:t>
            </a:r>
            <a:r>
              <a:rPr lang="zh-CN" altLang="en-US" dirty="0"/>
              <a:t>的</a:t>
            </a:r>
            <a:r>
              <a:rPr lang="en-US" altLang="zh-CN" dirty="0"/>
              <a:t>ROM</a:t>
            </a:r>
            <a:r>
              <a:rPr lang="zh-CN" altLang="en-US" dirty="0"/>
              <a:t>中，有时候也可以通过软件设定</a:t>
            </a:r>
            <a:endParaRPr lang="en-US" altLang="zh-CN" dirty="0"/>
          </a:p>
          <a:p>
            <a:r>
              <a:rPr lang="zh-CN" altLang="en-US" dirty="0"/>
              <a:t>注意：并不是一台电脑或者一台路由器</a:t>
            </a:r>
            <a:r>
              <a:rPr lang="en-US" altLang="zh-CN" dirty="0"/>
              <a:t>/</a:t>
            </a:r>
            <a:r>
              <a:rPr lang="zh-CN" altLang="en-US" dirty="0"/>
              <a:t>交换机只有一个</a:t>
            </a:r>
            <a:r>
              <a:rPr lang="en-US" altLang="zh-CN" dirty="0"/>
              <a:t>MAC</a:t>
            </a:r>
            <a:r>
              <a:rPr lang="zh-CN" altLang="en-US" dirty="0"/>
              <a:t>地址，</a:t>
            </a:r>
            <a:r>
              <a:rPr lang="en-US" altLang="zh-CN" dirty="0"/>
              <a:t>MAC</a:t>
            </a:r>
            <a:r>
              <a:rPr lang="zh-CN" altLang="en-US" dirty="0"/>
              <a:t>地址是和端口绑定的！</a:t>
            </a:r>
          </a:p>
        </p:txBody>
      </p:sp>
    </p:spTree>
    <p:extLst>
      <p:ext uri="{BB962C8B-B14F-4D97-AF65-F5344CB8AC3E}">
        <p14:creationId xmlns:p14="http://schemas.microsoft.com/office/powerpoint/2010/main" val="1919459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670561" y="4160376"/>
            <a:ext cx="10765535" cy="160644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70561" y="848459"/>
            <a:ext cx="10765535" cy="41191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821447" y="779947"/>
            <a:ext cx="3114250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48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位的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地址</a:t>
            </a:r>
          </a:p>
        </p:txBody>
      </p:sp>
      <p:sp>
        <p:nvSpPr>
          <p:cNvPr id="7" name="矩形 6"/>
          <p:cNvSpPr/>
          <p:nvPr/>
        </p:nvSpPr>
        <p:spPr>
          <a:xfrm>
            <a:off x="670560" y="1267277"/>
            <a:ext cx="10765536" cy="282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ts val="36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IEEE 802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标准规定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地址字段可采用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6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字节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( 48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字节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( 16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这两种中的一种。</a:t>
            </a:r>
          </a:p>
          <a:p>
            <a:pPr marL="380990" indent="-380990">
              <a:lnSpc>
                <a:spcPts val="36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IEEE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的注册管理机构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RA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负责向厂家分配地址字段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6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个字节中的前三个字节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高位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24 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组织唯一标识符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80990" indent="-380990">
              <a:lnSpc>
                <a:spcPts val="36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地址字段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6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个字节中的后三个字节 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低位 </a:t>
            </a:r>
            <a:r>
              <a:rPr lang="en-US" altLang="zh-CN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24 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位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由厂家自行指派，称为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扩展唯一标识符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4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必须保证生产出的适配器没有重复地址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70273" y="4294487"/>
            <a:ext cx="5061663" cy="1390904"/>
            <a:chOff x="2360712" y="5191736"/>
            <a:chExt cx="5184576" cy="1424680"/>
          </a:xfrm>
        </p:grpSpPr>
        <p:grpSp>
          <p:nvGrpSpPr>
            <p:cNvPr id="9" name="组合 8"/>
            <p:cNvGrpSpPr/>
            <p:nvPr/>
          </p:nvGrpSpPr>
          <p:grpSpPr>
            <a:xfrm>
              <a:off x="2360712" y="5191736"/>
              <a:ext cx="5184576" cy="901560"/>
              <a:chOff x="2000672" y="5119728"/>
              <a:chExt cx="5184576" cy="901560"/>
            </a:xfrm>
          </p:grpSpPr>
          <p:sp>
            <p:nvSpPr>
              <p:cNvPr id="11" name="矩形 10"/>
              <p:cNvSpPr/>
              <p:nvPr/>
            </p:nvSpPr>
            <p:spPr bwMode="auto">
              <a:xfrm>
                <a:off x="2000672" y="5517232"/>
                <a:ext cx="2592288" cy="504056"/>
              </a:xfrm>
              <a:prstGeom prst="rect">
                <a:avLst/>
              </a:prstGeom>
              <a:solidFill>
                <a:srgbClr val="00FF99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33" b="1" dirty="0">
                    <a:latin typeface="微软雅黑" pitchFamily="34" charset="-122"/>
                    <a:ea typeface="微软雅黑" pitchFamily="34" charset="-122"/>
                  </a:rPr>
                  <a:t>组织唯一标识符</a:t>
                </a:r>
              </a:p>
            </p:txBody>
          </p:sp>
          <p:sp>
            <p:nvSpPr>
              <p:cNvPr id="12" name="矩形 11"/>
              <p:cNvSpPr/>
              <p:nvPr/>
            </p:nvSpPr>
            <p:spPr bwMode="auto">
              <a:xfrm>
                <a:off x="4592960" y="5517232"/>
                <a:ext cx="2592288" cy="504056"/>
              </a:xfrm>
              <a:prstGeom prst="rect">
                <a:avLst/>
              </a:prstGeom>
              <a:solidFill>
                <a:srgbClr val="0000FF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121920" tIns="60960" rIns="121920" bIns="6096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133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扩展唯一标识符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2321530" y="5119728"/>
                <a:ext cx="2010050" cy="388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867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3 </a:t>
                </a:r>
                <a:r>
                  <a:rPr lang="zh-CN" altLang="en-US" sz="1867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字节（</a:t>
                </a:r>
                <a:r>
                  <a:rPr lang="en-US" altLang="zh-CN" sz="1867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24 </a:t>
                </a:r>
                <a:r>
                  <a:rPr lang="zh-CN" altLang="en-US" sz="1867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位）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884079" y="5119728"/>
                <a:ext cx="2010050" cy="388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867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3 </a:t>
                </a:r>
                <a:r>
                  <a:rPr lang="zh-CN" altLang="en-US" sz="1867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字节（</a:t>
                </a:r>
                <a:r>
                  <a:rPr lang="en-US" altLang="zh-CN" sz="1867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24 </a:t>
                </a:r>
                <a:r>
                  <a:rPr lang="zh-CN" altLang="en-US" sz="1867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位）</a:t>
                </a:r>
              </a:p>
            </p:txBody>
          </p:sp>
        </p:grpSp>
        <p:sp>
          <p:nvSpPr>
            <p:cNvPr id="10" name="矩形 9"/>
            <p:cNvSpPr/>
            <p:nvPr/>
          </p:nvSpPr>
          <p:spPr>
            <a:xfrm>
              <a:off x="3537816" y="6185639"/>
              <a:ext cx="2801270" cy="430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133" b="1" dirty="0">
                  <a:latin typeface="微软雅黑" pitchFamily="34" charset="-122"/>
                  <a:ea typeface="微软雅黑" pitchFamily="34" charset="-122"/>
                </a:rPr>
                <a:t>48 </a:t>
              </a:r>
              <a:r>
                <a:rPr lang="zh-CN" altLang="en-US" sz="2133" b="1" dirty="0">
                  <a:latin typeface="微软雅黑" pitchFamily="34" charset="-122"/>
                  <a:ea typeface="微软雅黑" pitchFamily="34" charset="-122"/>
                </a:rPr>
                <a:t>位的 </a:t>
              </a:r>
              <a:r>
                <a:rPr lang="en-US" altLang="zh-CN" sz="2133" b="1" dirty="0"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lang="zh-CN" altLang="en-US" sz="2133" b="1" dirty="0">
                  <a:latin typeface="微软雅黑" pitchFamily="34" charset="-122"/>
                  <a:ea typeface="微软雅黑" pitchFamily="34" charset="-122"/>
                </a:rPr>
                <a:t>地址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36282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5"/>
          <p:cNvSpPr>
            <a:spLocks noChangeArrowheads="1"/>
          </p:cNvSpPr>
          <p:nvPr/>
        </p:nvSpPr>
        <p:spPr bwMode="auto">
          <a:xfrm>
            <a:off x="670561" y="1689707"/>
            <a:ext cx="10838687" cy="41191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821447" y="1633387"/>
            <a:ext cx="3114250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48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位的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地址</a:t>
            </a:r>
          </a:p>
        </p:txBody>
      </p:sp>
      <p:sp>
        <p:nvSpPr>
          <p:cNvPr id="5" name="矩形 4"/>
          <p:cNvSpPr/>
          <p:nvPr/>
        </p:nvSpPr>
        <p:spPr>
          <a:xfrm>
            <a:off x="670559" y="2108525"/>
            <a:ext cx="10838687" cy="2853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一个地址块可以生成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2667" b="1" baseline="30000" dirty="0">
                <a:latin typeface="微软雅黑" pitchFamily="34" charset="-122"/>
                <a:ea typeface="微软雅黑" pitchFamily="34" charset="-122"/>
              </a:rPr>
              <a:t>24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个不同的地址。这种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48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位地址称为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MAC-48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，它的通用名称是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EUI-48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80990" indent="-38099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生产适配器时，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6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字节的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地址已被固化在适配器的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ROM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，因此，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地址也叫做</a:t>
            </a:r>
            <a:r>
              <a:rPr lang="zh-CN" altLang="en-US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硬件地址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(hardware address)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zh-CN" altLang="en-US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物理地址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80990" indent="-38099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地址”实际上就是适配器地址或适配器标识符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EUI-48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143706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55DCEA-A579-44C5-BB01-118C0372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09CF1-FCF5-4EBC-B62A-5626D9D11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2844575" cy="3809999"/>
          </a:xfrm>
        </p:spPr>
        <p:txBody>
          <a:bodyPr/>
          <a:lstStyle/>
          <a:p>
            <a:r>
              <a:rPr lang="zh-CN" altLang="en-US" dirty="0"/>
              <a:t>每个适配器、每个接口</a:t>
            </a:r>
            <a:r>
              <a:rPr lang="en-US" altLang="zh-CN" dirty="0"/>
              <a:t>/</a:t>
            </a:r>
            <a:r>
              <a:rPr lang="zh-CN" altLang="en-US" dirty="0"/>
              <a:t>端口，有唯一的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用</a:t>
            </a:r>
            <a:r>
              <a:rPr lang="en-US" altLang="zh-CN" dirty="0"/>
              <a:t>12</a:t>
            </a:r>
            <a:r>
              <a:rPr lang="zh-CN" altLang="en-US" dirty="0"/>
              <a:t>个十六进制字符表示。</a:t>
            </a:r>
            <a:endParaRPr lang="en-US" altLang="zh-CN" dirty="0"/>
          </a:p>
          <a:p>
            <a:r>
              <a:rPr lang="en-US" altLang="zh-CN" dirty="0"/>
              <a:t>MAC</a:t>
            </a:r>
            <a:r>
              <a:rPr lang="zh-CN" altLang="en-US" dirty="0"/>
              <a:t>地址不是等级化的，保证了可移植性（可以把网卡从这个局域网移动到另一个局域网使用）</a:t>
            </a:r>
          </a:p>
        </p:txBody>
      </p:sp>
      <p:sp>
        <p:nvSpPr>
          <p:cNvPr id="4" name="Text Box 18">
            <a:extLst>
              <a:ext uri="{FF2B5EF4-FFF2-40B4-BE49-F238E27FC236}">
                <a16:creationId xmlns:a16="http://schemas.microsoft.com/office/drawing/2014/main" id="{31241A8E-E6D1-4C20-A6F0-BA2443B38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39211" y="3605213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adapter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0FCFC5D1-5FFD-4B81-9556-60B6B82B2C9C}"/>
              </a:ext>
            </a:extLst>
          </p:cNvPr>
          <p:cNvSpPr>
            <a:spLocks/>
          </p:cNvSpPr>
          <p:nvPr/>
        </p:nvSpPr>
        <p:spPr bwMode="auto">
          <a:xfrm>
            <a:off x="5973536" y="2976563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19">
            <a:extLst>
              <a:ext uri="{FF2B5EF4-FFF2-40B4-BE49-F238E27FC236}">
                <a16:creationId xmlns:a16="http://schemas.microsoft.com/office/drawing/2014/main" id="{95C6FEFE-0B29-43DB-ABA7-96D426882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1049" y="3654425"/>
            <a:ext cx="901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Line 20">
            <a:extLst>
              <a:ext uri="{FF2B5EF4-FFF2-40B4-BE49-F238E27FC236}">
                <a16:creationId xmlns:a16="http://schemas.microsoft.com/office/drawing/2014/main" id="{F0C746E4-7769-44B6-A19D-C9C5B160A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0824" y="2522538"/>
            <a:ext cx="0" cy="655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" name="Line 21">
            <a:extLst>
              <a:ext uri="{FF2B5EF4-FFF2-40B4-BE49-F238E27FC236}">
                <a16:creationId xmlns:a16="http://schemas.microsoft.com/office/drawing/2014/main" id="{B852F27B-7854-4BE0-A36D-C990B1E201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94424" y="3822700"/>
            <a:ext cx="796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Line 22">
            <a:extLst>
              <a:ext uri="{FF2B5EF4-FFF2-40B4-BE49-F238E27FC236}">
                <a16:creationId xmlns:a16="http://schemas.microsoft.com/office/drawing/2014/main" id="{EECC4312-AC1D-4C29-93E9-8278B7D8DF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2724" y="4827588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" name="Text Box 24">
            <a:extLst>
              <a:ext uri="{FF2B5EF4-FFF2-40B4-BE49-F238E27FC236}">
                <a16:creationId xmlns:a16="http://schemas.microsoft.com/office/drawing/2014/main" id="{3C266D82-BCE6-417A-B8CE-613F7C065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499" y="2227263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11" name="Line 25">
            <a:extLst>
              <a:ext uri="{FF2B5EF4-FFF2-40B4-BE49-F238E27FC236}">
                <a16:creationId xmlns:a16="http://schemas.microsoft.com/office/drawing/2014/main" id="{62873BA5-05CF-4C15-83C3-C33919DCFF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70524" y="2366963"/>
            <a:ext cx="257175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Line 26">
            <a:extLst>
              <a:ext uri="{FF2B5EF4-FFF2-40B4-BE49-F238E27FC236}">
                <a16:creationId xmlns:a16="http://schemas.microsoft.com/office/drawing/2014/main" id="{8353F8FF-B542-454E-9DA0-520730DA8A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9924" y="4003675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ext Box 27">
            <a:extLst>
              <a:ext uri="{FF2B5EF4-FFF2-40B4-BE49-F238E27FC236}">
                <a16:creationId xmlns:a16="http://schemas.microsoft.com/office/drawing/2014/main" id="{F3513829-3617-40DB-BC22-0827770E2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0811" y="4376738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14" name="Line 28">
            <a:extLst>
              <a:ext uri="{FF2B5EF4-FFF2-40B4-BE49-F238E27FC236}">
                <a16:creationId xmlns:a16="http://schemas.microsoft.com/office/drawing/2014/main" id="{B1BF258D-02CB-4AE9-A901-65D27328BC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5911" y="538162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Text Box 29">
            <a:extLst>
              <a:ext uri="{FF2B5EF4-FFF2-40B4-BE49-F238E27FC236}">
                <a16:creationId xmlns:a16="http://schemas.microsoft.com/office/drawing/2014/main" id="{2BA4D6AD-5C41-40B5-ADE7-BB5EA40D7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8186" y="5265738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16" name="Line 30">
            <a:extLst>
              <a:ext uri="{FF2B5EF4-FFF2-40B4-BE49-F238E27FC236}">
                <a16:creationId xmlns:a16="http://schemas.microsoft.com/office/drawing/2014/main" id="{220A5AC2-B364-4A04-8A5D-29568DCEB9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7549" y="3810000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" name="Text Box 31">
            <a:extLst>
              <a:ext uri="{FF2B5EF4-FFF2-40B4-BE49-F238E27FC236}">
                <a16:creationId xmlns:a16="http://schemas.microsoft.com/office/drawing/2014/main" id="{FF367CC0-2EE5-4033-9AC8-0FD24E1A7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9974" y="4184650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71-65-F7-2B-08-53</a:t>
            </a:r>
          </a:p>
        </p:txBody>
      </p:sp>
      <p:sp>
        <p:nvSpPr>
          <p:cNvPr id="18" name="Text Box 32">
            <a:extLst>
              <a:ext uri="{FF2B5EF4-FFF2-40B4-BE49-F238E27FC236}">
                <a16:creationId xmlns:a16="http://schemas.microsoft.com/office/drawing/2014/main" id="{9849F066-40AA-4DD2-B60F-747C0DC3C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7724" y="3335338"/>
            <a:ext cx="10858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   LAN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(wired or</a:t>
            </a:r>
          </a:p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wireless)</a:t>
            </a:r>
          </a:p>
        </p:txBody>
      </p:sp>
      <p:sp>
        <p:nvSpPr>
          <p:cNvPr id="19" name="Rectangle 37">
            <a:extLst>
              <a:ext uri="{FF2B5EF4-FFF2-40B4-BE49-F238E27FC236}">
                <a16:creationId xmlns:a16="http://schemas.microsoft.com/office/drawing/2014/main" id="{31B0CAE3-7E55-48C0-8CE9-AB8A59CF4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8711" y="3656013"/>
            <a:ext cx="160338" cy="2555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20" name="Group 51">
            <a:extLst>
              <a:ext uri="{FF2B5EF4-FFF2-40B4-BE49-F238E27FC236}">
                <a16:creationId xmlns:a16="http://schemas.microsoft.com/office/drawing/2014/main" id="{636538CF-6399-4CB0-A22B-C47CB886DFE0}"/>
              </a:ext>
            </a:extLst>
          </p:cNvPr>
          <p:cNvGrpSpPr>
            <a:grpSpLocks/>
          </p:cNvGrpSpPr>
          <p:nvPr/>
        </p:nvGrpSpPr>
        <p:grpSpPr bwMode="auto">
          <a:xfrm>
            <a:off x="4244749" y="3276600"/>
            <a:ext cx="922337" cy="658813"/>
            <a:chOff x="267" y="2244"/>
            <a:chExt cx="581" cy="415"/>
          </a:xfrm>
        </p:grpSpPr>
        <p:sp>
          <p:nvSpPr>
            <p:cNvPr id="21" name="Rectangle 36">
              <a:extLst>
                <a:ext uri="{FF2B5EF4-FFF2-40B4-BE49-F238E27FC236}">
                  <a16:creationId xmlns:a16="http://schemas.microsoft.com/office/drawing/2014/main" id="{239F2CF4-E6B9-4F06-BB7C-65C1CDA68B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2" name="Group 38">
              <a:extLst>
                <a:ext uri="{FF2B5EF4-FFF2-40B4-BE49-F238E27FC236}">
                  <a16:creationId xmlns:a16="http://schemas.microsoft.com/office/drawing/2014/main" id="{AC9D0289-0387-423D-801A-D89DAD25D0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23" name="Picture 39" descr="desktop_computer_stylized_medium">
                <a:extLst>
                  <a:ext uri="{FF2B5EF4-FFF2-40B4-BE49-F238E27FC236}">
                    <a16:creationId xmlns:a16="http://schemas.microsoft.com/office/drawing/2014/main" id="{DF8E7BCA-80EC-4D51-BB04-EBF411D7C0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A5AAA398-37FD-4C77-AEFF-F22FC78D842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25" name="Group 50">
            <a:extLst>
              <a:ext uri="{FF2B5EF4-FFF2-40B4-BE49-F238E27FC236}">
                <a16:creationId xmlns:a16="http://schemas.microsoft.com/office/drawing/2014/main" id="{5FC05A4F-14FA-4D20-AB55-70BF7FE2A7AE}"/>
              </a:ext>
            </a:extLst>
          </p:cNvPr>
          <p:cNvGrpSpPr>
            <a:grpSpLocks/>
          </p:cNvGrpSpPr>
          <p:nvPr/>
        </p:nvGrpSpPr>
        <p:grpSpPr bwMode="auto">
          <a:xfrm>
            <a:off x="6565674" y="5273675"/>
            <a:ext cx="812800" cy="833438"/>
            <a:chOff x="1729" y="3502"/>
            <a:chExt cx="512" cy="525"/>
          </a:xfrm>
        </p:grpSpPr>
        <p:sp>
          <p:nvSpPr>
            <p:cNvPr id="26" name="Rectangle 34">
              <a:extLst>
                <a:ext uri="{FF2B5EF4-FFF2-40B4-BE49-F238E27FC236}">
                  <a16:creationId xmlns:a16="http://schemas.microsoft.com/office/drawing/2014/main" id="{F0DC08B8-BB1D-4EAC-9B73-74BF7BFB0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1" y="3502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7" name="Group 41">
              <a:extLst>
                <a:ext uri="{FF2B5EF4-FFF2-40B4-BE49-F238E27FC236}">
                  <a16:creationId xmlns:a16="http://schemas.microsoft.com/office/drawing/2014/main" id="{271BC54C-3937-48D0-AB82-704DFA5704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id="28" name="Picture 42" descr="desktop_computer_stylized_medium">
                <a:extLst>
                  <a:ext uri="{FF2B5EF4-FFF2-40B4-BE49-F238E27FC236}">
                    <a16:creationId xmlns:a16="http://schemas.microsoft.com/office/drawing/2014/main" id="{9E503791-3BCC-49E7-9FDA-6867970BBC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Freeform 43">
                <a:extLst>
                  <a:ext uri="{FF2B5EF4-FFF2-40B4-BE49-F238E27FC236}">
                    <a16:creationId xmlns:a16="http://schemas.microsoft.com/office/drawing/2014/main" id="{F9E06FE5-94EA-41D3-B640-0A3C68E760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30" name="Group 52">
            <a:extLst>
              <a:ext uri="{FF2B5EF4-FFF2-40B4-BE49-F238E27FC236}">
                <a16:creationId xmlns:a16="http://schemas.microsoft.com/office/drawing/2014/main" id="{8ED75AEE-3E3F-4C46-A24A-EC6E050FD4F0}"/>
              </a:ext>
            </a:extLst>
          </p:cNvPr>
          <p:cNvGrpSpPr>
            <a:grpSpLocks/>
          </p:cNvGrpSpPr>
          <p:nvPr/>
        </p:nvGrpSpPr>
        <p:grpSpPr bwMode="auto">
          <a:xfrm>
            <a:off x="6591074" y="1739900"/>
            <a:ext cx="812800" cy="776288"/>
            <a:chOff x="1745" y="1276"/>
            <a:chExt cx="512" cy="489"/>
          </a:xfrm>
        </p:grpSpPr>
        <p:sp>
          <p:nvSpPr>
            <p:cNvPr id="31" name="Rectangle 14">
              <a:extLst>
                <a:ext uri="{FF2B5EF4-FFF2-40B4-BE49-F238E27FC236}">
                  <a16:creationId xmlns:a16="http://schemas.microsoft.com/office/drawing/2014/main" id="{659C791E-95F1-47E0-B38B-00FFB83DA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160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32" name="Group 44">
              <a:extLst>
                <a:ext uri="{FF2B5EF4-FFF2-40B4-BE49-F238E27FC236}">
                  <a16:creationId xmlns:a16="http://schemas.microsoft.com/office/drawing/2014/main" id="{BC3A2261-7B80-4C61-A3E3-C39C4B2AA8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33" name="Picture 45" descr="desktop_computer_stylized_medium">
                <a:extLst>
                  <a:ext uri="{FF2B5EF4-FFF2-40B4-BE49-F238E27FC236}">
                    <a16:creationId xmlns:a16="http://schemas.microsoft.com/office/drawing/2014/main" id="{A824DE15-DBA8-4C45-A96E-48E3C82547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Freeform 46">
                <a:extLst>
                  <a:ext uri="{FF2B5EF4-FFF2-40B4-BE49-F238E27FC236}">
                    <a16:creationId xmlns:a16="http://schemas.microsoft.com/office/drawing/2014/main" id="{D123FAAE-7326-4BF4-A566-F78B043D2C8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35" name="Group 53">
            <a:extLst>
              <a:ext uri="{FF2B5EF4-FFF2-40B4-BE49-F238E27FC236}">
                <a16:creationId xmlns:a16="http://schemas.microsoft.com/office/drawing/2014/main" id="{448F9E7B-F30E-4A0F-A12B-6306A1570753}"/>
              </a:ext>
            </a:extLst>
          </p:cNvPr>
          <p:cNvGrpSpPr>
            <a:grpSpLocks/>
          </p:cNvGrpSpPr>
          <p:nvPr/>
        </p:nvGrpSpPr>
        <p:grpSpPr bwMode="auto">
          <a:xfrm>
            <a:off x="8689749" y="3551238"/>
            <a:ext cx="812800" cy="658812"/>
            <a:chOff x="3067" y="2417"/>
            <a:chExt cx="512" cy="41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F5B46D4-5FD0-4A89-A1EC-F3F7D0B025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162" y="2514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37" name="Group 47">
              <a:extLst>
                <a:ext uri="{FF2B5EF4-FFF2-40B4-BE49-F238E27FC236}">
                  <a16:creationId xmlns:a16="http://schemas.microsoft.com/office/drawing/2014/main" id="{B246484D-D136-4AD9-872E-0530A97D49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id="38" name="Picture 48" descr="desktop_computer_stylized_medium">
                <a:extLst>
                  <a:ext uri="{FF2B5EF4-FFF2-40B4-BE49-F238E27FC236}">
                    <a16:creationId xmlns:a16="http://schemas.microsoft.com/office/drawing/2014/main" id="{0380855C-A78E-47B7-8ACC-2BEA2311316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Freeform 49">
                <a:extLst>
                  <a:ext uri="{FF2B5EF4-FFF2-40B4-BE49-F238E27FC236}">
                    <a16:creationId xmlns:a16="http://schemas.microsoft.com/office/drawing/2014/main" id="{012A8796-27F8-4A79-A643-46A2763E160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520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EB66E-ADFE-4D93-A366-42A2267B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链路层基础术语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3C9D3-A331-4768-8BEB-1F787B818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节点（</a:t>
            </a:r>
            <a:r>
              <a:rPr lang="en-US" altLang="zh-CN" b="1" dirty="0">
                <a:solidFill>
                  <a:srgbClr val="FF0000"/>
                </a:solidFill>
              </a:rPr>
              <a:t>nodes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：主机、路由器等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链路（</a:t>
            </a:r>
            <a:r>
              <a:rPr lang="en-US" altLang="zh-CN" b="1" dirty="0">
                <a:solidFill>
                  <a:srgbClr val="FF0000"/>
                </a:solidFill>
              </a:rPr>
              <a:t>links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：在通信路径上，连接相邻节点的通信线路</a:t>
            </a:r>
            <a:endParaRPr lang="en-US" altLang="zh-CN" dirty="0"/>
          </a:p>
          <a:p>
            <a:pPr lvl="1"/>
            <a:r>
              <a:rPr lang="zh-CN" altLang="en-US" dirty="0"/>
              <a:t>有线（</a:t>
            </a:r>
            <a:r>
              <a:rPr lang="en-US" altLang="zh-CN" dirty="0"/>
              <a:t>wired links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无线（</a:t>
            </a:r>
            <a:r>
              <a:rPr lang="en-US" altLang="zh-CN" dirty="0"/>
              <a:t>wireless links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局域网（</a:t>
            </a:r>
            <a:r>
              <a:rPr lang="en-US" altLang="zh-CN" dirty="0"/>
              <a:t>LANs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链路层中的数据包（即</a:t>
            </a:r>
            <a:r>
              <a:rPr lang="en-US" altLang="zh-CN" dirty="0"/>
              <a:t>layer-2 packet</a:t>
            </a:r>
            <a:r>
              <a:rPr lang="zh-CN" altLang="en-US" dirty="0"/>
              <a:t>），我们称之为</a:t>
            </a:r>
            <a:br>
              <a:rPr lang="en-US" altLang="zh-CN" dirty="0"/>
            </a:br>
            <a:r>
              <a:rPr lang="zh-CN" altLang="en-US" b="1" dirty="0">
                <a:solidFill>
                  <a:srgbClr val="FF0000"/>
                </a:solidFill>
              </a:rPr>
              <a:t>帧（</a:t>
            </a:r>
            <a:r>
              <a:rPr lang="en-US" altLang="zh-CN" b="1" dirty="0">
                <a:solidFill>
                  <a:srgbClr val="FF0000"/>
                </a:solidFill>
              </a:rPr>
              <a:t>frame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。它包含了网络层的数据报（</a:t>
            </a:r>
            <a:r>
              <a:rPr lang="en-US" altLang="zh-CN" dirty="0"/>
              <a:t>datagram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链路层负责从一个节点，通过一条链路，将数据报传送到</a:t>
            </a:r>
            <a:br>
              <a:rPr lang="en-US" altLang="zh-CN" dirty="0"/>
            </a:br>
            <a:r>
              <a:rPr lang="zh-CN" altLang="en-US" b="1" dirty="0">
                <a:solidFill>
                  <a:srgbClr val="FF0000"/>
                </a:solidFill>
              </a:rPr>
              <a:t>物理相邻</a:t>
            </a:r>
            <a:r>
              <a:rPr lang="zh-CN" altLang="en-US" dirty="0"/>
              <a:t>的另一个节点。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93" name="Freeform 415">
            <a:extLst>
              <a:ext uri="{FF2B5EF4-FFF2-40B4-BE49-F238E27FC236}">
                <a16:creationId xmlns:a16="http://schemas.microsoft.com/office/drawing/2014/main" id="{A3BF87CB-D91D-456C-8536-A8E20E5852A4}"/>
              </a:ext>
            </a:extLst>
          </p:cNvPr>
          <p:cNvSpPr>
            <a:spLocks/>
          </p:cNvSpPr>
          <p:nvPr/>
        </p:nvSpPr>
        <p:spPr bwMode="auto">
          <a:xfrm>
            <a:off x="9951358" y="3576411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94" name="Freeform 416">
            <a:extLst>
              <a:ext uri="{FF2B5EF4-FFF2-40B4-BE49-F238E27FC236}">
                <a16:creationId xmlns:a16="http://schemas.microsoft.com/office/drawing/2014/main" id="{9B215DD7-4687-4F94-935C-C7B4CB78E122}"/>
              </a:ext>
            </a:extLst>
          </p:cNvPr>
          <p:cNvSpPr>
            <a:spLocks/>
          </p:cNvSpPr>
          <p:nvPr/>
        </p:nvSpPr>
        <p:spPr bwMode="auto">
          <a:xfrm>
            <a:off x="9970408" y="2066125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95" name="Freeform 417">
            <a:extLst>
              <a:ext uri="{FF2B5EF4-FFF2-40B4-BE49-F238E27FC236}">
                <a16:creationId xmlns:a16="http://schemas.microsoft.com/office/drawing/2014/main" id="{A31D017F-5BF3-4D17-80E9-6CA121961053}"/>
              </a:ext>
            </a:extLst>
          </p:cNvPr>
          <p:cNvSpPr>
            <a:spLocks/>
          </p:cNvSpPr>
          <p:nvPr/>
        </p:nvSpPr>
        <p:spPr bwMode="auto">
          <a:xfrm>
            <a:off x="8149546" y="1758724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96" name="Group 418">
            <a:extLst>
              <a:ext uri="{FF2B5EF4-FFF2-40B4-BE49-F238E27FC236}">
                <a16:creationId xmlns:a16="http://schemas.microsoft.com/office/drawing/2014/main" id="{735B3E76-F13A-45C4-A4F3-562196FC1FA8}"/>
              </a:ext>
            </a:extLst>
          </p:cNvPr>
          <p:cNvGrpSpPr>
            <a:grpSpLocks/>
          </p:cNvGrpSpPr>
          <p:nvPr/>
        </p:nvGrpSpPr>
        <p:grpSpPr bwMode="auto">
          <a:xfrm>
            <a:off x="8225746" y="3023961"/>
            <a:ext cx="1458912" cy="933450"/>
            <a:chOff x="2889" y="1631"/>
            <a:chExt cx="980" cy="743"/>
          </a:xfrm>
        </p:grpSpPr>
        <p:sp>
          <p:nvSpPr>
            <p:cNvPr id="897" name="Rectangle 419">
              <a:extLst>
                <a:ext uri="{FF2B5EF4-FFF2-40B4-BE49-F238E27FC236}">
                  <a16:creationId xmlns:a16="http://schemas.microsoft.com/office/drawing/2014/main" id="{ED0D4771-D2CE-423C-87B4-39BC08781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8" name="AutoShape 420">
              <a:extLst>
                <a:ext uri="{FF2B5EF4-FFF2-40B4-BE49-F238E27FC236}">
                  <a16:creationId xmlns:a16="http://schemas.microsoft.com/office/drawing/2014/main" id="{EC8B986C-61BE-418C-9E60-26BA8CDB3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899" name="Line 421">
            <a:extLst>
              <a:ext uri="{FF2B5EF4-FFF2-40B4-BE49-F238E27FC236}">
                <a16:creationId xmlns:a16="http://schemas.microsoft.com/office/drawing/2014/main" id="{D1F927B5-F101-4F60-8566-CE3AA425B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43471" y="3862161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0" name="Line 422">
            <a:extLst>
              <a:ext uri="{FF2B5EF4-FFF2-40B4-BE49-F238E27FC236}">
                <a16:creationId xmlns:a16="http://schemas.microsoft.com/office/drawing/2014/main" id="{FC0A586B-C210-4AEF-BB44-326057035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40308" y="3782786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1" name="Line 423">
            <a:extLst>
              <a:ext uri="{FF2B5EF4-FFF2-40B4-BE49-F238E27FC236}">
                <a16:creationId xmlns:a16="http://schemas.microsoft.com/office/drawing/2014/main" id="{14D5790D-3302-43FF-8B04-9D3C180BE3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76846" y="3868511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2" name="Line 424">
            <a:extLst>
              <a:ext uri="{FF2B5EF4-FFF2-40B4-BE49-F238E27FC236}">
                <a16:creationId xmlns:a16="http://schemas.microsoft.com/office/drawing/2014/main" id="{2F06DB07-63A4-4589-B629-C8F63DE9A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5096" y="3789136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3" name="Line 425">
            <a:extLst>
              <a:ext uri="{FF2B5EF4-FFF2-40B4-BE49-F238E27FC236}">
                <a16:creationId xmlns:a16="http://schemas.microsoft.com/office/drawing/2014/main" id="{95F8AB4E-8331-4FC9-9AA3-C0EDAC1EE92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0371" y="2636611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4" name="Freeform 427">
            <a:extLst>
              <a:ext uri="{FF2B5EF4-FFF2-40B4-BE49-F238E27FC236}">
                <a16:creationId xmlns:a16="http://schemas.microsoft.com/office/drawing/2014/main" id="{E62F760E-94A4-4768-9F9E-0C56D10FE7D2}"/>
              </a:ext>
            </a:extLst>
          </p:cNvPr>
          <p:cNvSpPr>
            <a:spLocks/>
          </p:cNvSpPr>
          <p:nvPr/>
        </p:nvSpPr>
        <p:spPr bwMode="auto">
          <a:xfrm>
            <a:off x="8444821" y="4427311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5" name="Line 428">
            <a:extLst>
              <a:ext uri="{FF2B5EF4-FFF2-40B4-BE49-F238E27FC236}">
                <a16:creationId xmlns:a16="http://schemas.microsoft.com/office/drawing/2014/main" id="{3428E015-F261-4720-91DA-39134FD2BB5D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0792733" y="5208362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6" name="Line 429">
            <a:extLst>
              <a:ext uri="{FF2B5EF4-FFF2-40B4-BE49-F238E27FC236}">
                <a16:creationId xmlns:a16="http://schemas.microsoft.com/office/drawing/2014/main" id="{D3AC7BE8-E2D0-45A0-8B84-465A5F81DE8C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10938783" y="5489349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7" name="Line 430">
            <a:extLst>
              <a:ext uri="{FF2B5EF4-FFF2-40B4-BE49-F238E27FC236}">
                <a16:creationId xmlns:a16="http://schemas.microsoft.com/office/drawing/2014/main" id="{4CA62258-BFA6-4D62-ABCA-FCD27B73B50C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11155057" y="5134962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08" name="Line 431">
            <a:extLst>
              <a:ext uri="{FF2B5EF4-FFF2-40B4-BE49-F238E27FC236}">
                <a16:creationId xmlns:a16="http://schemas.microsoft.com/office/drawing/2014/main" id="{ED389AC5-1FBC-422C-9B3C-9654B397A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05371" y="4746399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09" name="Line 432">
            <a:extLst>
              <a:ext uri="{FF2B5EF4-FFF2-40B4-BE49-F238E27FC236}">
                <a16:creationId xmlns:a16="http://schemas.microsoft.com/office/drawing/2014/main" id="{2F0FFB63-C893-40A9-9BEF-929EEFED36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84658" y="4733699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0" name="Line 433">
            <a:extLst>
              <a:ext uri="{FF2B5EF4-FFF2-40B4-BE49-F238E27FC236}">
                <a16:creationId xmlns:a16="http://schemas.microsoft.com/office/drawing/2014/main" id="{D948F72E-607B-4B30-8206-5434B2C656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27521" y="5025799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1" name="Line 435">
            <a:extLst>
              <a:ext uri="{FF2B5EF4-FFF2-40B4-BE49-F238E27FC236}">
                <a16:creationId xmlns:a16="http://schemas.microsoft.com/office/drawing/2014/main" id="{0BAF8194-2E44-4201-B3A7-52E340D5D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8071" y="4822599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2" name="Line 436">
            <a:extLst>
              <a:ext uri="{FF2B5EF4-FFF2-40B4-BE49-F238E27FC236}">
                <a16:creationId xmlns:a16="http://schemas.microsoft.com/office/drawing/2014/main" id="{AA23F3FB-8037-4A24-93FF-5311D6446A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89307" y="5001384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3" name="Line 439">
            <a:extLst>
              <a:ext uri="{FF2B5EF4-FFF2-40B4-BE49-F238E27FC236}">
                <a16:creationId xmlns:a16="http://schemas.microsoft.com/office/drawing/2014/main" id="{6029C78F-E746-4D2C-AC01-EC4CC9D4DD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26076" y="5119460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4" name="Line 440">
            <a:extLst>
              <a:ext uri="{FF2B5EF4-FFF2-40B4-BE49-F238E27FC236}">
                <a16:creationId xmlns:a16="http://schemas.microsoft.com/office/drawing/2014/main" id="{EC9DDC84-2598-4F0D-807A-A8E68D6256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42310" y="5057486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5" name="Line 441">
            <a:extLst>
              <a:ext uri="{FF2B5EF4-FFF2-40B4-BE49-F238E27FC236}">
                <a16:creationId xmlns:a16="http://schemas.microsoft.com/office/drawing/2014/main" id="{1C1C5FB4-4838-451A-833E-CF1B86F97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9222" y="5052387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6" name="Line 443">
            <a:extLst>
              <a:ext uri="{FF2B5EF4-FFF2-40B4-BE49-F238E27FC236}">
                <a16:creationId xmlns:a16="http://schemas.microsoft.com/office/drawing/2014/main" id="{18C381ED-717A-4D4B-B8C7-5BA114FBF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9046" y="3571649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7" name="Line 444">
            <a:extLst>
              <a:ext uri="{FF2B5EF4-FFF2-40B4-BE49-F238E27FC236}">
                <a16:creationId xmlns:a16="http://schemas.microsoft.com/office/drawing/2014/main" id="{062FB9FD-6D8D-4787-9588-731B82D45C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24446" y="2541361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8" name="Line 445">
            <a:extLst>
              <a:ext uri="{FF2B5EF4-FFF2-40B4-BE49-F238E27FC236}">
                <a16:creationId xmlns:a16="http://schemas.microsoft.com/office/drawing/2014/main" id="{E3F99ABB-1120-4BE9-869C-2A25E8266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2996" y="2724599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19" name="Line 446">
            <a:extLst>
              <a:ext uri="{FF2B5EF4-FFF2-40B4-BE49-F238E27FC236}">
                <a16:creationId xmlns:a16="http://schemas.microsoft.com/office/drawing/2014/main" id="{B3CCFBB1-186E-4B72-8903-8877A8C087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24446" y="2611211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0" name="Line 447">
            <a:extLst>
              <a:ext uri="{FF2B5EF4-FFF2-40B4-BE49-F238E27FC236}">
                <a16:creationId xmlns:a16="http://schemas.microsoft.com/office/drawing/2014/main" id="{06D38021-E2B6-47C7-A4FA-5158E5451D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89571" y="2609624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1" name="Line 448">
            <a:extLst>
              <a:ext uri="{FF2B5EF4-FFF2-40B4-BE49-F238E27FC236}">
                <a16:creationId xmlns:a16="http://schemas.microsoft.com/office/drawing/2014/main" id="{81E61F1A-B9A9-4377-9B77-DCBED91A2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43496" y="2916011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2" name="Line 449">
            <a:extLst>
              <a:ext uri="{FF2B5EF4-FFF2-40B4-BE49-F238E27FC236}">
                <a16:creationId xmlns:a16="http://schemas.microsoft.com/office/drawing/2014/main" id="{A5A5BB4B-F90C-4949-9158-3790CBCC82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38521" y="3782786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3" name="Line 450">
            <a:extLst>
              <a:ext uri="{FF2B5EF4-FFF2-40B4-BE49-F238E27FC236}">
                <a16:creationId xmlns:a16="http://schemas.microsoft.com/office/drawing/2014/main" id="{EC822DB5-6132-4407-B760-63D444CA6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97533" y="2906486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4" name="Line 451">
            <a:extLst>
              <a:ext uri="{FF2B5EF4-FFF2-40B4-BE49-F238E27FC236}">
                <a16:creationId xmlns:a16="http://schemas.microsoft.com/office/drawing/2014/main" id="{30D4109C-E0EF-46B9-BC03-665B1B5405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43458" y="2982686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5" name="Line 452">
            <a:extLst>
              <a:ext uri="{FF2B5EF4-FFF2-40B4-BE49-F238E27FC236}">
                <a16:creationId xmlns:a16="http://schemas.microsoft.com/office/drawing/2014/main" id="{2EBB2BE3-1966-4318-B1E7-EC93771841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35596" y="2982686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6" name="Line 541">
            <a:extLst>
              <a:ext uri="{FF2B5EF4-FFF2-40B4-BE49-F238E27FC236}">
                <a16:creationId xmlns:a16="http://schemas.microsoft.com/office/drawing/2014/main" id="{3D5BA668-6262-4234-8CA6-5C0787D9A4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19646" y="4124099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927" name="Group 590">
            <a:extLst>
              <a:ext uri="{FF2B5EF4-FFF2-40B4-BE49-F238E27FC236}">
                <a16:creationId xmlns:a16="http://schemas.microsoft.com/office/drawing/2014/main" id="{BFAA1D35-2492-4C23-94AE-D0876E3DC08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22633" y="4582886"/>
            <a:ext cx="414337" cy="373063"/>
            <a:chOff x="2839" y="3501"/>
            <a:chExt cx="755" cy="803"/>
          </a:xfrm>
        </p:grpSpPr>
        <p:pic>
          <p:nvPicPr>
            <p:cNvPr id="928" name="Picture 591" descr="desktop_computer_stylized_medium">
              <a:extLst>
                <a:ext uri="{FF2B5EF4-FFF2-40B4-BE49-F238E27FC236}">
                  <a16:creationId xmlns:a16="http://schemas.microsoft.com/office/drawing/2014/main" id="{2BE2041E-F8CF-4976-AD3C-0F553AE380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9" name="Freeform 592">
              <a:extLst>
                <a:ext uri="{FF2B5EF4-FFF2-40B4-BE49-F238E27FC236}">
                  <a16:creationId xmlns:a16="http://schemas.microsoft.com/office/drawing/2014/main" id="{FFA644C4-75F5-4AF5-864F-2F4E3BF2B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930" name="Group 593">
            <a:extLst>
              <a:ext uri="{FF2B5EF4-FFF2-40B4-BE49-F238E27FC236}">
                <a16:creationId xmlns:a16="http://schemas.microsoft.com/office/drawing/2014/main" id="{4328C562-753D-423A-BAA6-A55631EB583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05133" y="5003574"/>
            <a:ext cx="482600" cy="406400"/>
            <a:chOff x="2839" y="3501"/>
            <a:chExt cx="755" cy="803"/>
          </a:xfrm>
        </p:grpSpPr>
        <p:pic>
          <p:nvPicPr>
            <p:cNvPr id="931" name="Picture 594" descr="desktop_computer_stylized_medium">
              <a:extLst>
                <a:ext uri="{FF2B5EF4-FFF2-40B4-BE49-F238E27FC236}">
                  <a16:creationId xmlns:a16="http://schemas.microsoft.com/office/drawing/2014/main" id="{90775213-A093-4E6D-80B2-E5C24D0125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2" name="Freeform 595">
              <a:extLst>
                <a:ext uri="{FF2B5EF4-FFF2-40B4-BE49-F238E27FC236}">
                  <a16:creationId xmlns:a16="http://schemas.microsoft.com/office/drawing/2014/main" id="{E489033F-64D8-466C-A4CE-2322D837C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933" name="Group 596">
            <a:extLst>
              <a:ext uri="{FF2B5EF4-FFF2-40B4-BE49-F238E27FC236}">
                <a16:creationId xmlns:a16="http://schemas.microsoft.com/office/drawing/2014/main" id="{8FEE874A-28E5-48C4-AAD3-912A8AE66E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882971" y="5305199"/>
            <a:ext cx="427037" cy="349250"/>
            <a:chOff x="2839" y="3501"/>
            <a:chExt cx="755" cy="803"/>
          </a:xfrm>
        </p:grpSpPr>
        <p:pic>
          <p:nvPicPr>
            <p:cNvPr id="934" name="Picture 597" descr="desktop_computer_stylized_medium">
              <a:extLst>
                <a:ext uri="{FF2B5EF4-FFF2-40B4-BE49-F238E27FC236}">
                  <a16:creationId xmlns:a16="http://schemas.microsoft.com/office/drawing/2014/main" id="{1D28D913-CE8E-4C7A-B0E7-6C7D8B82A3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5" name="Freeform 598">
              <a:extLst>
                <a:ext uri="{FF2B5EF4-FFF2-40B4-BE49-F238E27FC236}">
                  <a16:creationId xmlns:a16="http://schemas.microsoft.com/office/drawing/2014/main" id="{3AB16BDC-FB12-4D1D-951A-C1E0735F8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936" name="Group 599">
            <a:extLst>
              <a:ext uri="{FF2B5EF4-FFF2-40B4-BE49-F238E27FC236}">
                <a16:creationId xmlns:a16="http://schemas.microsoft.com/office/drawing/2014/main" id="{A614FC2E-BF47-4D8D-881A-2479B50BEFB0}"/>
              </a:ext>
            </a:extLst>
          </p:cNvPr>
          <p:cNvGrpSpPr>
            <a:grpSpLocks/>
          </p:cNvGrpSpPr>
          <p:nvPr/>
        </p:nvGrpSpPr>
        <p:grpSpPr bwMode="auto">
          <a:xfrm>
            <a:off x="9497333" y="5287736"/>
            <a:ext cx="427037" cy="350838"/>
            <a:chOff x="2839" y="3501"/>
            <a:chExt cx="755" cy="803"/>
          </a:xfrm>
        </p:grpSpPr>
        <p:pic>
          <p:nvPicPr>
            <p:cNvPr id="937" name="Picture 600" descr="desktop_computer_stylized_medium">
              <a:extLst>
                <a:ext uri="{FF2B5EF4-FFF2-40B4-BE49-F238E27FC236}">
                  <a16:creationId xmlns:a16="http://schemas.microsoft.com/office/drawing/2014/main" id="{DA5C88ED-3734-474D-BCD2-C50341CCDB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8" name="Freeform 601">
              <a:extLst>
                <a:ext uri="{FF2B5EF4-FFF2-40B4-BE49-F238E27FC236}">
                  <a16:creationId xmlns:a16="http://schemas.microsoft.com/office/drawing/2014/main" id="{16C0938C-37EF-4BD6-9BD1-1D055A4FA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939" name="Picture 603" descr="car_icon_small">
            <a:extLst>
              <a:ext uri="{FF2B5EF4-FFF2-40B4-BE49-F238E27FC236}">
                <a16:creationId xmlns:a16="http://schemas.microsoft.com/office/drawing/2014/main" id="{771F464E-05E5-48B2-BB11-3A3F64DB8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023" y="1852444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40" name="Group 652">
            <a:extLst>
              <a:ext uri="{FF2B5EF4-FFF2-40B4-BE49-F238E27FC236}">
                <a16:creationId xmlns:a16="http://schemas.microsoft.com/office/drawing/2014/main" id="{8002C39E-9B54-4D73-96AB-D470ABC43666}"/>
              </a:ext>
            </a:extLst>
          </p:cNvPr>
          <p:cNvGrpSpPr>
            <a:grpSpLocks/>
          </p:cNvGrpSpPr>
          <p:nvPr/>
        </p:nvGrpSpPr>
        <p:grpSpPr bwMode="auto">
          <a:xfrm>
            <a:off x="8560708" y="1595211"/>
            <a:ext cx="415925" cy="385763"/>
            <a:chOff x="2751" y="1851"/>
            <a:chExt cx="462" cy="478"/>
          </a:xfrm>
        </p:grpSpPr>
        <p:pic>
          <p:nvPicPr>
            <p:cNvPr id="941" name="Picture 653" descr="iphone_stylized_small">
              <a:extLst>
                <a:ext uri="{FF2B5EF4-FFF2-40B4-BE49-F238E27FC236}">
                  <a16:creationId xmlns:a16="http://schemas.microsoft.com/office/drawing/2014/main" id="{56BD8608-84F4-43BD-B731-A316FFACDA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2" name="Picture 654" descr="antenna_radiation_stylized">
              <a:extLst>
                <a:ext uri="{FF2B5EF4-FFF2-40B4-BE49-F238E27FC236}">
                  <a16:creationId xmlns:a16="http://schemas.microsoft.com/office/drawing/2014/main" id="{C67CC826-60A5-415A-9F3B-A25017ECD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43" name="Line 693">
            <a:extLst>
              <a:ext uri="{FF2B5EF4-FFF2-40B4-BE49-F238E27FC236}">
                <a16:creationId xmlns:a16="http://schemas.microsoft.com/office/drawing/2014/main" id="{CA6EA883-5017-4A35-A4D3-A3305C62A2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92796" y="2904898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944" name="Group 776">
            <a:extLst>
              <a:ext uri="{FF2B5EF4-FFF2-40B4-BE49-F238E27FC236}">
                <a16:creationId xmlns:a16="http://schemas.microsoft.com/office/drawing/2014/main" id="{2F8AB6FA-36E7-4AB1-B64E-59205D30A2CB}"/>
              </a:ext>
            </a:extLst>
          </p:cNvPr>
          <p:cNvGrpSpPr>
            <a:grpSpLocks/>
          </p:cNvGrpSpPr>
          <p:nvPr/>
        </p:nvGrpSpPr>
        <p:grpSpPr bwMode="auto">
          <a:xfrm>
            <a:off x="8559121" y="3549424"/>
            <a:ext cx="506412" cy="352425"/>
            <a:chOff x="2967" y="478"/>
            <a:chExt cx="788" cy="625"/>
          </a:xfrm>
        </p:grpSpPr>
        <p:pic>
          <p:nvPicPr>
            <p:cNvPr id="945" name="Picture 777" descr="access_point_stylized_small">
              <a:extLst>
                <a:ext uri="{FF2B5EF4-FFF2-40B4-BE49-F238E27FC236}">
                  <a16:creationId xmlns:a16="http://schemas.microsoft.com/office/drawing/2014/main" id="{CAF4BAE0-DB13-41D3-A575-97363DB419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6" name="Picture 778" descr="antenna_radiation_stylized">
              <a:extLst>
                <a:ext uri="{FF2B5EF4-FFF2-40B4-BE49-F238E27FC236}">
                  <a16:creationId xmlns:a16="http://schemas.microsoft.com/office/drawing/2014/main" id="{28CD13EA-83C7-4B31-8F4E-5282411E4F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47" name="Group 779">
            <a:extLst>
              <a:ext uri="{FF2B5EF4-FFF2-40B4-BE49-F238E27FC236}">
                <a16:creationId xmlns:a16="http://schemas.microsoft.com/office/drawing/2014/main" id="{04B77451-6BAF-4F95-BDDC-52567C8E5F0D}"/>
              </a:ext>
            </a:extLst>
          </p:cNvPr>
          <p:cNvGrpSpPr>
            <a:grpSpLocks/>
          </p:cNvGrpSpPr>
          <p:nvPr/>
        </p:nvGrpSpPr>
        <p:grpSpPr bwMode="auto">
          <a:xfrm>
            <a:off x="10079946" y="5052786"/>
            <a:ext cx="563562" cy="420688"/>
            <a:chOff x="2967" y="478"/>
            <a:chExt cx="788" cy="625"/>
          </a:xfrm>
        </p:grpSpPr>
        <p:pic>
          <p:nvPicPr>
            <p:cNvPr id="948" name="Picture 780" descr="access_point_stylized_small">
              <a:extLst>
                <a:ext uri="{FF2B5EF4-FFF2-40B4-BE49-F238E27FC236}">
                  <a16:creationId xmlns:a16="http://schemas.microsoft.com/office/drawing/2014/main" id="{D6B35A41-D22E-44D5-9499-4894336060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49" name="Picture 781" descr="antenna_radiation_stylized">
              <a:extLst>
                <a:ext uri="{FF2B5EF4-FFF2-40B4-BE49-F238E27FC236}">
                  <a16:creationId xmlns:a16="http://schemas.microsoft.com/office/drawing/2014/main" id="{049F06D6-45B2-4CD0-A604-526DD54B1C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50" name="Group 523">
            <a:extLst>
              <a:ext uri="{FF2B5EF4-FFF2-40B4-BE49-F238E27FC236}">
                <a16:creationId xmlns:a16="http://schemas.microsoft.com/office/drawing/2014/main" id="{C41F4A12-B85C-4ACE-B21E-2F8E6796821C}"/>
              </a:ext>
            </a:extLst>
          </p:cNvPr>
          <p:cNvGrpSpPr>
            <a:grpSpLocks/>
          </p:cNvGrpSpPr>
          <p:nvPr/>
        </p:nvGrpSpPr>
        <p:grpSpPr bwMode="auto">
          <a:xfrm>
            <a:off x="8837422" y="1893661"/>
            <a:ext cx="457200" cy="733152"/>
            <a:chOff x="6061075" y="1844675"/>
            <a:chExt cx="457200" cy="733152"/>
          </a:xfrm>
        </p:grpSpPr>
        <p:sp>
          <p:nvSpPr>
            <p:cNvPr id="951" name="Line 426">
              <a:extLst>
                <a:ext uri="{FF2B5EF4-FFF2-40B4-BE49-F238E27FC236}">
                  <a16:creationId xmlns:a16="http://schemas.microsoft.com/office/drawing/2014/main" id="{71F7B36F-1836-4DCE-A4FF-F08FC1715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52" name="Group 782">
              <a:extLst>
                <a:ext uri="{FF2B5EF4-FFF2-40B4-BE49-F238E27FC236}">
                  <a16:creationId xmlns:a16="http://schemas.microsoft.com/office/drawing/2014/main" id="{63BF4F88-D2B1-4A31-BD1B-7B5BA95706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953" name="Group 783">
                <a:extLst>
                  <a:ext uri="{FF2B5EF4-FFF2-40B4-BE49-F238E27FC236}">
                    <a16:creationId xmlns:a16="http://schemas.microsoft.com/office/drawing/2014/main" id="{43470A40-7E69-432F-8E39-DCF24A70C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956" name="Line 270">
                  <a:extLst>
                    <a:ext uri="{FF2B5EF4-FFF2-40B4-BE49-F238E27FC236}">
                      <a16:creationId xmlns:a16="http://schemas.microsoft.com/office/drawing/2014/main" id="{0A145D0A-94C1-4298-A9FD-3870FAFF69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957" name="Line 271">
                  <a:extLst>
                    <a:ext uri="{FF2B5EF4-FFF2-40B4-BE49-F238E27FC236}">
                      <a16:creationId xmlns:a16="http://schemas.microsoft.com/office/drawing/2014/main" id="{13EC71FC-48D8-4CF0-BEAD-7CD8B80ECF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958" name="Line 272">
                  <a:extLst>
                    <a:ext uri="{FF2B5EF4-FFF2-40B4-BE49-F238E27FC236}">
                      <a16:creationId xmlns:a16="http://schemas.microsoft.com/office/drawing/2014/main" id="{3FD74EC6-2CD7-4E6E-AC57-B640CA49FB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959" name="Line 273">
                  <a:extLst>
                    <a:ext uri="{FF2B5EF4-FFF2-40B4-BE49-F238E27FC236}">
                      <a16:creationId xmlns:a16="http://schemas.microsoft.com/office/drawing/2014/main" id="{C0E60C9F-959D-4CA1-964B-910819FC6E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960" name="Line 274">
                  <a:extLst>
                    <a:ext uri="{FF2B5EF4-FFF2-40B4-BE49-F238E27FC236}">
                      <a16:creationId xmlns:a16="http://schemas.microsoft.com/office/drawing/2014/main" id="{ECF48655-264A-4363-90E2-EED7DCFE06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961" name="Line 275">
                  <a:extLst>
                    <a:ext uri="{FF2B5EF4-FFF2-40B4-BE49-F238E27FC236}">
                      <a16:creationId xmlns:a16="http://schemas.microsoft.com/office/drawing/2014/main" id="{259E9547-676D-4288-930E-F9E37AB861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962" name="Line 276">
                  <a:extLst>
                    <a:ext uri="{FF2B5EF4-FFF2-40B4-BE49-F238E27FC236}">
                      <a16:creationId xmlns:a16="http://schemas.microsoft.com/office/drawing/2014/main" id="{37ED60DD-E09F-4457-A4AC-51E7EC2042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963" name="Line 277">
                  <a:extLst>
                    <a:ext uri="{FF2B5EF4-FFF2-40B4-BE49-F238E27FC236}">
                      <a16:creationId xmlns:a16="http://schemas.microsoft.com/office/drawing/2014/main" id="{CE111847-CFF4-4E66-BE7B-17D5A8CE67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964" name="Line 278">
                  <a:extLst>
                    <a:ext uri="{FF2B5EF4-FFF2-40B4-BE49-F238E27FC236}">
                      <a16:creationId xmlns:a16="http://schemas.microsoft.com/office/drawing/2014/main" id="{95DA68AC-52FD-4521-9A71-87A4BAA648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965" name="Line 279">
                  <a:extLst>
                    <a:ext uri="{FF2B5EF4-FFF2-40B4-BE49-F238E27FC236}">
                      <a16:creationId xmlns:a16="http://schemas.microsoft.com/office/drawing/2014/main" id="{BCA54AF2-D84E-4143-B223-A649143D13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966" name="Line 280">
                  <a:extLst>
                    <a:ext uri="{FF2B5EF4-FFF2-40B4-BE49-F238E27FC236}">
                      <a16:creationId xmlns:a16="http://schemas.microsoft.com/office/drawing/2014/main" id="{93BE8F53-0EA6-4C8C-9312-C3E21D935B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967" name="Line 281">
                  <a:extLst>
                    <a:ext uri="{FF2B5EF4-FFF2-40B4-BE49-F238E27FC236}">
                      <a16:creationId xmlns:a16="http://schemas.microsoft.com/office/drawing/2014/main" id="{CA3CAA89-34BF-4CE9-921F-8377DEE1CD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968" name="Line 282">
                  <a:extLst>
                    <a:ext uri="{FF2B5EF4-FFF2-40B4-BE49-F238E27FC236}">
                      <a16:creationId xmlns:a16="http://schemas.microsoft.com/office/drawing/2014/main" id="{E358CBEC-BF90-411E-8159-CD7AACB8F1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969" name="Line 283">
                  <a:extLst>
                    <a:ext uri="{FF2B5EF4-FFF2-40B4-BE49-F238E27FC236}">
                      <a16:creationId xmlns:a16="http://schemas.microsoft.com/office/drawing/2014/main" id="{A12D2411-77A0-4D3F-B906-3E44285F1F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970" name="Line 284">
                  <a:extLst>
                    <a:ext uri="{FF2B5EF4-FFF2-40B4-BE49-F238E27FC236}">
                      <a16:creationId xmlns:a16="http://schemas.microsoft.com/office/drawing/2014/main" id="{7D25834A-5D49-4571-A9CB-12E00F9907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954" name="Picture 799" descr="cell_tower_radiation copy">
                <a:extLst>
                  <a:ext uri="{FF2B5EF4-FFF2-40B4-BE49-F238E27FC236}">
                    <a16:creationId xmlns:a16="http://schemas.microsoft.com/office/drawing/2014/main" id="{58B6D1B1-E663-4232-AFBA-E1EAB72530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5" name="Oval 800">
                <a:extLst>
                  <a:ext uri="{FF2B5EF4-FFF2-40B4-BE49-F238E27FC236}">
                    <a16:creationId xmlns:a16="http://schemas.microsoft.com/office/drawing/2014/main" id="{30DA8A69-B9EC-4871-A04D-60CE91266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971" name="Group 950">
            <a:extLst>
              <a:ext uri="{FF2B5EF4-FFF2-40B4-BE49-F238E27FC236}">
                <a16:creationId xmlns:a16="http://schemas.microsoft.com/office/drawing/2014/main" id="{E9CA579A-E861-4425-BD75-908410D03CA4}"/>
              </a:ext>
            </a:extLst>
          </p:cNvPr>
          <p:cNvGrpSpPr>
            <a:grpSpLocks/>
          </p:cNvGrpSpPr>
          <p:nvPr/>
        </p:nvGrpSpPr>
        <p:grpSpPr bwMode="auto">
          <a:xfrm>
            <a:off x="11188021" y="5051199"/>
            <a:ext cx="227012" cy="481013"/>
            <a:chOff x="4140" y="429"/>
            <a:chExt cx="1425" cy="2396"/>
          </a:xfrm>
        </p:grpSpPr>
        <p:sp>
          <p:nvSpPr>
            <p:cNvPr id="972" name="Freeform 951">
              <a:extLst>
                <a:ext uri="{FF2B5EF4-FFF2-40B4-BE49-F238E27FC236}">
                  <a16:creationId xmlns:a16="http://schemas.microsoft.com/office/drawing/2014/main" id="{23BA9050-FEFB-4E57-B6DA-6B2DDAC4A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3" name="Rectangle 952">
              <a:extLst>
                <a:ext uri="{FF2B5EF4-FFF2-40B4-BE49-F238E27FC236}">
                  <a16:creationId xmlns:a16="http://schemas.microsoft.com/office/drawing/2014/main" id="{2C72F9A6-090F-49B5-8AA0-F20452B3E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74" name="Freeform 953">
              <a:extLst>
                <a:ext uri="{FF2B5EF4-FFF2-40B4-BE49-F238E27FC236}">
                  <a16:creationId xmlns:a16="http://schemas.microsoft.com/office/drawing/2014/main" id="{1A1A4B95-9D0F-491C-9C5F-7176374F0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5" name="Freeform 954">
              <a:extLst>
                <a:ext uri="{FF2B5EF4-FFF2-40B4-BE49-F238E27FC236}">
                  <a16:creationId xmlns:a16="http://schemas.microsoft.com/office/drawing/2014/main" id="{2154D99D-D486-4480-A050-F96A3474B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6" name="Rectangle 955">
              <a:extLst>
                <a:ext uri="{FF2B5EF4-FFF2-40B4-BE49-F238E27FC236}">
                  <a16:creationId xmlns:a16="http://schemas.microsoft.com/office/drawing/2014/main" id="{7F8D7C2B-5605-44A6-BAF0-D32B9F547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77" name="Group 956">
              <a:extLst>
                <a:ext uri="{FF2B5EF4-FFF2-40B4-BE49-F238E27FC236}">
                  <a16:creationId xmlns:a16="http://schemas.microsoft.com/office/drawing/2014/main" id="{8DCFB7F5-A359-4600-8161-17D5916F94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02" name="AutoShape 957">
                <a:extLst>
                  <a:ext uri="{FF2B5EF4-FFF2-40B4-BE49-F238E27FC236}">
                    <a16:creationId xmlns:a16="http://schemas.microsoft.com/office/drawing/2014/main" id="{2CA31780-3C19-4008-BD55-2C41F79F0D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03" name="AutoShape 958">
                <a:extLst>
                  <a:ext uri="{FF2B5EF4-FFF2-40B4-BE49-F238E27FC236}">
                    <a16:creationId xmlns:a16="http://schemas.microsoft.com/office/drawing/2014/main" id="{84A6DB8F-7613-47C1-AC02-D4EAD7BB4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978" name="Rectangle 959">
              <a:extLst>
                <a:ext uri="{FF2B5EF4-FFF2-40B4-BE49-F238E27FC236}">
                  <a16:creationId xmlns:a16="http://schemas.microsoft.com/office/drawing/2014/main" id="{9607194B-D2CF-4513-BB9A-014772CAC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79" name="Group 960">
              <a:extLst>
                <a:ext uri="{FF2B5EF4-FFF2-40B4-BE49-F238E27FC236}">
                  <a16:creationId xmlns:a16="http://schemas.microsoft.com/office/drawing/2014/main" id="{897037EA-74C7-493A-98E1-78330832A4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00" name="AutoShape 961">
                <a:extLst>
                  <a:ext uri="{FF2B5EF4-FFF2-40B4-BE49-F238E27FC236}">
                    <a16:creationId xmlns:a16="http://schemas.microsoft.com/office/drawing/2014/main" id="{3263529D-8E34-42CC-8C7B-386F6D536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01" name="AutoShape 962">
                <a:extLst>
                  <a:ext uri="{FF2B5EF4-FFF2-40B4-BE49-F238E27FC236}">
                    <a16:creationId xmlns:a16="http://schemas.microsoft.com/office/drawing/2014/main" id="{58A55689-3306-494E-BA99-C3ED4CC3E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980" name="Rectangle 963">
              <a:extLst>
                <a:ext uri="{FF2B5EF4-FFF2-40B4-BE49-F238E27FC236}">
                  <a16:creationId xmlns:a16="http://schemas.microsoft.com/office/drawing/2014/main" id="{0C7AA5B8-D2DE-439E-8BBA-38B45B348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1" name="Rectangle 964">
              <a:extLst>
                <a:ext uri="{FF2B5EF4-FFF2-40B4-BE49-F238E27FC236}">
                  <a16:creationId xmlns:a16="http://schemas.microsoft.com/office/drawing/2014/main" id="{08CD36E2-C2B5-450A-9F03-4BA7DF476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982" name="Group 965">
              <a:extLst>
                <a:ext uri="{FF2B5EF4-FFF2-40B4-BE49-F238E27FC236}">
                  <a16:creationId xmlns:a16="http://schemas.microsoft.com/office/drawing/2014/main" id="{170499F3-4F93-417B-B197-89F3207307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98" name="AutoShape 966">
                <a:extLst>
                  <a:ext uri="{FF2B5EF4-FFF2-40B4-BE49-F238E27FC236}">
                    <a16:creationId xmlns:a16="http://schemas.microsoft.com/office/drawing/2014/main" id="{473238A7-B263-4220-BF01-34AD3FB0E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99" name="AutoShape 967">
                <a:extLst>
                  <a:ext uri="{FF2B5EF4-FFF2-40B4-BE49-F238E27FC236}">
                    <a16:creationId xmlns:a16="http://schemas.microsoft.com/office/drawing/2014/main" id="{0AC2DA13-CC75-43AC-BEAF-35DEAA324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983" name="Freeform 968">
              <a:extLst>
                <a:ext uri="{FF2B5EF4-FFF2-40B4-BE49-F238E27FC236}">
                  <a16:creationId xmlns:a16="http://schemas.microsoft.com/office/drawing/2014/main" id="{D0D62472-3E27-441A-9074-EDBA6F780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984" name="Group 969">
              <a:extLst>
                <a:ext uri="{FF2B5EF4-FFF2-40B4-BE49-F238E27FC236}">
                  <a16:creationId xmlns:a16="http://schemas.microsoft.com/office/drawing/2014/main" id="{3198F7A7-49E8-433A-B630-CA23C7FE28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96" name="AutoShape 970">
                <a:extLst>
                  <a:ext uri="{FF2B5EF4-FFF2-40B4-BE49-F238E27FC236}">
                    <a16:creationId xmlns:a16="http://schemas.microsoft.com/office/drawing/2014/main" id="{FF05A27E-62A5-468E-AC54-4A81651B6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997" name="AutoShape 971">
                <a:extLst>
                  <a:ext uri="{FF2B5EF4-FFF2-40B4-BE49-F238E27FC236}">
                    <a16:creationId xmlns:a16="http://schemas.microsoft.com/office/drawing/2014/main" id="{56B5AA0B-3A5C-4FB3-8F22-60EAD2D4DA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985" name="Rectangle 972">
              <a:extLst>
                <a:ext uri="{FF2B5EF4-FFF2-40B4-BE49-F238E27FC236}">
                  <a16:creationId xmlns:a16="http://schemas.microsoft.com/office/drawing/2014/main" id="{AD9F84A0-904E-4AC3-8450-447BF298C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6" name="Freeform 973">
              <a:extLst>
                <a:ext uri="{FF2B5EF4-FFF2-40B4-BE49-F238E27FC236}">
                  <a16:creationId xmlns:a16="http://schemas.microsoft.com/office/drawing/2014/main" id="{BFCE4DF0-033B-4762-8EE2-F0F4ABD67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7" name="Freeform 974">
              <a:extLst>
                <a:ext uri="{FF2B5EF4-FFF2-40B4-BE49-F238E27FC236}">
                  <a16:creationId xmlns:a16="http://schemas.microsoft.com/office/drawing/2014/main" id="{34E06D88-6BA4-4CF0-98D8-9BE8E1AE6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8" name="Oval 975">
              <a:extLst>
                <a:ext uri="{FF2B5EF4-FFF2-40B4-BE49-F238E27FC236}">
                  <a16:creationId xmlns:a16="http://schemas.microsoft.com/office/drawing/2014/main" id="{E53DC5DE-07FC-49BF-9B7C-0A1631AAF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89" name="Freeform 976">
              <a:extLst>
                <a:ext uri="{FF2B5EF4-FFF2-40B4-BE49-F238E27FC236}">
                  <a16:creationId xmlns:a16="http://schemas.microsoft.com/office/drawing/2014/main" id="{31E9A28C-1A5B-4CCF-8E1D-DE7587EDC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0" name="AutoShape 977">
              <a:extLst>
                <a:ext uri="{FF2B5EF4-FFF2-40B4-BE49-F238E27FC236}">
                  <a16:creationId xmlns:a16="http://schemas.microsoft.com/office/drawing/2014/main" id="{810CF363-D19E-4125-9B15-3F191F594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91" name="AutoShape 978">
              <a:extLst>
                <a:ext uri="{FF2B5EF4-FFF2-40B4-BE49-F238E27FC236}">
                  <a16:creationId xmlns:a16="http://schemas.microsoft.com/office/drawing/2014/main" id="{FD1CAA0E-E174-4538-AEE1-1128D1C7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92" name="Oval 979">
              <a:extLst>
                <a:ext uri="{FF2B5EF4-FFF2-40B4-BE49-F238E27FC236}">
                  <a16:creationId xmlns:a16="http://schemas.microsoft.com/office/drawing/2014/main" id="{F23F322D-F764-4BD7-BA9A-389274B5C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93" name="Oval 980">
              <a:extLst>
                <a:ext uri="{FF2B5EF4-FFF2-40B4-BE49-F238E27FC236}">
                  <a16:creationId xmlns:a16="http://schemas.microsoft.com/office/drawing/2014/main" id="{B902C869-9C99-466B-A2AE-C7D5DF071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994" name="Oval 981">
              <a:extLst>
                <a:ext uri="{FF2B5EF4-FFF2-40B4-BE49-F238E27FC236}">
                  <a16:creationId xmlns:a16="http://schemas.microsoft.com/office/drawing/2014/main" id="{CF847739-1754-4AC0-A744-111939EFF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995" name="Rectangle 982">
              <a:extLst>
                <a:ext uri="{FF2B5EF4-FFF2-40B4-BE49-F238E27FC236}">
                  <a16:creationId xmlns:a16="http://schemas.microsoft.com/office/drawing/2014/main" id="{AC00E745-0116-422A-9F1F-F4A0818BC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004" name="Group 983">
            <a:extLst>
              <a:ext uri="{FF2B5EF4-FFF2-40B4-BE49-F238E27FC236}">
                <a16:creationId xmlns:a16="http://schemas.microsoft.com/office/drawing/2014/main" id="{79DF842B-399B-4559-880A-EB3CFF14ECFC}"/>
              </a:ext>
            </a:extLst>
          </p:cNvPr>
          <p:cNvGrpSpPr>
            <a:grpSpLocks/>
          </p:cNvGrpSpPr>
          <p:nvPr/>
        </p:nvGrpSpPr>
        <p:grpSpPr bwMode="auto">
          <a:xfrm>
            <a:off x="10872108" y="5352824"/>
            <a:ext cx="227012" cy="481013"/>
            <a:chOff x="4140" y="429"/>
            <a:chExt cx="1425" cy="2396"/>
          </a:xfrm>
        </p:grpSpPr>
        <p:sp>
          <p:nvSpPr>
            <p:cNvPr id="1005" name="Freeform 984">
              <a:extLst>
                <a:ext uri="{FF2B5EF4-FFF2-40B4-BE49-F238E27FC236}">
                  <a16:creationId xmlns:a16="http://schemas.microsoft.com/office/drawing/2014/main" id="{CA85F964-1FD9-405E-B41C-789E0F93A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6" name="Rectangle 985">
              <a:extLst>
                <a:ext uri="{FF2B5EF4-FFF2-40B4-BE49-F238E27FC236}">
                  <a16:creationId xmlns:a16="http://schemas.microsoft.com/office/drawing/2014/main" id="{D0E9F007-8E62-49ED-9F71-85F242882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07" name="Freeform 986">
              <a:extLst>
                <a:ext uri="{FF2B5EF4-FFF2-40B4-BE49-F238E27FC236}">
                  <a16:creationId xmlns:a16="http://schemas.microsoft.com/office/drawing/2014/main" id="{2F0495B0-7B36-452C-809B-0B077B107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8" name="Freeform 987">
              <a:extLst>
                <a:ext uri="{FF2B5EF4-FFF2-40B4-BE49-F238E27FC236}">
                  <a16:creationId xmlns:a16="http://schemas.microsoft.com/office/drawing/2014/main" id="{E660513A-9361-4E6C-A659-7C566026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9" name="Rectangle 988">
              <a:extLst>
                <a:ext uri="{FF2B5EF4-FFF2-40B4-BE49-F238E27FC236}">
                  <a16:creationId xmlns:a16="http://schemas.microsoft.com/office/drawing/2014/main" id="{18FCCCDA-D331-4095-B033-106BBE646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10" name="Group 989">
              <a:extLst>
                <a:ext uri="{FF2B5EF4-FFF2-40B4-BE49-F238E27FC236}">
                  <a16:creationId xmlns:a16="http://schemas.microsoft.com/office/drawing/2014/main" id="{E96BAB60-DCE4-44D4-990F-6B9C4A5E4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35" name="AutoShape 990">
                <a:extLst>
                  <a:ext uri="{FF2B5EF4-FFF2-40B4-BE49-F238E27FC236}">
                    <a16:creationId xmlns:a16="http://schemas.microsoft.com/office/drawing/2014/main" id="{2C8C6B3A-A5AB-4EB3-8E43-2D7E0D839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36" name="AutoShape 991">
                <a:extLst>
                  <a:ext uri="{FF2B5EF4-FFF2-40B4-BE49-F238E27FC236}">
                    <a16:creationId xmlns:a16="http://schemas.microsoft.com/office/drawing/2014/main" id="{732BAA9B-5936-4687-95B6-B86FEFB73E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011" name="Rectangle 992">
              <a:extLst>
                <a:ext uri="{FF2B5EF4-FFF2-40B4-BE49-F238E27FC236}">
                  <a16:creationId xmlns:a16="http://schemas.microsoft.com/office/drawing/2014/main" id="{F0371FC5-B765-4333-8BE2-7D4B04E51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12" name="Group 993">
              <a:extLst>
                <a:ext uri="{FF2B5EF4-FFF2-40B4-BE49-F238E27FC236}">
                  <a16:creationId xmlns:a16="http://schemas.microsoft.com/office/drawing/2014/main" id="{D6A38A7C-31F1-4EA6-A8B5-253131EF9D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33" name="AutoShape 994">
                <a:extLst>
                  <a:ext uri="{FF2B5EF4-FFF2-40B4-BE49-F238E27FC236}">
                    <a16:creationId xmlns:a16="http://schemas.microsoft.com/office/drawing/2014/main" id="{C0C19C90-4CDF-4205-BEB3-C8C44DCE9E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34" name="AutoShape 995">
                <a:extLst>
                  <a:ext uri="{FF2B5EF4-FFF2-40B4-BE49-F238E27FC236}">
                    <a16:creationId xmlns:a16="http://schemas.microsoft.com/office/drawing/2014/main" id="{11D8E10A-5BF1-4B0F-864A-8F4FDB6A3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013" name="Rectangle 996">
              <a:extLst>
                <a:ext uri="{FF2B5EF4-FFF2-40B4-BE49-F238E27FC236}">
                  <a16:creationId xmlns:a16="http://schemas.microsoft.com/office/drawing/2014/main" id="{A515A9B8-0AC1-4386-AEC2-AA88B021C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14" name="Rectangle 997">
              <a:extLst>
                <a:ext uri="{FF2B5EF4-FFF2-40B4-BE49-F238E27FC236}">
                  <a16:creationId xmlns:a16="http://schemas.microsoft.com/office/drawing/2014/main" id="{EB95207F-9318-4F79-B05F-C7223FFE7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1015" name="Group 998">
              <a:extLst>
                <a:ext uri="{FF2B5EF4-FFF2-40B4-BE49-F238E27FC236}">
                  <a16:creationId xmlns:a16="http://schemas.microsoft.com/office/drawing/2014/main" id="{D7E2C7E9-28DE-488E-848A-57B13A7A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31" name="AutoShape 999">
                <a:extLst>
                  <a:ext uri="{FF2B5EF4-FFF2-40B4-BE49-F238E27FC236}">
                    <a16:creationId xmlns:a16="http://schemas.microsoft.com/office/drawing/2014/main" id="{0557D2EC-C353-4B7C-AE0F-3FE3702F7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32" name="AutoShape 1000">
                <a:extLst>
                  <a:ext uri="{FF2B5EF4-FFF2-40B4-BE49-F238E27FC236}">
                    <a16:creationId xmlns:a16="http://schemas.microsoft.com/office/drawing/2014/main" id="{6EAB9ECC-AB68-433A-9F58-4A04DC6E8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016" name="Freeform 1001">
              <a:extLst>
                <a:ext uri="{FF2B5EF4-FFF2-40B4-BE49-F238E27FC236}">
                  <a16:creationId xmlns:a16="http://schemas.microsoft.com/office/drawing/2014/main" id="{D86A5746-C49D-42B7-BDFA-04E7042D0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17" name="Group 1002">
              <a:extLst>
                <a:ext uri="{FF2B5EF4-FFF2-40B4-BE49-F238E27FC236}">
                  <a16:creationId xmlns:a16="http://schemas.microsoft.com/office/drawing/2014/main" id="{AA7DEF08-D331-495C-9BA9-47D35D5A75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29" name="AutoShape 1003">
                <a:extLst>
                  <a:ext uri="{FF2B5EF4-FFF2-40B4-BE49-F238E27FC236}">
                    <a16:creationId xmlns:a16="http://schemas.microsoft.com/office/drawing/2014/main" id="{9306D83E-B294-425B-B22F-0D19C5113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30" name="AutoShape 1004">
                <a:extLst>
                  <a:ext uri="{FF2B5EF4-FFF2-40B4-BE49-F238E27FC236}">
                    <a16:creationId xmlns:a16="http://schemas.microsoft.com/office/drawing/2014/main" id="{46A54760-F6E8-4FD3-BB6B-46356F9A1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1018" name="Rectangle 1005">
              <a:extLst>
                <a:ext uri="{FF2B5EF4-FFF2-40B4-BE49-F238E27FC236}">
                  <a16:creationId xmlns:a16="http://schemas.microsoft.com/office/drawing/2014/main" id="{22C1C07C-8954-42D5-9771-4DD12829B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19" name="Freeform 1006">
              <a:extLst>
                <a:ext uri="{FF2B5EF4-FFF2-40B4-BE49-F238E27FC236}">
                  <a16:creationId xmlns:a16="http://schemas.microsoft.com/office/drawing/2014/main" id="{0099A0F2-2B9C-412F-B139-2C1862C22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0" name="Freeform 1007">
              <a:extLst>
                <a:ext uri="{FF2B5EF4-FFF2-40B4-BE49-F238E27FC236}">
                  <a16:creationId xmlns:a16="http://schemas.microsoft.com/office/drawing/2014/main" id="{8A323B77-6985-45F2-8892-9705CCB00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1" name="Oval 1008">
              <a:extLst>
                <a:ext uri="{FF2B5EF4-FFF2-40B4-BE49-F238E27FC236}">
                  <a16:creationId xmlns:a16="http://schemas.microsoft.com/office/drawing/2014/main" id="{E5298F82-11CC-4760-A038-39DCE5B3A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2" name="Freeform 1009">
              <a:extLst>
                <a:ext uri="{FF2B5EF4-FFF2-40B4-BE49-F238E27FC236}">
                  <a16:creationId xmlns:a16="http://schemas.microsoft.com/office/drawing/2014/main" id="{F69CD4F7-9A73-46C9-B626-1530BE56A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23" name="AutoShape 1010">
              <a:extLst>
                <a:ext uri="{FF2B5EF4-FFF2-40B4-BE49-F238E27FC236}">
                  <a16:creationId xmlns:a16="http://schemas.microsoft.com/office/drawing/2014/main" id="{9B5FCBCA-2F06-42D9-B6C9-9A14E8F1D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4" name="AutoShape 1011">
              <a:extLst>
                <a:ext uri="{FF2B5EF4-FFF2-40B4-BE49-F238E27FC236}">
                  <a16:creationId xmlns:a16="http://schemas.microsoft.com/office/drawing/2014/main" id="{DFFCB6A9-B88D-44BA-A66A-DCF19C075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5" name="Oval 1012">
              <a:extLst>
                <a:ext uri="{FF2B5EF4-FFF2-40B4-BE49-F238E27FC236}">
                  <a16:creationId xmlns:a16="http://schemas.microsoft.com/office/drawing/2014/main" id="{2EDA31CD-FDCD-45C4-A373-EA10CC269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6" name="Oval 1013">
              <a:extLst>
                <a:ext uri="{FF2B5EF4-FFF2-40B4-BE49-F238E27FC236}">
                  <a16:creationId xmlns:a16="http://schemas.microsoft.com/office/drawing/2014/main" id="{9BCFF264-75C9-48AA-9895-13A904E2F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1027" name="Oval 1014">
              <a:extLst>
                <a:ext uri="{FF2B5EF4-FFF2-40B4-BE49-F238E27FC236}">
                  <a16:creationId xmlns:a16="http://schemas.microsoft.com/office/drawing/2014/main" id="{59B190FA-D753-4AA7-A70A-DC63F1195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28" name="Rectangle 1015">
              <a:extLst>
                <a:ext uri="{FF2B5EF4-FFF2-40B4-BE49-F238E27FC236}">
                  <a16:creationId xmlns:a16="http://schemas.microsoft.com/office/drawing/2014/main" id="{4533726F-7D56-4DC6-9DD5-94D99A7AF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1037" name="Picture 1017" descr="antenna_stylized">
            <a:extLst>
              <a:ext uri="{FF2B5EF4-FFF2-40B4-BE49-F238E27FC236}">
                <a16:creationId xmlns:a16="http://schemas.microsoft.com/office/drawing/2014/main" id="{41FF6782-E89A-479F-90C4-ACEF41904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558" y="2092099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018" descr="laptop_keyboard">
            <a:extLst>
              <a:ext uri="{FF2B5EF4-FFF2-40B4-BE49-F238E27FC236}">
                <a16:creationId xmlns:a16="http://schemas.microsoft.com/office/drawing/2014/main" id="{74CCE80D-635A-4357-91A8-198909850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8275265" y="2340576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9" name="Freeform 1019">
            <a:extLst>
              <a:ext uri="{FF2B5EF4-FFF2-40B4-BE49-F238E27FC236}">
                <a16:creationId xmlns:a16="http://schemas.microsoft.com/office/drawing/2014/main" id="{81BA23A2-94E7-4A78-814C-1B5971CA7388}"/>
              </a:ext>
            </a:extLst>
          </p:cNvPr>
          <p:cNvSpPr>
            <a:spLocks/>
          </p:cNvSpPr>
          <p:nvPr/>
        </p:nvSpPr>
        <p:spPr bwMode="auto">
          <a:xfrm>
            <a:off x="8420162" y="2185790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040" name="Picture 1020" descr="screen">
            <a:extLst>
              <a:ext uri="{FF2B5EF4-FFF2-40B4-BE49-F238E27FC236}">
                <a16:creationId xmlns:a16="http://schemas.microsoft.com/office/drawing/2014/main" id="{3CFEEE73-25C5-4CB1-80AD-D802C7DF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7495" y="2191144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Freeform 1021">
            <a:extLst>
              <a:ext uri="{FF2B5EF4-FFF2-40B4-BE49-F238E27FC236}">
                <a16:creationId xmlns:a16="http://schemas.microsoft.com/office/drawing/2014/main" id="{D0B773A8-4034-41C2-8F75-44F343171FC5}"/>
              </a:ext>
            </a:extLst>
          </p:cNvPr>
          <p:cNvSpPr>
            <a:spLocks/>
          </p:cNvSpPr>
          <p:nvPr/>
        </p:nvSpPr>
        <p:spPr bwMode="auto">
          <a:xfrm>
            <a:off x="8484236" y="2179649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42" name="Freeform 1022">
            <a:extLst>
              <a:ext uri="{FF2B5EF4-FFF2-40B4-BE49-F238E27FC236}">
                <a16:creationId xmlns:a16="http://schemas.microsoft.com/office/drawing/2014/main" id="{A0D3DFB0-2CFD-4EC4-997E-814686BAE29E}"/>
              </a:ext>
            </a:extLst>
          </p:cNvPr>
          <p:cNvSpPr>
            <a:spLocks/>
          </p:cNvSpPr>
          <p:nvPr/>
        </p:nvSpPr>
        <p:spPr bwMode="auto">
          <a:xfrm>
            <a:off x="8417046" y="2179334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43" name="Freeform 1023">
            <a:extLst>
              <a:ext uri="{FF2B5EF4-FFF2-40B4-BE49-F238E27FC236}">
                <a16:creationId xmlns:a16="http://schemas.microsoft.com/office/drawing/2014/main" id="{B860105E-747F-44EB-9773-AD7595FFD8B2}"/>
              </a:ext>
            </a:extLst>
          </p:cNvPr>
          <p:cNvSpPr>
            <a:spLocks/>
          </p:cNvSpPr>
          <p:nvPr/>
        </p:nvSpPr>
        <p:spPr bwMode="auto">
          <a:xfrm>
            <a:off x="8691063" y="2208150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44" name="Freeform 1024">
            <a:extLst>
              <a:ext uri="{FF2B5EF4-FFF2-40B4-BE49-F238E27FC236}">
                <a16:creationId xmlns:a16="http://schemas.microsoft.com/office/drawing/2014/main" id="{2064EF83-E741-4372-B756-5DE5B83E280B}"/>
              </a:ext>
            </a:extLst>
          </p:cNvPr>
          <p:cNvSpPr>
            <a:spLocks/>
          </p:cNvSpPr>
          <p:nvPr/>
        </p:nvSpPr>
        <p:spPr bwMode="auto">
          <a:xfrm>
            <a:off x="8416072" y="2332388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45" name="Freeform 1025">
            <a:extLst>
              <a:ext uri="{FF2B5EF4-FFF2-40B4-BE49-F238E27FC236}">
                <a16:creationId xmlns:a16="http://schemas.microsoft.com/office/drawing/2014/main" id="{D84811A9-B222-44D0-BF0C-4E52335A9826}"/>
              </a:ext>
            </a:extLst>
          </p:cNvPr>
          <p:cNvSpPr>
            <a:spLocks/>
          </p:cNvSpPr>
          <p:nvPr/>
        </p:nvSpPr>
        <p:spPr bwMode="auto">
          <a:xfrm>
            <a:off x="8700996" y="2209724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46" name="Freeform 1026">
            <a:extLst>
              <a:ext uri="{FF2B5EF4-FFF2-40B4-BE49-F238E27FC236}">
                <a16:creationId xmlns:a16="http://schemas.microsoft.com/office/drawing/2014/main" id="{FA4AD354-448C-4369-874A-EF1E175AAADB}"/>
              </a:ext>
            </a:extLst>
          </p:cNvPr>
          <p:cNvSpPr>
            <a:spLocks/>
          </p:cNvSpPr>
          <p:nvPr/>
        </p:nvSpPr>
        <p:spPr bwMode="auto">
          <a:xfrm>
            <a:off x="8416461" y="2340734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47" name="Group 1027">
            <a:extLst>
              <a:ext uri="{FF2B5EF4-FFF2-40B4-BE49-F238E27FC236}">
                <a16:creationId xmlns:a16="http://schemas.microsoft.com/office/drawing/2014/main" id="{E086D5B9-934F-47AB-A00D-1553DAB9B008}"/>
              </a:ext>
            </a:extLst>
          </p:cNvPr>
          <p:cNvGrpSpPr>
            <a:grpSpLocks/>
          </p:cNvGrpSpPr>
          <p:nvPr/>
        </p:nvGrpSpPr>
        <p:grpSpPr bwMode="auto">
          <a:xfrm>
            <a:off x="8411593" y="2407026"/>
            <a:ext cx="98740" cy="36846"/>
            <a:chOff x="1740" y="2642"/>
            <a:chExt cx="752" cy="327"/>
          </a:xfrm>
        </p:grpSpPr>
        <p:sp>
          <p:nvSpPr>
            <p:cNvPr id="1048" name="Freeform 1028">
              <a:extLst>
                <a:ext uri="{FF2B5EF4-FFF2-40B4-BE49-F238E27FC236}">
                  <a16:creationId xmlns:a16="http://schemas.microsoft.com/office/drawing/2014/main" id="{D2241833-DB2D-4A82-A368-DF72107EB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9" name="Freeform 1029">
              <a:extLst>
                <a:ext uri="{FF2B5EF4-FFF2-40B4-BE49-F238E27FC236}">
                  <a16:creationId xmlns:a16="http://schemas.microsoft.com/office/drawing/2014/main" id="{E8B1BE1D-378F-4750-810A-B3DE41118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0" name="Freeform 1030">
              <a:extLst>
                <a:ext uri="{FF2B5EF4-FFF2-40B4-BE49-F238E27FC236}">
                  <a16:creationId xmlns:a16="http://schemas.microsoft.com/office/drawing/2014/main" id="{867786FF-11D5-496A-96A9-562DC9C5D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1" name="Freeform 1031">
              <a:extLst>
                <a:ext uri="{FF2B5EF4-FFF2-40B4-BE49-F238E27FC236}">
                  <a16:creationId xmlns:a16="http://schemas.microsoft.com/office/drawing/2014/main" id="{B3FB816C-E129-454E-98C4-36A7320B6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2" name="Freeform 1032">
              <a:extLst>
                <a:ext uri="{FF2B5EF4-FFF2-40B4-BE49-F238E27FC236}">
                  <a16:creationId xmlns:a16="http://schemas.microsoft.com/office/drawing/2014/main" id="{665FD686-3481-4FEF-92A3-612FD5B73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3" name="Freeform 1033">
              <a:extLst>
                <a:ext uri="{FF2B5EF4-FFF2-40B4-BE49-F238E27FC236}">
                  <a16:creationId xmlns:a16="http://schemas.microsoft.com/office/drawing/2014/main" id="{142CCCEC-9B92-4886-9A4B-73932EE9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054" name="Freeform 1034">
            <a:extLst>
              <a:ext uri="{FF2B5EF4-FFF2-40B4-BE49-F238E27FC236}">
                <a16:creationId xmlns:a16="http://schemas.microsoft.com/office/drawing/2014/main" id="{1F862E90-91FD-42CF-9B6A-E58A01468E17}"/>
              </a:ext>
            </a:extLst>
          </p:cNvPr>
          <p:cNvSpPr>
            <a:spLocks/>
          </p:cNvSpPr>
          <p:nvPr/>
        </p:nvSpPr>
        <p:spPr bwMode="auto">
          <a:xfrm>
            <a:off x="8580638" y="2412537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55" name="Freeform 1035">
            <a:extLst>
              <a:ext uri="{FF2B5EF4-FFF2-40B4-BE49-F238E27FC236}">
                <a16:creationId xmlns:a16="http://schemas.microsoft.com/office/drawing/2014/main" id="{23E00E22-54C7-4EE3-BF94-B098EB1AB258}"/>
              </a:ext>
            </a:extLst>
          </p:cNvPr>
          <p:cNvSpPr>
            <a:spLocks/>
          </p:cNvSpPr>
          <p:nvPr/>
        </p:nvSpPr>
        <p:spPr bwMode="auto">
          <a:xfrm>
            <a:off x="8275460" y="2418993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56" name="Freeform 1036">
            <a:extLst>
              <a:ext uri="{FF2B5EF4-FFF2-40B4-BE49-F238E27FC236}">
                <a16:creationId xmlns:a16="http://schemas.microsoft.com/office/drawing/2014/main" id="{D27C857C-A038-4007-ACEB-6A151CD535D3}"/>
              </a:ext>
            </a:extLst>
          </p:cNvPr>
          <p:cNvSpPr>
            <a:spLocks/>
          </p:cNvSpPr>
          <p:nvPr/>
        </p:nvSpPr>
        <p:spPr bwMode="auto">
          <a:xfrm>
            <a:off x="8275655" y="2405451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57" name="Freeform 1037">
            <a:extLst>
              <a:ext uri="{FF2B5EF4-FFF2-40B4-BE49-F238E27FC236}">
                <a16:creationId xmlns:a16="http://schemas.microsoft.com/office/drawing/2014/main" id="{FB6DEF95-886A-4579-8741-13E9DEED4721}"/>
              </a:ext>
            </a:extLst>
          </p:cNvPr>
          <p:cNvSpPr>
            <a:spLocks/>
          </p:cNvSpPr>
          <p:nvPr/>
        </p:nvSpPr>
        <p:spPr bwMode="auto">
          <a:xfrm>
            <a:off x="8275850" y="2344513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58" name="Freeform 1038">
            <a:extLst>
              <a:ext uri="{FF2B5EF4-FFF2-40B4-BE49-F238E27FC236}">
                <a16:creationId xmlns:a16="http://schemas.microsoft.com/office/drawing/2014/main" id="{5F889E3C-9F09-43E7-B11A-BF704910D99D}"/>
              </a:ext>
            </a:extLst>
          </p:cNvPr>
          <p:cNvSpPr>
            <a:spLocks/>
          </p:cNvSpPr>
          <p:nvPr/>
        </p:nvSpPr>
        <p:spPr bwMode="auto">
          <a:xfrm>
            <a:off x="8285393" y="2408601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59" name="Freeform 1039">
            <a:extLst>
              <a:ext uri="{FF2B5EF4-FFF2-40B4-BE49-F238E27FC236}">
                <a16:creationId xmlns:a16="http://schemas.microsoft.com/office/drawing/2014/main" id="{4D9F19E0-C3A4-435D-A640-780DCC3B9051}"/>
              </a:ext>
            </a:extLst>
          </p:cNvPr>
          <p:cNvSpPr>
            <a:spLocks/>
          </p:cNvSpPr>
          <p:nvPr/>
        </p:nvSpPr>
        <p:spPr bwMode="auto">
          <a:xfrm flipV="1">
            <a:off x="8575185" y="2403562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60" name="Group 1064">
            <a:extLst>
              <a:ext uri="{FF2B5EF4-FFF2-40B4-BE49-F238E27FC236}">
                <a16:creationId xmlns:a16="http://schemas.microsoft.com/office/drawing/2014/main" id="{E36A4CD6-ACBB-4647-8942-4BEFA20A6F23}"/>
              </a:ext>
            </a:extLst>
          </p:cNvPr>
          <p:cNvGrpSpPr>
            <a:grpSpLocks/>
          </p:cNvGrpSpPr>
          <p:nvPr/>
        </p:nvGrpSpPr>
        <p:grpSpPr bwMode="auto">
          <a:xfrm>
            <a:off x="9819596" y="5535386"/>
            <a:ext cx="474662" cy="407988"/>
            <a:chOff x="877" y="1008"/>
            <a:chExt cx="2747" cy="2591"/>
          </a:xfrm>
        </p:grpSpPr>
        <p:pic>
          <p:nvPicPr>
            <p:cNvPr id="1061" name="Picture 1065" descr="antenna_stylized">
              <a:extLst>
                <a:ext uri="{FF2B5EF4-FFF2-40B4-BE49-F238E27FC236}">
                  <a16:creationId xmlns:a16="http://schemas.microsoft.com/office/drawing/2014/main" id="{E326D174-4AD1-45C6-912B-B1EDA42BEF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62" name="Picture 1066" descr="laptop_keyboard">
              <a:extLst>
                <a:ext uri="{FF2B5EF4-FFF2-40B4-BE49-F238E27FC236}">
                  <a16:creationId xmlns:a16="http://schemas.microsoft.com/office/drawing/2014/main" id="{D516997D-49D0-47B1-88F6-06D7BEA543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3" name="Freeform 1067">
              <a:extLst>
                <a:ext uri="{FF2B5EF4-FFF2-40B4-BE49-F238E27FC236}">
                  <a16:creationId xmlns:a16="http://schemas.microsoft.com/office/drawing/2014/main" id="{957A1C96-920E-4556-9AC9-EE0E02E0B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064" name="Picture 1068" descr="screen">
              <a:extLst>
                <a:ext uri="{FF2B5EF4-FFF2-40B4-BE49-F238E27FC236}">
                  <a16:creationId xmlns:a16="http://schemas.microsoft.com/office/drawing/2014/main" id="{58C825B3-F241-4851-988E-B44A9AF93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65" name="Freeform 1069">
              <a:extLst>
                <a:ext uri="{FF2B5EF4-FFF2-40B4-BE49-F238E27FC236}">
                  <a16:creationId xmlns:a16="http://schemas.microsoft.com/office/drawing/2014/main" id="{AE0BAFC8-B50A-409E-990E-8AEB2281A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6" name="Freeform 1070">
              <a:extLst>
                <a:ext uri="{FF2B5EF4-FFF2-40B4-BE49-F238E27FC236}">
                  <a16:creationId xmlns:a16="http://schemas.microsoft.com/office/drawing/2014/main" id="{B45C1328-C7A5-45F3-A02A-1C9131D97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7" name="Freeform 1071">
              <a:extLst>
                <a:ext uri="{FF2B5EF4-FFF2-40B4-BE49-F238E27FC236}">
                  <a16:creationId xmlns:a16="http://schemas.microsoft.com/office/drawing/2014/main" id="{EC1D4F25-6E69-4976-AA7E-1AB8B9CC6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8" name="Freeform 1072">
              <a:extLst>
                <a:ext uri="{FF2B5EF4-FFF2-40B4-BE49-F238E27FC236}">
                  <a16:creationId xmlns:a16="http://schemas.microsoft.com/office/drawing/2014/main" id="{5112C6E4-51F8-4C26-A07D-A4F8FF687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9" name="Freeform 1073">
              <a:extLst>
                <a:ext uri="{FF2B5EF4-FFF2-40B4-BE49-F238E27FC236}">
                  <a16:creationId xmlns:a16="http://schemas.microsoft.com/office/drawing/2014/main" id="{6BFCA713-4F27-4F5C-8351-3DDE3C718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0" name="Freeform 1074">
              <a:extLst>
                <a:ext uri="{FF2B5EF4-FFF2-40B4-BE49-F238E27FC236}">
                  <a16:creationId xmlns:a16="http://schemas.microsoft.com/office/drawing/2014/main" id="{A869BA38-03DE-46FE-8016-BE6BB4EB2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71" name="Group 1075">
              <a:extLst>
                <a:ext uri="{FF2B5EF4-FFF2-40B4-BE49-F238E27FC236}">
                  <a16:creationId xmlns:a16="http://schemas.microsoft.com/office/drawing/2014/main" id="{14BE1608-D705-4624-B087-2A24AAC88E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078" name="Freeform 1076">
                <a:extLst>
                  <a:ext uri="{FF2B5EF4-FFF2-40B4-BE49-F238E27FC236}">
                    <a16:creationId xmlns:a16="http://schemas.microsoft.com/office/drawing/2014/main" id="{A7B461D4-29BB-45D5-B092-3BD7310D1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79" name="Freeform 1077">
                <a:extLst>
                  <a:ext uri="{FF2B5EF4-FFF2-40B4-BE49-F238E27FC236}">
                    <a16:creationId xmlns:a16="http://schemas.microsoft.com/office/drawing/2014/main" id="{C67AE187-3D9F-423E-9F01-D41925C621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80" name="Freeform 1078">
                <a:extLst>
                  <a:ext uri="{FF2B5EF4-FFF2-40B4-BE49-F238E27FC236}">
                    <a16:creationId xmlns:a16="http://schemas.microsoft.com/office/drawing/2014/main" id="{5E9A2C90-8BEC-464E-89DD-4EF7E9CCFA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81" name="Freeform 1079">
                <a:extLst>
                  <a:ext uri="{FF2B5EF4-FFF2-40B4-BE49-F238E27FC236}">
                    <a16:creationId xmlns:a16="http://schemas.microsoft.com/office/drawing/2014/main" id="{75653BE8-032D-4E06-BB69-A7573A054E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82" name="Freeform 1080">
                <a:extLst>
                  <a:ext uri="{FF2B5EF4-FFF2-40B4-BE49-F238E27FC236}">
                    <a16:creationId xmlns:a16="http://schemas.microsoft.com/office/drawing/2014/main" id="{CD382411-4765-4475-9CB4-EE6752848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83" name="Freeform 1081">
                <a:extLst>
                  <a:ext uri="{FF2B5EF4-FFF2-40B4-BE49-F238E27FC236}">
                    <a16:creationId xmlns:a16="http://schemas.microsoft.com/office/drawing/2014/main" id="{791B4BB0-75BF-45B4-84E5-41D51C14F4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72" name="Freeform 1082">
              <a:extLst>
                <a:ext uri="{FF2B5EF4-FFF2-40B4-BE49-F238E27FC236}">
                  <a16:creationId xmlns:a16="http://schemas.microsoft.com/office/drawing/2014/main" id="{19C166CC-A850-4031-BD57-1A440C9E4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3" name="Freeform 1083">
              <a:extLst>
                <a:ext uri="{FF2B5EF4-FFF2-40B4-BE49-F238E27FC236}">
                  <a16:creationId xmlns:a16="http://schemas.microsoft.com/office/drawing/2014/main" id="{87680387-CCA6-4F9D-AD83-975F65CA1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4" name="Freeform 1084">
              <a:extLst>
                <a:ext uri="{FF2B5EF4-FFF2-40B4-BE49-F238E27FC236}">
                  <a16:creationId xmlns:a16="http://schemas.microsoft.com/office/drawing/2014/main" id="{28A8399C-22BA-445A-A97E-B26C1C4BB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5" name="Freeform 1085">
              <a:extLst>
                <a:ext uri="{FF2B5EF4-FFF2-40B4-BE49-F238E27FC236}">
                  <a16:creationId xmlns:a16="http://schemas.microsoft.com/office/drawing/2014/main" id="{BA5FD994-6829-48FE-B03B-AE972CC5A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6" name="Freeform 1086">
              <a:extLst>
                <a:ext uri="{FF2B5EF4-FFF2-40B4-BE49-F238E27FC236}">
                  <a16:creationId xmlns:a16="http://schemas.microsoft.com/office/drawing/2014/main" id="{A4549853-054C-4CC5-9A53-BDC025F9E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7" name="Freeform 1087">
              <a:extLst>
                <a:ext uri="{FF2B5EF4-FFF2-40B4-BE49-F238E27FC236}">
                  <a16:creationId xmlns:a16="http://schemas.microsoft.com/office/drawing/2014/main" id="{AB8A5B63-EE4F-4FFA-8C50-495D1F6A212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084" name="Picture 1115" descr="antenna_stylized">
            <a:extLst>
              <a:ext uri="{FF2B5EF4-FFF2-40B4-BE49-F238E27FC236}">
                <a16:creationId xmlns:a16="http://schemas.microsoft.com/office/drawing/2014/main" id="{D4D27DF5-D20F-4174-B643-C52FD9972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329" y="3154626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" name="Picture 1116" descr="laptop_keyboard">
            <a:extLst>
              <a:ext uri="{FF2B5EF4-FFF2-40B4-BE49-F238E27FC236}">
                <a16:creationId xmlns:a16="http://schemas.microsoft.com/office/drawing/2014/main" id="{8639C043-F323-49F1-9566-C6234F2E3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8461186" y="3340695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6" name="Freeform 1117">
            <a:extLst>
              <a:ext uri="{FF2B5EF4-FFF2-40B4-BE49-F238E27FC236}">
                <a16:creationId xmlns:a16="http://schemas.microsoft.com/office/drawing/2014/main" id="{19314583-8423-42FA-B5D8-8DEF2F365D82}"/>
              </a:ext>
            </a:extLst>
          </p:cNvPr>
          <p:cNvSpPr>
            <a:spLocks/>
          </p:cNvSpPr>
          <p:nvPr/>
        </p:nvSpPr>
        <p:spPr bwMode="auto">
          <a:xfrm>
            <a:off x="8556199" y="3224785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087" name="Picture 1118" descr="screen">
            <a:extLst>
              <a:ext uri="{FF2B5EF4-FFF2-40B4-BE49-F238E27FC236}">
                <a16:creationId xmlns:a16="http://schemas.microsoft.com/office/drawing/2014/main" id="{238F473D-2D58-4B86-B838-4110942AB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565" y="3228794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8" name="Freeform 1119">
            <a:extLst>
              <a:ext uri="{FF2B5EF4-FFF2-40B4-BE49-F238E27FC236}">
                <a16:creationId xmlns:a16="http://schemas.microsoft.com/office/drawing/2014/main" id="{42AE100B-1C64-49A6-8310-87218FD54B61}"/>
              </a:ext>
            </a:extLst>
          </p:cNvPr>
          <p:cNvSpPr>
            <a:spLocks/>
          </p:cNvSpPr>
          <p:nvPr/>
        </p:nvSpPr>
        <p:spPr bwMode="auto">
          <a:xfrm>
            <a:off x="8598214" y="3220187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89" name="Freeform 1120">
            <a:extLst>
              <a:ext uri="{FF2B5EF4-FFF2-40B4-BE49-F238E27FC236}">
                <a16:creationId xmlns:a16="http://schemas.microsoft.com/office/drawing/2014/main" id="{39AF17A1-8E3F-440C-967C-0ADD312DE71D}"/>
              </a:ext>
            </a:extLst>
          </p:cNvPr>
          <p:cNvSpPr>
            <a:spLocks/>
          </p:cNvSpPr>
          <p:nvPr/>
        </p:nvSpPr>
        <p:spPr bwMode="auto">
          <a:xfrm>
            <a:off x="8554156" y="3219951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90" name="Freeform 1121">
            <a:extLst>
              <a:ext uri="{FF2B5EF4-FFF2-40B4-BE49-F238E27FC236}">
                <a16:creationId xmlns:a16="http://schemas.microsoft.com/office/drawing/2014/main" id="{4CC99F79-6735-45EE-8007-34A7423B5F02}"/>
              </a:ext>
            </a:extLst>
          </p:cNvPr>
          <p:cNvSpPr>
            <a:spLocks/>
          </p:cNvSpPr>
          <p:nvPr/>
        </p:nvSpPr>
        <p:spPr bwMode="auto">
          <a:xfrm>
            <a:off x="8733837" y="3241529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91" name="Freeform 1122">
            <a:extLst>
              <a:ext uri="{FF2B5EF4-FFF2-40B4-BE49-F238E27FC236}">
                <a16:creationId xmlns:a16="http://schemas.microsoft.com/office/drawing/2014/main" id="{BAA0E236-13FE-4254-A81C-777602120DB7}"/>
              </a:ext>
            </a:extLst>
          </p:cNvPr>
          <p:cNvSpPr>
            <a:spLocks/>
          </p:cNvSpPr>
          <p:nvPr/>
        </p:nvSpPr>
        <p:spPr bwMode="auto">
          <a:xfrm>
            <a:off x="8553517" y="3334564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92" name="Freeform 1123">
            <a:extLst>
              <a:ext uri="{FF2B5EF4-FFF2-40B4-BE49-F238E27FC236}">
                <a16:creationId xmlns:a16="http://schemas.microsoft.com/office/drawing/2014/main" id="{A55F7AD7-DC23-48A8-AB84-E29235282FC3}"/>
              </a:ext>
            </a:extLst>
          </p:cNvPr>
          <p:cNvSpPr>
            <a:spLocks/>
          </p:cNvSpPr>
          <p:nvPr/>
        </p:nvSpPr>
        <p:spPr bwMode="auto">
          <a:xfrm>
            <a:off x="8740350" y="3242708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093" name="Freeform 1124">
            <a:extLst>
              <a:ext uri="{FF2B5EF4-FFF2-40B4-BE49-F238E27FC236}">
                <a16:creationId xmlns:a16="http://schemas.microsoft.com/office/drawing/2014/main" id="{667C6442-4528-449C-BB20-C7BE1A7424BD}"/>
              </a:ext>
            </a:extLst>
          </p:cNvPr>
          <p:cNvSpPr>
            <a:spLocks/>
          </p:cNvSpPr>
          <p:nvPr/>
        </p:nvSpPr>
        <p:spPr bwMode="auto">
          <a:xfrm>
            <a:off x="8553773" y="3340813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094" name="Group 1125">
            <a:extLst>
              <a:ext uri="{FF2B5EF4-FFF2-40B4-BE49-F238E27FC236}">
                <a16:creationId xmlns:a16="http://schemas.microsoft.com/office/drawing/2014/main" id="{A1FF75A8-1229-4EFA-9FB2-3D1085E20515}"/>
              </a:ext>
            </a:extLst>
          </p:cNvPr>
          <p:cNvGrpSpPr>
            <a:grpSpLocks/>
          </p:cNvGrpSpPr>
          <p:nvPr/>
        </p:nvGrpSpPr>
        <p:grpSpPr bwMode="auto">
          <a:xfrm>
            <a:off x="8550580" y="3390455"/>
            <a:ext cx="64747" cy="27592"/>
            <a:chOff x="1740" y="2642"/>
            <a:chExt cx="752" cy="327"/>
          </a:xfrm>
        </p:grpSpPr>
        <p:sp>
          <p:nvSpPr>
            <p:cNvPr id="1095" name="Freeform 1126">
              <a:extLst>
                <a:ext uri="{FF2B5EF4-FFF2-40B4-BE49-F238E27FC236}">
                  <a16:creationId xmlns:a16="http://schemas.microsoft.com/office/drawing/2014/main" id="{69818BDB-2AD9-4157-829F-56F602B97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6" name="Freeform 1127">
              <a:extLst>
                <a:ext uri="{FF2B5EF4-FFF2-40B4-BE49-F238E27FC236}">
                  <a16:creationId xmlns:a16="http://schemas.microsoft.com/office/drawing/2014/main" id="{632E65B4-31CE-48CB-9C96-46F5274AE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7" name="Freeform 1128">
              <a:extLst>
                <a:ext uri="{FF2B5EF4-FFF2-40B4-BE49-F238E27FC236}">
                  <a16:creationId xmlns:a16="http://schemas.microsoft.com/office/drawing/2014/main" id="{8082B86B-2723-402F-B7AF-3ECF8D3A9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8" name="Freeform 1129">
              <a:extLst>
                <a:ext uri="{FF2B5EF4-FFF2-40B4-BE49-F238E27FC236}">
                  <a16:creationId xmlns:a16="http://schemas.microsoft.com/office/drawing/2014/main" id="{4D5B375B-BE0F-4845-A6DE-3169F2C0D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99" name="Freeform 1130">
              <a:extLst>
                <a:ext uri="{FF2B5EF4-FFF2-40B4-BE49-F238E27FC236}">
                  <a16:creationId xmlns:a16="http://schemas.microsoft.com/office/drawing/2014/main" id="{5ED79DAC-0F2D-4523-9FBE-F7ABFFD11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00" name="Freeform 1131">
              <a:extLst>
                <a:ext uri="{FF2B5EF4-FFF2-40B4-BE49-F238E27FC236}">
                  <a16:creationId xmlns:a16="http://schemas.microsoft.com/office/drawing/2014/main" id="{8824EBA9-7AAB-4802-A5E8-BBD4B8ADC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101" name="Freeform 1132">
            <a:extLst>
              <a:ext uri="{FF2B5EF4-FFF2-40B4-BE49-F238E27FC236}">
                <a16:creationId xmlns:a16="http://schemas.microsoft.com/office/drawing/2014/main" id="{1BBAA75C-4EE3-42F0-8802-07D4AA869167}"/>
              </a:ext>
            </a:extLst>
          </p:cNvPr>
          <p:cNvSpPr>
            <a:spLocks/>
          </p:cNvSpPr>
          <p:nvPr/>
        </p:nvSpPr>
        <p:spPr bwMode="auto">
          <a:xfrm>
            <a:off x="8661428" y="3394582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2" name="Freeform 1133">
            <a:extLst>
              <a:ext uri="{FF2B5EF4-FFF2-40B4-BE49-F238E27FC236}">
                <a16:creationId xmlns:a16="http://schemas.microsoft.com/office/drawing/2014/main" id="{6659236B-EA5C-48FF-8355-3C866EDAE8E8}"/>
              </a:ext>
            </a:extLst>
          </p:cNvPr>
          <p:cNvSpPr>
            <a:spLocks/>
          </p:cNvSpPr>
          <p:nvPr/>
        </p:nvSpPr>
        <p:spPr bwMode="auto">
          <a:xfrm>
            <a:off x="8461314" y="3399417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3" name="Freeform 1134">
            <a:extLst>
              <a:ext uri="{FF2B5EF4-FFF2-40B4-BE49-F238E27FC236}">
                <a16:creationId xmlns:a16="http://schemas.microsoft.com/office/drawing/2014/main" id="{10CF6BDC-11E9-4F9B-8450-DD0F07EF5679}"/>
              </a:ext>
            </a:extLst>
          </p:cNvPr>
          <p:cNvSpPr>
            <a:spLocks/>
          </p:cNvSpPr>
          <p:nvPr/>
        </p:nvSpPr>
        <p:spPr bwMode="auto">
          <a:xfrm>
            <a:off x="8461442" y="3389276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4" name="Freeform 1135">
            <a:extLst>
              <a:ext uri="{FF2B5EF4-FFF2-40B4-BE49-F238E27FC236}">
                <a16:creationId xmlns:a16="http://schemas.microsoft.com/office/drawing/2014/main" id="{7FC28159-D22F-4556-B8DF-EC6539394EA9}"/>
              </a:ext>
            </a:extLst>
          </p:cNvPr>
          <p:cNvSpPr>
            <a:spLocks/>
          </p:cNvSpPr>
          <p:nvPr/>
        </p:nvSpPr>
        <p:spPr bwMode="auto">
          <a:xfrm>
            <a:off x="8461569" y="3343643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5" name="Freeform 1136">
            <a:extLst>
              <a:ext uri="{FF2B5EF4-FFF2-40B4-BE49-F238E27FC236}">
                <a16:creationId xmlns:a16="http://schemas.microsoft.com/office/drawing/2014/main" id="{AF4D4158-4D05-4ABC-8222-18AC303C9387}"/>
              </a:ext>
            </a:extLst>
          </p:cNvPr>
          <p:cNvSpPr>
            <a:spLocks/>
          </p:cNvSpPr>
          <p:nvPr/>
        </p:nvSpPr>
        <p:spPr bwMode="auto">
          <a:xfrm>
            <a:off x="8467827" y="3391635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106" name="Freeform 1137">
            <a:extLst>
              <a:ext uri="{FF2B5EF4-FFF2-40B4-BE49-F238E27FC236}">
                <a16:creationId xmlns:a16="http://schemas.microsoft.com/office/drawing/2014/main" id="{C2767083-87DA-43F4-B544-C883CDFD39B4}"/>
              </a:ext>
            </a:extLst>
          </p:cNvPr>
          <p:cNvSpPr>
            <a:spLocks/>
          </p:cNvSpPr>
          <p:nvPr/>
        </p:nvSpPr>
        <p:spPr bwMode="auto">
          <a:xfrm flipV="1">
            <a:off x="8657853" y="3387861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107" name="Group 1139">
            <a:extLst>
              <a:ext uri="{FF2B5EF4-FFF2-40B4-BE49-F238E27FC236}">
                <a16:creationId xmlns:a16="http://schemas.microsoft.com/office/drawing/2014/main" id="{64F500DB-0A57-4C81-9730-E8E15850538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942807" y="3302629"/>
            <a:ext cx="359261" cy="342045"/>
            <a:chOff x="2839" y="3501"/>
            <a:chExt cx="755" cy="803"/>
          </a:xfrm>
        </p:grpSpPr>
        <p:pic>
          <p:nvPicPr>
            <p:cNvPr id="1108" name="Picture 1140" descr="desktop_computer_stylized_medium">
              <a:extLst>
                <a:ext uri="{FF2B5EF4-FFF2-40B4-BE49-F238E27FC236}">
                  <a16:creationId xmlns:a16="http://schemas.microsoft.com/office/drawing/2014/main" id="{34B7448C-A978-4AF7-93ED-1AAD781A00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9" name="Freeform 1141">
              <a:extLst>
                <a:ext uri="{FF2B5EF4-FFF2-40B4-BE49-F238E27FC236}">
                  <a16:creationId xmlns:a16="http://schemas.microsoft.com/office/drawing/2014/main" id="{9CB51658-50C4-4440-8098-80B060FB0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0" name="Group 1142">
            <a:extLst>
              <a:ext uri="{FF2B5EF4-FFF2-40B4-BE49-F238E27FC236}">
                <a16:creationId xmlns:a16="http://schemas.microsoft.com/office/drawing/2014/main" id="{9C2D3FE4-ECCE-4D3D-BE92-36BADC888057}"/>
              </a:ext>
            </a:extLst>
          </p:cNvPr>
          <p:cNvGrpSpPr>
            <a:grpSpLocks/>
          </p:cNvGrpSpPr>
          <p:nvPr/>
        </p:nvGrpSpPr>
        <p:grpSpPr bwMode="auto">
          <a:xfrm>
            <a:off x="10254571" y="5471886"/>
            <a:ext cx="474662" cy="407988"/>
            <a:chOff x="877" y="1008"/>
            <a:chExt cx="2747" cy="2591"/>
          </a:xfrm>
        </p:grpSpPr>
        <p:pic>
          <p:nvPicPr>
            <p:cNvPr id="1111" name="Picture 1143" descr="antenna_stylized">
              <a:extLst>
                <a:ext uri="{FF2B5EF4-FFF2-40B4-BE49-F238E27FC236}">
                  <a16:creationId xmlns:a16="http://schemas.microsoft.com/office/drawing/2014/main" id="{BF80E7BB-9BD5-427D-9715-6B0982B919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2" name="Picture 1144" descr="laptop_keyboard">
              <a:extLst>
                <a:ext uri="{FF2B5EF4-FFF2-40B4-BE49-F238E27FC236}">
                  <a16:creationId xmlns:a16="http://schemas.microsoft.com/office/drawing/2014/main" id="{95B42733-0D61-4891-B226-4A50CED02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3" name="Freeform 1145">
              <a:extLst>
                <a:ext uri="{FF2B5EF4-FFF2-40B4-BE49-F238E27FC236}">
                  <a16:creationId xmlns:a16="http://schemas.microsoft.com/office/drawing/2014/main" id="{4C1AB554-1DF5-4FB4-A8B5-3DB856BB6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114" name="Picture 1146" descr="screen">
              <a:extLst>
                <a:ext uri="{FF2B5EF4-FFF2-40B4-BE49-F238E27FC236}">
                  <a16:creationId xmlns:a16="http://schemas.microsoft.com/office/drawing/2014/main" id="{4DE600FB-66D4-4E95-AFA8-904A062B3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5" name="Freeform 1147">
              <a:extLst>
                <a:ext uri="{FF2B5EF4-FFF2-40B4-BE49-F238E27FC236}">
                  <a16:creationId xmlns:a16="http://schemas.microsoft.com/office/drawing/2014/main" id="{31A2BA8F-6274-49F1-92FE-1F618D91F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6" name="Freeform 1148">
              <a:extLst>
                <a:ext uri="{FF2B5EF4-FFF2-40B4-BE49-F238E27FC236}">
                  <a16:creationId xmlns:a16="http://schemas.microsoft.com/office/drawing/2014/main" id="{57231DD7-75E2-43B0-A3EC-401217510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7" name="Freeform 1149">
              <a:extLst>
                <a:ext uri="{FF2B5EF4-FFF2-40B4-BE49-F238E27FC236}">
                  <a16:creationId xmlns:a16="http://schemas.microsoft.com/office/drawing/2014/main" id="{CEFB8CEB-9C11-45ED-BA1B-552DBC5BD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8" name="Freeform 1150">
              <a:extLst>
                <a:ext uri="{FF2B5EF4-FFF2-40B4-BE49-F238E27FC236}">
                  <a16:creationId xmlns:a16="http://schemas.microsoft.com/office/drawing/2014/main" id="{7BD0C175-1429-4F26-9280-17F1F9DBE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19" name="Freeform 1151">
              <a:extLst>
                <a:ext uri="{FF2B5EF4-FFF2-40B4-BE49-F238E27FC236}">
                  <a16:creationId xmlns:a16="http://schemas.microsoft.com/office/drawing/2014/main" id="{A58DABB1-A94A-4FBC-B83B-223D071178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0" name="Freeform 1152">
              <a:extLst>
                <a:ext uri="{FF2B5EF4-FFF2-40B4-BE49-F238E27FC236}">
                  <a16:creationId xmlns:a16="http://schemas.microsoft.com/office/drawing/2014/main" id="{E7BFC98B-1BA8-4FAD-8090-2E7644FA7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21" name="Group 1153">
              <a:extLst>
                <a:ext uri="{FF2B5EF4-FFF2-40B4-BE49-F238E27FC236}">
                  <a16:creationId xmlns:a16="http://schemas.microsoft.com/office/drawing/2014/main" id="{E19A90FD-2231-4027-BA5E-0DDE9A392B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128" name="Freeform 1154">
                <a:extLst>
                  <a:ext uri="{FF2B5EF4-FFF2-40B4-BE49-F238E27FC236}">
                    <a16:creationId xmlns:a16="http://schemas.microsoft.com/office/drawing/2014/main" id="{7ABA2268-AF25-4770-AE39-D0A361BCE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29" name="Freeform 1155">
                <a:extLst>
                  <a:ext uri="{FF2B5EF4-FFF2-40B4-BE49-F238E27FC236}">
                    <a16:creationId xmlns:a16="http://schemas.microsoft.com/office/drawing/2014/main" id="{087EB990-37D5-41AD-801F-38837F24E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30" name="Freeform 1156">
                <a:extLst>
                  <a:ext uri="{FF2B5EF4-FFF2-40B4-BE49-F238E27FC236}">
                    <a16:creationId xmlns:a16="http://schemas.microsoft.com/office/drawing/2014/main" id="{813EF3A7-0DCF-475F-BCC8-595EF7C5D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31" name="Freeform 1157">
                <a:extLst>
                  <a:ext uri="{FF2B5EF4-FFF2-40B4-BE49-F238E27FC236}">
                    <a16:creationId xmlns:a16="http://schemas.microsoft.com/office/drawing/2014/main" id="{2C913473-A8A0-4153-BF7A-C3808C882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32" name="Freeform 1158">
                <a:extLst>
                  <a:ext uri="{FF2B5EF4-FFF2-40B4-BE49-F238E27FC236}">
                    <a16:creationId xmlns:a16="http://schemas.microsoft.com/office/drawing/2014/main" id="{30F4A26D-5E87-48B0-AB1C-1C0DA9CBC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33" name="Freeform 1159">
                <a:extLst>
                  <a:ext uri="{FF2B5EF4-FFF2-40B4-BE49-F238E27FC236}">
                    <a16:creationId xmlns:a16="http://schemas.microsoft.com/office/drawing/2014/main" id="{F06F6985-6995-44E8-A4CA-0F9906A9F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122" name="Freeform 1160">
              <a:extLst>
                <a:ext uri="{FF2B5EF4-FFF2-40B4-BE49-F238E27FC236}">
                  <a16:creationId xmlns:a16="http://schemas.microsoft.com/office/drawing/2014/main" id="{51CC1681-B8EF-4461-AE30-5E09AEBB5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3" name="Freeform 1161">
              <a:extLst>
                <a:ext uri="{FF2B5EF4-FFF2-40B4-BE49-F238E27FC236}">
                  <a16:creationId xmlns:a16="http://schemas.microsoft.com/office/drawing/2014/main" id="{D0784A77-490C-460D-8BD5-9931CEB59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4" name="Freeform 1162">
              <a:extLst>
                <a:ext uri="{FF2B5EF4-FFF2-40B4-BE49-F238E27FC236}">
                  <a16:creationId xmlns:a16="http://schemas.microsoft.com/office/drawing/2014/main" id="{DF913411-2B80-426F-8068-AB0EBEA02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5" name="Freeform 1163">
              <a:extLst>
                <a:ext uri="{FF2B5EF4-FFF2-40B4-BE49-F238E27FC236}">
                  <a16:creationId xmlns:a16="http://schemas.microsoft.com/office/drawing/2014/main" id="{47ED065F-AC30-480A-9E7A-22FB76C91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6" name="Freeform 1164">
              <a:extLst>
                <a:ext uri="{FF2B5EF4-FFF2-40B4-BE49-F238E27FC236}">
                  <a16:creationId xmlns:a16="http://schemas.microsoft.com/office/drawing/2014/main" id="{A8F33875-880C-4E2D-AC69-4C25666B9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27" name="Freeform 1165">
              <a:extLst>
                <a:ext uri="{FF2B5EF4-FFF2-40B4-BE49-F238E27FC236}">
                  <a16:creationId xmlns:a16="http://schemas.microsoft.com/office/drawing/2014/main" id="{ACB3C059-47AC-4968-BFB5-3822218BEE8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134" name="Picture 568" descr="light2.png">
            <a:extLst>
              <a:ext uri="{FF2B5EF4-FFF2-40B4-BE49-F238E27FC236}">
                <a16:creationId xmlns:a16="http://schemas.microsoft.com/office/drawing/2014/main" id="{D37EE744-1324-4EB0-84BF-64FACD7CE20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42151" y="2127775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5" name="Picture 1017" descr="antenna_stylized">
            <a:extLst>
              <a:ext uri="{FF2B5EF4-FFF2-40B4-BE49-F238E27FC236}">
                <a16:creationId xmlns:a16="http://schemas.microsoft.com/office/drawing/2014/main" id="{9C205B6E-CADC-4E48-ACFC-BE43D2696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265" y="2055213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6" name="Picture 1017" descr="antenna_stylized">
            <a:extLst>
              <a:ext uri="{FF2B5EF4-FFF2-40B4-BE49-F238E27FC236}">
                <a16:creationId xmlns:a16="http://schemas.microsoft.com/office/drawing/2014/main" id="{94DA11E5-97F8-427B-BFB5-66AB60D0D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503" y="1794610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7" name="Picture 571" descr="fridge2.png">
            <a:extLst>
              <a:ext uri="{FF2B5EF4-FFF2-40B4-BE49-F238E27FC236}">
                <a16:creationId xmlns:a16="http://schemas.microsoft.com/office/drawing/2014/main" id="{F56E3606-8B2A-4624-BB46-D366A577F1D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010" y="3120503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8" name="Picture 1115" descr="antenna_stylized">
            <a:extLst>
              <a:ext uri="{FF2B5EF4-FFF2-40B4-BE49-F238E27FC236}">
                <a16:creationId xmlns:a16="http://schemas.microsoft.com/office/drawing/2014/main" id="{9A1FDCA2-B5FE-4C15-8153-7C1C72EBA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246" y="3060910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39" name="Group 850">
            <a:extLst>
              <a:ext uri="{FF2B5EF4-FFF2-40B4-BE49-F238E27FC236}">
                <a16:creationId xmlns:a16="http://schemas.microsoft.com/office/drawing/2014/main" id="{0F2955CB-9680-4254-958B-CF391FF64561}"/>
              </a:ext>
            </a:extLst>
          </p:cNvPr>
          <p:cNvGrpSpPr>
            <a:grpSpLocks/>
          </p:cNvGrpSpPr>
          <p:nvPr/>
        </p:nvGrpSpPr>
        <p:grpSpPr bwMode="auto">
          <a:xfrm>
            <a:off x="8554779" y="1587024"/>
            <a:ext cx="448245" cy="96676"/>
            <a:chOff x="2199" y="955"/>
            <a:chExt cx="2547" cy="506"/>
          </a:xfrm>
        </p:grpSpPr>
        <p:sp>
          <p:nvSpPr>
            <p:cNvPr id="1140" name="Freeform 851">
              <a:extLst>
                <a:ext uri="{FF2B5EF4-FFF2-40B4-BE49-F238E27FC236}">
                  <a16:creationId xmlns:a16="http://schemas.microsoft.com/office/drawing/2014/main" id="{A3756C49-F6E3-4C4A-B32E-5F3227CFA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1" name="Freeform 852">
              <a:extLst>
                <a:ext uri="{FF2B5EF4-FFF2-40B4-BE49-F238E27FC236}">
                  <a16:creationId xmlns:a16="http://schemas.microsoft.com/office/drawing/2014/main" id="{66A0414E-A6B0-4032-99F9-6B28DDF30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2" name="Freeform 853">
              <a:extLst>
                <a:ext uri="{FF2B5EF4-FFF2-40B4-BE49-F238E27FC236}">
                  <a16:creationId xmlns:a16="http://schemas.microsoft.com/office/drawing/2014/main" id="{FF31C52A-8241-43DB-B069-C3D3C8E08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3" name="Freeform 854">
              <a:extLst>
                <a:ext uri="{FF2B5EF4-FFF2-40B4-BE49-F238E27FC236}">
                  <a16:creationId xmlns:a16="http://schemas.microsoft.com/office/drawing/2014/main" id="{0ABBA5B1-CF77-4254-9243-B6A955C50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4" name="Freeform 855">
              <a:extLst>
                <a:ext uri="{FF2B5EF4-FFF2-40B4-BE49-F238E27FC236}">
                  <a16:creationId xmlns:a16="http://schemas.microsoft.com/office/drawing/2014/main" id="{A3553E3A-3627-4C34-9B70-4FA6CE762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5" name="Freeform 856">
              <a:extLst>
                <a:ext uri="{FF2B5EF4-FFF2-40B4-BE49-F238E27FC236}">
                  <a16:creationId xmlns:a16="http://schemas.microsoft.com/office/drawing/2014/main" id="{4AA95115-71FE-4830-AE32-A7C43D92A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46" name="Group 850">
            <a:extLst>
              <a:ext uri="{FF2B5EF4-FFF2-40B4-BE49-F238E27FC236}">
                <a16:creationId xmlns:a16="http://schemas.microsoft.com/office/drawing/2014/main" id="{804AC98C-9041-43E8-8918-512E56B0B876}"/>
              </a:ext>
            </a:extLst>
          </p:cNvPr>
          <p:cNvGrpSpPr>
            <a:grpSpLocks/>
          </p:cNvGrpSpPr>
          <p:nvPr/>
        </p:nvGrpSpPr>
        <p:grpSpPr bwMode="auto">
          <a:xfrm>
            <a:off x="8223776" y="2082187"/>
            <a:ext cx="448245" cy="96676"/>
            <a:chOff x="2199" y="955"/>
            <a:chExt cx="2547" cy="506"/>
          </a:xfrm>
        </p:grpSpPr>
        <p:sp>
          <p:nvSpPr>
            <p:cNvPr id="1147" name="Freeform 851">
              <a:extLst>
                <a:ext uri="{FF2B5EF4-FFF2-40B4-BE49-F238E27FC236}">
                  <a16:creationId xmlns:a16="http://schemas.microsoft.com/office/drawing/2014/main" id="{5D6BEED5-5ACF-453A-A183-9EAE988C7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8" name="Freeform 852">
              <a:extLst>
                <a:ext uri="{FF2B5EF4-FFF2-40B4-BE49-F238E27FC236}">
                  <a16:creationId xmlns:a16="http://schemas.microsoft.com/office/drawing/2014/main" id="{44E4432B-F32E-48B2-92B2-9BBDEA028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49" name="Freeform 853">
              <a:extLst>
                <a:ext uri="{FF2B5EF4-FFF2-40B4-BE49-F238E27FC236}">
                  <a16:creationId xmlns:a16="http://schemas.microsoft.com/office/drawing/2014/main" id="{62D0AE18-3E99-45CB-82EA-64D636567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0" name="Freeform 854">
              <a:extLst>
                <a:ext uri="{FF2B5EF4-FFF2-40B4-BE49-F238E27FC236}">
                  <a16:creationId xmlns:a16="http://schemas.microsoft.com/office/drawing/2014/main" id="{07958349-084B-452F-A4DF-A8D7A9BA9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1" name="Freeform 855">
              <a:extLst>
                <a:ext uri="{FF2B5EF4-FFF2-40B4-BE49-F238E27FC236}">
                  <a16:creationId xmlns:a16="http://schemas.microsoft.com/office/drawing/2014/main" id="{9728DF3D-4FD9-458B-BF2C-D062CB595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2" name="Freeform 856">
              <a:extLst>
                <a:ext uri="{FF2B5EF4-FFF2-40B4-BE49-F238E27FC236}">
                  <a16:creationId xmlns:a16="http://schemas.microsoft.com/office/drawing/2014/main" id="{DB073B29-6DF5-4558-8390-80D25124A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53" name="Group 850">
            <a:extLst>
              <a:ext uri="{FF2B5EF4-FFF2-40B4-BE49-F238E27FC236}">
                <a16:creationId xmlns:a16="http://schemas.microsoft.com/office/drawing/2014/main" id="{EB3B206A-4A09-4930-BFC5-C88A5857F407}"/>
              </a:ext>
            </a:extLst>
          </p:cNvPr>
          <p:cNvGrpSpPr>
            <a:grpSpLocks/>
          </p:cNvGrpSpPr>
          <p:nvPr/>
        </p:nvGrpSpPr>
        <p:grpSpPr bwMode="auto">
          <a:xfrm>
            <a:off x="9442481" y="2057224"/>
            <a:ext cx="427847" cy="76292"/>
            <a:chOff x="2199" y="955"/>
            <a:chExt cx="2547" cy="506"/>
          </a:xfrm>
        </p:grpSpPr>
        <p:sp>
          <p:nvSpPr>
            <p:cNvPr id="1154" name="Freeform 851">
              <a:extLst>
                <a:ext uri="{FF2B5EF4-FFF2-40B4-BE49-F238E27FC236}">
                  <a16:creationId xmlns:a16="http://schemas.microsoft.com/office/drawing/2014/main" id="{9C374E95-F79A-4FC2-9DE7-7EEC01E32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5" name="Freeform 852">
              <a:extLst>
                <a:ext uri="{FF2B5EF4-FFF2-40B4-BE49-F238E27FC236}">
                  <a16:creationId xmlns:a16="http://schemas.microsoft.com/office/drawing/2014/main" id="{09ED2189-21A6-41E4-A325-29E51B573F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6" name="Freeform 853">
              <a:extLst>
                <a:ext uri="{FF2B5EF4-FFF2-40B4-BE49-F238E27FC236}">
                  <a16:creationId xmlns:a16="http://schemas.microsoft.com/office/drawing/2014/main" id="{109D6690-74EE-472F-9F34-6A128F9333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7" name="Freeform 854">
              <a:extLst>
                <a:ext uri="{FF2B5EF4-FFF2-40B4-BE49-F238E27FC236}">
                  <a16:creationId xmlns:a16="http://schemas.microsoft.com/office/drawing/2014/main" id="{53485ECD-A96C-4B61-94A0-081A3530F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8" name="Freeform 855">
              <a:extLst>
                <a:ext uri="{FF2B5EF4-FFF2-40B4-BE49-F238E27FC236}">
                  <a16:creationId xmlns:a16="http://schemas.microsoft.com/office/drawing/2014/main" id="{F28F291E-AF49-4099-BFE4-5B5A60B75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59" name="Freeform 856">
              <a:extLst>
                <a:ext uri="{FF2B5EF4-FFF2-40B4-BE49-F238E27FC236}">
                  <a16:creationId xmlns:a16="http://schemas.microsoft.com/office/drawing/2014/main" id="{0250B606-3556-423B-9B03-3AED5C0DB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60" name="Group 850">
            <a:extLst>
              <a:ext uri="{FF2B5EF4-FFF2-40B4-BE49-F238E27FC236}">
                <a16:creationId xmlns:a16="http://schemas.microsoft.com/office/drawing/2014/main" id="{64C8BB03-9684-447A-8A3F-98A788DA85B6}"/>
              </a:ext>
            </a:extLst>
          </p:cNvPr>
          <p:cNvGrpSpPr>
            <a:grpSpLocks/>
          </p:cNvGrpSpPr>
          <p:nvPr/>
        </p:nvGrpSpPr>
        <p:grpSpPr bwMode="auto">
          <a:xfrm>
            <a:off x="9505414" y="1794964"/>
            <a:ext cx="427847" cy="76292"/>
            <a:chOff x="2199" y="955"/>
            <a:chExt cx="2547" cy="506"/>
          </a:xfrm>
        </p:grpSpPr>
        <p:sp>
          <p:nvSpPr>
            <p:cNvPr id="1161" name="Freeform 851">
              <a:extLst>
                <a:ext uri="{FF2B5EF4-FFF2-40B4-BE49-F238E27FC236}">
                  <a16:creationId xmlns:a16="http://schemas.microsoft.com/office/drawing/2014/main" id="{7369634B-D29F-4C87-B6B5-01C636395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2" name="Freeform 852">
              <a:extLst>
                <a:ext uri="{FF2B5EF4-FFF2-40B4-BE49-F238E27FC236}">
                  <a16:creationId xmlns:a16="http://schemas.microsoft.com/office/drawing/2014/main" id="{6BE82A0D-7252-4D5B-B590-FCDE9B140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3" name="Freeform 853">
              <a:extLst>
                <a:ext uri="{FF2B5EF4-FFF2-40B4-BE49-F238E27FC236}">
                  <a16:creationId xmlns:a16="http://schemas.microsoft.com/office/drawing/2014/main" id="{A861EA13-27C0-4C6C-A266-7C585CD65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4" name="Freeform 854">
              <a:extLst>
                <a:ext uri="{FF2B5EF4-FFF2-40B4-BE49-F238E27FC236}">
                  <a16:creationId xmlns:a16="http://schemas.microsoft.com/office/drawing/2014/main" id="{97B97375-DDDA-4EDA-B9A5-FA9E1C8F4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5" name="Freeform 855">
              <a:extLst>
                <a:ext uri="{FF2B5EF4-FFF2-40B4-BE49-F238E27FC236}">
                  <a16:creationId xmlns:a16="http://schemas.microsoft.com/office/drawing/2014/main" id="{C9E93327-FFEC-4BA6-A263-447DC704F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6" name="Freeform 856">
              <a:extLst>
                <a:ext uri="{FF2B5EF4-FFF2-40B4-BE49-F238E27FC236}">
                  <a16:creationId xmlns:a16="http://schemas.microsoft.com/office/drawing/2014/main" id="{1AE22CD5-353F-4765-9DB9-55C854EEE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67" name="Group 850">
            <a:extLst>
              <a:ext uri="{FF2B5EF4-FFF2-40B4-BE49-F238E27FC236}">
                <a16:creationId xmlns:a16="http://schemas.microsoft.com/office/drawing/2014/main" id="{3B762A5D-56C5-4EDA-98A4-BAEF1BB9557C}"/>
              </a:ext>
            </a:extLst>
          </p:cNvPr>
          <p:cNvGrpSpPr>
            <a:grpSpLocks/>
          </p:cNvGrpSpPr>
          <p:nvPr/>
        </p:nvGrpSpPr>
        <p:grpSpPr bwMode="auto">
          <a:xfrm>
            <a:off x="8704194" y="3028385"/>
            <a:ext cx="375111" cy="76292"/>
            <a:chOff x="2199" y="955"/>
            <a:chExt cx="2547" cy="506"/>
          </a:xfrm>
        </p:grpSpPr>
        <p:sp>
          <p:nvSpPr>
            <p:cNvPr id="1168" name="Freeform 851">
              <a:extLst>
                <a:ext uri="{FF2B5EF4-FFF2-40B4-BE49-F238E27FC236}">
                  <a16:creationId xmlns:a16="http://schemas.microsoft.com/office/drawing/2014/main" id="{B1B83DBC-AC08-460C-A446-80EF938FC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69" name="Freeform 852">
              <a:extLst>
                <a:ext uri="{FF2B5EF4-FFF2-40B4-BE49-F238E27FC236}">
                  <a16:creationId xmlns:a16="http://schemas.microsoft.com/office/drawing/2014/main" id="{013B36DB-F7DB-4A21-B067-925BD5CC4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0" name="Freeform 853">
              <a:extLst>
                <a:ext uri="{FF2B5EF4-FFF2-40B4-BE49-F238E27FC236}">
                  <a16:creationId xmlns:a16="http://schemas.microsoft.com/office/drawing/2014/main" id="{0439FAF2-E53D-4DA5-A299-407EB82CD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1" name="Freeform 854">
              <a:extLst>
                <a:ext uri="{FF2B5EF4-FFF2-40B4-BE49-F238E27FC236}">
                  <a16:creationId xmlns:a16="http://schemas.microsoft.com/office/drawing/2014/main" id="{A9C6253F-FCDC-4966-B2EF-8BEE92BB2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2" name="Freeform 855">
              <a:extLst>
                <a:ext uri="{FF2B5EF4-FFF2-40B4-BE49-F238E27FC236}">
                  <a16:creationId xmlns:a16="http://schemas.microsoft.com/office/drawing/2014/main" id="{113EB126-B824-4BAB-BB2F-C3B68EE0A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3" name="Freeform 856">
              <a:extLst>
                <a:ext uri="{FF2B5EF4-FFF2-40B4-BE49-F238E27FC236}">
                  <a16:creationId xmlns:a16="http://schemas.microsoft.com/office/drawing/2014/main" id="{94976F08-A2E9-46AE-A050-04E34D1E5E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74" name="Group 850">
            <a:extLst>
              <a:ext uri="{FF2B5EF4-FFF2-40B4-BE49-F238E27FC236}">
                <a16:creationId xmlns:a16="http://schemas.microsoft.com/office/drawing/2014/main" id="{A4362AA1-849D-4615-A937-726DF0D850DC}"/>
              </a:ext>
            </a:extLst>
          </p:cNvPr>
          <p:cNvGrpSpPr>
            <a:grpSpLocks/>
          </p:cNvGrpSpPr>
          <p:nvPr/>
        </p:nvGrpSpPr>
        <p:grpSpPr bwMode="auto">
          <a:xfrm>
            <a:off x="8405362" y="3142639"/>
            <a:ext cx="373704" cy="70494"/>
            <a:chOff x="2199" y="955"/>
            <a:chExt cx="2547" cy="506"/>
          </a:xfrm>
        </p:grpSpPr>
        <p:sp>
          <p:nvSpPr>
            <p:cNvPr id="1175" name="Freeform 851">
              <a:extLst>
                <a:ext uri="{FF2B5EF4-FFF2-40B4-BE49-F238E27FC236}">
                  <a16:creationId xmlns:a16="http://schemas.microsoft.com/office/drawing/2014/main" id="{AC3E943C-E95C-4604-B66A-3723CEC3A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6" name="Freeform 852">
              <a:extLst>
                <a:ext uri="{FF2B5EF4-FFF2-40B4-BE49-F238E27FC236}">
                  <a16:creationId xmlns:a16="http://schemas.microsoft.com/office/drawing/2014/main" id="{05683C7A-4D87-4CF0-896E-9AEA3FAA2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7" name="Freeform 853">
              <a:extLst>
                <a:ext uri="{FF2B5EF4-FFF2-40B4-BE49-F238E27FC236}">
                  <a16:creationId xmlns:a16="http://schemas.microsoft.com/office/drawing/2014/main" id="{F6388083-4A41-4E5A-95F3-B89C26105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8" name="Freeform 854">
              <a:extLst>
                <a:ext uri="{FF2B5EF4-FFF2-40B4-BE49-F238E27FC236}">
                  <a16:creationId xmlns:a16="http://schemas.microsoft.com/office/drawing/2014/main" id="{5CEB849B-08D0-4EEA-94CD-2E972AAFC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79" name="Freeform 855">
              <a:extLst>
                <a:ext uri="{FF2B5EF4-FFF2-40B4-BE49-F238E27FC236}">
                  <a16:creationId xmlns:a16="http://schemas.microsoft.com/office/drawing/2014/main" id="{170254E2-2C24-453D-89B4-F01DE15FE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0" name="Freeform 856">
              <a:extLst>
                <a:ext uri="{FF2B5EF4-FFF2-40B4-BE49-F238E27FC236}">
                  <a16:creationId xmlns:a16="http://schemas.microsoft.com/office/drawing/2014/main" id="{51D0A154-27E2-4BAC-A6D0-63F05CC87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81" name="Group 850">
            <a:extLst>
              <a:ext uri="{FF2B5EF4-FFF2-40B4-BE49-F238E27FC236}">
                <a16:creationId xmlns:a16="http://schemas.microsoft.com/office/drawing/2014/main" id="{04FBE371-274D-4DB9-8849-53F8EDDC7F5C}"/>
              </a:ext>
            </a:extLst>
          </p:cNvPr>
          <p:cNvGrpSpPr>
            <a:grpSpLocks/>
          </p:cNvGrpSpPr>
          <p:nvPr/>
        </p:nvGrpSpPr>
        <p:grpSpPr bwMode="auto">
          <a:xfrm>
            <a:off x="8563566" y="3555714"/>
            <a:ext cx="496588" cy="96676"/>
            <a:chOff x="2199" y="955"/>
            <a:chExt cx="2547" cy="506"/>
          </a:xfrm>
        </p:grpSpPr>
        <p:sp>
          <p:nvSpPr>
            <p:cNvPr id="1182" name="Freeform 851">
              <a:extLst>
                <a:ext uri="{FF2B5EF4-FFF2-40B4-BE49-F238E27FC236}">
                  <a16:creationId xmlns:a16="http://schemas.microsoft.com/office/drawing/2014/main" id="{BEB3AEE4-B669-4306-A55F-E6C14826C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3" name="Freeform 852">
              <a:extLst>
                <a:ext uri="{FF2B5EF4-FFF2-40B4-BE49-F238E27FC236}">
                  <a16:creationId xmlns:a16="http://schemas.microsoft.com/office/drawing/2014/main" id="{9C32AC52-84CD-4DF5-8545-F565D34CA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4" name="Freeform 853">
              <a:extLst>
                <a:ext uri="{FF2B5EF4-FFF2-40B4-BE49-F238E27FC236}">
                  <a16:creationId xmlns:a16="http://schemas.microsoft.com/office/drawing/2014/main" id="{3B2EE693-6848-47B0-8D53-158759FE0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5" name="Freeform 854">
              <a:extLst>
                <a:ext uri="{FF2B5EF4-FFF2-40B4-BE49-F238E27FC236}">
                  <a16:creationId xmlns:a16="http://schemas.microsoft.com/office/drawing/2014/main" id="{7EEA88D5-5F6B-460F-8D66-5AAA704F0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6" name="Freeform 855">
              <a:extLst>
                <a:ext uri="{FF2B5EF4-FFF2-40B4-BE49-F238E27FC236}">
                  <a16:creationId xmlns:a16="http://schemas.microsoft.com/office/drawing/2014/main" id="{496A923A-9F69-44DE-B706-3FFD834FB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87" name="Freeform 856">
              <a:extLst>
                <a:ext uri="{FF2B5EF4-FFF2-40B4-BE49-F238E27FC236}">
                  <a16:creationId xmlns:a16="http://schemas.microsoft.com/office/drawing/2014/main" id="{A613C6A0-40BE-4877-B0CD-884F62F4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88" name="Group 850">
            <a:extLst>
              <a:ext uri="{FF2B5EF4-FFF2-40B4-BE49-F238E27FC236}">
                <a16:creationId xmlns:a16="http://schemas.microsoft.com/office/drawing/2014/main" id="{2F41414C-AF69-41D0-95CE-DB5AD5EB2A45}"/>
              </a:ext>
            </a:extLst>
          </p:cNvPr>
          <p:cNvGrpSpPr>
            <a:grpSpLocks/>
          </p:cNvGrpSpPr>
          <p:nvPr/>
        </p:nvGrpSpPr>
        <p:grpSpPr bwMode="auto">
          <a:xfrm>
            <a:off x="10101664" y="5054204"/>
            <a:ext cx="536140" cy="131828"/>
            <a:chOff x="2199" y="955"/>
            <a:chExt cx="2547" cy="506"/>
          </a:xfrm>
        </p:grpSpPr>
        <p:sp>
          <p:nvSpPr>
            <p:cNvPr id="1189" name="Freeform 851">
              <a:extLst>
                <a:ext uri="{FF2B5EF4-FFF2-40B4-BE49-F238E27FC236}">
                  <a16:creationId xmlns:a16="http://schemas.microsoft.com/office/drawing/2014/main" id="{E915ED5F-802A-433B-A308-8B93B0A0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0" name="Freeform 852">
              <a:extLst>
                <a:ext uri="{FF2B5EF4-FFF2-40B4-BE49-F238E27FC236}">
                  <a16:creationId xmlns:a16="http://schemas.microsoft.com/office/drawing/2014/main" id="{567FB6DF-3B88-440C-BAF5-94F872F38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1" name="Freeform 853">
              <a:extLst>
                <a:ext uri="{FF2B5EF4-FFF2-40B4-BE49-F238E27FC236}">
                  <a16:creationId xmlns:a16="http://schemas.microsoft.com/office/drawing/2014/main" id="{C4C18563-6939-48F3-8E20-545834EC08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2" name="Freeform 854">
              <a:extLst>
                <a:ext uri="{FF2B5EF4-FFF2-40B4-BE49-F238E27FC236}">
                  <a16:creationId xmlns:a16="http://schemas.microsoft.com/office/drawing/2014/main" id="{1D62F01B-CE99-4A2A-840C-F8513BAD8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3" name="Freeform 855">
              <a:extLst>
                <a:ext uri="{FF2B5EF4-FFF2-40B4-BE49-F238E27FC236}">
                  <a16:creationId xmlns:a16="http://schemas.microsoft.com/office/drawing/2014/main" id="{3996BE11-DE47-4206-B5B2-807C3DB58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4" name="Freeform 856">
              <a:extLst>
                <a:ext uri="{FF2B5EF4-FFF2-40B4-BE49-F238E27FC236}">
                  <a16:creationId xmlns:a16="http://schemas.microsoft.com/office/drawing/2014/main" id="{7BDD6A8B-D8A9-4BFB-9DF4-2488B9999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95" name="Group 850">
            <a:extLst>
              <a:ext uri="{FF2B5EF4-FFF2-40B4-BE49-F238E27FC236}">
                <a16:creationId xmlns:a16="http://schemas.microsoft.com/office/drawing/2014/main" id="{D8ECBF9F-9D8B-4932-BAFE-7EB408433BF1}"/>
              </a:ext>
            </a:extLst>
          </p:cNvPr>
          <p:cNvGrpSpPr>
            <a:grpSpLocks/>
          </p:cNvGrpSpPr>
          <p:nvPr/>
        </p:nvGrpSpPr>
        <p:grpSpPr bwMode="auto">
          <a:xfrm>
            <a:off x="10246684" y="5462879"/>
            <a:ext cx="408699" cy="92283"/>
            <a:chOff x="2199" y="955"/>
            <a:chExt cx="2547" cy="506"/>
          </a:xfrm>
        </p:grpSpPr>
        <p:sp>
          <p:nvSpPr>
            <p:cNvPr id="1196" name="Freeform 851">
              <a:extLst>
                <a:ext uri="{FF2B5EF4-FFF2-40B4-BE49-F238E27FC236}">
                  <a16:creationId xmlns:a16="http://schemas.microsoft.com/office/drawing/2014/main" id="{8D0F954A-40AA-4B33-A15C-2FECE5EA2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7" name="Freeform 852">
              <a:extLst>
                <a:ext uri="{FF2B5EF4-FFF2-40B4-BE49-F238E27FC236}">
                  <a16:creationId xmlns:a16="http://schemas.microsoft.com/office/drawing/2014/main" id="{A4BF389F-C5D5-4526-8164-FAD0CFEA4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8" name="Freeform 853">
              <a:extLst>
                <a:ext uri="{FF2B5EF4-FFF2-40B4-BE49-F238E27FC236}">
                  <a16:creationId xmlns:a16="http://schemas.microsoft.com/office/drawing/2014/main" id="{4C7BA430-08B1-4660-A9F1-E20B0B122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9" name="Freeform 854">
              <a:extLst>
                <a:ext uri="{FF2B5EF4-FFF2-40B4-BE49-F238E27FC236}">
                  <a16:creationId xmlns:a16="http://schemas.microsoft.com/office/drawing/2014/main" id="{A4FCC411-D9BE-4E1B-9864-74E3BE730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0" name="Freeform 855">
              <a:extLst>
                <a:ext uri="{FF2B5EF4-FFF2-40B4-BE49-F238E27FC236}">
                  <a16:creationId xmlns:a16="http://schemas.microsoft.com/office/drawing/2014/main" id="{A9788E91-08F1-4734-A478-B8D7E1377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1" name="Freeform 856">
              <a:extLst>
                <a:ext uri="{FF2B5EF4-FFF2-40B4-BE49-F238E27FC236}">
                  <a16:creationId xmlns:a16="http://schemas.microsoft.com/office/drawing/2014/main" id="{A83D133F-046F-45D7-B2F8-B466F1488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02" name="Group 850">
            <a:extLst>
              <a:ext uri="{FF2B5EF4-FFF2-40B4-BE49-F238E27FC236}">
                <a16:creationId xmlns:a16="http://schemas.microsoft.com/office/drawing/2014/main" id="{53968A66-2AC9-4FE9-9897-1B871CB3D870}"/>
              </a:ext>
            </a:extLst>
          </p:cNvPr>
          <p:cNvGrpSpPr>
            <a:grpSpLocks/>
          </p:cNvGrpSpPr>
          <p:nvPr/>
        </p:nvGrpSpPr>
        <p:grpSpPr bwMode="auto">
          <a:xfrm>
            <a:off x="9829199" y="5533186"/>
            <a:ext cx="408699" cy="92283"/>
            <a:chOff x="2199" y="955"/>
            <a:chExt cx="2547" cy="506"/>
          </a:xfrm>
        </p:grpSpPr>
        <p:sp>
          <p:nvSpPr>
            <p:cNvPr id="1203" name="Freeform 851">
              <a:extLst>
                <a:ext uri="{FF2B5EF4-FFF2-40B4-BE49-F238E27FC236}">
                  <a16:creationId xmlns:a16="http://schemas.microsoft.com/office/drawing/2014/main" id="{66EBECBB-3CD1-49F8-BF94-D47D5A788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4" name="Freeform 852">
              <a:extLst>
                <a:ext uri="{FF2B5EF4-FFF2-40B4-BE49-F238E27FC236}">
                  <a16:creationId xmlns:a16="http://schemas.microsoft.com/office/drawing/2014/main" id="{BEDF5907-9F16-42F1-A5BC-26D0C2BA3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5" name="Freeform 853">
              <a:extLst>
                <a:ext uri="{FF2B5EF4-FFF2-40B4-BE49-F238E27FC236}">
                  <a16:creationId xmlns:a16="http://schemas.microsoft.com/office/drawing/2014/main" id="{67875EF9-DF52-46AD-B44B-F35D4DA7DE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6" name="Freeform 854">
              <a:extLst>
                <a:ext uri="{FF2B5EF4-FFF2-40B4-BE49-F238E27FC236}">
                  <a16:creationId xmlns:a16="http://schemas.microsoft.com/office/drawing/2014/main" id="{0E07B510-3097-4AA3-B0AE-F7EFB89D9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7" name="Freeform 855">
              <a:extLst>
                <a:ext uri="{FF2B5EF4-FFF2-40B4-BE49-F238E27FC236}">
                  <a16:creationId xmlns:a16="http://schemas.microsoft.com/office/drawing/2014/main" id="{1D9D781F-A5B2-4609-A097-203DB454B4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8" name="Freeform 856">
              <a:extLst>
                <a:ext uri="{FF2B5EF4-FFF2-40B4-BE49-F238E27FC236}">
                  <a16:creationId xmlns:a16="http://schemas.microsoft.com/office/drawing/2014/main" id="{136C9004-8FBB-4D18-BB28-7ED4D55AB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09" name="Group 817">
            <a:extLst>
              <a:ext uri="{FF2B5EF4-FFF2-40B4-BE49-F238E27FC236}">
                <a16:creationId xmlns:a16="http://schemas.microsoft.com/office/drawing/2014/main" id="{1DB7FA44-5419-47F4-890C-18DDCE7ADE7F}"/>
              </a:ext>
            </a:extLst>
          </p:cNvPr>
          <p:cNvGrpSpPr>
            <a:grpSpLocks/>
          </p:cNvGrpSpPr>
          <p:nvPr/>
        </p:nvGrpSpPr>
        <p:grpSpPr bwMode="auto">
          <a:xfrm>
            <a:off x="8812317" y="1787299"/>
            <a:ext cx="517525" cy="508000"/>
            <a:chOff x="2920" y="1424"/>
            <a:chExt cx="326" cy="320"/>
          </a:xfrm>
        </p:grpSpPr>
        <p:sp>
          <p:nvSpPr>
            <p:cNvPr id="1210" name="Oval 818">
              <a:extLst>
                <a:ext uri="{FF2B5EF4-FFF2-40B4-BE49-F238E27FC236}">
                  <a16:creationId xmlns:a16="http://schemas.microsoft.com/office/drawing/2014/main" id="{110ABB43-DC42-4D7B-8869-F41757C90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grpSp>
          <p:nvGrpSpPr>
            <p:cNvPr id="1211" name="Group 819">
              <a:extLst>
                <a:ext uri="{FF2B5EF4-FFF2-40B4-BE49-F238E27FC236}">
                  <a16:creationId xmlns:a16="http://schemas.microsoft.com/office/drawing/2014/main" id="{0BB5B467-87EC-4D08-AAF6-259203C4FA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1213" name="Oval 820">
                <a:extLst>
                  <a:ext uri="{FF2B5EF4-FFF2-40B4-BE49-F238E27FC236}">
                    <a16:creationId xmlns:a16="http://schemas.microsoft.com/office/drawing/2014/main" id="{BA834C11-DCBC-4A6E-96CC-6B4E25AC0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214" name="Oval 821">
                <a:extLst>
                  <a:ext uri="{FF2B5EF4-FFF2-40B4-BE49-F238E27FC236}">
                    <a16:creationId xmlns:a16="http://schemas.microsoft.com/office/drawing/2014/main" id="{D1080542-5C2B-4228-BD9F-2A269F18F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215" name="Oval 822">
                <a:extLst>
                  <a:ext uri="{FF2B5EF4-FFF2-40B4-BE49-F238E27FC236}">
                    <a16:creationId xmlns:a16="http://schemas.microsoft.com/office/drawing/2014/main" id="{5DD00A50-7546-41B4-B2DD-F6D74B7CF5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216" name="Oval 823">
                <a:extLst>
                  <a:ext uri="{FF2B5EF4-FFF2-40B4-BE49-F238E27FC236}">
                    <a16:creationId xmlns:a16="http://schemas.microsoft.com/office/drawing/2014/main" id="{84F55BD6-EE13-4A09-88E8-F88BEA29A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217" name="Freeform 824">
                <a:extLst>
                  <a:ext uri="{FF2B5EF4-FFF2-40B4-BE49-F238E27FC236}">
                    <a16:creationId xmlns:a16="http://schemas.microsoft.com/office/drawing/2014/main" id="{ACF4242D-5C60-4B95-A36E-43BBD823E40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212" name="Freeform 825">
              <a:extLst>
                <a:ext uri="{FF2B5EF4-FFF2-40B4-BE49-F238E27FC236}">
                  <a16:creationId xmlns:a16="http://schemas.microsoft.com/office/drawing/2014/main" id="{8DBD3EB9-9CB3-4638-B0F5-77B6AE148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218" name="Group 347">
            <a:extLst>
              <a:ext uri="{FF2B5EF4-FFF2-40B4-BE49-F238E27FC236}">
                <a16:creationId xmlns:a16="http://schemas.microsoft.com/office/drawing/2014/main" id="{32702645-B785-4829-9CA2-5F3D30ED56DA}"/>
              </a:ext>
            </a:extLst>
          </p:cNvPr>
          <p:cNvGrpSpPr>
            <a:grpSpLocks/>
          </p:cNvGrpSpPr>
          <p:nvPr/>
        </p:nvGrpSpPr>
        <p:grpSpPr bwMode="auto">
          <a:xfrm>
            <a:off x="9273482" y="2526038"/>
            <a:ext cx="416744" cy="205711"/>
            <a:chOff x="1871277" y="1576300"/>
            <a:chExt cx="1128371" cy="437861"/>
          </a:xfrm>
        </p:grpSpPr>
        <p:sp>
          <p:nvSpPr>
            <p:cNvPr id="1219" name="Oval 891">
              <a:extLst>
                <a:ext uri="{FF2B5EF4-FFF2-40B4-BE49-F238E27FC236}">
                  <a16:creationId xmlns:a16="http://schemas.microsoft.com/office/drawing/2014/main" id="{33DE6AE7-2545-4917-BA28-EE4E24F2BE0B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20" name="Rectangle 892">
              <a:extLst>
                <a:ext uri="{FF2B5EF4-FFF2-40B4-BE49-F238E27FC236}">
                  <a16:creationId xmlns:a16="http://schemas.microsoft.com/office/drawing/2014/main" id="{9EFFAAF3-2E8D-48B2-A9CD-FB0B27644006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1" name="Oval 893">
              <a:extLst>
                <a:ext uri="{FF2B5EF4-FFF2-40B4-BE49-F238E27FC236}">
                  <a16:creationId xmlns:a16="http://schemas.microsoft.com/office/drawing/2014/main" id="{D7016DEB-2626-4B3B-93A9-13353A8F6412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22" name="Freeform 894">
              <a:extLst>
                <a:ext uri="{FF2B5EF4-FFF2-40B4-BE49-F238E27FC236}">
                  <a16:creationId xmlns:a16="http://schemas.microsoft.com/office/drawing/2014/main" id="{1FAE6813-6F5F-4E44-BDFD-72370C7C7B4A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3" name="Freeform 895">
              <a:extLst>
                <a:ext uri="{FF2B5EF4-FFF2-40B4-BE49-F238E27FC236}">
                  <a16:creationId xmlns:a16="http://schemas.microsoft.com/office/drawing/2014/main" id="{35BA82CC-E749-4FE3-9E8E-63EBC19B0852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4" name="Freeform 896">
              <a:extLst>
                <a:ext uri="{FF2B5EF4-FFF2-40B4-BE49-F238E27FC236}">
                  <a16:creationId xmlns:a16="http://schemas.microsoft.com/office/drawing/2014/main" id="{500B941D-5C83-40FB-9174-15443761A80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25" name="Freeform 897">
              <a:extLst>
                <a:ext uri="{FF2B5EF4-FFF2-40B4-BE49-F238E27FC236}">
                  <a16:creationId xmlns:a16="http://schemas.microsoft.com/office/drawing/2014/main" id="{B9A35E97-705B-478A-95FC-ADE8739BBEE4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26" name="Straight Connector 898">
              <a:extLst>
                <a:ext uri="{FF2B5EF4-FFF2-40B4-BE49-F238E27FC236}">
                  <a16:creationId xmlns:a16="http://schemas.microsoft.com/office/drawing/2014/main" id="{9C5F9A10-C0E7-4A3C-8A84-A1E819193994}"/>
                </a:ext>
              </a:extLst>
            </p:cNvPr>
            <p:cNvCxnSpPr>
              <a:endCxn id="122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Straight Connector 899">
              <a:extLst>
                <a:ext uri="{FF2B5EF4-FFF2-40B4-BE49-F238E27FC236}">
                  <a16:creationId xmlns:a16="http://schemas.microsoft.com/office/drawing/2014/main" id="{45F8F9B2-8FF8-45E0-9461-12838C394CE0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8" name="Group 347">
            <a:extLst>
              <a:ext uri="{FF2B5EF4-FFF2-40B4-BE49-F238E27FC236}">
                <a16:creationId xmlns:a16="http://schemas.microsoft.com/office/drawing/2014/main" id="{2F2E1680-30D5-4BF0-90ED-D0D439B71B21}"/>
              </a:ext>
            </a:extLst>
          </p:cNvPr>
          <p:cNvGrpSpPr>
            <a:grpSpLocks/>
          </p:cNvGrpSpPr>
          <p:nvPr/>
        </p:nvGrpSpPr>
        <p:grpSpPr bwMode="auto">
          <a:xfrm>
            <a:off x="10124657" y="2525427"/>
            <a:ext cx="416744" cy="205711"/>
            <a:chOff x="1871277" y="1576300"/>
            <a:chExt cx="1128371" cy="437861"/>
          </a:xfrm>
        </p:grpSpPr>
        <p:sp>
          <p:nvSpPr>
            <p:cNvPr id="1229" name="Oval 901">
              <a:extLst>
                <a:ext uri="{FF2B5EF4-FFF2-40B4-BE49-F238E27FC236}">
                  <a16:creationId xmlns:a16="http://schemas.microsoft.com/office/drawing/2014/main" id="{29CACC1D-9B1F-4B08-BE84-48C26212D9DB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30" name="Rectangle 902">
              <a:extLst>
                <a:ext uri="{FF2B5EF4-FFF2-40B4-BE49-F238E27FC236}">
                  <a16:creationId xmlns:a16="http://schemas.microsoft.com/office/drawing/2014/main" id="{162B2021-C51C-4A94-8994-6878EFD02199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31" name="Oval 903">
              <a:extLst>
                <a:ext uri="{FF2B5EF4-FFF2-40B4-BE49-F238E27FC236}">
                  <a16:creationId xmlns:a16="http://schemas.microsoft.com/office/drawing/2014/main" id="{58DF1150-6355-4F75-9223-173AF46F1332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32" name="Freeform 904">
              <a:extLst>
                <a:ext uri="{FF2B5EF4-FFF2-40B4-BE49-F238E27FC236}">
                  <a16:creationId xmlns:a16="http://schemas.microsoft.com/office/drawing/2014/main" id="{27CE1A92-B187-4391-971A-157C35A5938E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33" name="Freeform 905">
              <a:extLst>
                <a:ext uri="{FF2B5EF4-FFF2-40B4-BE49-F238E27FC236}">
                  <a16:creationId xmlns:a16="http://schemas.microsoft.com/office/drawing/2014/main" id="{AE3F20CB-F74D-4D85-83B9-3A29F3401389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34" name="Freeform 906">
              <a:extLst>
                <a:ext uri="{FF2B5EF4-FFF2-40B4-BE49-F238E27FC236}">
                  <a16:creationId xmlns:a16="http://schemas.microsoft.com/office/drawing/2014/main" id="{7D86725D-D8FA-4F99-96CB-40BE645FFE5B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35" name="Freeform 907">
              <a:extLst>
                <a:ext uri="{FF2B5EF4-FFF2-40B4-BE49-F238E27FC236}">
                  <a16:creationId xmlns:a16="http://schemas.microsoft.com/office/drawing/2014/main" id="{2E801B7D-A51B-4577-B525-9EE3E478C485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36" name="Straight Connector 908">
              <a:extLst>
                <a:ext uri="{FF2B5EF4-FFF2-40B4-BE49-F238E27FC236}">
                  <a16:creationId xmlns:a16="http://schemas.microsoft.com/office/drawing/2014/main" id="{8C55C8F6-61BF-4E1B-A4B2-18BC2DE883CA}"/>
                </a:ext>
              </a:extLst>
            </p:cNvPr>
            <p:cNvCxnSpPr>
              <a:endCxn id="123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Straight Connector 909">
              <a:extLst>
                <a:ext uri="{FF2B5EF4-FFF2-40B4-BE49-F238E27FC236}">
                  <a16:creationId xmlns:a16="http://schemas.microsoft.com/office/drawing/2014/main" id="{4BA3F234-D8E9-4188-BE85-4D6F391B78DC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8" name="Group 347">
            <a:extLst>
              <a:ext uri="{FF2B5EF4-FFF2-40B4-BE49-F238E27FC236}">
                <a16:creationId xmlns:a16="http://schemas.microsoft.com/office/drawing/2014/main" id="{C919B423-95E5-4D80-B2B1-B071F58B0110}"/>
              </a:ext>
            </a:extLst>
          </p:cNvPr>
          <p:cNvGrpSpPr>
            <a:grpSpLocks/>
          </p:cNvGrpSpPr>
          <p:nvPr/>
        </p:nvGrpSpPr>
        <p:grpSpPr bwMode="auto">
          <a:xfrm>
            <a:off x="10634096" y="2448313"/>
            <a:ext cx="416744" cy="205711"/>
            <a:chOff x="1871277" y="1576300"/>
            <a:chExt cx="1128371" cy="437861"/>
          </a:xfrm>
        </p:grpSpPr>
        <p:sp>
          <p:nvSpPr>
            <p:cNvPr id="1239" name="Oval 911">
              <a:extLst>
                <a:ext uri="{FF2B5EF4-FFF2-40B4-BE49-F238E27FC236}">
                  <a16:creationId xmlns:a16="http://schemas.microsoft.com/office/drawing/2014/main" id="{1F1DB6B9-D153-45A3-95F9-14DA4D20DDDB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40" name="Rectangle 912">
              <a:extLst>
                <a:ext uri="{FF2B5EF4-FFF2-40B4-BE49-F238E27FC236}">
                  <a16:creationId xmlns:a16="http://schemas.microsoft.com/office/drawing/2014/main" id="{10EBAA8A-B321-4EC6-8055-41BDB1DD3B59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41" name="Oval 913">
              <a:extLst>
                <a:ext uri="{FF2B5EF4-FFF2-40B4-BE49-F238E27FC236}">
                  <a16:creationId xmlns:a16="http://schemas.microsoft.com/office/drawing/2014/main" id="{6D6F356B-1738-4C9C-80D8-B2B6D0A61CE4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42" name="Freeform 914">
              <a:extLst>
                <a:ext uri="{FF2B5EF4-FFF2-40B4-BE49-F238E27FC236}">
                  <a16:creationId xmlns:a16="http://schemas.microsoft.com/office/drawing/2014/main" id="{972C936D-53D9-4FA3-87E5-C7681654B5AD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43" name="Freeform 915">
              <a:extLst>
                <a:ext uri="{FF2B5EF4-FFF2-40B4-BE49-F238E27FC236}">
                  <a16:creationId xmlns:a16="http://schemas.microsoft.com/office/drawing/2014/main" id="{5F227E0E-939C-4ABB-84B2-3ED87AA774E1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44" name="Freeform 916">
              <a:extLst>
                <a:ext uri="{FF2B5EF4-FFF2-40B4-BE49-F238E27FC236}">
                  <a16:creationId xmlns:a16="http://schemas.microsoft.com/office/drawing/2014/main" id="{D123C354-15D4-4BFA-9C24-97740207F6F7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45" name="Freeform 917">
              <a:extLst>
                <a:ext uri="{FF2B5EF4-FFF2-40B4-BE49-F238E27FC236}">
                  <a16:creationId xmlns:a16="http://schemas.microsoft.com/office/drawing/2014/main" id="{BED8B92F-D658-4926-8BB3-38EC36AAF416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46" name="Straight Connector 918">
              <a:extLst>
                <a:ext uri="{FF2B5EF4-FFF2-40B4-BE49-F238E27FC236}">
                  <a16:creationId xmlns:a16="http://schemas.microsoft.com/office/drawing/2014/main" id="{E00A450A-31A4-45FB-98DC-D5FEBDC677AA}"/>
                </a:ext>
              </a:extLst>
            </p:cNvPr>
            <p:cNvCxnSpPr>
              <a:endCxn id="124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7" name="Straight Connector 919">
              <a:extLst>
                <a:ext uri="{FF2B5EF4-FFF2-40B4-BE49-F238E27FC236}">
                  <a16:creationId xmlns:a16="http://schemas.microsoft.com/office/drawing/2014/main" id="{15DD5A57-5322-4A99-B2DF-6A32C05807FC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8" name="Group 347">
            <a:extLst>
              <a:ext uri="{FF2B5EF4-FFF2-40B4-BE49-F238E27FC236}">
                <a16:creationId xmlns:a16="http://schemas.microsoft.com/office/drawing/2014/main" id="{BA26F457-47BA-43C7-872C-2924C8A718C4}"/>
              </a:ext>
            </a:extLst>
          </p:cNvPr>
          <p:cNvGrpSpPr>
            <a:grpSpLocks/>
          </p:cNvGrpSpPr>
          <p:nvPr/>
        </p:nvGrpSpPr>
        <p:grpSpPr bwMode="auto">
          <a:xfrm>
            <a:off x="10699788" y="2809825"/>
            <a:ext cx="416744" cy="205711"/>
            <a:chOff x="1871277" y="1576300"/>
            <a:chExt cx="1128371" cy="437861"/>
          </a:xfrm>
        </p:grpSpPr>
        <p:sp>
          <p:nvSpPr>
            <p:cNvPr id="1249" name="Oval 921">
              <a:extLst>
                <a:ext uri="{FF2B5EF4-FFF2-40B4-BE49-F238E27FC236}">
                  <a16:creationId xmlns:a16="http://schemas.microsoft.com/office/drawing/2014/main" id="{D91244BD-5AC8-41F7-8E5C-40E65E02AEB5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0" name="Rectangle 922">
              <a:extLst>
                <a:ext uri="{FF2B5EF4-FFF2-40B4-BE49-F238E27FC236}">
                  <a16:creationId xmlns:a16="http://schemas.microsoft.com/office/drawing/2014/main" id="{20E1E931-B1CA-4095-95BB-C11519F235B4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51" name="Oval 923">
              <a:extLst>
                <a:ext uri="{FF2B5EF4-FFF2-40B4-BE49-F238E27FC236}">
                  <a16:creationId xmlns:a16="http://schemas.microsoft.com/office/drawing/2014/main" id="{DB3E1D9B-E558-4A63-8FC0-84C3399D202E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2" name="Freeform 924">
              <a:extLst>
                <a:ext uri="{FF2B5EF4-FFF2-40B4-BE49-F238E27FC236}">
                  <a16:creationId xmlns:a16="http://schemas.microsoft.com/office/drawing/2014/main" id="{DB2CD445-979E-4E0E-9830-46E0DCF53E84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53" name="Freeform 925">
              <a:extLst>
                <a:ext uri="{FF2B5EF4-FFF2-40B4-BE49-F238E27FC236}">
                  <a16:creationId xmlns:a16="http://schemas.microsoft.com/office/drawing/2014/main" id="{48494E50-0F2D-4279-8953-32016F9C8EB2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54" name="Freeform 926">
              <a:extLst>
                <a:ext uri="{FF2B5EF4-FFF2-40B4-BE49-F238E27FC236}">
                  <a16:creationId xmlns:a16="http://schemas.microsoft.com/office/drawing/2014/main" id="{6DD0DD8F-319D-4CB7-8A03-6785D3B9B926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55" name="Freeform 927">
              <a:extLst>
                <a:ext uri="{FF2B5EF4-FFF2-40B4-BE49-F238E27FC236}">
                  <a16:creationId xmlns:a16="http://schemas.microsoft.com/office/drawing/2014/main" id="{B2238269-E9B0-4266-A05D-DAF341A1D9A9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56" name="Straight Connector 928">
              <a:extLst>
                <a:ext uri="{FF2B5EF4-FFF2-40B4-BE49-F238E27FC236}">
                  <a16:creationId xmlns:a16="http://schemas.microsoft.com/office/drawing/2014/main" id="{E7B2E709-6C6D-432D-81BC-F43A2EDAA7A5}"/>
                </a:ext>
              </a:extLst>
            </p:cNvPr>
            <p:cNvCxnSpPr>
              <a:endCxn id="12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7" name="Straight Connector 929">
              <a:extLst>
                <a:ext uri="{FF2B5EF4-FFF2-40B4-BE49-F238E27FC236}">
                  <a16:creationId xmlns:a16="http://schemas.microsoft.com/office/drawing/2014/main" id="{4293E791-C390-42FE-8FED-1F1CE6312DAF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8" name="Group 347">
            <a:extLst>
              <a:ext uri="{FF2B5EF4-FFF2-40B4-BE49-F238E27FC236}">
                <a16:creationId xmlns:a16="http://schemas.microsoft.com/office/drawing/2014/main" id="{23FBDA56-580A-4161-B185-07B13DFB01ED}"/>
              </a:ext>
            </a:extLst>
          </p:cNvPr>
          <p:cNvGrpSpPr>
            <a:grpSpLocks/>
          </p:cNvGrpSpPr>
          <p:nvPr/>
        </p:nvGrpSpPr>
        <p:grpSpPr bwMode="auto">
          <a:xfrm>
            <a:off x="10148313" y="2809215"/>
            <a:ext cx="416744" cy="205711"/>
            <a:chOff x="1871277" y="1576300"/>
            <a:chExt cx="1128371" cy="437861"/>
          </a:xfrm>
        </p:grpSpPr>
        <p:sp>
          <p:nvSpPr>
            <p:cNvPr id="1259" name="Oval 931">
              <a:extLst>
                <a:ext uri="{FF2B5EF4-FFF2-40B4-BE49-F238E27FC236}">
                  <a16:creationId xmlns:a16="http://schemas.microsoft.com/office/drawing/2014/main" id="{3CD8BD96-9F48-403F-8F48-ADC29611C1C5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60" name="Rectangle 932">
              <a:extLst>
                <a:ext uri="{FF2B5EF4-FFF2-40B4-BE49-F238E27FC236}">
                  <a16:creationId xmlns:a16="http://schemas.microsoft.com/office/drawing/2014/main" id="{D5FE620D-072E-4BAC-B289-B5DA840B70E4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61" name="Oval 933">
              <a:extLst>
                <a:ext uri="{FF2B5EF4-FFF2-40B4-BE49-F238E27FC236}">
                  <a16:creationId xmlns:a16="http://schemas.microsoft.com/office/drawing/2014/main" id="{B3CF7AF3-9A59-4E8A-9912-D41D916B00F6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62" name="Freeform 934">
              <a:extLst>
                <a:ext uri="{FF2B5EF4-FFF2-40B4-BE49-F238E27FC236}">
                  <a16:creationId xmlns:a16="http://schemas.microsoft.com/office/drawing/2014/main" id="{9BE247C6-366D-4CD5-9089-3C556CA12866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63" name="Freeform 935">
              <a:extLst>
                <a:ext uri="{FF2B5EF4-FFF2-40B4-BE49-F238E27FC236}">
                  <a16:creationId xmlns:a16="http://schemas.microsoft.com/office/drawing/2014/main" id="{1B8C6056-BD8F-4E99-8401-4795412FE755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64" name="Freeform 936">
              <a:extLst>
                <a:ext uri="{FF2B5EF4-FFF2-40B4-BE49-F238E27FC236}">
                  <a16:creationId xmlns:a16="http://schemas.microsoft.com/office/drawing/2014/main" id="{DF052E31-0DBA-4A11-A8FB-FDD1F99915EF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65" name="Freeform 937">
              <a:extLst>
                <a:ext uri="{FF2B5EF4-FFF2-40B4-BE49-F238E27FC236}">
                  <a16:creationId xmlns:a16="http://schemas.microsoft.com/office/drawing/2014/main" id="{D42AB1B6-0E2B-441B-AB05-2C4C1A2BFBBE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66" name="Straight Connector 938">
              <a:extLst>
                <a:ext uri="{FF2B5EF4-FFF2-40B4-BE49-F238E27FC236}">
                  <a16:creationId xmlns:a16="http://schemas.microsoft.com/office/drawing/2014/main" id="{6608912E-9471-4C04-B042-62D4DA4FFDDC}"/>
                </a:ext>
              </a:extLst>
            </p:cNvPr>
            <p:cNvCxnSpPr>
              <a:endCxn id="126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7" name="Straight Connector 939">
              <a:extLst>
                <a:ext uri="{FF2B5EF4-FFF2-40B4-BE49-F238E27FC236}">
                  <a16:creationId xmlns:a16="http://schemas.microsoft.com/office/drawing/2014/main" id="{8B014BC1-7F4C-441E-89FB-C2FA9CFB6420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8" name="Group 347">
            <a:extLst>
              <a:ext uri="{FF2B5EF4-FFF2-40B4-BE49-F238E27FC236}">
                <a16:creationId xmlns:a16="http://schemas.microsoft.com/office/drawing/2014/main" id="{19A4E341-78B2-45ED-9F87-88D534D33C69}"/>
              </a:ext>
            </a:extLst>
          </p:cNvPr>
          <p:cNvGrpSpPr>
            <a:grpSpLocks/>
          </p:cNvGrpSpPr>
          <p:nvPr/>
        </p:nvGrpSpPr>
        <p:grpSpPr bwMode="auto">
          <a:xfrm>
            <a:off x="10031000" y="3676268"/>
            <a:ext cx="416744" cy="205711"/>
            <a:chOff x="1871277" y="1576300"/>
            <a:chExt cx="1128371" cy="437861"/>
          </a:xfrm>
        </p:grpSpPr>
        <p:sp>
          <p:nvSpPr>
            <p:cNvPr id="1269" name="Oval 941">
              <a:extLst>
                <a:ext uri="{FF2B5EF4-FFF2-40B4-BE49-F238E27FC236}">
                  <a16:creationId xmlns:a16="http://schemas.microsoft.com/office/drawing/2014/main" id="{9CC24763-9711-4B47-AB26-0E5A31132B96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70" name="Rectangle 942">
              <a:extLst>
                <a:ext uri="{FF2B5EF4-FFF2-40B4-BE49-F238E27FC236}">
                  <a16:creationId xmlns:a16="http://schemas.microsoft.com/office/drawing/2014/main" id="{CB643C54-910F-4F58-986C-8D66AE7528E9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71" name="Oval 943">
              <a:extLst>
                <a:ext uri="{FF2B5EF4-FFF2-40B4-BE49-F238E27FC236}">
                  <a16:creationId xmlns:a16="http://schemas.microsoft.com/office/drawing/2014/main" id="{AAE8E902-FA76-41F5-9856-DAE77B74F587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72" name="Freeform 944">
              <a:extLst>
                <a:ext uri="{FF2B5EF4-FFF2-40B4-BE49-F238E27FC236}">
                  <a16:creationId xmlns:a16="http://schemas.microsoft.com/office/drawing/2014/main" id="{6B080D5E-5FB6-4F79-A275-23B739AF20E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73" name="Freeform 945">
              <a:extLst>
                <a:ext uri="{FF2B5EF4-FFF2-40B4-BE49-F238E27FC236}">
                  <a16:creationId xmlns:a16="http://schemas.microsoft.com/office/drawing/2014/main" id="{AEABA4A2-785D-4FDB-8D62-D304289D06FC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74" name="Freeform 946">
              <a:extLst>
                <a:ext uri="{FF2B5EF4-FFF2-40B4-BE49-F238E27FC236}">
                  <a16:creationId xmlns:a16="http://schemas.microsoft.com/office/drawing/2014/main" id="{D4C83441-6232-44F7-B65C-A9F90918DD24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75" name="Freeform 947">
              <a:extLst>
                <a:ext uri="{FF2B5EF4-FFF2-40B4-BE49-F238E27FC236}">
                  <a16:creationId xmlns:a16="http://schemas.microsoft.com/office/drawing/2014/main" id="{EE785E65-441B-4899-8CCD-08435F7AC024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76" name="Straight Connector 948">
              <a:extLst>
                <a:ext uri="{FF2B5EF4-FFF2-40B4-BE49-F238E27FC236}">
                  <a16:creationId xmlns:a16="http://schemas.microsoft.com/office/drawing/2014/main" id="{D216F74E-5CBA-44A6-82C0-5F3AF3955B00}"/>
                </a:ext>
              </a:extLst>
            </p:cNvPr>
            <p:cNvCxnSpPr>
              <a:endCxn id="127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Straight Connector 949">
              <a:extLst>
                <a:ext uri="{FF2B5EF4-FFF2-40B4-BE49-F238E27FC236}">
                  <a16:creationId xmlns:a16="http://schemas.microsoft.com/office/drawing/2014/main" id="{7E76C93A-4BCE-483F-B81A-D0CF805C34F0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8" name="Group 347">
            <a:extLst>
              <a:ext uri="{FF2B5EF4-FFF2-40B4-BE49-F238E27FC236}">
                <a16:creationId xmlns:a16="http://schemas.microsoft.com/office/drawing/2014/main" id="{7A00D9BD-3F5B-4779-9B85-184B74AD92A9}"/>
              </a:ext>
            </a:extLst>
          </p:cNvPr>
          <p:cNvGrpSpPr>
            <a:grpSpLocks/>
          </p:cNvGrpSpPr>
          <p:nvPr/>
        </p:nvGrpSpPr>
        <p:grpSpPr bwMode="auto">
          <a:xfrm>
            <a:off x="10372120" y="3945976"/>
            <a:ext cx="416744" cy="205711"/>
            <a:chOff x="1871277" y="1576300"/>
            <a:chExt cx="1128371" cy="437861"/>
          </a:xfrm>
        </p:grpSpPr>
        <p:sp>
          <p:nvSpPr>
            <p:cNvPr id="1279" name="Oval 951">
              <a:extLst>
                <a:ext uri="{FF2B5EF4-FFF2-40B4-BE49-F238E27FC236}">
                  <a16:creationId xmlns:a16="http://schemas.microsoft.com/office/drawing/2014/main" id="{267BE341-47AA-4F5F-8262-DC8BA98AAF01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80" name="Rectangle 952">
              <a:extLst>
                <a:ext uri="{FF2B5EF4-FFF2-40B4-BE49-F238E27FC236}">
                  <a16:creationId xmlns:a16="http://schemas.microsoft.com/office/drawing/2014/main" id="{E3A74302-771D-4D22-AA03-AA90BC6EC65B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81" name="Oval 953">
              <a:extLst>
                <a:ext uri="{FF2B5EF4-FFF2-40B4-BE49-F238E27FC236}">
                  <a16:creationId xmlns:a16="http://schemas.microsoft.com/office/drawing/2014/main" id="{57D8BB00-1C60-4E38-99FA-A30D9744BE79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82" name="Freeform 954">
              <a:extLst>
                <a:ext uri="{FF2B5EF4-FFF2-40B4-BE49-F238E27FC236}">
                  <a16:creationId xmlns:a16="http://schemas.microsoft.com/office/drawing/2014/main" id="{EC5387E3-F1AB-46EC-8F1C-04EBD2460A3C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83" name="Freeform 955">
              <a:extLst>
                <a:ext uri="{FF2B5EF4-FFF2-40B4-BE49-F238E27FC236}">
                  <a16:creationId xmlns:a16="http://schemas.microsoft.com/office/drawing/2014/main" id="{A1838DD0-B604-4CD3-A4C7-C1BD418028DC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84" name="Freeform 956">
              <a:extLst>
                <a:ext uri="{FF2B5EF4-FFF2-40B4-BE49-F238E27FC236}">
                  <a16:creationId xmlns:a16="http://schemas.microsoft.com/office/drawing/2014/main" id="{C83D299A-8146-46A8-B735-BAFE6BD01578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85" name="Freeform 957">
              <a:extLst>
                <a:ext uri="{FF2B5EF4-FFF2-40B4-BE49-F238E27FC236}">
                  <a16:creationId xmlns:a16="http://schemas.microsoft.com/office/drawing/2014/main" id="{F1E76AA2-48A1-498F-9555-1C8A349C148F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86" name="Straight Connector 958">
              <a:extLst>
                <a:ext uri="{FF2B5EF4-FFF2-40B4-BE49-F238E27FC236}">
                  <a16:creationId xmlns:a16="http://schemas.microsoft.com/office/drawing/2014/main" id="{746FAB17-A35B-4065-AB45-CF6F41330ADA}"/>
                </a:ext>
              </a:extLst>
            </p:cNvPr>
            <p:cNvCxnSpPr>
              <a:endCxn id="128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7" name="Straight Connector 959">
              <a:extLst>
                <a:ext uri="{FF2B5EF4-FFF2-40B4-BE49-F238E27FC236}">
                  <a16:creationId xmlns:a16="http://schemas.microsoft.com/office/drawing/2014/main" id="{CD1ECE1A-5831-4C97-8309-CB6E8620B2CC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8" name="Group 347">
            <a:extLst>
              <a:ext uri="{FF2B5EF4-FFF2-40B4-BE49-F238E27FC236}">
                <a16:creationId xmlns:a16="http://schemas.microsoft.com/office/drawing/2014/main" id="{A7A9F2C7-A275-424D-A07D-6FA3C1A5C25F}"/>
              </a:ext>
            </a:extLst>
          </p:cNvPr>
          <p:cNvGrpSpPr>
            <a:grpSpLocks/>
          </p:cNvGrpSpPr>
          <p:nvPr/>
        </p:nvGrpSpPr>
        <p:grpSpPr bwMode="auto">
          <a:xfrm>
            <a:off x="10687737" y="3685252"/>
            <a:ext cx="416744" cy="205711"/>
            <a:chOff x="1871277" y="1576300"/>
            <a:chExt cx="1128371" cy="437861"/>
          </a:xfrm>
        </p:grpSpPr>
        <p:sp>
          <p:nvSpPr>
            <p:cNvPr id="1289" name="Oval 961">
              <a:extLst>
                <a:ext uri="{FF2B5EF4-FFF2-40B4-BE49-F238E27FC236}">
                  <a16:creationId xmlns:a16="http://schemas.microsoft.com/office/drawing/2014/main" id="{0894858A-C67C-4A1E-A200-45629D267512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90" name="Rectangle 962">
              <a:extLst>
                <a:ext uri="{FF2B5EF4-FFF2-40B4-BE49-F238E27FC236}">
                  <a16:creationId xmlns:a16="http://schemas.microsoft.com/office/drawing/2014/main" id="{D85D716D-9E04-431E-AC62-60AE3BB1D061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91" name="Oval 963">
              <a:extLst>
                <a:ext uri="{FF2B5EF4-FFF2-40B4-BE49-F238E27FC236}">
                  <a16:creationId xmlns:a16="http://schemas.microsoft.com/office/drawing/2014/main" id="{068877D5-C643-46B1-B84C-A15EA3F099AF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92" name="Freeform 964">
              <a:extLst>
                <a:ext uri="{FF2B5EF4-FFF2-40B4-BE49-F238E27FC236}">
                  <a16:creationId xmlns:a16="http://schemas.microsoft.com/office/drawing/2014/main" id="{8183B54C-DC1C-4E3B-BBD6-D6C7A46DDAF0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93" name="Freeform 965">
              <a:extLst>
                <a:ext uri="{FF2B5EF4-FFF2-40B4-BE49-F238E27FC236}">
                  <a16:creationId xmlns:a16="http://schemas.microsoft.com/office/drawing/2014/main" id="{426DB1A3-FCE8-431C-9A04-8E283C801214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94" name="Freeform 966">
              <a:extLst>
                <a:ext uri="{FF2B5EF4-FFF2-40B4-BE49-F238E27FC236}">
                  <a16:creationId xmlns:a16="http://schemas.microsoft.com/office/drawing/2014/main" id="{66C767D8-48FF-4E64-A3F5-0436E7CC05A7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295" name="Freeform 967">
              <a:extLst>
                <a:ext uri="{FF2B5EF4-FFF2-40B4-BE49-F238E27FC236}">
                  <a16:creationId xmlns:a16="http://schemas.microsoft.com/office/drawing/2014/main" id="{B520AC6C-D6D1-4019-857B-943D1A3ABCFF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296" name="Straight Connector 968">
              <a:extLst>
                <a:ext uri="{FF2B5EF4-FFF2-40B4-BE49-F238E27FC236}">
                  <a16:creationId xmlns:a16="http://schemas.microsoft.com/office/drawing/2014/main" id="{D1505F72-D622-4CAF-BE96-1E0FD013E9CA}"/>
                </a:ext>
              </a:extLst>
            </p:cNvPr>
            <p:cNvCxnSpPr>
              <a:endCxn id="129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Straight Connector 969">
              <a:extLst>
                <a:ext uri="{FF2B5EF4-FFF2-40B4-BE49-F238E27FC236}">
                  <a16:creationId xmlns:a16="http://schemas.microsoft.com/office/drawing/2014/main" id="{643F82D5-78A0-4C2B-A5B6-8C064808B601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8" name="Group 347">
            <a:extLst>
              <a:ext uri="{FF2B5EF4-FFF2-40B4-BE49-F238E27FC236}">
                <a16:creationId xmlns:a16="http://schemas.microsoft.com/office/drawing/2014/main" id="{FAB63441-C375-4575-8ADB-01B43CD4DD0C}"/>
              </a:ext>
            </a:extLst>
          </p:cNvPr>
          <p:cNvGrpSpPr>
            <a:grpSpLocks/>
          </p:cNvGrpSpPr>
          <p:nvPr/>
        </p:nvGrpSpPr>
        <p:grpSpPr bwMode="auto">
          <a:xfrm>
            <a:off x="9003941" y="3705906"/>
            <a:ext cx="375153" cy="169148"/>
            <a:chOff x="1871277" y="1576300"/>
            <a:chExt cx="1128371" cy="437861"/>
          </a:xfrm>
        </p:grpSpPr>
        <p:sp>
          <p:nvSpPr>
            <p:cNvPr id="1299" name="Oval 971">
              <a:extLst>
                <a:ext uri="{FF2B5EF4-FFF2-40B4-BE49-F238E27FC236}">
                  <a16:creationId xmlns:a16="http://schemas.microsoft.com/office/drawing/2014/main" id="{B32560C0-3DEF-478F-836C-BDB228980017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00" name="Rectangle 972">
              <a:extLst>
                <a:ext uri="{FF2B5EF4-FFF2-40B4-BE49-F238E27FC236}">
                  <a16:creationId xmlns:a16="http://schemas.microsoft.com/office/drawing/2014/main" id="{4C5E1ACE-850F-469B-B005-7DE6C8124E1F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01" name="Oval 973">
              <a:extLst>
                <a:ext uri="{FF2B5EF4-FFF2-40B4-BE49-F238E27FC236}">
                  <a16:creationId xmlns:a16="http://schemas.microsoft.com/office/drawing/2014/main" id="{C795738C-0A91-47EE-A6AC-D76843D3D0B3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02" name="Freeform 974">
              <a:extLst>
                <a:ext uri="{FF2B5EF4-FFF2-40B4-BE49-F238E27FC236}">
                  <a16:creationId xmlns:a16="http://schemas.microsoft.com/office/drawing/2014/main" id="{23B26A83-E6F9-4467-8C4F-7AEF23C10187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03" name="Freeform 975">
              <a:extLst>
                <a:ext uri="{FF2B5EF4-FFF2-40B4-BE49-F238E27FC236}">
                  <a16:creationId xmlns:a16="http://schemas.microsoft.com/office/drawing/2014/main" id="{B3AA6934-9EE5-4797-A447-7370E2A8FD24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04" name="Freeform 976">
              <a:extLst>
                <a:ext uri="{FF2B5EF4-FFF2-40B4-BE49-F238E27FC236}">
                  <a16:creationId xmlns:a16="http://schemas.microsoft.com/office/drawing/2014/main" id="{75BB041D-A03A-4663-B9C6-FEE13931CE1F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05" name="Freeform 977">
              <a:extLst>
                <a:ext uri="{FF2B5EF4-FFF2-40B4-BE49-F238E27FC236}">
                  <a16:creationId xmlns:a16="http://schemas.microsoft.com/office/drawing/2014/main" id="{81EE62FD-D849-4793-B098-BAC3E577236D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306" name="Straight Connector 978">
              <a:extLst>
                <a:ext uri="{FF2B5EF4-FFF2-40B4-BE49-F238E27FC236}">
                  <a16:creationId xmlns:a16="http://schemas.microsoft.com/office/drawing/2014/main" id="{385BEE6C-C236-4C59-BE04-2BEA71C79CC5}"/>
                </a:ext>
              </a:extLst>
            </p:cNvPr>
            <p:cNvCxnSpPr>
              <a:endCxn id="130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7" name="Straight Connector 979">
              <a:extLst>
                <a:ext uri="{FF2B5EF4-FFF2-40B4-BE49-F238E27FC236}">
                  <a16:creationId xmlns:a16="http://schemas.microsoft.com/office/drawing/2014/main" id="{9E9049AD-E7F4-4B12-AF61-D1E7F201427C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8" name="Group 347">
            <a:extLst>
              <a:ext uri="{FF2B5EF4-FFF2-40B4-BE49-F238E27FC236}">
                <a16:creationId xmlns:a16="http://schemas.microsoft.com/office/drawing/2014/main" id="{F59859CA-80A8-4659-A679-B0F9395775F5}"/>
              </a:ext>
            </a:extLst>
          </p:cNvPr>
          <p:cNvGrpSpPr>
            <a:grpSpLocks/>
          </p:cNvGrpSpPr>
          <p:nvPr/>
        </p:nvGrpSpPr>
        <p:grpSpPr bwMode="auto">
          <a:xfrm>
            <a:off x="9917555" y="4542103"/>
            <a:ext cx="522452" cy="260369"/>
            <a:chOff x="1871277" y="1576300"/>
            <a:chExt cx="1128371" cy="437861"/>
          </a:xfrm>
        </p:grpSpPr>
        <p:sp>
          <p:nvSpPr>
            <p:cNvPr id="1309" name="Oval 981">
              <a:extLst>
                <a:ext uri="{FF2B5EF4-FFF2-40B4-BE49-F238E27FC236}">
                  <a16:creationId xmlns:a16="http://schemas.microsoft.com/office/drawing/2014/main" id="{A7F6DDA9-7CB9-453A-99AE-6DFA84196946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10" name="Rectangle 982">
              <a:extLst>
                <a:ext uri="{FF2B5EF4-FFF2-40B4-BE49-F238E27FC236}">
                  <a16:creationId xmlns:a16="http://schemas.microsoft.com/office/drawing/2014/main" id="{D80C9619-307D-4737-B4EC-9AB1EF443EA9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11" name="Oval 983">
              <a:extLst>
                <a:ext uri="{FF2B5EF4-FFF2-40B4-BE49-F238E27FC236}">
                  <a16:creationId xmlns:a16="http://schemas.microsoft.com/office/drawing/2014/main" id="{38EAFDAA-6CF5-4EBB-BE98-2C11AEF54F41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12" name="Freeform 984">
              <a:extLst>
                <a:ext uri="{FF2B5EF4-FFF2-40B4-BE49-F238E27FC236}">
                  <a16:creationId xmlns:a16="http://schemas.microsoft.com/office/drawing/2014/main" id="{5136743B-DA2F-4CA8-89F6-C748F671B6A7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13" name="Freeform 985">
              <a:extLst>
                <a:ext uri="{FF2B5EF4-FFF2-40B4-BE49-F238E27FC236}">
                  <a16:creationId xmlns:a16="http://schemas.microsoft.com/office/drawing/2014/main" id="{6082896F-948C-4B5E-A654-D6D05881F830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14" name="Freeform 986">
              <a:extLst>
                <a:ext uri="{FF2B5EF4-FFF2-40B4-BE49-F238E27FC236}">
                  <a16:creationId xmlns:a16="http://schemas.microsoft.com/office/drawing/2014/main" id="{BB46D5BB-BCC1-45CB-A6DD-8065A4F78F89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15" name="Freeform 987">
              <a:extLst>
                <a:ext uri="{FF2B5EF4-FFF2-40B4-BE49-F238E27FC236}">
                  <a16:creationId xmlns:a16="http://schemas.microsoft.com/office/drawing/2014/main" id="{A3D165A6-68FD-4471-B414-9A5D12457568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316" name="Straight Connector 988">
              <a:extLst>
                <a:ext uri="{FF2B5EF4-FFF2-40B4-BE49-F238E27FC236}">
                  <a16:creationId xmlns:a16="http://schemas.microsoft.com/office/drawing/2014/main" id="{F6198D68-B9D0-400E-ADE2-2F1A10E892DD}"/>
                </a:ext>
              </a:extLst>
            </p:cNvPr>
            <p:cNvCxnSpPr>
              <a:endCxn id="131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Straight Connector 989">
              <a:extLst>
                <a:ext uri="{FF2B5EF4-FFF2-40B4-BE49-F238E27FC236}">
                  <a16:creationId xmlns:a16="http://schemas.microsoft.com/office/drawing/2014/main" id="{11925739-8B0E-4259-A513-E13185D2DBC6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8" name="Group 347">
            <a:extLst>
              <a:ext uri="{FF2B5EF4-FFF2-40B4-BE49-F238E27FC236}">
                <a16:creationId xmlns:a16="http://schemas.microsoft.com/office/drawing/2014/main" id="{D7FAC594-FAD0-418E-88FD-EA11EB663117}"/>
              </a:ext>
            </a:extLst>
          </p:cNvPr>
          <p:cNvGrpSpPr>
            <a:grpSpLocks/>
          </p:cNvGrpSpPr>
          <p:nvPr/>
        </p:nvGrpSpPr>
        <p:grpSpPr bwMode="auto">
          <a:xfrm>
            <a:off x="9207963" y="4867913"/>
            <a:ext cx="522452" cy="260369"/>
            <a:chOff x="1871277" y="1576300"/>
            <a:chExt cx="1128371" cy="437861"/>
          </a:xfrm>
        </p:grpSpPr>
        <p:sp>
          <p:nvSpPr>
            <p:cNvPr id="1319" name="Oval 991">
              <a:extLst>
                <a:ext uri="{FF2B5EF4-FFF2-40B4-BE49-F238E27FC236}">
                  <a16:creationId xmlns:a16="http://schemas.microsoft.com/office/drawing/2014/main" id="{442C7989-790D-489D-A7F3-C8CCCD887F9A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20" name="Rectangle 992">
              <a:extLst>
                <a:ext uri="{FF2B5EF4-FFF2-40B4-BE49-F238E27FC236}">
                  <a16:creationId xmlns:a16="http://schemas.microsoft.com/office/drawing/2014/main" id="{7D74A21A-02FE-486E-8AF0-46EF1738C927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21" name="Oval 993">
              <a:extLst>
                <a:ext uri="{FF2B5EF4-FFF2-40B4-BE49-F238E27FC236}">
                  <a16:creationId xmlns:a16="http://schemas.microsoft.com/office/drawing/2014/main" id="{44EBCC87-4B08-4353-9C80-31A7B2AA67FD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22" name="Freeform 994">
              <a:extLst>
                <a:ext uri="{FF2B5EF4-FFF2-40B4-BE49-F238E27FC236}">
                  <a16:creationId xmlns:a16="http://schemas.microsoft.com/office/drawing/2014/main" id="{2CDAEC3E-D0FB-4FC4-B42D-C9AAF747E9CB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23" name="Freeform 995">
              <a:extLst>
                <a:ext uri="{FF2B5EF4-FFF2-40B4-BE49-F238E27FC236}">
                  <a16:creationId xmlns:a16="http://schemas.microsoft.com/office/drawing/2014/main" id="{119B4E66-B650-425A-8E6A-B9F06AE528E7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24" name="Freeform 996">
              <a:extLst>
                <a:ext uri="{FF2B5EF4-FFF2-40B4-BE49-F238E27FC236}">
                  <a16:creationId xmlns:a16="http://schemas.microsoft.com/office/drawing/2014/main" id="{84BA345E-6948-4B6C-89C7-AC6CF8C2EFF4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25" name="Freeform 997">
              <a:extLst>
                <a:ext uri="{FF2B5EF4-FFF2-40B4-BE49-F238E27FC236}">
                  <a16:creationId xmlns:a16="http://schemas.microsoft.com/office/drawing/2014/main" id="{4443CB07-A24E-495D-9922-E97BB53D9276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326" name="Straight Connector 998">
              <a:extLst>
                <a:ext uri="{FF2B5EF4-FFF2-40B4-BE49-F238E27FC236}">
                  <a16:creationId xmlns:a16="http://schemas.microsoft.com/office/drawing/2014/main" id="{D17D19FD-2E48-4561-820A-606C9677D19E}"/>
                </a:ext>
              </a:extLst>
            </p:cNvPr>
            <p:cNvCxnSpPr>
              <a:endCxn id="132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7" name="Straight Connector 999">
              <a:extLst>
                <a:ext uri="{FF2B5EF4-FFF2-40B4-BE49-F238E27FC236}">
                  <a16:creationId xmlns:a16="http://schemas.microsoft.com/office/drawing/2014/main" id="{FD7E27B9-8E1C-4D6E-B44F-9677A58A0485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8" name="Group 347">
            <a:extLst>
              <a:ext uri="{FF2B5EF4-FFF2-40B4-BE49-F238E27FC236}">
                <a16:creationId xmlns:a16="http://schemas.microsoft.com/office/drawing/2014/main" id="{3BE7989F-4650-40F2-8E4F-0D5256EA0574}"/>
              </a:ext>
            </a:extLst>
          </p:cNvPr>
          <p:cNvGrpSpPr>
            <a:grpSpLocks/>
          </p:cNvGrpSpPr>
          <p:nvPr/>
        </p:nvGrpSpPr>
        <p:grpSpPr bwMode="auto">
          <a:xfrm>
            <a:off x="10640599" y="4862203"/>
            <a:ext cx="522452" cy="260369"/>
            <a:chOff x="1871277" y="1576300"/>
            <a:chExt cx="1128371" cy="437861"/>
          </a:xfrm>
        </p:grpSpPr>
        <p:sp>
          <p:nvSpPr>
            <p:cNvPr id="1329" name="Oval 1001">
              <a:extLst>
                <a:ext uri="{FF2B5EF4-FFF2-40B4-BE49-F238E27FC236}">
                  <a16:creationId xmlns:a16="http://schemas.microsoft.com/office/drawing/2014/main" id="{02EFC8D0-A74A-4B6F-89C3-C0845CDE1EF5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30" name="Rectangle 1002">
              <a:extLst>
                <a:ext uri="{FF2B5EF4-FFF2-40B4-BE49-F238E27FC236}">
                  <a16:creationId xmlns:a16="http://schemas.microsoft.com/office/drawing/2014/main" id="{D320EA0A-E966-48F3-951D-FB5FFA336C21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31" name="Oval 1003">
              <a:extLst>
                <a:ext uri="{FF2B5EF4-FFF2-40B4-BE49-F238E27FC236}">
                  <a16:creationId xmlns:a16="http://schemas.microsoft.com/office/drawing/2014/main" id="{328FCD9E-360E-4C52-B0B3-C82EA38F6DA8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32" name="Freeform 1004">
              <a:extLst>
                <a:ext uri="{FF2B5EF4-FFF2-40B4-BE49-F238E27FC236}">
                  <a16:creationId xmlns:a16="http://schemas.microsoft.com/office/drawing/2014/main" id="{B11620DB-282E-4AD9-8585-28FE9290BB34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33" name="Freeform 1005">
              <a:extLst>
                <a:ext uri="{FF2B5EF4-FFF2-40B4-BE49-F238E27FC236}">
                  <a16:creationId xmlns:a16="http://schemas.microsoft.com/office/drawing/2014/main" id="{1DA73BBD-6494-4CC4-82E5-9B7466235A2E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34" name="Freeform 1006">
              <a:extLst>
                <a:ext uri="{FF2B5EF4-FFF2-40B4-BE49-F238E27FC236}">
                  <a16:creationId xmlns:a16="http://schemas.microsoft.com/office/drawing/2014/main" id="{5541ADDE-4234-498D-9AAF-D1DFA0148C4E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335" name="Freeform 1007">
              <a:extLst>
                <a:ext uri="{FF2B5EF4-FFF2-40B4-BE49-F238E27FC236}">
                  <a16:creationId xmlns:a16="http://schemas.microsoft.com/office/drawing/2014/main" id="{5FC5DEAC-3844-46CA-ADE8-D7C0C0D9AC6D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336" name="Straight Connector 1008">
              <a:extLst>
                <a:ext uri="{FF2B5EF4-FFF2-40B4-BE49-F238E27FC236}">
                  <a16:creationId xmlns:a16="http://schemas.microsoft.com/office/drawing/2014/main" id="{99AB47E1-6D5E-455F-86BB-412F8144E5DB}"/>
                </a:ext>
              </a:extLst>
            </p:cNvPr>
            <p:cNvCxnSpPr>
              <a:endCxn id="133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7" name="Straight Connector 1009">
              <a:extLst>
                <a:ext uri="{FF2B5EF4-FFF2-40B4-BE49-F238E27FC236}">
                  <a16:creationId xmlns:a16="http://schemas.microsoft.com/office/drawing/2014/main" id="{09A777BC-B71F-437E-8383-885CF88B2A20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060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63F21-9496-43ED-AA01-837AA1B9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NIC</a:t>
            </a:r>
            <a:r>
              <a:rPr lang="zh-CN" altLang="en-US" dirty="0"/>
              <a:t>检查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BFADF-2558-42D8-A3C9-8CFDA92BE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适配器从网络上每收到一个 </a:t>
            </a:r>
            <a:r>
              <a:rPr lang="en-US" altLang="zh-CN" dirty="0"/>
              <a:t>MAC </a:t>
            </a:r>
            <a:r>
              <a:rPr lang="zh-CN" altLang="en-US" dirty="0"/>
              <a:t>帧就首先用硬件检查 </a:t>
            </a:r>
            <a:r>
              <a:rPr lang="en-US" altLang="zh-CN" dirty="0"/>
              <a:t>MAC </a:t>
            </a:r>
            <a:r>
              <a:rPr lang="zh-CN" altLang="en-US" dirty="0"/>
              <a:t>帧中的 </a:t>
            </a:r>
            <a:r>
              <a:rPr lang="en-US" altLang="zh-CN" dirty="0"/>
              <a:t>MAC </a:t>
            </a:r>
            <a:r>
              <a:rPr lang="zh-CN" altLang="en-US" dirty="0"/>
              <a:t>地址。</a:t>
            </a:r>
          </a:p>
          <a:p>
            <a:pPr lvl="1"/>
            <a:r>
              <a:rPr lang="zh-CN" altLang="en-US" dirty="0"/>
              <a:t>如果是发往本站的帧则收下，然后再进行其他的处理。</a:t>
            </a:r>
          </a:p>
          <a:p>
            <a:pPr lvl="1"/>
            <a:r>
              <a:rPr lang="zh-CN" altLang="en-US" dirty="0"/>
              <a:t>否则就将此帧丢弃，不再进行其他的处理。</a:t>
            </a:r>
          </a:p>
          <a:p>
            <a:r>
              <a:rPr lang="zh-CN" altLang="en-US" dirty="0"/>
              <a:t>“发往本站的帧”包括以下三种帧： </a:t>
            </a:r>
          </a:p>
          <a:p>
            <a:pPr lvl="1"/>
            <a:r>
              <a:rPr lang="zh-CN" altLang="en-US" b="1" dirty="0"/>
              <a:t>单播 </a:t>
            </a:r>
            <a:r>
              <a:rPr lang="en-US" altLang="zh-CN" b="1" dirty="0"/>
              <a:t>(unicast) </a:t>
            </a:r>
            <a:r>
              <a:rPr lang="zh-CN" altLang="en-US" dirty="0"/>
              <a:t>帧（一对一）</a:t>
            </a:r>
          </a:p>
          <a:p>
            <a:pPr lvl="1"/>
            <a:r>
              <a:rPr lang="zh-CN" altLang="en-US" b="1" dirty="0"/>
              <a:t>广播 </a:t>
            </a:r>
            <a:r>
              <a:rPr lang="en-US" altLang="zh-CN" b="1" dirty="0"/>
              <a:t>(broadcast) </a:t>
            </a:r>
            <a:r>
              <a:rPr lang="zh-CN" altLang="en-US" dirty="0"/>
              <a:t>帧（一对全体）</a:t>
            </a:r>
          </a:p>
          <a:p>
            <a:pPr lvl="1"/>
            <a:r>
              <a:rPr lang="zh-CN" altLang="en-US" b="1" dirty="0"/>
              <a:t>多播 </a:t>
            </a:r>
            <a:r>
              <a:rPr lang="en-US" altLang="zh-CN" b="1" dirty="0"/>
              <a:t>(multicast) </a:t>
            </a:r>
            <a:r>
              <a:rPr lang="zh-CN" altLang="en-US" dirty="0"/>
              <a:t>帧（一对多）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92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63F21-9496-43ED-AA01-837AA1B94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NIC</a:t>
            </a:r>
            <a:r>
              <a:rPr lang="zh-CN" altLang="en-US" dirty="0"/>
              <a:t>检查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BFADF-2558-42D8-A3C9-8CFDA92BE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所有的适配器都至少能够识别前两种帧，即能够识别单播地址和广播地址。</a:t>
            </a:r>
          </a:p>
          <a:p>
            <a:r>
              <a:rPr lang="zh-CN" altLang="en-US" dirty="0"/>
              <a:t>有的适配器可用编程方法识别多播地址。</a:t>
            </a:r>
          </a:p>
          <a:p>
            <a:r>
              <a:rPr lang="zh-CN" altLang="en-US" dirty="0"/>
              <a:t>只有目的地址才能使用广播地址和多播地址。</a:t>
            </a:r>
          </a:p>
          <a:p>
            <a:r>
              <a:rPr lang="zh-CN" altLang="en-US" dirty="0"/>
              <a:t>以混杂方式 </a:t>
            </a:r>
            <a:r>
              <a:rPr lang="en-US" altLang="zh-CN" dirty="0"/>
              <a:t>(promiscuous mode) </a:t>
            </a:r>
            <a:r>
              <a:rPr lang="zh-CN" altLang="en-US" dirty="0"/>
              <a:t>工作的以太网适配器只要“听到”有帧在以太网上传输就都接收下来。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35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BDE35-31DE-4ECD-8904-ABCD1405B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协议 </a:t>
            </a:r>
            <a:r>
              <a:rPr lang="en-US" altLang="zh-CN" dirty="0"/>
              <a:t>– Address Resolution Protocol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13129-5DD1-41E6-BAA1-143FA34B5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0275" y="1981201"/>
            <a:ext cx="5264601" cy="3809999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ARP</a:t>
            </a:r>
            <a:r>
              <a:rPr lang="zh-CN" altLang="en-US" b="1" dirty="0">
                <a:solidFill>
                  <a:srgbClr val="FF0000"/>
                </a:solidFill>
              </a:rPr>
              <a:t>表</a:t>
            </a:r>
            <a:r>
              <a:rPr lang="zh-CN" altLang="en-US" dirty="0"/>
              <a:t>：局域网中的每个节点（主机、路由器等）都有一张表，称之为</a:t>
            </a:r>
            <a:r>
              <a:rPr lang="en-US" altLang="zh-CN" dirty="0"/>
              <a:t>ARP</a:t>
            </a:r>
            <a:r>
              <a:rPr lang="zh-CN" altLang="en-US" dirty="0"/>
              <a:t>表。</a:t>
            </a:r>
            <a:endParaRPr lang="en-US" altLang="zh-CN" dirty="0"/>
          </a:p>
          <a:p>
            <a:pPr lvl="1"/>
            <a:r>
              <a:rPr lang="zh-CN" altLang="en-US" dirty="0"/>
              <a:t>存储了局域网中某些节点的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en-US" altLang="zh-CN" dirty="0"/>
              <a:t>/MAC</a:t>
            </a:r>
            <a:r>
              <a:rPr lang="zh-CN" altLang="en-US" dirty="0"/>
              <a:t>地址的映射关系。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&lt;IP address; MAC address; TTL&gt;</a:t>
            </a:r>
          </a:p>
          <a:p>
            <a:pPr lvl="1"/>
            <a:r>
              <a:rPr lang="en-US" altLang="zh-CN" dirty="0"/>
              <a:t>TTL (time to live): </a:t>
            </a:r>
            <a:r>
              <a:rPr lang="zh-CN" altLang="en-US" dirty="0"/>
              <a:t>多久之后忘记该映射（典型值：</a:t>
            </a:r>
            <a:r>
              <a:rPr lang="en-US" altLang="zh-CN" dirty="0"/>
              <a:t>20</a:t>
            </a:r>
            <a:r>
              <a:rPr lang="zh-CN" altLang="en-US" dirty="0"/>
              <a:t>分钟）。</a:t>
            </a:r>
            <a:endParaRPr lang="en-US" altLang="zh-CN" dirty="0"/>
          </a:p>
          <a:p>
            <a:pPr lvl="1"/>
            <a:r>
              <a:rPr lang="zh-CN" altLang="en-US" dirty="0"/>
              <a:t>如何学习</a:t>
            </a:r>
            <a:r>
              <a:rPr lang="en-US" altLang="zh-CN" dirty="0"/>
              <a:t>ARP</a:t>
            </a:r>
            <a:r>
              <a:rPr lang="zh-CN" altLang="en-US" dirty="0"/>
              <a:t>表？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E0D030-B882-4964-95AF-10AE1D1E4126}"/>
              </a:ext>
            </a:extLst>
          </p:cNvPr>
          <p:cNvSpPr txBox="1"/>
          <p:nvPr/>
        </p:nvSpPr>
        <p:spPr>
          <a:xfrm>
            <a:off x="1295400" y="1981201"/>
            <a:ext cx="302895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：已知一个端口的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地址，如何获知它的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地址？</a:t>
            </a: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A10C3563-0DFC-4BD9-A1B1-86E2D15BF6F1}"/>
              </a:ext>
            </a:extLst>
          </p:cNvPr>
          <p:cNvSpPr>
            <a:spLocks/>
          </p:cNvSpPr>
          <p:nvPr/>
        </p:nvSpPr>
        <p:spPr bwMode="auto">
          <a:xfrm>
            <a:off x="2732087" y="3748995"/>
            <a:ext cx="1393825" cy="1525587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" name="Line 18">
            <a:extLst>
              <a:ext uri="{FF2B5EF4-FFF2-40B4-BE49-F238E27FC236}">
                <a16:creationId xmlns:a16="http://schemas.microsoft.com/office/drawing/2014/main" id="{EAD9D3F0-C141-4642-AD18-5E627FDAF7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9175" y="4253820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D1E33DD6-14D5-4C1A-8BD8-15973FD4F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9487" y="3410857"/>
            <a:ext cx="0" cy="488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" name="Line 20">
            <a:extLst>
              <a:ext uri="{FF2B5EF4-FFF2-40B4-BE49-F238E27FC236}">
                <a16:creationId xmlns:a16="http://schemas.microsoft.com/office/drawing/2014/main" id="{FA2FD5FD-CD17-4EC1-B660-96699A1CF0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8450" y="4379232"/>
            <a:ext cx="447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Line 21">
            <a:extLst>
              <a:ext uri="{FF2B5EF4-FFF2-40B4-BE49-F238E27FC236}">
                <a16:creationId xmlns:a16="http://schemas.microsoft.com/office/drawing/2014/main" id="{21795D0C-32E1-4642-8C38-C18170CE36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94087" y="5126945"/>
            <a:ext cx="0" cy="327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7CDDF054-B0CF-472E-80AB-0F4C5CB36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562" y="3190195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1A-2F-BB-76-09-AD</a:t>
            </a:r>
          </a:p>
        </p:txBody>
      </p:sp>
      <p:sp>
        <p:nvSpPr>
          <p:cNvPr id="11" name="Line 23">
            <a:extLst>
              <a:ext uri="{FF2B5EF4-FFF2-40B4-BE49-F238E27FC236}">
                <a16:creationId xmlns:a16="http://schemas.microsoft.com/office/drawing/2014/main" id="{1F07F8B9-A071-4BA2-95C2-8A2D9F82EA7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09975" y="3342595"/>
            <a:ext cx="204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Line 24">
            <a:extLst>
              <a:ext uri="{FF2B5EF4-FFF2-40B4-BE49-F238E27FC236}">
                <a16:creationId xmlns:a16="http://schemas.microsoft.com/office/drawing/2014/main" id="{F1913718-75AD-49FC-826F-87B1F3684D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5650" y="4455432"/>
            <a:ext cx="0" cy="37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Text Box 25">
            <a:extLst>
              <a:ext uri="{FF2B5EF4-FFF2-40B4-BE49-F238E27FC236}">
                <a16:creationId xmlns:a16="http://schemas.microsoft.com/office/drawing/2014/main" id="{B864C6A3-CDA7-444E-AC47-466683440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9562" y="4757057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58-23-D7-FA-20-B0</a:t>
            </a:r>
          </a:p>
        </p:txBody>
      </p:sp>
      <p:sp>
        <p:nvSpPr>
          <p:cNvPr id="14" name="Line 26">
            <a:extLst>
              <a:ext uri="{FF2B5EF4-FFF2-40B4-BE49-F238E27FC236}">
                <a16:creationId xmlns:a16="http://schemas.microsoft.com/office/drawing/2014/main" id="{027D742F-62AD-4B29-B913-CE426E7318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63937" y="5539695"/>
            <a:ext cx="24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Text Box 27">
            <a:extLst>
              <a:ext uri="{FF2B5EF4-FFF2-40B4-BE49-F238E27FC236}">
                <a16:creationId xmlns:a16="http://schemas.microsoft.com/office/drawing/2014/main" id="{2EB98EF2-85F6-4190-A130-FCB97A3EF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087" y="5382532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0C-C4-11-6F-E3-98</a:t>
            </a:r>
          </a:p>
        </p:txBody>
      </p:sp>
      <p:sp>
        <p:nvSpPr>
          <p:cNvPr id="16" name="Line 28">
            <a:extLst>
              <a:ext uri="{FF2B5EF4-FFF2-40B4-BE49-F238E27FC236}">
                <a16:creationId xmlns:a16="http://schemas.microsoft.com/office/drawing/2014/main" id="{BD56E1D5-AD50-42F3-AFFE-64FC53C1D4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52662" y="4357007"/>
            <a:ext cx="0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7" name="Text Box 30">
            <a:extLst>
              <a:ext uri="{FF2B5EF4-FFF2-40B4-BE49-F238E27FC236}">
                <a16:creationId xmlns:a16="http://schemas.microsoft.com/office/drawing/2014/main" id="{E36A37CD-F8D7-4E6E-B008-96BB008E7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4812" y="4234770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  <a:cs typeface="+mn-cs"/>
              </a:rPr>
              <a:t>   LAN</a:t>
            </a:r>
          </a:p>
        </p:txBody>
      </p:sp>
      <p:sp>
        <p:nvSpPr>
          <p:cNvPr id="18" name="Text Box 31">
            <a:extLst>
              <a:ext uri="{FF2B5EF4-FFF2-40B4-BE49-F238E27FC236}">
                <a16:creationId xmlns:a16="http://schemas.microsoft.com/office/drawing/2014/main" id="{8321BCC6-DBEC-41D3-A955-6FE293251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46959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19" name="Line 32">
            <a:extLst>
              <a:ext uri="{FF2B5EF4-FFF2-40B4-BE49-F238E27FC236}">
                <a16:creationId xmlns:a16="http://schemas.microsoft.com/office/drawing/2014/main" id="{C08E15C6-E14F-454D-94E7-430729177A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1512" y="3725182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0" name="Text Box 33">
            <a:extLst>
              <a:ext uri="{FF2B5EF4-FFF2-40B4-BE49-F238E27FC236}">
                <a16:creationId xmlns:a16="http://schemas.microsoft.com/office/drawing/2014/main" id="{AED8C357-9CED-4D7C-89A7-9495B9B9C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6675" y="2791732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137.196.7.78</a:t>
            </a:r>
          </a:p>
        </p:txBody>
      </p:sp>
      <p:sp>
        <p:nvSpPr>
          <p:cNvPr id="21" name="Line 34">
            <a:extLst>
              <a:ext uri="{FF2B5EF4-FFF2-40B4-BE49-F238E27FC236}">
                <a16:creationId xmlns:a16="http://schemas.microsoft.com/office/drawing/2014/main" id="{8BFC4EE0-143D-4A3A-9AAB-0BDD8A5430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06812" y="2929845"/>
            <a:ext cx="234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" name="Line 35">
            <a:extLst>
              <a:ext uri="{FF2B5EF4-FFF2-40B4-BE49-F238E27FC236}">
                <a16:creationId xmlns:a16="http://schemas.microsoft.com/office/drawing/2014/main" id="{96ACCFEC-B54F-40C3-9D59-DA9BE620D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6325" y="3925207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" name="Text Box 36">
            <a:extLst>
              <a:ext uri="{FF2B5EF4-FFF2-40B4-BE49-F238E27FC236}">
                <a16:creationId xmlns:a16="http://schemas.microsoft.com/office/drawing/2014/main" id="{5DF56FC0-E220-49EC-842C-035C3C557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725" y="369184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24" name="Line 38">
            <a:extLst>
              <a:ext uri="{FF2B5EF4-FFF2-40B4-BE49-F238E27FC236}">
                <a16:creationId xmlns:a16="http://schemas.microsoft.com/office/drawing/2014/main" id="{5B48FE73-3772-4904-91BE-EED4982FCF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68637" y="5806395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" name="Text Box 39">
            <a:extLst>
              <a:ext uri="{FF2B5EF4-FFF2-40B4-BE49-F238E27FC236}">
                <a16:creationId xmlns:a16="http://schemas.microsoft.com/office/drawing/2014/main" id="{675B6D23-08B6-4144-B3A7-739338EB6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537" y="5652407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137.196.7.88</a:t>
            </a:r>
          </a:p>
        </p:txBody>
      </p:sp>
      <p:sp>
        <p:nvSpPr>
          <p:cNvPr id="26" name="Rectangle 43">
            <a:extLst>
              <a:ext uri="{FF2B5EF4-FFF2-40B4-BE49-F238E27FC236}">
                <a16:creationId xmlns:a16="http://schemas.microsoft.com/office/drawing/2014/main" id="{1D0F6FA8-6ABF-4D1B-B55B-9A7968B68A13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591844" y="4286363"/>
            <a:ext cx="127000" cy="1952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27" name="Group 44">
            <a:extLst>
              <a:ext uri="{FF2B5EF4-FFF2-40B4-BE49-F238E27FC236}">
                <a16:creationId xmlns:a16="http://schemas.microsoft.com/office/drawing/2014/main" id="{4C463B20-CE7D-4AB5-A1A4-37DC85CFFD7C}"/>
              </a:ext>
            </a:extLst>
          </p:cNvPr>
          <p:cNvGrpSpPr>
            <a:grpSpLocks/>
          </p:cNvGrpSpPr>
          <p:nvPr/>
        </p:nvGrpSpPr>
        <p:grpSpPr bwMode="auto">
          <a:xfrm>
            <a:off x="4494212" y="4161745"/>
            <a:ext cx="598488" cy="520700"/>
            <a:chOff x="-44" y="1473"/>
            <a:chExt cx="981" cy="1105"/>
          </a:xfrm>
        </p:grpSpPr>
        <p:pic>
          <p:nvPicPr>
            <p:cNvPr id="28" name="Picture 45" descr="desktop_computer_stylized_medium">
              <a:extLst>
                <a:ext uri="{FF2B5EF4-FFF2-40B4-BE49-F238E27FC236}">
                  <a16:creationId xmlns:a16="http://schemas.microsoft.com/office/drawing/2014/main" id="{21EBA07B-F557-43E5-A600-E60170D0D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Freeform 46">
              <a:extLst>
                <a:ext uri="{FF2B5EF4-FFF2-40B4-BE49-F238E27FC236}">
                  <a16:creationId xmlns:a16="http://schemas.microsoft.com/office/drawing/2014/main" id="{C8A51456-C4DF-4877-8C62-D24CCABC35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30" name="Group 47">
            <a:extLst>
              <a:ext uri="{FF2B5EF4-FFF2-40B4-BE49-F238E27FC236}">
                <a16:creationId xmlns:a16="http://schemas.microsoft.com/office/drawing/2014/main" id="{58E3EAEC-8F35-4B72-90F7-620BE1A950DB}"/>
              </a:ext>
            </a:extLst>
          </p:cNvPr>
          <p:cNvGrpSpPr>
            <a:grpSpLocks/>
          </p:cNvGrpSpPr>
          <p:nvPr/>
        </p:nvGrpSpPr>
        <p:grpSpPr bwMode="auto">
          <a:xfrm>
            <a:off x="1589087" y="3964895"/>
            <a:ext cx="709613" cy="520700"/>
            <a:chOff x="267" y="2244"/>
            <a:chExt cx="581" cy="415"/>
          </a:xfrm>
        </p:grpSpPr>
        <p:sp>
          <p:nvSpPr>
            <p:cNvPr id="31" name="Rectangle 48">
              <a:extLst>
                <a:ext uri="{FF2B5EF4-FFF2-40B4-BE49-F238E27FC236}">
                  <a16:creationId xmlns:a16="http://schemas.microsoft.com/office/drawing/2014/main" id="{2F9AA113-DE48-4B05-8B61-2BCA9268C7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717" y="2400"/>
              <a:ext cx="101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32" name="Group 49">
              <a:extLst>
                <a:ext uri="{FF2B5EF4-FFF2-40B4-BE49-F238E27FC236}">
                  <a16:creationId xmlns:a16="http://schemas.microsoft.com/office/drawing/2014/main" id="{7E957C91-6FA0-4F5A-A570-365524AE0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id="33" name="Picture 50" descr="desktop_computer_stylized_medium">
                <a:extLst>
                  <a:ext uri="{FF2B5EF4-FFF2-40B4-BE49-F238E27FC236}">
                    <a16:creationId xmlns:a16="http://schemas.microsoft.com/office/drawing/2014/main" id="{73054F41-03C7-4BFB-8AF7-265DAC313B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4" name="Freeform 51">
                <a:extLst>
                  <a:ext uri="{FF2B5EF4-FFF2-40B4-BE49-F238E27FC236}">
                    <a16:creationId xmlns:a16="http://schemas.microsoft.com/office/drawing/2014/main" id="{D9BA2C0B-3393-41AE-B411-988AA08D7F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35" name="Group 52">
            <a:extLst>
              <a:ext uri="{FF2B5EF4-FFF2-40B4-BE49-F238E27FC236}">
                <a16:creationId xmlns:a16="http://schemas.microsoft.com/office/drawing/2014/main" id="{992E3E7B-B1A8-449C-BAE0-A0EEB52B26A5}"/>
              </a:ext>
            </a:extLst>
          </p:cNvPr>
          <p:cNvGrpSpPr>
            <a:grpSpLocks/>
          </p:cNvGrpSpPr>
          <p:nvPr/>
        </p:nvGrpSpPr>
        <p:grpSpPr bwMode="auto">
          <a:xfrm>
            <a:off x="3089275" y="2852057"/>
            <a:ext cx="631825" cy="554038"/>
            <a:chOff x="1745" y="1276"/>
            <a:chExt cx="512" cy="489"/>
          </a:xfrm>
        </p:grpSpPr>
        <p:sp>
          <p:nvSpPr>
            <p:cNvPr id="36" name="Rectangle 53">
              <a:extLst>
                <a:ext uri="{FF2B5EF4-FFF2-40B4-BE49-F238E27FC236}">
                  <a16:creationId xmlns:a16="http://schemas.microsoft.com/office/drawing/2014/main" id="{168405ED-F767-4167-BFC8-4CADD5872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0" y="1604"/>
              <a:ext cx="100" cy="16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37" name="Group 54">
              <a:extLst>
                <a:ext uri="{FF2B5EF4-FFF2-40B4-BE49-F238E27FC236}">
                  <a16:creationId xmlns:a16="http://schemas.microsoft.com/office/drawing/2014/main" id="{AB4C0A3F-2578-47DB-8673-48A3951C6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id="38" name="Picture 55" descr="desktop_computer_stylized_medium">
                <a:extLst>
                  <a:ext uri="{FF2B5EF4-FFF2-40B4-BE49-F238E27FC236}">
                    <a16:creationId xmlns:a16="http://schemas.microsoft.com/office/drawing/2014/main" id="{072085EF-E9BE-426F-B956-CA52581A97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Freeform 56">
                <a:extLst>
                  <a:ext uri="{FF2B5EF4-FFF2-40B4-BE49-F238E27FC236}">
                    <a16:creationId xmlns:a16="http://schemas.microsoft.com/office/drawing/2014/main" id="{9ADEE683-2274-4429-9246-C2BAFB9E081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sp>
        <p:nvSpPr>
          <p:cNvPr id="40" name="Rectangle 58">
            <a:extLst>
              <a:ext uri="{FF2B5EF4-FFF2-40B4-BE49-F238E27FC236}">
                <a16:creationId xmlns:a16="http://schemas.microsoft.com/office/drawing/2014/main" id="{D0CF3C7D-E3B0-4EAB-AD21-983905CA0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2" y="5449207"/>
            <a:ext cx="123825" cy="182563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41" name="Group 59">
            <a:extLst>
              <a:ext uri="{FF2B5EF4-FFF2-40B4-BE49-F238E27FC236}">
                <a16:creationId xmlns:a16="http://schemas.microsoft.com/office/drawing/2014/main" id="{EC06C00E-0785-4089-8827-E7B16B2F5E08}"/>
              </a:ext>
            </a:extLst>
          </p:cNvPr>
          <p:cNvGrpSpPr>
            <a:grpSpLocks/>
          </p:cNvGrpSpPr>
          <p:nvPr/>
        </p:nvGrpSpPr>
        <p:grpSpPr bwMode="auto">
          <a:xfrm>
            <a:off x="3098800" y="5588907"/>
            <a:ext cx="584200" cy="469900"/>
            <a:chOff x="-44" y="1473"/>
            <a:chExt cx="981" cy="1105"/>
          </a:xfrm>
        </p:grpSpPr>
        <p:pic>
          <p:nvPicPr>
            <p:cNvPr id="42" name="Picture 60" descr="desktop_computer_stylized_medium">
              <a:extLst>
                <a:ext uri="{FF2B5EF4-FFF2-40B4-BE49-F238E27FC236}">
                  <a16:creationId xmlns:a16="http://schemas.microsoft.com/office/drawing/2014/main" id="{079A99D6-EEA8-4D8F-9E40-DA7046DF0E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Freeform 61">
              <a:extLst>
                <a:ext uri="{FF2B5EF4-FFF2-40B4-BE49-F238E27FC236}">
                  <a16:creationId xmlns:a16="http://schemas.microsoft.com/office/drawing/2014/main" id="{798A8B16-3B89-471A-8EBC-7BBF014134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437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5BA3F-3C1E-4C8B-A20A-C5ADCD9F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协议 </a:t>
            </a:r>
            <a:r>
              <a:rPr lang="en-US" altLang="zh-CN" dirty="0"/>
              <a:t>– </a:t>
            </a:r>
            <a:r>
              <a:rPr lang="zh-CN" altLang="en-US" dirty="0"/>
              <a:t>同一局域网内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1548B-EA0D-4EFE-9382-CE68726AC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5619750" cy="3809999"/>
          </a:xfrm>
        </p:spPr>
        <p:txBody>
          <a:bodyPr>
            <a:no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需要发送数据报给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/>
              <a:t>假设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ARP</a:t>
            </a:r>
            <a:r>
              <a:rPr lang="zh-CN" altLang="en-US" dirty="0"/>
              <a:t>表中并没有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虽然</a:t>
            </a:r>
            <a:r>
              <a:rPr lang="en-US" altLang="zh-CN" dirty="0"/>
              <a:t>A</a:t>
            </a:r>
            <a:r>
              <a:rPr lang="zh-CN" altLang="en-US" dirty="0"/>
              <a:t>知道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地址，在网络层</a:t>
            </a:r>
            <a:r>
              <a:rPr lang="en-US" altLang="zh-CN" dirty="0"/>
              <a:t>A</a:t>
            </a:r>
            <a:r>
              <a:rPr lang="zh-CN" altLang="en-US" dirty="0"/>
              <a:t>知道</a:t>
            </a:r>
            <a:r>
              <a:rPr lang="en-US" altLang="zh-CN" dirty="0"/>
              <a:t>B</a:t>
            </a:r>
            <a:r>
              <a:rPr lang="zh-CN" altLang="en-US" dirty="0"/>
              <a:t>的位置，但是链路层</a:t>
            </a:r>
            <a:r>
              <a:rPr lang="en-US" altLang="zh-CN" dirty="0"/>
              <a:t>A</a:t>
            </a:r>
            <a:r>
              <a:rPr lang="zh-CN" altLang="en-US" dirty="0"/>
              <a:t>并不知道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发送</a:t>
            </a:r>
            <a:r>
              <a:rPr lang="zh-CN" altLang="en-US" b="1" dirty="0">
                <a:solidFill>
                  <a:srgbClr val="FF0000"/>
                </a:solidFill>
              </a:rPr>
              <a:t>广播</a:t>
            </a:r>
            <a:r>
              <a:rPr lang="en-US" altLang="zh-CN" dirty="0"/>
              <a:t>ARP</a:t>
            </a:r>
            <a:r>
              <a:rPr lang="zh-CN" altLang="en-US" dirty="0"/>
              <a:t>查询</a:t>
            </a:r>
            <a:r>
              <a:rPr lang="en-US" altLang="zh-CN" dirty="0"/>
              <a:t>packet</a:t>
            </a:r>
            <a:r>
              <a:rPr lang="zh-CN" altLang="en-US" dirty="0"/>
              <a:t>，包含了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endParaRPr lang="en-US" altLang="zh-CN" dirty="0"/>
          </a:p>
          <a:p>
            <a:pPr lvl="1"/>
            <a:r>
              <a:rPr lang="zh-CN" altLang="en-US" dirty="0"/>
              <a:t>该</a:t>
            </a:r>
            <a:r>
              <a:rPr lang="en-US" altLang="zh-CN" dirty="0"/>
              <a:t>packet</a:t>
            </a:r>
            <a:r>
              <a:rPr lang="zh-CN" altLang="en-US" dirty="0"/>
              <a:t>中的目的</a:t>
            </a:r>
            <a:r>
              <a:rPr lang="en-US" altLang="zh-CN" dirty="0"/>
              <a:t>MAC</a:t>
            </a:r>
            <a:r>
              <a:rPr lang="zh-CN" altLang="en-US" dirty="0"/>
              <a:t>地址是</a:t>
            </a:r>
            <a:r>
              <a:rPr lang="en-US" altLang="zh-CN" dirty="0"/>
              <a:t>FF-FF-FF-FF-FF-FF</a:t>
            </a:r>
            <a:r>
              <a:rPr lang="zh-CN" altLang="en-US" dirty="0"/>
              <a:t>（广播）</a:t>
            </a:r>
            <a:endParaRPr lang="en-US" altLang="zh-CN" dirty="0"/>
          </a:p>
          <a:p>
            <a:pPr lvl="1"/>
            <a:r>
              <a:rPr lang="zh-CN" altLang="en-US" dirty="0"/>
              <a:t>局域网中所有节点都收到了该查询</a:t>
            </a:r>
            <a:endParaRPr lang="en-US" altLang="zh-CN" dirty="0"/>
          </a:p>
          <a:p>
            <a:r>
              <a:rPr lang="en-US" altLang="zh-CN" dirty="0"/>
              <a:t>B</a:t>
            </a:r>
            <a:r>
              <a:rPr lang="zh-CN" altLang="en-US" dirty="0"/>
              <a:t>收到该</a:t>
            </a:r>
            <a:r>
              <a:rPr lang="en-US" altLang="zh-CN" dirty="0"/>
              <a:t>packet</a:t>
            </a:r>
            <a:r>
              <a:rPr lang="zh-CN" altLang="en-US" dirty="0"/>
              <a:t>，将自身的</a:t>
            </a:r>
            <a:r>
              <a:rPr lang="en-US" altLang="zh-CN" dirty="0"/>
              <a:t>MAC</a:t>
            </a:r>
            <a:r>
              <a:rPr lang="zh-CN" altLang="en-US" dirty="0"/>
              <a:t>地址回复给</a:t>
            </a:r>
            <a:r>
              <a:rPr lang="en-US" altLang="zh-CN" dirty="0"/>
              <a:t>A</a:t>
            </a:r>
          </a:p>
          <a:p>
            <a:pPr lvl="1"/>
            <a:r>
              <a:rPr lang="zh-CN" altLang="en-US" dirty="0"/>
              <a:t>这个回复帧，发送给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MAC</a:t>
            </a:r>
            <a:r>
              <a:rPr lang="zh-CN" altLang="en-US" dirty="0"/>
              <a:t>地址（</a:t>
            </a:r>
            <a:r>
              <a:rPr lang="zh-CN" altLang="en-US" b="1" dirty="0">
                <a:solidFill>
                  <a:srgbClr val="FF0000"/>
                </a:solidFill>
              </a:rPr>
              <a:t>单播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6645D1D4-2CD1-4B6E-B066-7C6874C2D00B}"/>
              </a:ext>
            </a:extLst>
          </p:cNvPr>
          <p:cNvSpPr txBox="1">
            <a:spLocks/>
          </p:cNvSpPr>
          <p:nvPr/>
        </p:nvSpPr>
        <p:spPr>
          <a:xfrm>
            <a:off x="7157357" y="1981201"/>
            <a:ext cx="3739243" cy="3809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</a:t>
            </a:r>
            <a:r>
              <a:rPr lang="zh-CN" altLang="en-US" dirty="0"/>
              <a:t>将学习到的</a:t>
            </a:r>
            <a:r>
              <a:rPr lang="en-US" altLang="zh-CN" dirty="0"/>
              <a:t>IP-MAC</a:t>
            </a:r>
            <a:r>
              <a:rPr lang="zh-CN" altLang="en-US" dirty="0"/>
              <a:t>地址映射存放在其</a:t>
            </a:r>
            <a:r>
              <a:rPr lang="en-US" altLang="zh-CN" dirty="0"/>
              <a:t>ARP</a:t>
            </a:r>
            <a:r>
              <a:rPr lang="zh-CN" altLang="en-US" dirty="0"/>
              <a:t>表中，直到该信息过时：</a:t>
            </a:r>
            <a:endParaRPr lang="en-US" altLang="zh-CN" dirty="0"/>
          </a:p>
          <a:p>
            <a:pPr lvl="1"/>
            <a:r>
              <a:rPr lang="zh-CN" altLang="en-US" dirty="0"/>
              <a:t>除非更新信息，否则在</a:t>
            </a:r>
            <a:r>
              <a:rPr lang="en-US" altLang="zh-CN" dirty="0"/>
              <a:t>TTL</a:t>
            </a:r>
            <a:r>
              <a:rPr lang="zh-CN" altLang="en-US" dirty="0"/>
              <a:t>后该信息即为过时</a:t>
            </a:r>
            <a:endParaRPr lang="en-US" altLang="zh-CN" dirty="0"/>
          </a:p>
          <a:p>
            <a:r>
              <a:rPr lang="en-US" altLang="zh-CN" dirty="0"/>
              <a:t>ARP</a:t>
            </a:r>
            <a:r>
              <a:rPr lang="zh-CN" altLang="en-US" dirty="0"/>
              <a:t>协议是“即插即用</a:t>
            </a:r>
            <a:r>
              <a:rPr lang="en-US" altLang="zh-CN" dirty="0"/>
              <a:t>”</a:t>
            </a:r>
            <a:r>
              <a:rPr lang="zh-CN" altLang="en-US" dirty="0"/>
              <a:t>的：</a:t>
            </a:r>
            <a:endParaRPr lang="en-US" altLang="zh-CN" dirty="0"/>
          </a:p>
          <a:p>
            <a:pPr lvl="1"/>
            <a:r>
              <a:rPr lang="zh-CN" altLang="en-US" dirty="0"/>
              <a:t>节点创建自己的</a:t>
            </a:r>
            <a:r>
              <a:rPr lang="en-US" altLang="zh-CN" dirty="0"/>
              <a:t>ARP</a:t>
            </a:r>
            <a:r>
              <a:rPr lang="zh-CN" altLang="en-US" dirty="0"/>
              <a:t>表格，并不需要网络管理员的人工干涉。</a:t>
            </a:r>
          </a:p>
        </p:txBody>
      </p:sp>
    </p:spTree>
    <p:extLst>
      <p:ext uri="{BB962C8B-B14F-4D97-AF65-F5344CB8AC3E}">
        <p14:creationId xmlns:p14="http://schemas.microsoft.com/office/powerpoint/2010/main" val="138804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D42F9-1E60-4AB9-BD5B-681FF991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ARP</a:t>
            </a:r>
            <a:r>
              <a:rPr lang="zh-CN" altLang="en-US" dirty="0"/>
              <a:t>协议 </a:t>
            </a:r>
            <a:r>
              <a:rPr lang="en-US" altLang="zh-CN" dirty="0"/>
              <a:t>– </a:t>
            </a:r>
            <a:r>
              <a:rPr lang="zh-CN" altLang="en-US" dirty="0"/>
              <a:t>不在同一局域网内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03021-E99F-43A8-BCA4-44D34BACA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过程基本相同，但需要分开先从边缘路由器跳转，获得各自的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zh-CN" altLang="en-US" dirty="0"/>
              <a:t>具体过程，需要先学习</a:t>
            </a:r>
            <a:r>
              <a:rPr lang="en-US" altLang="zh-CN" dirty="0"/>
              <a:t>IP</a:t>
            </a:r>
            <a:r>
              <a:rPr lang="zh-CN" altLang="en-US" dirty="0"/>
              <a:t>协议，此处不展开</a:t>
            </a:r>
            <a:endParaRPr lang="en-US" altLang="zh-CN" dirty="0"/>
          </a:p>
          <a:p>
            <a:r>
              <a:rPr lang="zh-CN" altLang="en-US" dirty="0"/>
              <a:t>待学习</a:t>
            </a:r>
            <a:r>
              <a:rPr lang="en-US" altLang="zh-CN" dirty="0"/>
              <a:t>IP</a:t>
            </a:r>
            <a:r>
              <a:rPr lang="zh-CN" altLang="en-US" dirty="0"/>
              <a:t>协议后再讲述</a:t>
            </a:r>
          </a:p>
        </p:txBody>
      </p:sp>
    </p:spTree>
    <p:extLst>
      <p:ext uri="{BB962C8B-B14F-4D97-AF65-F5344CB8AC3E}">
        <p14:creationId xmlns:p14="http://schemas.microsoft.com/office/powerpoint/2010/main" val="239681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以太网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Ethernet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79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D42F9-1E60-4AB9-BD5B-681FF991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Ethernet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403021-E99F-43A8-BCA4-44D34BACA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以太网，是现在的事实上的主流有线局域网技术</a:t>
            </a:r>
            <a:endParaRPr lang="en-US" altLang="zh-CN" dirty="0"/>
          </a:p>
          <a:p>
            <a:pPr lvl="1"/>
            <a:r>
              <a:rPr lang="zh-CN" altLang="en-US" dirty="0"/>
              <a:t>单一芯片，可以实现多种带宽</a:t>
            </a:r>
            <a:endParaRPr lang="en-US" altLang="zh-CN" dirty="0"/>
          </a:p>
          <a:p>
            <a:pPr lvl="1"/>
            <a:r>
              <a:rPr lang="zh-CN" altLang="en-US" dirty="0"/>
              <a:t>第一个广泛采用的局域网技术</a:t>
            </a:r>
            <a:endParaRPr lang="en-US" altLang="zh-CN" dirty="0"/>
          </a:p>
          <a:p>
            <a:pPr lvl="1"/>
            <a:r>
              <a:rPr lang="zh-CN" altLang="en-US" dirty="0"/>
              <a:t>简单、便宜、速度快</a:t>
            </a:r>
            <a:endParaRPr lang="en-US" altLang="zh-CN" dirty="0"/>
          </a:p>
          <a:p>
            <a:r>
              <a:rPr lang="zh-CN" altLang="en-US" dirty="0"/>
              <a:t>以太网的物理拓扑（</a:t>
            </a:r>
            <a:r>
              <a:rPr lang="en-US" altLang="zh-CN" dirty="0"/>
              <a:t>physical topology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总线拓扑</a:t>
            </a:r>
            <a:r>
              <a:rPr lang="zh-CN" altLang="en-US" dirty="0"/>
              <a:t>（直至</a:t>
            </a:r>
            <a:r>
              <a:rPr lang="en-US" altLang="zh-CN" dirty="0"/>
              <a:t>90</a:t>
            </a:r>
            <a:r>
              <a:rPr lang="zh-CN" altLang="en-US" dirty="0"/>
              <a:t>年代中期）</a:t>
            </a:r>
            <a:endParaRPr lang="en-US" altLang="zh-CN" dirty="0"/>
          </a:p>
          <a:p>
            <a:pPr lvl="2"/>
            <a:r>
              <a:rPr lang="zh-CN" altLang="en-US" dirty="0"/>
              <a:t>所有节点处于同一碰撞域（可能互相发生碰撞）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星形拓扑</a:t>
            </a:r>
            <a:r>
              <a:rPr lang="zh-CN" altLang="en-US" dirty="0"/>
              <a:t>（现今）</a:t>
            </a:r>
            <a:endParaRPr lang="en-US" altLang="zh-CN" dirty="0"/>
          </a:p>
          <a:p>
            <a:pPr lvl="2"/>
            <a:r>
              <a:rPr lang="zh-CN" altLang="en-US" dirty="0"/>
              <a:t>采用交换机（</a:t>
            </a:r>
            <a:r>
              <a:rPr lang="en-US" altLang="zh-CN" dirty="0"/>
              <a:t>switch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每个“辐条</a:t>
            </a:r>
            <a:r>
              <a:rPr lang="en-US" altLang="zh-CN" dirty="0"/>
              <a:t>”</a:t>
            </a:r>
            <a:r>
              <a:rPr lang="zh-CN" altLang="en-US" dirty="0"/>
              <a:t>运行各自的以太网协议，各自组成碰撞域</a:t>
            </a:r>
          </a:p>
        </p:txBody>
      </p:sp>
      <p:sp>
        <p:nvSpPr>
          <p:cNvPr id="4" name="Line 32">
            <a:extLst>
              <a:ext uri="{FF2B5EF4-FFF2-40B4-BE49-F238E27FC236}">
                <a16:creationId xmlns:a16="http://schemas.microsoft.com/office/drawing/2014/main" id="{E733E780-B94F-434F-9378-08068C09AE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69652" y="643553"/>
            <a:ext cx="752475" cy="146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" name="Line 33">
            <a:extLst>
              <a:ext uri="{FF2B5EF4-FFF2-40B4-BE49-F238E27FC236}">
                <a16:creationId xmlns:a16="http://schemas.microsoft.com/office/drawing/2014/main" id="{67BC9EE7-39AF-444D-916D-2212FFAD0FF1}"/>
              </a:ext>
            </a:extLst>
          </p:cNvPr>
          <p:cNvSpPr>
            <a:spLocks noChangeShapeType="1"/>
          </p:cNvSpPr>
          <p:nvPr/>
        </p:nvSpPr>
        <p:spPr bwMode="auto">
          <a:xfrm>
            <a:off x="9341077" y="1421428"/>
            <a:ext cx="3921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Line 34">
            <a:extLst>
              <a:ext uri="{FF2B5EF4-FFF2-40B4-BE49-F238E27FC236}">
                <a16:creationId xmlns:a16="http://schemas.microsoft.com/office/drawing/2014/main" id="{2355A77B-C532-4F26-A021-E993E56CA6EE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3589" y="1975466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Line 35">
            <a:extLst>
              <a:ext uri="{FF2B5EF4-FFF2-40B4-BE49-F238E27FC236}">
                <a16:creationId xmlns:a16="http://schemas.microsoft.com/office/drawing/2014/main" id="{D6F708C5-90C5-4CB0-8017-CE388A3A66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41139" y="1189653"/>
            <a:ext cx="287338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" name="Line 37">
            <a:extLst>
              <a:ext uri="{FF2B5EF4-FFF2-40B4-BE49-F238E27FC236}">
                <a16:creationId xmlns:a16="http://schemas.microsoft.com/office/drawing/2014/main" id="{CF76DB94-BAAD-4919-BD3B-ADB906480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3177" y="816591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Line 38">
            <a:extLst>
              <a:ext uri="{FF2B5EF4-FFF2-40B4-BE49-F238E27FC236}">
                <a16:creationId xmlns:a16="http://schemas.microsoft.com/office/drawing/2014/main" id="{47AB4D92-459D-4F87-B4EB-A143EE38911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33177" y="816591"/>
            <a:ext cx="39211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" name="Line 39">
            <a:extLst>
              <a:ext uri="{FF2B5EF4-FFF2-40B4-BE49-F238E27FC236}">
                <a16:creationId xmlns:a16="http://schemas.microsoft.com/office/drawing/2014/main" id="{5904DBC6-0F19-4C57-B350-247059CF1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3639" y="1865928"/>
            <a:ext cx="3079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" name="Text Box 41">
            <a:extLst>
              <a:ext uri="{FF2B5EF4-FFF2-40B4-BE49-F238E27FC236}">
                <a16:creationId xmlns:a16="http://schemas.microsoft.com/office/drawing/2014/main" id="{7A7E83D0-5E8A-4D49-A5AD-36CD7B0F6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402" y="2450128"/>
            <a:ext cx="21859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bus: </a:t>
            </a:r>
            <a:r>
              <a:rPr lang="en-US" i="0" dirty="0">
                <a:latin typeface="Arial" charset="0"/>
                <a:cs typeface="Arial" charset="0"/>
              </a:rPr>
              <a:t>coaxial cable</a:t>
            </a:r>
          </a:p>
        </p:txBody>
      </p:sp>
      <p:grpSp>
        <p:nvGrpSpPr>
          <p:cNvPr id="12" name="Group 37">
            <a:extLst>
              <a:ext uri="{FF2B5EF4-FFF2-40B4-BE49-F238E27FC236}">
                <a16:creationId xmlns:a16="http://schemas.microsoft.com/office/drawing/2014/main" id="{A35AD67A-2D0D-42CE-B2C8-1DE0894B6E52}"/>
              </a:ext>
            </a:extLst>
          </p:cNvPr>
          <p:cNvGrpSpPr>
            <a:grpSpLocks/>
          </p:cNvGrpSpPr>
          <p:nvPr/>
        </p:nvGrpSpPr>
        <p:grpSpPr bwMode="auto">
          <a:xfrm>
            <a:off x="9942739" y="940416"/>
            <a:ext cx="711200" cy="601662"/>
            <a:chOff x="7179310" y="4033520"/>
            <a:chExt cx="1009650" cy="855028"/>
          </a:xfrm>
        </p:grpSpPr>
        <p:grpSp>
          <p:nvGrpSpPr>
            <p:cNvPr id="13" name="Group 44">
              <a:extLst>
                <a:ext uri="{FF2B5EF4-FFF2-40B4-BE49-F238E27FC236}">
                  <a16:creationId xmlns:a16="http://schemas.microsoft.com/office/drawing/2014/main" id="{50E6677A-AC80-42CD-98D0-8C09FA41F6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15" name="Picture 45" descr="desktop_computer_stylized_medium">
                <a:extLst>
                  <a:ext uri="{FF2B5EF4-FFF2-40B4-BE49-F238E27FC236}">
                    <a16:creationId xmlns:a16="http://schemas.microsoft.com/office/drawing/2014/main" id="{66327C07-EC21-439E-8885-BCC91AD9A0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Freeform 46">
                <a:extLst>
                  <a:ext uri="{FF2B5EF4-FFF2-40B4-BE49-F238E27FC236}">
                    <a16:creationId xmlns:a16="http://schemas.microsoft.com/office/drawing/2014/main" id="{07BCF6E9-24F3-42AD-98DB-3079AAF0387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4" name="Rectangle 43">
              <a:extLst>
                <a:ext uri="{FF2B5EF4-FFF2-40B4-BE49-F238E27FC236}">
                  <a16:creationId xmlns:a16="http://schemas.microsoft.com/office/drawing/2014/main" id="{A307030E-D0EB-40FD-8BF2-1D8F653E988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438418" y="4308853"/>
              <a:ext cx="128593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17" name="Group 42">
            <a:extLst>
              <a:ext uri="{FF2B5EF4-FFF2-40B4-BE49-F238E27FC236}">
                <a16:creationId xmlns:a16="http://schemas.microsoft.com/office/drawing/2014/main" id="{CCC8E6D8-D613-42A8-B14D-27B52E24EDC7}"/>
              </a:ext>
            </a:extLst>
          </p:cNvPr>
          <p:cNvGrpSpPr>
            <a:grpSpLocks/>
          </p:cNvGrpSpPr>
          <p:nvPr/>
        </p:nvGrpSpPr>
        <p:grpSpPr bwMode="auto">
          <a:xfrm>
            <a:off x="8966427" y="503853"/>
            <a:ext cx="701675" cy="517525"/>
            <a:chOff x="1046480" y="3962400"/>
            <a:chExt cx="1026163" cy="761428"/>
          </a:xfrm>
        </p:grpSpPr>
        <p:sp>
          <p:nvSpPr>
            <p:cNvPr id="18" name="Rectangle 48">
              <a:extLst>
                <a:ext uri="{FF2B5EF4-FFF2-40B4-BE49-F238E27FC236}">
                  <a16:creationId xmlns:a16="http://schemas.microsoft.com/office/drawing/2014/main" id="{6444000F-C4FC-4768-A1C7-C7AC99676D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93547" y="4299487"/>
              <a:ext cx="109777" cy="248416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19" name="Group 49">
              <a:extLst>
                <a:ext uri="{FF2B5EF4-FFF2-40B4-BE49-F238E27FC236}">
                  <a16:creationId xmlns:a16="http://schemas.microsoft.com/office/drawing/2014/main" id="{2D188280-8871-478E-A07F-302805FE0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20" name="Picture 50" descr="desktop_computer_stylized_medium">
                <a:extLst>
                  <a:ext uri="{FF2B5EF4-FFF2-40B4-BE49-F238E27FC236}">
                    <a16:creationId xmlns:a16="http://schemas.microsoft.com/office/drawing/2014/main" id="{F530860B-88BD-4227-80EF-5B645E80AD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51">
                <a:extLst>
                  <a:ext uri="{FF2B5EF4-FFF2-40B4-BE49-F238E27FC236}">
                    <a16:creationId xmlns:a16="http://schemas.microsoft.com/office/drawing/2014/main" id="{5561FB44-A50A-4983-B1D8-319AE325D36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22" name="Group 47">
            <a:extLst>
              <a:ext uri="{FF2B5EF4-FFF2-40B4-BE49-F238E27FC236}">
                <a16:creationId xmlns:a16="http://schemas.microsoft.com/office/drawing/2014/main" id="{9E7F48B9-B5C5-4131-B2BE-4975A8E6D56F}"/>
              </a:ext>
            </a:extLst>
          </p:cNvPr>
          <p:cNvGrpSpPr>
            <a:grpSpLocks/>
          </p:cNvGrpSpPr>
          <p:nvPr/>
        </p:nvGrpSpPr>
        <p:grpSpPr bwMode="auto">
          <a:xfrm>
            <a:off x="8682264" y="1092816"/>
            <a:ext cx="701675" cy="517525"/>
            <a:chOff x="1046480" y="3962400"/>
            <a:chExt cx="1026163" cy="761428"/>
          </a:xfrm>
        </p:grpSpPr>
        <p:sp>
          <p:nvSpPr>
            <p:cNvPr id="23" name="Rectangle 48">
              <a:extLst>
                <a:ext uri="{FF2B5EF4-FFF2-40B4-BE49-F238E27FC236}">
                  <a16:creationId xmlns:a16="http://schemas.microsoft.com/office/drawing/2014/main" id="{99C0423C-6775-4EA1-AD91-CF53AA4A5A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4" name="Group 49">
              <a:extLst>
                <a:ext uri="{FF2B5EF4-FFF2-40B4-BE49-F238E27FC236}">
                  <a16:creationId xmlns:a16="http://schemas.microsoft.com/office/drawing/2014/main" id="{56199583-F165-47D0-86B6-BCAD6B96D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25" name="Picture 50" descr="desktop_computer_stylized_medium">
                <a:extLst>
                  <a:ext uri="{FF2B5EF4-FFF2-40B4-BE49-F238E27FC236}">
                    <a16:creationId xmlns:a16="http://schemas.microsoft.com/office/drawing/2014/main" id="{9B88E670-3AF5-4533-A8B0-3D0DF2B1DE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7634E650-E716-42EC-9C43-ACA9885D4E9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27" name="Group 52">
            <a:extLst>
              <a:ext uri="{FF2B5EF4-FFF2-40B4-BE49-F238E27FC236}">
                <a16:creationId xmlns:a16="http://schemas.microsoft.com/office/drawing/2014/main" id="{98F2FCD5-C935-4D9A-AB08-71B449799F2A}"/>
              </a:ext>
            </a:extLst>
          </p:cNvPr>
          <p:cNvGrpSpPr>
            <a:grpSpLocks/>
          </p:cNvGrpSpPr>
          <p:nvPr/>
        </p:nvGrpSpPr>
        <p:grpSpPr bwMode="auto">
          <a:xfrm>
            <a:off x="8488589" y="1651616"/>
            <a:ext cx="701675" cy="517525"/>
            <a:chOff x="1046480" y="3962400"/>
            <a:chExt cx="1026163" cy="761428"/>
          </a:xfrm>
        </p:grpSpPr>
        <p:sp>
          <p:nvSpPr>
            <p:cNvPr id="28" name="Rectangle 53">
              <a:extLst>
                <a:ext uri="{FF2B5EF4-FFF2-40B4-BE49-F238E27FC236}">
                  <a16:creationId xmlns:a16="http://schemas.microsoft.com/office/drawing/2014/main" id="{38702CD0-D203-48E2-8013-33488FE9FB5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93548" y="4299487"/>
              <a:ext cx="109776" cy="248414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29" name="Group 54">
              <a:extLst>
                <a:ext uri="{FF2B5EF4-FFF2-40B4-BE49-F238E27FC236}">
                  <a16:creationId xmlns:a16="http://schemas.microsoft.com/office/drawing/2014/main" id="{F8EB100A-46F2-4E42-9621-89329BC4F5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30" name="Picture 55" descr="desktop_computer_stylized_medium">
                <a:extLst>
                  <a:ext uri="{FF2B5EF4-FFF2-40B4-BE49-F238E27FC236}">
                    <a16:creationId xmlns:a16="http://schemas.microsoft.com/office/drawing/2014/main" id="{4C03D06A-DDF0-4471-9758-57AD54870C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Freeform 56">
                <a:extLst>
                  <a:ext uri="{FF2B5EF4-FFF2-40B4-BE49-F238E27FC236}">
                    <a16:creationId xmlns:a16="http://schemas.microsoft.com/office/drawing/2014/main" id="{2BA8717F-9126-4EF1-AD7D-8574E72964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32" name="Group 57">
            <a:extLst>
              <a:ext uri="{FF2B5EF4-FFF2-40B4-BE49-F238E27FC236}">
                <a16:creationId xmlns:a16="http://schemas.microsoft.com/office/drawing/2014/main" id="{A909FBCE-4C5B-4BBA-AFB7-D3C0AB707B04}"/>
              </a:ext>
            </a:extLst>
          </p:cNvPr>
          <p:cNvGrpSpPr>
            <a:grpSpLocks/>
          </p:cNvGrpSpPr>
          <p:nvPr/>
        </p:nvGrpSpPr>
        <p:grpSpPr bwMode="auto">
          <a:xfrm>
            <a:off x="9656989" y="1611928"/>
            <a:ext cx="711200" cy="600075"/>
            <a:chOff x="7179310" y="4033520"/>
            <a:chExt cx="1009650" cy="855028"/>
          </a:xfrm>
        </p:grpSpPr>
        <p:grpSp>
          <p:nvGrpSpPr>
            <p:cNvPr id="33" name="Group 44">
              <a:extLst>
                <a:ext uri="{FF2B5EF4-FFF2-40B4-BE49-F238E27FC236}">
                  <a16:creationId xmlns:a16="http://schemas.microsoft.com/office/drawing/2014/main" id="{70156F96-03EB-4A4E-9C85-BDEB0158E3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35" name="Picture 45" descr="desktop_computer_stylized_medium">
                <a:extLst>
                  <a:ext uri="{FF2B5EF4-FFF2-40B4-BE49-F238E27FC236}">
                    <a16:creationId xmlns:a16="http://schemas.microsoft.com/office/drawing/2014/main" id="{EA937D0E-8E4B-4B8B-88EF-464FB2FAB9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Freeform 46">
                <a:extLst>
                  <a:ext uri="{FF2B5EF4-FFF2-40B4-BE49-F238E27FC236}">
                    <a16:creationId xmlns:a16="http://schemas.microsoft.com/office/drawing/2014/main" id="{E118B9DC-9795-4BC0-9905-B100EFCBCE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4" name="Rectangle 43">
              <a:extLst>
                <a:ext uri="{FF2B5EF4-FFF2-40B4-BE49-F238E27FC236}">
                  <a16:creationId xmlns:a16="http://schemas.microsoft.com/office/drawing/2014/main" id="{6AE86E30-C2DC-41DF-B140-B9A99011EA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439379" y="4308711"/>
              <a:ext cx="126671" cy="196071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sp>
        <p:nvSpPr>
          <p:cNvPr id="37" name="Line 17">
            <a:extLst>
              <a:ext uri="{FF2B5EF4-FFF2-40B4-BE49-F238E27FC236}">
                <a16:creationId xmlns:a16="http://schemas.microsoft.com/office/drawing/2014/main" id="{EE295C91-06BE-4B66-A15E-19F7A8CA6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8439" y="3951903"/>
            <a:ext cx="974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8" name="Line 18">
            <a:extLst>
              <a:ext uri="{FF2B5EF4-FFF2-40B4-BE49-F238E27FC236}">
                <a16:creationId xmlns:a16="http://schemas.microsoft.com/office/drawing/2014/main" id="{E6A7B1BB-F79B-4E70-826A-F7D2392C7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8276" y="3359765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39" name="Line 19">
            <a:extLst>
              <a:ext uri="{FF2B5EF4-FFF2-40B4-BE49-F238E27FC236}">
                <a16:creationId xmlns:a16="http://schemas.microsoft.com/office/drawing/2014/main" id="{7B1827AF-8F97-49C3-8A3E-7C3FBDF70C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88776" y="3967778"/>
            <a:ext cx="1003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9CE748D6-22B0-4F2C-9ABF-AE42C35B63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98276" y="4093190"/>
            <a:ext cx="12700" cy="709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" name="Text Box 23">
            <a:extLst>
              <a:ext uri="{FF2B5EF4-FFF2-40B4-BE49-F238E27FC236}">
                <a16:creationId xmlns:a16="http://schemas.microsoft.com/office/drawing/2014/main" id="{0BB27C55-AE1C-4058-A32B-10C79D031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6076" y="4328140"/>
            <a:ext cx="75406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  <a:cs typeface="Arial" charset="0"/>
              </a:rPr>
              <a:t>switch</a:t>
            </a:r>
          </a:p>
        </p:txBody>
      </p:sp>
      <p:sp>
        <p:nvSpPr>
          <p:cNvPr id="42" name="Line 24">
            <a:extLst>
              <a:ext uri="{FF2B5EF4-FFF2-40B4-BE49-F238E27FC236}">
                <a16:creationId xmlns:a16="http://schemas.microsoft.com/office/drawing/2014/main" id="{9C3E12FB-A184-41F5-A183-02025E921C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75964" y="4117003"/>
            <a:ext cx="417512" cy="239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3" name="Text Box 42">
            <a:extLst>
              <a:ext uri="{FF2B5EF4-FFF2-40B4-BE49-F238E27FC236}">
                <a16:creationId xmlns:a16="http://schemas.microsoft.com/office/drawing/2014/main" id="{965275FF-04A3-48D8-A355-2C679F10A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1414" y="4532928"/>
            <a:ext cx="774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Arial" charset="0"/>
                <a:cs typeface="Arial" charset="0"/>
              </a:rPr>
              <a:t>star</a:t>
            </a:r>
          </a:p>
        </p:txBody>
      </p:sp>
      <p:grpSp>
        <p:nvGrpSpPr>
          <p:cNvPr id="44" name="Group 62">
            <a:extLst>
              <a:ext uri="{FF2B5EF4-FFF2-40B4-BE49-F238E27FC236}">
                <a16:creationId xmlns:a16="http://schemas.microsoft.com/office/drawing/2014/main" id="{9ABA541F-A924-48C5-B5BE-218532A35905}"/>
              </a:ext>
            </a:extLst>
          </p:cNvPr>
          <p:cNvGrpSpPr>
            <a:grpSpLocks/>
          </p:cNvGrpSpPr>
          <p:nvPr/>
        </p:nvGrpSpPr>
        <p:grpSpPr bwMode="auto">
          <a:xfrm>
            <a:off x="7661501" y="3529628"/>
            <a:ext cx="914400" cy="690562"/>
            <a:chOff x="1046480" y="3962400"/>
            <a:chExt cx="1026163" cy="761428"/>
          </a:xfrm>
        </p:grpSpPr>
        <p:sp>
          <p:nvSpPr>
            <p:cNvPr id="45" name="Rectangle 48">
              <a:extLst>
                <a:ext uri="{FF2B5EF4-FFF2-40B4-BE49-F238E27FC236}">
                  <a16:creationId xmlns:a16="http://schemas.microsoft.com/office/drawing/2014/main" id="{83E8DED9-D372-4328-86F5-1E4130BE9EA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1893689" y="4299817"/>
              <a:ext cx="110275" cy="24763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46" name="Group 49">
              <a:extLst>
                <a:ext uri="{FF2B5EF4-FFF2-40B4-BE49-F238E27FC236}">
                  <a16:creationId xmlns:a16="http://schemas.microsoft.com/office/drawing/2014/main" id="{7A63C3D8-87DC-4142-B5ED-196A253D9D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id="47" name="Picture 50" descr="desktop_computer_stylized_medium">
                <a:extLst>
                  <a:ext uri="{FF2B5EF4-FFF2-40B4-BE49-F238E27FC236}">
                    <a16:creationId xmlns:a16="http://schemas.microsoft.com/office/drawing/2014/main" id="{970D95D9-C9E9-493D-AB7C-8932AE3360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Freeform 51">
                <a:extLst>
                  <a:ext uri="{FF2B5EF4-FFF2-40B4-BE49-F238E27FC236}">
                    <a16:creationId xmlns:a16="http://schemas.microsoft.com/office/drawing/2014/main" id="{30BC2889-69C4-49B6-81C2-1C5BED52091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49" name="Group 67">
            <a:extLst>
              <a:ext uri="{FF2B5EF4-FFF2-40B4-BE49-F238E27FC236}">
                <a16:creationId xmlns:a16="http://schemas.microsoft.com/office/drawing/2014/main" id="{EE7BA7D9-4134-4724-840F-8F16A2170F7C}"/>
              </a:ext>
            </a:extLst>
          </p:cNvPr>
          <p:cNvGrpSpPr>
            <a:grpSpLocks/>
          </p:cNvGrpSpPr>
          <p:nvPr/>
        </p:nvGrpSpPr>
        <p:grpSpPr bwMode="auto">
          <a:xfrm>
            <a:off x="10790464" y="3621703"/>
            <a:ext cx="854075" cy="741362"/>
            <a:chOff x="7179310" y="4033520"/>
            <a:chExt cx="1009650" cy="855028"/>
          </a:xfrm>
        </p:grpSpPr>
        <p:grpSp>
          <p:nvGrpSpPr>
            <p:cNvPr id="50" name="Group 44">
              <a:extLst>
                <a:ext uri="{FF2B5EF4-FFF2-40B4-BE49-F238E27FC236}">
                  <a16:creationId xmlns:a16="http://schemas.microsoft.com/office/drawing/2014/main" id="{C9F71904-3654-4C9E-906A-52D855788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id="52" name="Picture 45" descr="desktop_computer_stylized_medium">
                <a:extLst>
                  <a:ext uri="{FF2B5EF4-FFF2-40B4-BE49-F238E27FC236}">
                    <a16:creationId xmlns:a16="http://schemas.microsoft.com/office/drawing/2014/main" id="{B7983702-A277-4D33-BDBF-64606E4A60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Freeform 46">
                <a:extLst>
                  <a:ext uri="{FF2B5EF4-FFF2-40B4-BE49-F238E27FC236}">
                    <a16:creationId xmlns:a16="http://schemas.microsoft.com/office/drawing/2014/main" id="{55EB5AD6-FFC8-45AF-98C6-F9E466671A7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51" name="Rectangle 43">
              <a:extLst>
                <a:ext uri="{FF2B5EF4-FFF2-40B4-BE49-F238E27FC236}">
                  <a16:creationId xmlns:a16="http://schemas.microsoft.com/office/drawing/2014/main" id="{2E3DC4FA-E8FD-45BA-BB12-87BEE03573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438954" y="4308497"/>
              <a:ext cx="128163" cy="19705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</p:grpSp>
      <p:sp>
        <p:nvSpPr>
          <p:cNvPr id="54" name="Rectangle 43">
            <a:extLst>
              <a:ext uri="{FF2B5EF4-FFF2-40B4-BE49-F238E27FC236}">
                <a16:creationId xmlns:a16="http://schemas.microsoft.com/office/drawing/2014/main" id="{45B31B36-3612-464D-BF8F-2B4BEDE92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9539" y="3193078"/>
            <a:ext cx="109537" cy="1651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Comic Sans MS" pitchFamily="66" charset="0"/>
              <a:ea typeface="+mn-ea"/>
              <a:cs typeface="+mn-cs"/>
            </a:endParaRPr>
          </a:p>
        </p:txBody>
      </p:sp>
      <p:grpSp>
        <p:nvGrpSpPr>
          <p:cNvPr id="55" name="Group 1">
            <a:extLst>
              <a:ext uri="{FF2B5EF4-FFF2-40B4-BE49-F238E27FC236}">
                <a16:creationId xmlns:a16="http://schemas.microsoft.com/office/drawing/2014/main" id="{4081804B-50EF-4269-9787-555EB40B3BAC}"/>
              </a:ext>
            </a:extLst>
          </p:cNvPr>
          <p:cNvGrpSpPr>
            <a:grpSpLocks/>
          </p:cNvGrpSpPr>
          <p:nvPr/>
        </p:nvGrpSpPr>
        <p:grpSpPr bwMode="auto">
          <a:xfrm>
            <a:off x="9185501" y="4767878"/>
            <a:ext cx="854075" cy="835025"/>
            <a:chOff x="8077200" y="3320111"/>
            <a:chExt cx="853440" cy="835329"/>
          </a:xfrm>
        </p:grpSpPr>
        <p:sp>
          <p:nvSpPr>
            <p:cNvPr id="56" name="Rectangle 43">
              <a:extLst>
                <a:ext uri="{FF2B5EF4-FFF2-40B4-BE49-F238E27FC236}">
                  <a16:creationId xmlns:a16="http://schemas.microsoft.com/office/drawing/2014/main" id="{0E7840BB-AE60-4D8B-A6F9-DB63C0F77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0826" y="3320111"/>
              <a:ext cx="111042" cy="165160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Comic Sans MS" pitchFamily="66" charset="0"/>
                <a:ea typeface="+mn-ea"/>
                <a:cs typeface="+mn-cs"/>
              </a:endParaRPr>
            </a:p>
          </p:txBody>
        </p:sp>
        <p:grpSp>
          <p:nvGrpSpPr>
            <p:cNvPr id="57" name="Group 44">
              <a:extLst>
                <a:ext uri="{FF2B5EF4-FFF2-40B4-BE49-F238E27FC236}">
                  <a16:creationId xmlns:a16="http://schemas.microsoft.com/office/drawing/2014/main" id="{0E3BB022-9F8E-4B7F-B06E-1E4C70D5AD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77200" y="3413760"/>
              <a:ext cx="853440" cy="741680"/>
              <a:chOff x="-44" y="1473"/>
              <a:chExt cx="981" cy="1105"/>
            </a:xfrm>
          </p:grpSpPr>
          <p:pic>
            <p:nvPicPr>
              <p:cNvPr id="58" name="Picture 45" descr="desktop_computer_stylized_medium">
                <a:extLst>
                  <a:ext uri="{FF2B5EF4-FFF2-40B4-BE49-F238E27FC236}">
                    <a16:creationId xmlns:a16="http://schemas.microsoft.com/office/drawing/2014/main" id="{400B2A81-A2B5-4181-81D7-099711BA88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Freeform 46">
                <a:extLst>
                  <a:ext uri="{FF2B5EF4-FFF2-40B4-BE49-F238E27FC236}">
                    <a16:creationId xmlns:a16="http://schemas.microsoft.com/office/drawing/2014/main" id="{20E51BBA-DFF2-4B08-AD8F-1BDE44E8D60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pic>
        <p:nvPicPr>
          <p:cNvPr id="60" name="Picture 3">
            <a:extLst>
              <a:ext uri="{FF2B5EF4-FFF2-40B4-BE49-F238E27FC236}">
                <a16:creationId xmlns:a16="http://schemas.microsoft.com/office/drawing/2014/main" id="{1D1A50B9-FFA1-4018-90B2-604D3B65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239" y="3804265"/>
            <a:ext cx="603250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3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DDC37-51DC-441F-BC14-2200EC60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以太网的帧结构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50A9-CEB7-44BD-9E45-BA121FF14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发送帧的</a:t>
            </a:r>
            <a:r>
              <a:rPr lang="en-US" altLang="zh-CN" dirty="0"/>
              <a:t>NIC</a:t>
            </a:r>
            <a:r>
              <a:rPr lang="zh-CN" altLang="en-US" dirty="0"/>
              <a:t>，负责将</a:t>
            </a:r>
            <a:r>
              <a:rPr lang="en-US" altLang="zh-CN" dirty="0"/>
              <a:t>IP</a:t>
            </a:r>
            <a:r>
              <a:rPr lang="zh-CN" altLang="en-US" dirty="0"/>
              <a:t>数据报（从网络层来的，也可能是其他网络层协议的报文）包装成以太网的帧。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preamble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一共</a:t>
            </a:r>
            <a:r>
              <a:rPr lang="en-US" altLang="zh-CN" dirty="0"/>
              <a:t>8</a:t>
            </a:r>
            <a:r>
              <a:rPr lang="zh-CN" altLang="en-US" dirty="0"/>
              <a:t>个字节，前面</a:t>
            </a:r>
            <a:r>
              <a:rPr lang="en-US" altLang="zh-CN" dirty="0"/>
              <a:t>7</a:t>
            </a:r>
            <a:r>
              <a:rPr lang="zh-CN" altLang="en-US" dirty="0"/>
              <a:t>个字节是重复的</a:t>
            </a:r>
            <a:r>
              <a:rPr lang="en-US" altLang="zh-CN" dirty="0"/>
              <a:t>10101010</a:t>
            </a:r>
            <a:r>
              <a:rPr lang="zh-CN" altLang="en-US" dirty="0"/>
              <a:t>；最后一个字节是</a:t>
            </a:r>
            <a:r>
              <a:rPr lang="en-US" altLang="zh-CN" dirty="0"/>
              <a:t>10101011.</a:t>
            </a:r>
          </a:p>
          <a:p>
            <a:pPr lvl="1"/>
            <a:r>
              <a:rPr lang="zh-CN" altLang="en-US" dirty="0"/>
              <a:t>用于实现</a:t>
            </a:r>
            <a:r>
              <a:rPr lang="en-US" altLang="zh-CN" dirty="0"/>
              <a:t>MAC</a:t>
            </a:r>
            <a:r>
              <a:rPr lang="zh-CN" altLang="en-US" dirty="0"/>
              <a:t>帧的比特同步，及界定</a:t>
            </a:r>
            <a:r>
              <a:rPr lang="en-US" altLang="zh-CN" dirty="0"/>
              <a:t>MAC</a:t>
            </a:r>
            <a:r>
              <a:rPr lang="zh-CN" altLang="en-US" dirty="0"/>
              <a:t>帧的开始。</a:t>
            </a:r>
            <a:endParaRPr lang="en-US" altLang="zh-CN" dirty="0"/>
          </a:p>
          <a:p>
            <a:r>
              <a:rPr lang="en-US" altLang="zh-CN" b="1" dirty="0" err="1">
                <a:solidFill>
                  <a:srgbClr val="FF0000"/>
                </a:solidFill>
              </a:rPr>
              <a:t>dest</a:t>
            </a:r>
            <a:r>
              <a:rPr lang="en-US" altLang="zh-CN" b="1" dirty="0">
                <a:solidFill>
                  <a:srgbClr val="FF0000"/>
                </a:solidFill>
              </a:rPr>
              <a:t> address/source address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各自</a:t>
            </a:r>
            <a:r>
              <a:rPr lang="en-US" altLang="zh-CN" dirty="0"/>
              <a:t>6</a:t>
            </a:r>
            <a:r>
              <a:rPr lang="zh-CN" altLang="en-US" dirty="0"/>
              <a:t>字节的</a:t>
            </a:r>
            <a:r>
              <a:rPr lang="en-US" altLang="zh-CN" dirty="0"/>
              <a:t>MAC</a:t>
            </a:r>
            <a:r>
              <a:rPr lang="zh-CN" altLang="en-US" dirty="0"/>
              <a:t>地址。</a:t>
            </a:r>
            <a:endParaRPr lang="en-US" altLang="zh-CN" dirty="0"/>
          </a:p>
          <a:p>
            <a:pPr lvl="1"/>
            <a:r>
              <a:rPr lang="zh-CN" altLang="en-US" dirty="0"/>
              <a:t>如果一个</a:t>
            </a:r>
            <a:r>
              <a:rPr lang="en-US" altLang="zh-CN" dirty="0"/>
              <a:t>NIC</a:t>
            </a:r>
            <a:r>
              <a:rPr lang="zh-CN" altLang="en-US" dirty="0"/>
              <a:t>收到的帧，其目的地址匹配自己的</a:t>
            </a:r>
            <a:r>
              <a:rPr lang="en-US" altLang="zh-CN" dirty="0"/>
              <a:t>MAC</a:t>
            </a:r>
            <a:r>
              <a:rPr lang="zh-CN" altLang="en-US" dirty="0"/>
              <a:t>地址，或是收到广播地址，则传输该帧至上一层网络层协议。否则丢弃该帧</a:t>
            </a:r>
            <a:endParaRPr lang="en-US" altLang="zh-CN" dirty="0"/>
          </a:p>
        </p:txBody>
      </p:sp>
      <p:grpSp>
        <p:nvGrpSpPr>
          <p:cNvPr id="4" name="Group 51">
            <a:extLst>
              <a:ext uri="{FF2B5EF4-FFF2-40B4-BE49-F238E27FC236}">
                <a16:creationId xmlns:a16="http://schemas.microsoft.com/office/drawing/2014/main" id="{A82E4B2F-7654-4BEF-B251-854DA9554747}"/>
              </a:ext>
            </a:extLst>
          </p:cNvPr>
          <p:cNvGrpSpPr>
            <a:grpSpLocks/>
          </p:cNvGrpSpPr>
          <p:nvPr/>
        </p:nvGrpSpPr>
        <p:grpSpPr bwMode="auto">
          <a:xfrm>
            <a:off x="4605338" y="715510"/>
            <a:ext cx="6291262" cy="993775"/>
            <a:chOff x="940711" y="4902593"/>
            <a:chExt cx="6291001" cy="992895"/>
          </a:xfrm>
        </p:grpSpPr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C507C496-829E-4064-B8DD-BFB770DDB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1AE71606-E5DC-4AD8-80D3-4B13BBE70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7" name="Straight Connector 3">
              <a:extLst>
                <a:ext uri="{FF2B5EF4-FFF2-40B4-BE49-F238E27FC236}">
                  <a16:creationId xmlns:a16="http://schemas.microsoft.com/office/drawing/2014/main" id="{8BF0C107-BCFB-4107-B5BF-9A36AD206D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66730CFB-BABA-4855-AF3D-2AD5A49FB1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33">
              <a:extLst>
                <a:ext uri="{FF2B5EF4-FFF2-40B4-BE49-F238E27FC236}">
                  <a16:creationId xmlns:a16="http://schemas.microsoft.com/office/drawing/2014/main" id="{8CE1D2B6-CFEB-47D6-B821-064D3516B5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34">
              <a:extLst>
                <a:ext uri="{FF2B5EF4-FFF2-40B4-BE49-F238E27FC236}">
                  <a16:creationId xmlns:a16="http://schemas.microsoft.com/office/drawing/2014/main" id="{1C09DAD0-36CB-44CA-9FF2-549EBA1FE5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35">
              <a:extLst>
                <a:ext uri="{FF2B5EF4-FFF2-40B4-BE49-F238E27FC236}">
                  <a16:creationId xmlns:a16="http://schemas.microsoft.com/office/drawing/2014/main" id="{31DC0D69-F0D9-4326-B247-7E4C920ADB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FF4D6CDF-3727-4CC0-9DB3-EDA940D57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3" name="TextBox 37">
              <a:extLst>
                <a:ext uri="{FF2B5EF4-FFF2-40B4-BE49-F238E27FC236}">
                  <a16:creationId xmlns:a16="http://schemas.microsoft.com/office/drawing/2014/main" id="{EB2EC3BE-8CEF-45DF-9F11-51179B69E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4" name="TextBox 38">
              <a:extLst>
                <a:ext uri="{FF2B5EF4-FFF2-40B4-BE49-F238E27FC236}">
                  <a16:creationId xmlns:a16="http://schemas.microsoft.com/office/drawing/2014/main" id="{F03B8A52-9F8C-46AE-8DD2-E1D690F62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" name="TextBox 39">
              <a:extLst>
                <a:ext uri="{FF2B5EF4-FFF2-40B4-BE49-F238E27FC236}">
                  <a16:creationId xmlns:a16="http://schemas.microsoft.com/office/drawing/2014/main" id="{0936B9F0-6EBD-494D-8D02-6FA0F22C3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6" name="TextBox 40">
              <a:extLst>
                <a:ext uri="{FF2B5EF4-FFF2-40B4-BE49-F238E27FC236}">
                  <a16:creationId xmlns:a16="http://schemas.microsoft.com/office/drawing/2014/main" id="{69BBBA71-BC41-4AB5-8655-13343E7D2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7" name="Text Box 9">
              <a:extLst>
                <a:ext uri="{FF2B5EF4-FFF2-40B4-BE49-F238E27FC236}">
                  <a16:creationId xmlns:a16="http://schemas.microsoft.com/office/drawing/2014/main" id="{34DC795E-81A3-4418-9B23-A92D26319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483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DDC37-51DC-441F-BC14-2200EC60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以太网的帧结构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50A9-CEB7-44BD-9E45-BA121FF14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type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表示“上一层协议”，即收到该帧之后，应传送给网络层的何种协议。</a:t>
            </a:r>
            <a:endParaRPr lang="en-US" altLang="zh-CN" dirty="0"/>
          </a:p>
          <a:p>
            <a:pPr lvl="1"/>
            <a:r>
              <a:rPr lang="zh-CN" altLang="en-US" dirty="0"/>
              <a:t>多数情况下是</a:t>
            </a:r>
            <a:r>
              <a:rPr lang="en-US" altLang="zh-CN" dirty="0"/>
              <a:t>IP</a:t>
            </a:r>
            <a:r>
              <a:rPr lang="zh-CN" altLang="en-US" dirty="0"/>
              <a:t>协议，也有可能有其他的</a:t>
            </a:r>
            <a:r>
              <a:rPr lang="en-US" altLang="zh-CN" dirty="0"/>
              <a:t>IP</a:t>
            </a:r>
            <a:r>
              <a:rPr lang="zh-CN" altLang="en-US" dirty="0"/>
              <a:t>层协议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CRC</a:t>
            </a:r>
            <a:r>
              <a:rPr lang="zh-CN" altLang="en-US" b="1" dirty="0">
                <a:solidFill>
                  <a:srgbClr val="FF0000"/>
                </a:solidFill>
              </a:rPr>
              <a:t>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字节的</a:t>
            </a:r>
            <a:r>
              <a:rPr lang="en-US" altLang="zh-CN" dirty="0"/>
              <a:t>CRC</a:t>
            </a:r>
            <a:r>
              <a:rPr lang="zh-CN" altLang="en-US" dirty="0"/>
              <a:t>校验码。</a:t>
            </a:r>
            <a:endParaRPr lang="en-US" altLang="zh-CN" dirty="0"/>
          </a:p>
          <a:p>
            <a:pPr lvl="1"/>
            <a:r>
              <a:rPr lang="zh-CN" altLang="en-US" dirty="0"/>
              <a:t>若检查出错误，则丢弃该帧；没有重传！</a:t>
            </a:r>
            <a:endParaRPr lang="en-US" altLang="zh-CN" dirty="0"/>
          </a:p>
        </p:txBody>
      </p:sp>
      <p:grpSp>
        <p:nvGrpSpPr>
          <p:cNvPr id="4" name="Group 51">
            <a:extLst>
              <a:ext uri="{FF2B5EF4-FFF2-40B4-BE49-F238E27FC236}">
                <a16:creationId xmlns:a16="http://schemas.microsoft.com/office/drawing/2014/main" id="{A82E4B2F-7654-4BEF-B251-854DA9554747}"/>
              </a:ext>
            </a:extLst>
          </p:cNvPr>
          <p:cNvGrpSpPr>
            <a:grpSpLocks/>
          </p:cNvGrpSpPr>
          <p:nvPr/>
        </p:nvGrpSpPr>
        <p:grpSpPr bwMode="auto">
          <a:xfrm>
            <a:off x="4605338" y="715510"/>
            <a:ext cx="6291262" cy="993775"/>
            <a:chOff x="940711" y="4902593"/>
            <a:chExt cx="6291001" cy="992895"/>
          </a:xfrm>
        </p:grpSpPr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C507C496-829E-4064-B8DD-BFB770DDB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1AE71606-E5DC-4AD8-80D3-4B13BBE70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7" name="Straight Connector 3">
              <a:extLst>
                <a:ext uri="{FF2B5EF4-FFF2-40B4-BE49-F238E27FC236}">
                  <a16:creationId xmlns:a16="http://schemas.microsoft.com/office/drawing/2014/main" id="{8BF0C107-BCFB-4107-B5BF-9A36AD206D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66730CFB-BABA-4855-AF3D-2AD5A49FB1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33">
              <a:extLst>
                <a:ext uri="{FF2B5EF4-FFF2-40B4-BE49-F238E27FC236}">
                  <a16:creationId xmlns:a16="http://schemas.microsoft.com/office/drawing/2014/main" id="{8CE1D2B6-CFEB-47D6-B821-064D3516B5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34">
              <a:extLst>
                <a:ext uri="{FF2B5EF4-FFF2-40B4-BE49-F238E27FC236}">
                  <a16:creationId xmlns:a16="http://schemas.microsoft.com/office/drawing/2014/main" id="{1C09DAD0-36CB-44CA-9FF2-549EBA1FE5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35">
              <a:extLst>
                <a:ext uri="{FF2B5EF4-FFF2-40B4-BE49-F238E27FC236}">
                  <a16:creationId xmlns:a16="http://schemas.microsoft.com/office/drawing/2014/main" id="{31DC0D69-F0D9-4326-B247-7E4C920ADB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FF4D6CDF-3727-4CC0-9DB3-EDA940D57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3" name="TextBox 37">
              <a:extLst>
                <a:ext uri="{FF2B5EF4-FFF2-40B4-BE49-F238E27FC236}">
                  <a16:creationId xmlns:a16="http://schemas.microsoft.com/office/drawing/2014/main" id="{EB2EC3BE-8CEF-45DF-9F11-51179B69E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4" name="TextBox 38">
              <a:extLst>
                <a:ext uri="{FF2B5EF4-FFF2-40B4-BE49-F238E27FC236}">
                  <a16:creationId xmlns:a16="http://schemas.microsoft.com/office/drawing/2014/main" id="{F03B8A52-9F8C-46AE-8DD2-E1D690F62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" name="TextBox 39">
              <a:extLst>
                <a:ext uri="{FF2B5EF4-FFF2-40B4-BE49-F238E27FC236}">
                  <a16:creationId xmlns:a16="http://schemas.microsoft.com/office/drawing/2014/main" id="{0936B9F0-6EBD-494D-8D02-6FA0F22C3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6" name="TextBox 40">
              <a:extLst>
                <a:ext uri="{FF2B5EF4-FFF2-40B4-BE49-F238E27FC236}">
                  <a16:creationId xmlns:a16="http://schemas.microsoft.com/office/drawing/2014/main" id="{69BBBA71-BC41-4AB5-8655-13343E7D2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7" name="Text Box 9">
              <a:extLst>
                <a:ext uri="{FF2B5EF4-FFF2-40B4-BE49-F238E27FC236}">
                  <a16:creationId xmlns:a16="http://schemas.microsoft.com/office/drawing/2014/main" id="{34DC795E-81A3-4418-9B23-A92D26319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76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670561" y="1389888"/>
            <a:ext cx="10838687" cy="437692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7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777546" y="1833865"/>
            <a:ext cx="8826048" cy="3811886"/>
            <a:chOff x="1333159" y="1375398"/>
            <a:chExt cx="6619536" cy="2858915"/>
          </a:xfrm>
        </p:grpSpPr>
        <p:sp>
          <p:nvSpPr>
            <p:cNvPr id="30" name="Line 3"/>
            <p:cNvSpPr>
              <a:spLocks noChangeShapeType="1"/>
            </p:cNvSpPr>
            <p:nvPr/>
          </p:nvSpPr>
          <p:spPr bwMode="auto">
            <a:xfrm>
              <a:off x="1355105" y="2645249"/>
              <a:ext cx="6597590" cy="0"/>
            </a:xfrm>
            <a:prstGeom prst="line">
              <a:avLst/>
            </a:prstGeom>
            <a:noFill/>
            <a:ln w="57150" cmpd="dbl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2392440" y="2797605"/>
              <a:ext cx="4746129" cy="338338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4176938" y="2843902"/>
              <a:ext cx="1264675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以太网 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4" name="Rectangle 13"/>
            <p:cNvSpPr>
              <a:spLocks noChangeArrowheads="1"/>
            </p:cNvSpPr>
            <p:nvPr/>
          </p:nvSpPr>
          <p:spPr bwMode="auto">
            <a:xfrm>
              <a:off x="7218455" y="2851052"/>
              <a:ext cx="644409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7189085" y="2211483"/>
              <a:ext cx="757325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 flipH="1">
              <a:off x="2386566" y="2457646"/>
              <a:ext cx="1175" cy="35135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28"/>
            <p:cNvSpPr>
              <a:spLocks noChangeShapeType="1"/>
            </p:cNvSpPr>
            <p:nvPr/>
          </p:nvSpPr>
          <p:spPr bwMode="auto">
            <a:xfrm>
              <a:off x="7130346" y="2506444"/>
              <a:ext cx="8224" cy="29496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1386824" y="3484588"/>
              <a:ext cx="3122679" cy="28411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1390505" y="3513868"/>
              <a:ext cx="3299969" cy="238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293" b="1" dirty="0">
                  <a:latin typeface="微软雅黑" pitchFamily="34" charset="-122"/>
                  <a:ea typeface="微软雅黑" pitchFamily="34" charset="-122"/>
                </a:rPr>
                <a:t>10101010101010           101010101010 10101011</a:t>
              </a:r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>
              <a:off x="3870054" y="3482419"/>
              <a:ext cx="0" cy="2949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Rectangle 32"/>
            <p:cNvSpPr>
              <a:spLocks noChangeArrowheads="1"/>
            </p:cNvSpPr>
            <p:nvPr/>
          </p:nvSpPr>
          <p:spPr bwMode="auto">
            <a:xfrm>
              <a:off x="2369304" y="3794731"/>
              <a:ext cx="798297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前同步码</a:t>
              </a:r>
            </a:p>
          </p:txBody>
        </p:sp>
        <p:sp>
          <p:nvSpPr>
            <p:cNvPr id="42" name="Rectangle 33"/>
            <p:cNvSpPr>
              <a:spLocks noChangeArrowheads="1"/>
            </p:cNvSpPr>
            <p:nvPr/>
          </p:nvSpPr>
          <p:spPr bwMode="auto">
            <a:xfrm>
              <a:off x="3908344" y="3775212"/>
              <a:ext cx="644409" cy="4591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帧开始</a:t>
              </a:r>
            </a:p>
            <a:p>
              <a:pPr defTabSz="1015975" eaLnBrk="0" hangingPunct="0"/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定界符</a:t>
              </a:r>
            </a:p>
          </p:txBody>
        </p:sp>
        <p:sp>
          <p:nvSpPr>
            <p:cNvPr id="43" name="Rectangle 34"/>
            <p:cNvSpPr>
              <a:spLocks noChangeArrowheads="1"/>
            </p:cNvSpPr>
            <p:nvPr/>
          </p:nvSpPr>
          <p:spPr bwMode="auto">
            <a:xfrm>
              <a:off x="2412505" y="3254692"/>
              <a:ext cx="631184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7 </a:t>
              </a:r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  <p:sp>
          <p:nvSpPr>
            <p:cNvPr id="44" name="Rectangle 35"/>
            <p:cNvSpPr>
              <a:spLocks noChangeArrowheads="1"/>
            </p:cNvSpPr>
            <p:nvPr/>
          </p:nvSpPr>
          <p:spPr bwMode="auto">
            <a:xfrm>
              <a:off x="3935806" y="3179275"/>
              <a:ext cx="631184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1 </a:t>
              </a:r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  <p:sp>
          <p:nvSpPr>
            <p:cNvPr id="45" name="Line 36"/>
            <p:cNvSpPr>
              <a:spLocks noChangeShapeType="1"/>
            </p:cNvSpPr>
            <p:nvPr/>
          </p:nvSpPr>
          <p:spPr bwMode="auto">
            <a:xfrm flipV="1">
              <a:off x="1396223" y="3146250"/>
              <a:ext cx="216161" cy="33616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2380692" y="3154926"/>
              <a:ext cx="2128810" cy="32749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38"/>
            <p:cNvSpPr txBox="1">
              <a:spLocks noChangeArrowheads="1"/>
            </p:cNvSpPr>
            <p:nvPr/>
          </p:nvSpPr>
          <p:spPr bwMode="auto">
            <a:xfrm>
              <a:off x="2640343" y="3490011"/>
              <a:ext cx="311624" cy="284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1867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48" name="Rectangle 41"/>
            <p:cNvSpPr>
              <a:spLocks noChangeArrowheads="1"/>
            </p:cNvSpPr>
            <p:nvPr/>
          </p:nvSpPr>
          <p:spPr bwMode="auto">
            <a:xfrm>
              <a:off x="1633530" y="2801863"/>
              <a:ext cx="754212" cy="334000"/>
            </a:xfrm>
            <a:prstGeom prst="rect">
              <a:avLst/>
            </a:prstGeom>
            <a:solidFill>
              <a:srgbClr val="FFFF99"/>
            </a:solidFill>
            <a:ln w="1905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Rectangle 42"/>
            <p:cNvSpPr>
              <a:spLocks noChangeArrowheads="1"/>
            </p:cNvSpPr>
            <p:nvPr/>
          </p:nvSpPr>
          <p:spPr bwMode="auto">
            <a:xfrm>
              <a:off x="1734561" y="2864302"/>
              <a:ext cx="631184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8 </a:t>
              </a:r>
              <a:r>
                <a:rPr kumimoji="1" lang="zh-CN" altLang="en-US" sz="1600" b="1"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  <p:sp>
          <p:nvSpPr>
            <p:cNvPr id="50" name="AutoShape 43"/>
            <p:cNvSpPr>
              <a:spLocks noChangeArrowheads="1"/>
            </p:cNvSpPr>
            <p:nvPr/>
          </p:nvSpPr>
          <p:spPr bwMode="auto">
            <a:xfrm>
              <a:off x="1333159" y="2480447"/>
              <a:ext cx="558023" cy="216341"/>
            </a:xfrm>
            <a:prstGeom prst="wedgeRoundRectCallout">
              <a:avLst>
                <a:gd name="adj1" fmla="val 48000"/>
                <a:gd name="adj2" fmla="val 139880"/>
                <a:gd name="adj3" fmla="val 16667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defTabSz="1015975" eaLnBrk="0" hangingPunct="0"/>
              <a:endParaRPr kumimoji="1" lang="zh-CN" altLang="zh-CN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Rectangle 44"/>
            <p:cNvSpPr>
              <a:spLocks noChangeArrowheads="1"/>
            </p:cNvSpPr>
            <p:nvPr/>
          </p:nvSpPr>
          <p:spPr bwMode="auto">
            <a:xfrm>
              <a:off x="1394346" y="2447879"/>
              <a:ext cx="548625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插入</a:t>
              </a:r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7295991" y="1604210"/>
              <a:ext cx="535004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</a:p>
          </p:txBody>
        </p:sp>
        <p:sp>
          <p:nvSpPr>
            <p:cNvPr id="53" name="Line 48"/>
            <p:cNvSpPr>
              <a:spLocks noChangeShapeType="1"/>
            </p:cNvSpPr>
            <p:nvPr/>
          </p:nvSpPr>
          <p:spPr bwMode="auto">
            <a:xfrm flipV="1">
              <a:off x="7183211" y="1968573"/>
              <a:ext cx="6486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AutoShape 64"/>
            <p:cNvSpPr>
              <a:spLocks noChangeArrowheads="1"/>
            </p:cNvSpPr>
            <p:nvPr/>
          </p:nvSpPr>
          <p:spPr bwMode="auto">
            <a:xfrm rot="16200000" flipH="1">
              <a:off x="4583729" y="2590184"/>
              <a:ext cx="416416" cy="170343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2386566" y="2162684"/>
              <a:ext cx="4752004" cy="31231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67"/>
            <p:cNvSpPr>
              <a:spLocks noChangeShapeType="1"/>
            </p:cNvSpPr>
            <p:nvPr/>
          </p:nvSpPr>
          <p:spPr bwMode="auto">
            <a:xfrm>
              <a:off x="3078514" y="2162684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68"/>
            <p:cNvSpPr>
              <a:spLocks noChangeShapeType="1"/>
            </p:cNvSpPr>
            <p:nvPr/>
          </p:nvSpPr>
          <p:spPr bwMode="auto">
            <a:xfrm>
              <a:off x="3755190" y="2162684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69"/>
            <p:cNvSpPr>
              <a:spLocks noChangeShapeType="1"/>
            </p:cNvSpPr>
            <p:nvPr/>
          </p:nvSpPr>
          <p:spPr bwMode="auto">
            <a:xfrm>
              <a:off x="4431866" y="2162684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70"/>
            <p:cNvSpPr>
              <a:spLocks noChangeShapeType="1"/>
            </p:cNvSpPr>
            <p:nvPr/>
          </p:nvSpPr>
          <p:spPr bwMode="auto">
            <a:xfrm>
              <a:off x="6743842" y="2162684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Rectangle 71"/>
            <p:cNvSpPr>
              <a:spLocks noChangeArrowheads="1"/>
            </p:cNvSpPr>
            <p:nvPr/>
          </p:nvSpPr>
          <p:spPr bwMode="auto">
            <a:xfrm>
              <a:off x="2334876" y="2194132"/>
              <a:ext cx="798297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目的地址</a:t>
              </a:r>
            </a:p>
          </p:txBody>
        </p:sp>
        <p:sp>
          <p:nvSpPr>
            <p:cNvPr id="61" name="Rectangle 72"/>
            <p:cNvSpPr>
              <a:spLocks noChangeArrowheads="1"/>
            </p:cNvSpPr>
            <p:nvPr/>
          </p:nvSpPr>
          <p:spPr bwMode="auto">
            <a:xfrm>
              <a:off x="3117439" y="2194132"/>
              <a:ext cx="644409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源地址</a:t>
              </a:r>
            </a:p>
          </p:txBody>
        </p:sp>
        <p:sp>
          <p:nvSpPr>
            <p:cNvPr id="62" name="Rectangle 73"/>
            <p:cNvSpPr>
              <a:spLocks noChangeArrowheads="1"/>
            </p:cNvSpPr>
            <p:nvPr/>
          </p:nvSpPr>
          <p:spPr bwMode="auto">
            <a:xfrm>
              <a:off x="3856730" y="2194132"/>
              <a:ext cx="490520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类型</a:t>
              </a:r>
            </a:p>
          </p:txBody>
        </p:sp>
        <p:sp>
          <p:nvSpPr>
            <p:cNvPr id="63" name="Rectangle 74"/>
            <p:cNvSpPr>
              <a:spLocks noChangeArrowheads="1"/>
            </p:cNvSpPr>
            <p:nvPr/>
          </p:nvSpPr>
          <p:spPr bwMode="auto">
            <a:xfrm>
              <a:off x="5170491" y="2194132"/>
              <a:ext cx="856005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数        据</a:t>
              </a:r>
            </a:p>
          </p:txBody>
        </p:sp>
        <p:sp>
          <p:nvSpPr>
            <p:cNvPr id="64" name="Rectangle 75"/>
            <p:cNvSpPr>
              <a:spLocks noChangeArrowheads="1"/>
            </p:cNvSpPr>
            <p:nvPr/>
          </p:nvSpPr>
          <p:spPr bwMode="auto">
            <a:xfrm>
              <a:off x="6703900" y="2194132"/>
              <a:ext cx="464071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FCS</a:t>
              </a:r>
            </a:p>
          </p:txBody>
        </p:sp>
        <p:sp>
          <p:nvSpPr>
            <p:cNvPr id="65" name="Rectangle 76"/>
            <p:cNvSpPr>
              <a:spLocks noChangeArrowheads="1"/>
            </p:cNvSpPr>
            <p:nvPr/>
          </p:nvSpPr>
          <p:spPr bwMode="auto">
            <a:xfrm>
              <a:off x="2616413" y="1939245"/>
              <a:ext cx="277722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3313822" y="1939245"/>
              <a:ext cx="277722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4037138" y="1939245"/>
              <a:ext cx="277722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68" name="Rectangle 79"/>
            <p:cNvSpPr>
              <a:spLocks noChangeArrowheads="1"/>
            </p:cNvSpPr>
            <p:nvPr/>
          </p:nvSpPr>
          <p:spPr bwMode="auto">
            <a:xfrm>
              <a:off x="6797938" y="1939245"/>
              <a:ext cx="277722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69" name="Rectangle 80"/>
            <p:cNvSpPr>
              <a:spLocks noChangeArrowheads="1"/>
            </p:cNvSpPr>
            <p:nvPr/>
          </p:nvSpPr>
          <p:spPr bwMode="auto">
            <a:xfrm>
              <a:off x="1952502" y="1927225"/>
              <a:ext cx="490520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  <p:sp>
          <p:nvSpPr>
            <p:cNvPr id="70" name="Text Box 81"/>
            <p:cNvSpPr txBox="1">
              <a:spLocks noChangeArrowheads="1"/>
            </p:cNvSpPr>
            <p:nvPr/>
          </p:nvSpPr>
          <p:spPr bwMode="auto">
            <a:xfrm>
              <a:off x="5679487" y="1916471"/>
              <a:ext cx="916357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46 ~ 1500</a:t>
              </a:r>
            </a:p>
          </p:txBody>
        </p:sp>
        <p:sp>
          <p:nvSpPr>
            <p:cNvPr id="71" name="Line 107"/>
            <p:cNvSpPr>
              <a:spLocks noChangeShapeType="1"/>
            </p:cNvSpPr>
            <p:nvPr/>
          </p:nvSpPr>
          <p:spPr bwMode="auto">
            <a:xfrm flipH="1">
              <a:off x="2387741" y="1375398"/>
              <a:ext cx="0" cy="79379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Line 108"/>
            <p:cNvSpPr>
              <a:spLocks noChangeShapeType="1"/>
            </p:cNvSpPr>
            <p:nvPr/>
          </p:nvSpPr>
          <p:spPr bwMode="auto">
            <a:xfrm>
              <a:off x="7130346" y="1375399"/>
              <a:ext cx="8224" cy="78728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3" name="Group 109"/>
            <p:cNvGrpSpPr>
              <a:grpSpLocks/>
            </p:cNvGrpSpPr>
            <p:nvPr/>
          </p:nvGrpSpPr>
          <p:grpSpPr bwMode="auto">
            <a:xfrm>
              <a:off x="4431866" y="1604210"/>
              <a:ext cx="2311976" cy="676676"/>
              <a:chOff x="2715" y="1872"/>
              <a:chExt cx="1968" cy="624"/>
            </a:xfrm>
          </p:grpSpPr>
          <p:sp>
            <p:nvSpPr>
              <p:cNvPr id="74" name="AutoShape 110"/>
              <p:cNvSpPr>
                <a:spLocks noChangeArrowheads="1"/>
              </p:cNvSpPr>
              <p:nvPr/>
            </p:nvSpPr>
            <p:spPr bwMode="auto">
              <a:xfrm rot="16200000" flipH="1">
                <a:off x="3508" y="2231"/>
                <a:ext cx="384" cy="145"/>
              </a:xfrm>
              <a:prstGeom prst="rightArrow">
                <a:avLst>
                  <a:gd name="adj1" fmla="val 50000"/>
                  <a:gd name="adj2" fmla="val 132426"/>
                </a:avLst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8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5" name="Rectangle 111"/>
              <p:cNvSpPr>
                <a:spLocks noChangeArrowheads="1"/>
              </p:cNvSpPr>
              <p:nvPr/>
            </p:nvSpPr>
            <p:spPr bwMode="auto">
              <a:xfrm>
                <a:off x="2715" y="1872"/>
                <a:ext cx="1968" cy="240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1015975" eaLnBrk="0" hangingPunct="0"/>
                <a:r>
                  <a:rPr kumimoji="1" lang="en-US" altLang="zh-CN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IP </a:t>
                </a:r>
                <a:r>
                  <a:rPr kumimoji="1"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数据报</a:t>
                </a:r>
              </a:p>
            </p:txBody>
          </p:sp>
        </p:grpSp>
        <p:sp>
          <p:nvSpPr>
            <p:cNvPr id="76" name="Rectangle 112"/>
            <p:cNvSpPr>
              <a:spLocks noChangeArrowheads="1"/>
            </p:cNvSpPr>
            <p:nvPr/>
          </p:nvSpPr>
          <p:spPr bwMode="auto">
            <a:xfrm>
              <a:off x="1509008" y="2188710"/>
              <a:ext cx="853120" cy="305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867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867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56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6AC288-ADAE-450C-9924-5512180DF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链路层基础术语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B5AA7-E5FF-499B-BAD7-F5EA0EAF4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3946071" cy="3809999"/>
          </a:xfrm>
        </p:spPr>
        <p:txBody>
          <a:bodyPr/>
          <a:lstStyle/>
          <a:p>
            <a:r>
              <a:rPr lang="zh-CN" altLang="en-US" dirty="0"/>
              <a:t>类比旅行过程：</a:t>
            </a:r>
            <a:endParaRPr lang="en-US" altLang="zh-CN" dirty="0"/>
          </a:p>
          <a:p>
            <a:r>
              <a:rPr lang="zh-CN" altLang="en-US" dirty="0"/>
              <a:t>假设有一趟旅行从暨南大学到清华大学</a:t>
            </a:r>
            <a:endParaRPr lang="en-US" altLang="zh-CN" dirty="0"/>
          </a:p>
          <a:p>
            <a:pPr lvl="1"/>
            <a:r>
              <a:rPr lang="zh-CN" altLang="en-US" dirty="0"/>
              <a:t>打的：从暨大到白云机场</a:t>
            </a:r>
            <a:endParaRPr lang="en-US" altLang="zh-CN" dirty="0"/>
          </a:p>
          <a:p>
            <a:pPr lvl="1"/>
            <a:r>
              <a:rPr lang="zh-CN" altLang="en-US" dirty="0"/>
              <a:t>飞机：从白云机场到首都机场</a:t>
            </a:r>
            <a:endParaRPr lang="en-US" altLang="zh-CN" dirty="0"/>
          </a:p>
          <a:p>
            <a:pPr lvl="1"/>
            <a:r>
              <a:rPr lang="zh-CN" altLang="en-US" dirty="0"/>
              <a:t>大巴：从首都机场到清华大学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E7CEE69-9CAB-493F-A524-4ED622C96512}"/>
              </a:ext>
            </a:extLst>
          </p:cNvPr>
          <p:cNvSpPr txBox="1">
            <a:spLocks/>
          </p:cNvSpPr>
          <p:nvPr/>
        </p:nvSpPr>
        <p:spPr>
          <a:xfrm>
            <a:off x="5241471" y="1981201"/>
            <a:ext cx="6262008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类比旅行过程：</a:t>
            </a:r>
            <a:endParaRPr lang="en-US" altLang="zh-CN" dirty="0"/>
          </a:p>
          <a:p>
            <a:r>
              <a:rPr lang="zh-CN" altLang="en-US" dirty="0"/>
              <a:t>游客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数据报（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datagram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）</a:t>
            </a:r>
            <a:endParaRPr lang="en-US" altLang="zh-CN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比较牵强的，带了票的游客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帧（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frame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）</a:t>
            </a:r>
            <a:endParaRPr lang="en-US" altLang="zh-CN" b="1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每段旅行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通信链路（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communication link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）</a:t>
            </a:r>
            <a:endParaRPr lang="en-US" altLang="zh-CN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旅行方式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链路层协议（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link layer protocol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）</a:t>
            </a:r>
            <a:endParaRPr lang="en-US" altLang="zh-CN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旅行社给出的旅行计划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路由算法（</a:t>
            </a:r>
            <a:r>
              <a:rPr lang="en-US" altLang="zh-CN" b="1" dirty="0">
                <a:solidFill>
                  <a:srgbClr val="FF0000"/>
                </a:solidFill>
                <a:sym typeface="Wingdings" panose="05000000000000000000" pitchFamily="2" charset="2"/>
              </a:rPr>
              <a:t>routing algorithm</a:t>
            </a:r>
            <a:r>
              <a:rPr lang="zh-CN" altLang="en-US" dirty="0">
                <a:sym typeface="Wingdings" panose="05000000000000000000" pitchFamily="2" charset="2"/>
              </a:rPr>
              <a:t>，这个是网络层任务）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739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8"/>
          <p:cNvSpPr/>
          <p:nvPr/>
        </p:nvSpPr>
        <p:spPr>
          <a:xfrm>
            <a:off x="670561" y="1389888"/>
            <a:ext cx="10838687" cy="437692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7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367833" y="2385775"/>
            <a:ext cx="8796787" cy="2963316"/>
            <a:chOff x="1025874" y="1600352"/>
            <a:chExt cx="6597590" cy="2222487"/>
          </a:xfrm>
        </p:grpSpPr>
        <p:sp>
          <p:nvSpPr>
            <p:cNvPr id="8" name="Line 3"/>
            <p:cNvSpPr>
              <a:spLocks noChangeShapeType="1"/>
            </p:cNvSpPr>
            <p:nvPr/>
          </p:nvSpPr>
          <p:spPr bwMode="auto">
            <a:xfrm>
              <a:off x="1025874" y="3332145"/>
              <a:ext cx="6597590" cy="0"/>
            </a:xfrm>
            <a:prstGeom prst="line">
              <a:avLst/>
            </a:prstGeom>
            <a:noFill/>
            <a:ln w="57150" cmpd="dbl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2063209" y="3484501"/>
              <a:ext cx="4746129" cy="338338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847707" y="3530798"/>
              <a:ext cx="1264675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以太网 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6889224" y="3537948"/>
              <a:ext cx="644409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6859854" y="2898379"/>
              <a:ext cx="757324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</a:p>
          </p:txBody>
        </p:sp>
        <p:sp>
          <p:nvSpPr>
            <p:cNvPr id="13" name="Line 27"/>
            <p:cNvSpPr>
              <a:spLocks noChangeShapeType="1"/>
            </p:cNvSpPr>
            <p:nvPr/>
          </p:nvSpPr>
          <p:spPr bwMode="auto">
            <a:xfrm flipH="1">
              <a:off x="2057335" y="3144542"/>
              <a:ext cx="1175" cy="35135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28"/>
            <p:cNvSpPr>
              <a:spLocks noChangeShapeType="1"/>
            </p:cNvSpPr>
            <p:nvPr/>
          </p:nvSpPr>
          <p:spPr bwMode="auto">
            <a:xfrm>
              <a:off x="6801115" y="3193340"/>
              <a:ext cx="8224" cy="29496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Rectangle 47"/>
            <p:cNvSpPr>
              <a:spLocks noChangeArrowheads="1"/>
            </p:cNvSpPr>
            <p:nvPr/>
          </p:nvSpPr>
          <p:spPr bwMode="auto">
            <a:xfrm>
              <a:off x="6966760" y="2291106"/>
              <a:ext cx="535004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 flipV="1">
              <a:off x="6853980" y="2655469"/>
              <a:ext cx="6486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64"/>
            <p:cNvSpPr>
              <a:spLocks noChangeArrowheads="1"/>
            </p:cNvSpPr>
            <p:nvPr/>
          </p:nvSpPr>
          <p:spPr bwMode="auto">
            <a:xfrm rot="16200000" flipH="1">
              <a:off x="4254498" y="3277080"/>
              <a:ext cx="416416" cy="170343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Rectangle 66"/>
            <p:cNvSpPr>
              <a:spLocks noChangeArrowheads="1"/>
            </p:cNvSpPr>
            <p:nvPr/>
          </p:nvSpPr>
          <p:spPr bwMode="auto">
            <a:xfrm>
              <a:off x="2057335" y="2849580"/>
              <a:ext cx="4752004" cy="31231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67"/>
            <p:cNvSpPr>
              <a:spLocks noChangeShapeType="1"/>
            </p:cNvSpPr>
            <p:nvPr/>
          </p:nvSpPr>
          <p:spPr bwMode="auto">
            <a:xfrm>
              <a:off x="2749283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68"/>
            <p:cNvSpPr>
              <a:spLocks noChangeShapeType="1"/>
            </p:cNvSpPr>
            <p:nvPr/>
          </p:nvSpPr>
          <p:spPr bwMode="auto">
            <a:xfrm>
              <a:off x="3425959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69"/>
            <p:cNvSpPr>
              <a:spLocks noChangeShapeType="1"/>
            </p:cNvSpPr>
            <p:nvPr/>
          </p:nvSpPr>
          <p:spPr bwMode="auto">
            <a:xfrm>
              <a:off x="4102635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70"/>
            <p:cNvSpPr>
              <a:spLocks noChangeShapeType="1"/>
            </p:cNvSpPr>
            <p:nvPr/>
          </p:nvSpPr>
          <p:spPr bwMode="auto">
            <a:xfrm>
              <a:off x="6414611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Rectangle 71"/>
            <p:cNvSpPr>
              <a:spLocks noChangeArrowheads="1"/>
            </p:cNvSpPr>
            <p:nvPr/>
          </p:nvSpPr>
          <p:spPr bwMode="auto">
            <a:xfrm>
              <a:off x="2005645" y="2881028"/>
              <a:ext cx="798297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目的地址</a:t>
              </a:r>
            </a:p>
          </p:txBody>
        </p:sp>
        <p:sp>
          <p:nvSpPr>
            <p:cNvPr id="38" name="Rectangle 72"/>
            <p:cNvSpPr>
              <a:spLocks noChangeArrowheads="1"/>
            </p:cNvSpPr>
            <p:nvPr/>
          </p:nvSpPr>
          <p:spPr bwMode="auto">
            <a:xfrm>
              <a:off x="2788208" y="2881028"/>
              <a:ext cx="644409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源地址</a:t>
              </a:r>
            </a:p>
          </p:txBody>
        </p:sp>
        <p:sp>
          <p:nvSpPr>
            <p:cNvPr id="39" name="Rectangle 73"/>
            <p:cNvSpPr>
              <a:spLocks noChangeArrowheads="1"/>
            </p:cNvSpPr>
            <p:nvPr/>
          </p:nvSpPr>
          <p:spPr bwMode="auto">
            <a:xfrm>
              <a:off x="3527499" y="2881028"/>
              <a:ext cx="490520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类型</a:t>
              </a:r>
            </a:p>
          </p:txBody>
        </p:sp>
        <p:sp>
          <p:nvSpPr>
            <p:cNvPr id="40" name="Rectangle 74"/>
            <p:cNvSpPr>
              <a:spLocks noChangeArrowheads="1"/>
            </p:cNvSpPr>
            <p:nvPr/>
          </p:nvSpPr>
          <p:spPr bwMode="auto">
            <a:xfrm>
              <a:off x="4841260" y="2881028"/>
              <a:ext cx="856005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数        据</a:t>
              </a:r>
            </a:p>
          </p:txBody>
        </p:sp>
        <p:sp>
          <p:nvSpPr>
            <p:cNvPr id="41" name="Rectangle 75"/>
            <p:cNvSpPr>
              <a:spLocks noChangeArrowheads="1"/>
            </p:cNvSpPr>
            <p:nvPr/>
          </p:nvSpPr>
          <p:spPr bwMode="auto">
            <a:xfrm>
              <a:off x="6374669" y="2881028"/>
              <a:ext cx="464071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FCS</a:t>
              </a:r>
            </a:p>
          </p:txBody>
        </p:sp>
        <p:sp>
          <p:nvSpPr>
            <p:cNvPr id="42" name="Rectangle 76"/>
            <p:cNvSpPr>
              <a:spLocks noChangeArrowheads="1"/>
            </p:cNvSpPr>
            <p:nvPr/>
          </p:nvSpPr>
          <p:spPr bwMode="auto">
            <a:xfrm>
              <a:off x="2287182" y="2626141"/>
              <a:ext cx="277722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43" name="Rectangle 77"/>
            <p:cNvSpPr>
              <a:spLocks noChangeArrowheads="1"/>
            </p:cNvSpPr>
            <p:nvPr/>
          </p:nvSpPr>
          <p:spPr bwMode="auto">
            <a:xfrm>
              <a:off x="2984591" y="2626141"/>
              <a:ext cx="277722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44" name="Rectangle 78"/>
            <p:cNvSpPr>
              <a:spLocks noChangeArrowheads="1"/>
            </p:cNvSpPr>
            <p:nvPr/>
          </p:nvSpPr>
          <p:spPr bwMode="auto">
            <a:xfrm>
              <a:off x="3707907" y="2626141"/>
              <a:ext cx="277722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5" name="Rectangle 79"/>
            <p:cNvSpPr>
              <a:spLocks noChangeArrowheads="1"/>
            </p:cNvSpPr>
            <p:nvPr/>
          </p:nvSpPr>
          <p:spPr bwMode="auto">
            <a:xfrm>
              <a:off x="6468707" y="2626141"/>
              <a:ext cx="277722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46" name="Rectangle 80"/>
            <p:cNvSpPr>
              <a:spLocks noChangeArrowheads="1"/>
            </p:cNvSpPr>
            <p:nvPr/>
          </p:nvSpPr>
          <p:spPr bwMode="auto">
            <a:xfrm>
              <a:off x="1623271" y="2614121"/>
              <a:ext cx="490520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  <p:sp>
          <p:nvSpPr>
            <p:cNvPr id="47" name="Text Box 81"/>
            <p:cNvSpPr txBox="1">
              <a:spLocks noChangeArrowheads="1"/>
            </p:cNvSpPr>
            <p:nvPr/>
          </p:nvSpPr>
          <p:spPr bwMode="auto">
            <a:xfrm>
              <a:off x="5350256" y="2603367"/>
              <a:ext cx="916357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46 ~ 1500</a:t>
              </a:r>
            </a:p>
          </p:txBody>
        </p:sp>
        <p:grpSp>
          <p:nvGrpSpPr>
            <p:cNvPr id="50" name="Group 109"/>
            <p:cNvGrpSpPr>
              <a:grpSpLocks/>
            </p:cNvGrpSpPr>
            <p:nvPr/>
          </p:nvGrpSpPr>
          <p:grpSpPr bwMode="auto">
            <a:xfrm>
              <a:off x="4102635" y="2291106"/>
              <a:ext cx="2311976" cy="676676"/>
              <a:chOff x="2715" y="1872"/>
              <a:chExt cx="1968" cy="624"/>
            </a:xfrm>
          </p:grpSpPr>
          <p:sp>
            <p:nvSpPr>
              <p:cNvPr id="51" name="AutoShape 110"/>
              <p:cNvSpPr>
                <a:spLocks noChangeArrowheads="1"/>
              </p:cNvSpPr>
              <p:nvPr/>
            </p:nvSpPr>
            <p:spPr bwMode="auto">
              <a:xfrm rot="16200000" flipH="1">
                <a:off x="3508" y="2231"/>
                <a:ext cx="384" cy="145"/>
              </a:xfrm>
              <a:prstGeom prst="rightArrow">
                <a:avLst>
                  <a:gd name="adj1" fmla="val 50000"/>
                  <a:gd name="adj2" fmla="val 132426"/>
                </a:avLst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8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Rectangle 111"/>
              <p:cNvSpPr>
                <a:spLocks noChangeArrowheads="1"/>
              </p:cNvSpPr>
              <p:nvPr/>
            </p:nvSpPr>
            <p:spPr bwMode="auto">
              <a:xfrm>
                <a:off x="2715" y="1872"/>
                <a:ext cx="1968" cy="240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1015975" eaLnBrk="0" hangingPunct="0"/>
                <a:r>
                  <a:rPr kumimoji="1" lang="en-US" altLang="zh-CN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IP </a:t>
                </a:r>
                <a:r>
                  <a:rPr kumimoji="1"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数据报</a:t>
                </a:r>
              </a:p>
            </p:txBody>
          </p:sp>
        </p:grpSp>
        <p:sp>
          <p:nvSpPr>
            <p:cNvPr id="54" name="AutoShape 38"/>
            <p:cNvSpPr>
              <a:spLocks noChangeArrowheads="1"/>
            </p:cNvSpPr>
            <p:nvPr/>
          </p:nvSpPr>
          <p:spPr bwMode="auto">
            <a:xfrm>
              <a:off x="3142535" y="1600352"/>
              <a:ext cx="2398729" cy="375516"/>
            </a:xfrm>
            <a:prstGeom prst="wedgeRoundRectCallout">
              <a:avLst>
                <a:gd name="adj1" fmla="val -77281"/>
                <a:gd name="adj2" fmla="val 299612"/>
                <a:gd name="adj3" fmla="val 16667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sz="2133" b="1" dirty="0">
                  <a:latin typeface="微软雅黑" pitchFamily="34" charset="-122"/>
                  <a:ea typeface="微软雅黑" pitchFamily="34" charset="-122"/>
                </a:rPr>
                <a:t>目的地址字段 </a:t>
              </a:r>
              <a:r>
                <a:rPr lang="en-US" altLang="zh-CN" sz="2133" b="1" dirty="0">
                  <a:latin typeface="微软雅黑" pitchFamily="34" charset="-122"/>
                  <a:ea typeface="微软雅黑" pitchFamily="34" charset="-122"/>
                </a:rPr>
                <a:t>6 </a:t>
              </a:r>
              <a:r>
                <a:rPr lang="zh-CN" altLang="en-US" sz="2133" b="1" dirty="0"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8706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47"/>
          <p:cNvSpPr/>
          <p:nvPr/>
        </p:nvSpPr>
        <p:spPr>
          <a:xfrm>
            <a:off x="670561" y="1389888"/>
            <a:ext cx="10838687" cy="437692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7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67833" y="2385775"/>
            <a:ext cx="8796787" cy="2963316"/>
            <a:chOff x="1025874" y="1600352"/>
            <a:chExt cx="6597590" cy="2222487"/>
          </a:xfrm>
        </p:grpSpPr>
        <p:sp>
          <p:nvSpPr>
            <p:cNvPr id="20" name="Line 3"/>
            <p:cNvSpPr>
              <a:spLocks noChangeShapeType="1"/>
            </p:cNvSpPr>
            <p:nvPr/>
          </p:nvSpPr>
          <p:spPr bwMode="auto">
            <a:xfrm>
              <a:off x="1025874" y="3332145"/>
              <a:ext cx="6597590" cy="0"/>
            </a:xfrm>
            <a:prstGeom prst="line">
              <a:avLst/>
            </a:prstGeom>
            <a:noFill/>
            <a:ln w="57150" cmpd="dbl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2063209" y="3484501"/>
              <a:ext cx="4746129" cy="338338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3849543" y="3530798"/>
              <a:ext cx="1264675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以太网 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23" name="Rectangle 13"/>
            <p:cNvSpPr>
              <a:spLocks noChangeArrowheads="1"/>
            </p:cNvSpPr>
            <p:nvPr/>
          </p:nvSpPr>
          <p:spPr bwMode="auto">
            <a:xfrm>
              <a:off x="6889224" y="3537948"/>
              <a:ext cx="644409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24" name="Rectangle 26"/>
            <p:cNvSpPr>
              <a:spLocks noChangeArrowheads="1"/>
            </p:cNvSpPr>
            <p:nvPr/>
          </p:nvSpPr>
          <p:spPr bwMode="auto">
            <a:xfrm>
              <a:off x="6859854" y="2898379"/>
              <a:ext cx="757324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 flipH="1">
              <a:off x="2057335" y="3144542"/>
              <a:ext cx="1175" cy="35135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6801115" y="3193340"/>
              <a:ext cx="8224" cy="29496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Rectangle 47"/>
            <p:cNvSpPr>
              <a:spLocks noChangeArrowheads="1"/>
            </p:cNvSpPr>
            <p:nvPr/>
          </p:nvSpPr>
          <p:spPr bwMode="auto">
            <a:xfrm>
              <a:off x="6966760" y="2291106"/>
              <a:ext cx="535004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</a:p>
          </p:txBody>
        </p:sp>
        <p:sp>
          <p:nvSpPr>
            <p:cNvPr id="30" name="Line 48"/>
            <p:cNvSpPr>
              <a:spLocks noChangeShapeType="1"/>
            </p:cNvSpPr>
            <p:nvPr/>
          </p:nvSpPr>
          <p:spPr bwMode="auto">
            <a:xfrm flipV="1">
              <a:off x="6853980" y="2655469"/>
              <a:ext cx="6486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64"/>
            <p:cNvSpPr>
              <a:spLocks noChangeArrowheads="1"/>
            </p:cNvSpPr>
            <p:nvPr/>
          </p:nvSpPr>
          <p:spPr bwMode="auto">
            <a:xfrm rot="16200000" flipH="1">
              <a:off x="4254498" y="3277080"/>
              <a:ext cx="416416" cy="170343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Rectangle 66"/>
            <p:cNvSpPr>
              <a:spLocks noChangeArrowheads="1"/>
            </p:cNvSpPr>
            <p:nvPr/>
          </p:nvSpPr>
          <p:spPr bwMode="auto">
            <a:xfrm>
              <a:off x="2057335" y="2849580"/>
              <a:ext cx="4752004" cy="31231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67"/>
            <p:cNvSpPr>
              <a:spLocks noChangeShapeType="1"/>
            </p:cNvSpPr>
            <p:nvPr/>
          </p:nvSpPr>
          <p:spPr bwMode="auto">
            <a:xfrm>
              <a:off x="2749283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68"/>
            <p:cNvSpPr>
              <a:spLocks noChangeShapeType="1"/>
            </p:cNvSpPr>
            <p:nvPr/>
          </p:nvSpPr>
          <p:spPr bwMode="auto">
            <a:xfrm>
              <a:off x="3425959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69"/>
            <p:cNvSpPr>
              <a:spLocks noChangeShapeType="1"/>
            </p:cNvSpPr>
            <p:nvPr/>
          </p:nvSpPr>
          <p:spPr bwMode="auto">
            <a:xfrm>
              <a:off x="4102635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70"/>
            <p:cNvSpPr>
              <a:spLocks noChangeShapeType="1"/>
            </p:cNvSpPr>
            <p:nvPr/>
          </p:nvSpPr>
          <p:spPr bwMode="auto">
            <a:xfrm>
              <a:off x="6414611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Rectangle 71"/>
            <p:cNvSpPr>
              <a:spLocks noChangeArrowheads="1"/>
            </p:cNvSpPr>
            <p:nvPr/>
          </p:nvSpPr>
          <p:spPr bwMode="auto">
            <a:xfrm>
              <a:off x="2005645" y="2881028"/>
              <a:ext cx="798297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目的地址</a:t>
              </a:r>
            </a:p>
          </p:txBody>
        </p:sp>
        <p:sp>
          <p:nvSpPr>
            <p:cNvPr id="38" name="Rectangle 72"/>
            <p:cNvSpPr>
              <a:spLocks noChangeArrowheads="1"/>
            </p:cNvSpPr>
            <p:nvPr/>
          </p:nvSpPr>
          <p:spPr bwMode="auto">
            <a:xfrm>
              <a:off x="2788208" y="2881028"/>
              <a:ext cx="644409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源地址</a:t>
              </a:r>
            </a:p>
          </p:txBody>
        </p:sp>
        <p:sp>
          <p:nvSpPr>
            <p:cNvPr id="39" name="Rectangle 73"/>
            <p:cNvSpPr>
              <a:spLocks noChangeArrowheads="1"/>
            </p:cNvSpPr>
            <p:nvPr/>
          </p:nvSpPr>
          <p:spPr bwMode="auto">
            <a:xfrm>
              <a:off x="3527499" y="2881028"/>
              <a:ext cx="490520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类型</a:t>
              </a:r>
            </a:p>
          </p:txBody>
        </p:sp>
        <p:sp>
          <p:nvSpPr>
            <p:cNvPr id="40" name="Rectangle 74"/>
            <p:cNvSpPr>
              <a:spLocks noChangeArrowheads="1"/>
            </p:cNvSpPr>
            <p:nvPr/>
          </p:nvSpPr>
          <p:spPr bwMode="auto">
            <a:xfrm>
              <a:off x="4841260" y="2881028"/>
              <a:ext cx="856005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数        据</a:t>
              </a:r>
            </a:p>
          </p:txBody>
        </p:sp>
        <p:sp>
          <p:nvSpPr>
            <p:cNvPr id="41" name="Rectangle 75"/>
            <p:cNvSpPr>
              <a:spLocks noChangeArrowheads="1"/>
            </p:cNvSpPr>
            <p:nvPr/>
          </p:nvSpPr>
          <p:spPr bwMode="auto">
            <a:xfrm>
              <a:off x="6374669" y="2881028"/>
              <a:ext cx="464071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FCS</a:t>
              </a:r>
            </a:p>
          </p:txBody>
        </p:sp>
        <p:sp>
          <p:nvSpPr>
            <p:cNvPr id="42" name="Rectangle 76"/>
            <p:cNvSpPr>
              <a:spLocks noChangeArrowheads="1"/>
            </p:cNvSpPr>
            <p:nvPr/>
          </p:nvSpPr>
          <p:spPr bwMode="auto">
            <a:xfrm>
              <a:off x="2287182" y="2626141"/>
              <a:ext cx="277722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43" name="Rectangle 77"/>
            <p:cNvSpPr>
              <a:spLocks noChangeArrowheads="1"/>
            </p:cNvSpPr>
            <p:nvPr/>
          </p:nvSpPr>
          <p:spPr bwMode="auto">
            <a:xfrm>
              <a:off x="2984591" y="2626141"/>
              <a:ext cx="277722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44" name="Rectangle 78"/>
            <p:cNvSpPr>
              <a:spLocks noChangeArrowheads="1"/>
            </p:cNvSpPr>
            <p:nvPr/>
          </p:nvSpPr>
          <p:spPr bwMode="auto">
            <a:xfrm>
              <a:off x="3707907" y="2626141"/>
              <a:ext cx="277722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5" name="Rectangle 79"/>
            <p:cNvSpPr>
              <a:spLocks noChangeArrowheads="1"/>
            </p:cNvSpPr>
            <p:nvPr/>
          </p:nvSpPr>
          <p:spPr bwMode="auto">
            <a:xfrm>
              <a:off x="6468707" y="2626141"/>
              <a:ext cx="277722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46" name="Rectangle 80"/>
            <p:cNvSpPr>
              <a:spLocks noChangeArrowheads="1"/>
            </p:cNvSpPr>
            <p:nvPr/>
          </p:nvSpPr>
          <p:spPr bwMode="auto">
            <a:xfrm>
              <a:off x="1623271" y="2614121"/>
              <a:ext cx="490520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  <p:sp>
          <p:nvSpPr>
            <p:cNvPr id="47" name="Text Box 81"/>
            <p:cNvSpPr txBox="1">
              <a:spLocks noChangeArrowheads="1"/>
            </p:cNvSpPr>
            <p:nvPr/>
          </p:nvSpPr>
          <p:spPr bwMode="auto">
            <a:xfrm>
              <a:off x="5350256" y="2603367"/>
              <a:ext cx="916357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46 ~ 1500</a:t>
              </a:r>
            </a:p>
          </p:txBody>
        </p:sp>
        <p:grpSp>
          <p:nvGrpSpPr>
            <p:cNvPr id="50" name="Group 109"/>
            <p:cNvGrpSpPr>
              <a:grpSpLocks/>
            </p:cNvGrpSpPr>
            <p:nvPr/>
          </p:nvGrpSpPr>
          <p:grpSpPr bwMode="auto">
            <a:xfrm>
              <a:off x="4102635" y="2291106"/>
              <a:ext cx="2311976" cy="676676"/>
              <a:chOff x="2715" y="1872"/>
              <a:chExt cx="1968" cy="624"/>
            </a:xfrm>
          </p:grpSpPr>
          <p:sp>
            <p:nvSpPr>
              <p:cNvPr id="51" name="AutoShape 110"/>
              <p:cNvSpPr>
                <a:spLocks noChangeArrowheads="1"/>
              </p:cNvSpPr>
              <p:nvPr/>
            </p:nvSpPr>
            <p:spPr bwMode="auto">
              <a:xfrm rot="16200000" flipH="1">
                <a:off x="3508" y="2231"/>
                <a:ext cx="384" cy="145"/>
              </a:xfrm>
              <a:prstGeom prst="rightArrow">
                <a:avLst>
                  <a:gd name="adj1" fmla="val 50000"/>
                  <a:gd name="adj2" fmla="val 132426"/>
                </a:avLst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8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Rectangle 111"/>
              <p:cNvSpPr>
                <a:spLocks noChangeArrowheads="1"/>
              </p:cNvSpPr>
              <p:nvPr/>
            </p:nvSpPr>
            <p:spPr bwMode="auto">
              <a:xfrm>
                <a:off x="2715" y="1872"/>
                <a:ext cx="1968" cy="240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1015975" eaLnBrk="0" hangingPunct="0"/>
                <a:r>
                  <a:rPr kumimoji="1" lang="en-US" altLang="zh-CN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IP </a:t>
                </a:r>
                <a:r>
                  <a:rPr kumimoji="1"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数据报</a:t>
                </a:r>
              </a:p>
            </p:txBody>
          </p:sp>
        </p:grpSp>
        <p:sp>
          <p:nvSpPr>
            <p:cNvPr id="53" name="AutoShape 38"/>
            <p:cNvSpPr>
              <a:spLocks noChangeArrowheads="1"/>
            </p:cNvSpPr>
            <p:nvPr/>
          </p:nvSpPr>
          <p:spPr bwMode="auto">
            <a:xfrm>
              <a:off x="3142535" y="1600352"/>
              <a:ext cx="1972251" cy="375516"/>
            </a:xfrm>
            <a:prstGeom prst="wedgeRoundRectCallout">
              <a:avLst>
                <a:gd name="adj1" fmla="val -47166"/>
                <a:gd name="adj2" fmla="val 292307"/>
                <a:gd name="adj3" fmla="val 16667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sz="2133" b="1" dirty="0">
                  <a:latin typeface="微软雅黑" pitchFamily="34" charset="-122"/>
                  <a:ea typeface="微软雅黑" pitchFamily="34" charset="-122"/>
                </a:rPr>
                <a:t>源地址字段 </a:t>
              </a:r>
              <a:r>
                <a:rPr lang="en-US" altLang="zh-CN" sz="2133" b="1" dirty="0">
                  <a:latin typeface="微软雅黑" pitchFamily="34" charset="-122"/>
                  <a:ea typeface="微软雅黑" pitchFamily="34" charset="-122"/>
                </a:rPr>
                <a:t>6 </a:t>
              </a:r>
              <a:r>
                <a:rPr lang="zh-CN" altLang="en-US" sz="2133" b="1" dirty="0"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97513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40"/>
          <p:cNvSpPr/>
          <p:nvPr/>
        </p:nvSpPr>
        <p:spPr>
          <a:xfrm>
            <a:off x="670561" y="1389888"/>
            <a:ext cx="10838687" cy="437692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7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67833" y="2385775"/>
            <a:ext cx="8796787" cy="2963316"/>
            <a:chOff x="1025874" y="1600352"/>
            <a:chExt cx="6597590" cy="2222487"/>
          </a:xfrm>
        </p:grpSpPr>
        <p:sp>
          <p:nvSpPr>
            <p:cNvPr id="44" name="Line 3"/>
            <p:cNvSpPr>
              <a:spLocks noChangeShapeType="1"/>
            </p:cNvSpPr>
            <p:nvPr/>
          </p:nvSpPr>
          <p:spPr bwMode="auto">
            <a:xfrm>
              <a:off x="1025874" y="3332145"/>
              <a:ext cx="6597590" cy="0"/>
            </a:xfrm>
            <a:prstGeom prst="line">
              <a:avLst/>
            </a:prstGeom>
            <a:noFill/>
            <a:ln w="57150" cmpd="dbl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Rectangle 4"/>
            <p:cNvSpPr>
              <a:spLocks noChangeArrowheads="1"/>
            </p:cNvSpPr>
            <p:nvPr/>
          </p:nvSpPr>
          <p:spPr bwMode="auto">
            <a:xfrm>
              <a:off x="2063209" y="3484501"/>
              <a:ext cx="4746129" cy="338338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3849543" y="3530798"/>
              <a:ext cx="1264675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以太网 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6889224" y="3537948"/>
              <a:ext cx="644409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48" name="Rectangle 26"/>
            <p:cNvSpPr>
              <a:spLocks noChangeArrowheads="1"/>
            </p:cNvSpPr>
            <p:nvPr/>
          </p:nvSpPr>
          <p:spPr bwMode="auto">
            <a:xfrm>
              <a:off x="6859854" y="2898379"/>
              <a:ext cx="757324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</a:p>
          </p:txBody>
        </p:sp>
        <p:sp>
          <p:nvSpPr>
            <p:cNvPr id="49" name="Line 27"/>
            <p:cNvSpPr>
              <a:spLocks noChangeShapeType="1"/>
            </p:cNvSpPr>
            <p:nvPr/>
          </p:nvSpPr>
          <p:spPr bwMode="auto">
            <a:xfrm flipH="1">
              <a:off x="2057335" y="3144542"/>
              <a:ext cx="1175" cy="35135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28"/>
            <p:cNvSpPr>
              <a:spLocks noChangeShapeType="1"/>
            </p:cNvSpPr>
            <p:nvPr/>
          </p:nvSpPr>
          <p:spPr bwMode="auto">
            <a:xfrm>
              <a:off x="6801115" y="3193340"/>
              <a:ext cx="8224" cy="29496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6966760" y="2291106"/>
              <a:ext cx="535004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 flipV="1">
              <a:off x="6853980" y="2655469"/>
              <a:ext cx="6486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AutoShape 64"/>
            <p:cNvSpPr>
              <a:spLocks noChangeArrowheads="1"/>
            </p:cNvSpPr>
            <p:nvPr/>
          </p:nvSpPr>
          <p:spPr bwMode="auto">
            <a:xfrm rot="16200000" flipH="1">
              <a:off x="4254498" y="3277080"/>
              <a:ext cx="416416" cy="170343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Rectangle 66"/>
            <p:cNvSpPr>
              <a:spLocks noChangeArrowheads="1"/>
            </p:cNvSpPr>
            <p:nvPr/>
          </p:nvSpPr>
          <p:spPr bwMode="auto">
            <a:xfrm>
              <a:off x="2057335" y="2849580"/>
              <a:ext cx="4752004" cy="31231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67"/>
            <p:cNvSpPr>
              <a:spLocks noChangeShapeType="1"/>
            </p:cNvSpPr>
            <p:nvPr/>
          </p:nvSpPr>
          <p:spPr bwMode="auto">
            <a:xfrm>
              <a:off x="2749283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68"/>
            <p:cNvSpPr>
              <a:spLocks noChangeShapeType="1"/>
            </p:cNvSpPr>
            <p:nvPr/>
          </p:nvSpPr>
          <p:spPr bwMode="auto">
            <a:xfrm>
              <a:off x="3425959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9"/>
            <p:cNvSpPr>
              <a:spLocks noChangeShapeType="1"/>
            </p:cNvSpPr>
            <p:nvPr/>
          </p:nvSpPr>
          <p:spPr bwMode="auto">
            <a:xfrm>
              <a:off x="4102635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Line 70"/>
            <p:cNvSpPr>
              <a:spLocks noChangeShapeType="1"/>
            </p:cNvSpPr>
            <p:nvPr/>
          </p:nvSpPr>
          <p:spPr bwMode="auto">
            <a:xfrm>
              <a:off x="6414611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Rectangle 71"/>
            <p:cNvSpPr>
              <a:spLocks noChangeArrowheads="1"/>
            </p:cNvSpPr>
            <p:nvPr/>
          </p:nvSpPr>
          <p:spPr bwMode="auto">
            <a:xfrm>
              <a:off x="2005645" y="2881028"/>
              <a:ext cx="798297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目的地址</a:t>
              </a:r>
            </a:p>
          </p:txBody>
        </p:sp>
        <p:sp>
          <p:nvSpPr>
            <p:cNvPr id="62" name="Rectangle 72"/>
            <p:cNvSpPr>
              <a:spLocks noChangeArrowheads="1"/>
            </p:cNvSpPr>
            <p:nvPr/>
          </p:nvSpPr>
          <p:spPr bwMode="auto">
            <a:xfrm>
              <a:off x="2788208" y="2881028"/>
              <a:ext cx="644409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源地址</a:t>
              </a:r>
            </a:p>
          </p:txBody>
        </p:sp>
        <p:sp>
          <p:nvSpPr>
            <p:cNvPr id="63" name="Rectangle 73"/>
            <p:cNvSpPr>
              <a:spLocks noChangeArrowheads="1"/>
            </p:cNvSpPr>
            <p:nvPr/>
          </p:nvSpPr>
          <p:spPr bwMode="auto">
            <a:xfrm>
              <a:off x="3527499" y="2881028"/>
              <a:ext cx="490520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类型</a:t>
              </a:r>
            </a:p>
          </p:txBody>
        </p:sp>
        <p:sp>
          <p:nvSpPr>
            <p:cNvPr id="64" name="Rectangle 74"/>
            <p:cNvSpPr>
              <a:spLocks noChangeArrowheads="1"/>
            </p:cNvSpPr>
            <p:nvPr/>
          </p:nvSpPr>
          <p:spPr bwMode="auto">
            <a:xfrm>
              <a:off x="4841260" y="2881028"/>
              <a:ext cx="856005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数        据</a:t>
              </a:r>
            </a:p>
          </p:txBody>
        </p:sp>
        <p:sp>
          <p:nvSpPr>
            <p:cNvPr id="65" name="Rectangle 75"/>
            <p:cNvSpPr>
              <a:spLocks noChangeArrowheads="1"/>
            </p:cNvSpPr>
            <p:nvPr/>
          </p:nvSpPr>
          <p:spPr bwMode="auto">
            <a:xfrm>
              <a:off x="6374669" y="2881028"/>
              <a:ext cx="464071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FCS</a:t>
              </a:r>
            </a:p>
          </p:txBody>
        </p:sp>
        <p:sp>
          <p:nvSpPr>
            <p:cNvPr id="66" name="Rectangle 76"/>
            <p:cNvSpPr>
              <a:spLocks noChangeArrowheads="1"/>
            </p:cNvSpPr>
            <p:nvPr/>
          </p:nvSpPr>
          <p:spPr bwMode="auto">
            <a:xfrm>
              <a:off x="2287182" y="2626141"/>
              <a:ext cx="277722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67" name="Rectangle 77"/>
            <p:cNvSpPr>
              <a:spLocks noChangeArrowheads="1"/>
            </p:cNvSpPr>
            <p:nvPr/>
          </p:nvSpPr>
          <p:spPr bwMode="auto">
            <a:xfrm>
              <a:off x="2984591" y="2626141"/>
              <a:ext cx="277722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68" name="Rectangle 78"/>
            <p:cNvSpPr>
              <a:spLocks noChangeArrowheads="1"/>
            </p:cNvSpPr>
            <p:nvPr/>
          </p:nvSpPr>
          <p:spPr bwMode="auto">
            <a:xfrm>
              <a:off x="3707907" y="2626141"/>
              <a:ext cx="277722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69" name="Rectangle 79"/>
            <p:cNvSpPr>
              <a:spLocks noChangeArrowheads="1"/>
            </p:cNvSpPr>
            <p:nvPr/>
          </p:nvSpPr>
          <p:spPr bwMode="auto">
            <a:xfrm>
              <a:off x="6468707" y="2626141"/>
              <a:ext cx="277722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70" name="Rectangle 80"/>
            <p:cNvSpPr>
              <a:spLocks noChangeArrowheads="1"/>
            </p:cNvSpPr>
            <p:nvPr/>
          </p:nvSpPr>
          <p:spPr bwMode="auto">
            <a:xfrm>
              <a:off x="1623271" y="2614121"/>
              <a:ext cx="490520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  <p:sp>
          <p:nvSpPr>
            <p:cNvPr id="71" name="Text Box 81"/>
            <p:cNvSpPr txBox="1">
              <a:spLocks noChangeArrowheads="1"/>
            </p:cNvSpPr>
            <p:nvPr/>
          </p:nvSpPr>
          <p:spPr bwMode="auto">
            <a:xfrm>
              <a:off x="5350256" y="2603367"/>
              <a:ext cx="916357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46 ~ 1500</a:t>
              </a:r>
            </a:p>
          </p:txBody>
        </p:sp>
        <p:grpSp>
          <p:nvGrpSpPr>
            <p:cNvPr id="74" name="Group 109"/>
            <p:cNvGrpSpPr>
              <a:grpSpLocks/>
            </p:cNvGrpSpPr>
            <p:nvPr/>
          </p:nvGrpSpPr>
          <p:grpSpPr bwMode="auto">
            <a:xfrm>
              <a:off x="4102635" y="2291106"/>
              <a:ext cx="2311976" cy="676676"/>
              <a:chOff x="2715" y="1872"/>
              <a:chExt cx="1968" cy="624"/>
            </a:xfrm>
          </p:grpSpPr>
          <p:sp>
            <p:nvSpPr>
              <p:cNvPr id="75" name="AutoShape 110"/>
              <p:cNvSpPr>
                <a:spLocks noChangeArrowheads="1"/>
              </p:cNvSpPr>
              <p:nvPr/>
            </p:nvSpPr>
            <p:spPr bwMode="auto">
              <a:xfrm rot="16200000" flipH="1">
                <a:off x="3508" y="2231"/>
                <a:ext cx="384" cy="145"/>
              </a:xfrm>
              <a:prstGeom prst="rightArrow">
                <a:avLst>
                  <a:gd name="adj1" fmla="val 50000"/>
                  <a:gd name="adj2" fmla="val 132426"/>
                </a:avLst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8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6" name="Rectangle 111"/>
              <p:cNvSpPr>
                <a:spLocks noChangeArrowheads="1"/>
              </p:cNvSpPr>
              <p:nvPr/>
            </p:nvSpPr>
            <p:spPr bwMode="auto">
              <a:xfrm>
                <a:off x="2715" y="1872"/>
                <a:ext cx="1968" cy="240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1015975" eaLnBrk="0" hangingPunct="0"/>
                <a:r>
                  <a:rPr kumimoji="1" lang="en-US" altLang="zh-CN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IP </a:t>
                </a:r>
                <a:r>
                  <a:rPr kumimoji="1"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数据报</a:t>
                </a:r>
              </a:p>
            </p:txBody>
          </p:sp>
        </p:grpSp>
        <p:sp>
          <p:nvSpPr>
            <p:cNvPr id="77" name="AutoShape 38"/>
            <p:cNvSpPr>
              <a:spLocks noChangeArrowheads="1"/>
            </p:cNvSpPr>
            <p:nvPr/>
          </p:nvSpPr>
          <p:spPr bwMode="auto">
            <a:xfrm>
              <a:off x="2948954" y="1600352"/>
              <a:ext cx="1795225" cy="375516"/>
            </a:xfrm>
            <a:prstGeom prst="wedgeRoundRectCallout">
              <a:avLst>
                <a:gd name="adj1" fmla="val -8750"/>
                <a:gd name="adj2" fmla="val 292307"/>
                <a:gd name="adj3" fmla="val 16667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sz="2133" b="1" dirty="0">
                  <a:latin typeface="微软雅黑" pitchFamily="34" charset="-122"/>
                  <a:ea typeface="微软雅黑" pitchFamily="34" charset="-122"/>
                </a:rPr>
                <a:t>类型字段 </a:t>
              </a:r>
              <a:r>
                <a:rPr lang="en-US" altLang="zh-CN" sz="2133" b="1" dirty="0">
                  <a:latin typeface="微软雅黑" pitchFamily="34" charset="-122"/>
                  <a:ea typeface="微软雅黑" pitchFamily="34" charset="-122"/>
                </a:rPr>
                <a:t>2 </a:t>
              </a:r>
              <a:r>
                <a:rPr lang="zh-CN" altLang="en-US" sz="2133" b="1" dirty="0"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</p:grpSp>
      <p:sp>
        <p:nvSpPr>
          <p:cNvPr id="5" name="矩形 4"/>
          <p:cNvSpPr/>
          <p:nvPr/>
        </p:nvSpPr>
        <p:spPr>
          <a:xfrm>
            <a:off x="2346775" y="1494236"/>
            <a:ext cx="7420631" cy="748795"/>
          </a:xfrm>
          <a:prstGeom prst="rect">
            <a:avLst/>
          </a:prstGeom>
          <a:solidFill>
            <a:srgbClr val="0000CC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类型字段用来标志</a:t>
            </a:r>
            <a:r>
              <a:rPr lang="zh-CN" altLang="en-US" sz="2133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上一层</a:t>
            </a:r>
            <a:r>
              <a:rPr lang="zh-CN" altLang="en-US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使用的是什么协议，</a:t>
            </a:r>
          </a:p>
          <a:p>
            <a:pPr algn="ctr"/>
            <a:r>
              <a:rPr lang="zh-CN" altLang="en-US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以便把收到的 </a:t>
            </a:r>
            <a:r>
              <a:rPr lang="en-US" altLang="zh-CN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帧的数据上交给上一层的这个协议。 </a:t>
            </a:r>
          </a:p>
        </p:txBody>
      </p:sp>
    </p:spTree>
    <p:extLst>
      <p:ext uri="{BB962C8B-B14F-4D97-AF65-F5344CB8AC3E}">
        <p14:creationId xmlns:p14="http://schemas.microsoft.com/office/powerpoint/2010/main" val="102938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37"/>
          <p:cNvSpPr/>
          <p:nvPr/>
        </p:nvSpPr>
        <p:spPr>
          <a:xfrm>
            <a:off x="670561" y="1389888"/>
            <a:ext cx="10838687" cy="437692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7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367833" y="2385775"/>
            <a:ext cx="8796787" cy="2963316"/>
            <a:chOff x="1025874" y="1600352"/>
            <a:chExt cx="6597590" cy="2222487"/>
          </a:xfrm>
        </p:grpSpPr>
        <p:sp>
          <p:nvSpPr>
            <p:cNvPr id="10" name="Line 3"/>
            <p:cNvSpPr>
              <a:spLocks noChangeShapeType="1"/>
            </p:cNvSpPr>
            <p:nvPr/>
          </p:nvSpPr>
          <p:spPr bwMode="auto">
            <a:xfrm>
              <a:off x="1025874" y="3332145"/>
              <a:ext cx="6597590" cy="0"/>
            </a:xfrm>
            <a:prstGeom prst="line">
              <a:avLst/>
            </a:prstGeom>
            <a:noFill/>
            <a:ln w="57150" cmpd="dbl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063209" y="3484501"/>
              <a:ext cx="4746129" cy="338338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847707" y="3530798"/>
              <a:ext cx="1264675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以太网 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6889224" y="3537948"/>
              <a:ext cx="644409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4" name="Rectangle 26"/>
            <p:cNvSpPr>
              <a:spLocks noChangeArrowheads="1"/>
            </p:cNvSpPr>
            <p:nvPr/>
          </p:nvSpPr>
          <p:spPr bwMode="auto">
            <a:xfrm>
              <a:off x="6859854" y="2898379"/>
              <a:ext cx="757324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</a:p>
          </p:txBody>
        </p:sp>
        <p:sp>
          <p:nvSpPr>
            <p:cNvPr id="15" name="Line 27"/>
            <p:cNvSpPr>
              <a:spLocks noChangeShapeType="1"/>
            </p:cNvSpPr>
            <p:nvPr/>
          </p:nvSpPr>
          <p:spPr bwMode="auto">
            <a:xfrm flipH="1">
              <a:off x="2057335" y="3144542"/>
              <a:ext cx="1175" cy="35135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6801115" y="3193340"/>
              <a:ext cx="8224" cy="29496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47"/>
            <p:cNvSpPr>
              <a:spLocks noChangeArrowheads="1"/>
            </p:cNvSpPr>
            <p:nvPr/>
          </p:nvSpPr>
          <p:spPr bwMode="auto">
            <a:xfrm>
              <a:off x="6966760" y="2291106"/>
              <a:ext cx="535004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</a:p>
          </p:txBody>
        </p:sp>
        <p:sp>
          <p:nvSpPr>
            <p:cNvPr id="20" name="Line 48"/>
            <p:cNvSpPr>
              <a:spLocks noChangeShapeType="1"/>
            </p:cNvSpPr>
            <p:nvPr/>
          </p:nvSpPr>
          <p:spPr bwMode="auto">
            <a:xfrm flipV="1">
              <a:off x="6853980" y="2655469"/>
              <a:ext cx="6486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AutoShape 64"/>
            <p:cNvSpPr>
              <a:spLocks noChangeArrowheads="1"/>
            </p:cNvSpPr>
            <p:nvPr/>
          </p:nvSpPr>
          <p:spPr bwMode="auto">
            <a:xfrm rot="16200000" flipH="1">
              <a:off x="4254498" y="3277080"/>
              <a:ext cx="416416" cy="170343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66"/>
            <p:cNvSpPr>
              <a:spLocks noChangeArrowheads="1"/>
            </p:cNvSpPr>
            <p:nvPr/>
          </p:nvSpPr>
          <p:spPr bwMode="auto">
            <a:xfrm>
              <a:off x="2057335" y="2849580"/>
              <a:ext cx="4752004" cy="31231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67"/>
            <p:cNvSpPr>
              <a:spLocks noChangeShapeType="1"/>
            </p:cNvSpPr>
            <p:nvPr/>
          </p:nvSpPr>
          <p:spPr bwMode="auto">
            <a:xfrm>
              <a:off x="2749283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68"/>
            <p:cNvSpPr>
              <a:spLocks noChangeShapeType="1"/>
            </p:cNvSpPr>
            <p:nvPr/>
          </p:nvSpPr>
          <p:spPr bwMode="auto">
            <a:xfrm>
              <a:off x="3425959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69"/>
            <p:cNvSpPr>
              <a:spLocks noChangeShapeType="1"/>
            </p:cNvSpPr>
            <p:nvPr/>
          </p:nvSpPr>
          <p:spPr bwMode="auto">
            <a:xfrm>
              <a:off x="4102635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70"/>
            <p:cNvSpPr>
              <a:spLocks noChangeShapeType="1"/>
            </p:cNvSpPr>
            <p:nvPr/>
          </p:nvSpPr>
          <p:spPr bwMode="auto">
            <a:xfrm>
              <a:off x="6414611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Rectangle 71"/>
            <p:cNvSpPr>
              <a:spLocks noChangeArrowheads="1"/>
            </p:cNvSpPr>
            <p:nvPr/>
          </p:nvSpPr>
          <p:spPr bwMode="auto">
            <a:xfrm>
              <a:off x="2005645" y="2881028"/>
              <a:ext cx="798297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目的地址</a:t>
              </a:r>
            </a:p>
          </p:txBody>
        </p:sp>
        <p:sp>
          <p:nvSpPr>
            <p:cNvPr id="28" name="Rectangle 72"/>
            <p:cNvSpPr>
              <a:spLocks noChangeArrowheads="1"/>
            </p:cNvSpPr>
            <p:nvPr/>
          </p:nvSpPr>
          <p:spPr bwMode="auto">
            <a:xfrm>
              <a:off x="2788208" y="2881028"/>
              <a:ext cx="644409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源地址</a:t>
              </a:r>
            </a:p>
          </p:txBody>
        </p:sp>
        <p:sp>
          <p:nvSpPr>
            <p:cNvPr id="29" name="Rectangle 73"/>
            <p:cNvSpPr>
              <a:spLocks noChangeArrowheads="1"/>
            </p:cNvSpPr>
            <p:nvPr/>
          </p:nvSpPr>
          <p:spPr bwMode="auto">
            <a:xfrm>
              <a:off x="3527499" y="2881028"/>
              <a:ext cx="490520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类型</a:t>
              </a:r>
            </a:p>
          </p:txBody>
        </p:sp>
        <p:sp>
          <p:nvSpPr>
            <p:cNvPr id="30" name="Rectangle 74"/>
            <p:cNvSpPr>
              <a:spLocks noChangeArrowheads="1"/>
            </p:cNvSpPr>
            <p:nvPr/>
          </p:nvSpPr>
          <p:spPr bwMode="auto">
            <a:xfrm>
              <a:off x="4841260" y="2881028"/>
              <a:ext cx="856005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数        据</a:t>
              </a:r>
            </a:p>
          </p:txBody>
        </p:sp>
        <p:sp>
          <p:nvSpPr>
            <p:cNvPr id="31" name="Rectangle 75"/>
            <p:cNvSpPr>
              <a:spLocks noChangeArrowheads="1"/>
            </p:cNvSpPr>
            <p:nvPr/>
          </p:nvSpPr>
          <p:spPr bwMode="auto">
            <a:xfrm>
              <a:off x="6374669" y="2881028"/>
              <a:ext cx="464071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FCS</a:t>
              </a:r>
            </a:p>
          </p:txBody>
        </p:sp>
        <p:sp>
          <p:nvSpPr>
            <p:cNvPr id="32" name="Rectangle 76"/>
            <p:cNvSpPr>
              <a:spLocks noChangeArrowheads="1"/>
            </p:cNvSpPr>
            <p:nvPr/>
          </p:nvSpPr>
          <p:spPr bwMode="auto">
            <a:xfrm>
              <a:off x="2287182" y="2626141"/>
              <a:ext cx="277722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33" name="Rectangle 77"/>
            <p:cNvSpPr>
              <a:spLocks noChangeArrowheads="1"/>
            </p:cNvSpPr>
            <p:nvPr/>
          </p:nvSpPr>
          <p:spPr bwMode="auto">
            <a:xfrm>
              <a:off x="2984591" y="2626141"/>
              <a:ext cx="277722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34" name="Rectangle 78"/>
            <p:cNvSpPr>
              <a:spLocks noChangeArrowheads="1"/>
            </p:cNvSpPr>
            <p:nvPr/>
          </p:nvSpPr>
          <p:spPr bwMode="auto">
            <a:xfrm>
              <a:off x="3707907" y="2626141"/>
              <a:ext cx="277722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35" name="Rectangle 79"/>
            <p:cNvSpPr>
              <a:spLocks noChangeArrowheads="1"/>
            </p:cNvSpPr>
            <p:nvPr/>
          </p:nvSpPr>
          <p:spPr bwMode="auto">
            <a:xfrm>
              <a:off x="6468707" y="2626141"/>
              <a:ext cx="277722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36" name="Rectangle 80"/>
            <p:cNvSpPr>
              <a:spLocks noChangeArrowheads="1"/>
            </p:cNvSpPr>
            <p:nvPr/>
          </p:nvSpPr>
          <p:spPr bwMode="auto">
            <a:xfrm>
              <a:off x="1623271" y="2614121"/>
              <a:ext cx="490520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  <p:sp>
          <p:nvSpPr>
            <p:cNvPr id="37" name="Text Box 81"/>
            <p:cNvSpPr txBox="1">
              <a:spLocks noChangeArrowheads="1"/>
            </p:cNvSpPr>
            <p:nvPr/>
          </p:nvSpPr>
          <p:spPr bwMode="auto">
            <a:xfrm>
              <a:off x="5350256" y="2603367"/>
              <a:ext cx="916357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46 ~ 1500</a:t>
              </a:r>
            </a:p>
          </p:txBody>
        </p:sp>
        <p:grpSp>
          <p:nvGrpSpPr>
            <p:cNvPr id="40" name="Group 109"/>
            <p:cNvGrpSpPr>
              <a:grpSpLocks/>
            </p:cNvGrpSpPr>
            <p:nvPr/>
          </p:nvGrpSpPr>
          <p:grpSpPr bwMode="auto">
            <a:xfrm>
              <a:off x="4102635" y="2291106"/>
              <a:ext cx="2311976" cy="676676"/>
              <a:chOff x="2715" y="1872"/>
              <a:chExt cx="1968" cy="624"/>
            </a:xfrm>
          </p:grpSpPr>
          <p:sp>
            <p:nvSpPr>
              <p:cNvPr id="41" name="AutoShape 110"/>
              <p:cNvSpPr>
                <a:spLocks noChangeArrowheads="1"/>
              </p:cNvSpPr>
              <p:nvPr/>
            </p:nvSpPr>
            <p:spPr bwMode="auto">
              <a:xfrm rot="16200000" flipH="1">
                <a:off x="3508" y="2231"/>
                <a:ext cx="384" cy="145"/>
              </a:xfrm>
              <a:prstGeom prst="rightArrow">
                <a:avLst>
                  <a:gd name="adj1" fmla="val 50000"/>
                  <a:gd name="adj2" fmla="val 132426"/>
                </a:avLst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8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Rectangle 111"/>
              <p:cNvSpPr>
                <a:spLocks noChangeArrowheads="1"/>
              </p:cNvSpPr>
              <p:nvPr/>
            </p:nvSpPr>
            <p:spPr bwMode="auto">
              <a:xfrm>
                <a:off x="2715" y="1872"/>
                <a:ext cx="1968" cy="240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1015975" eaLnBrk="0" hangingPunct="0"/>
                <a:r>
                  <a:rPr kumimoji="1" lang="en-US" altLang="zh-CN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IP </a:t>
                </a:r>
                <a:r>
                  <a:rPr kumimoji="1"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数据报</a:t>
                </a:r>
              </a:p>
            </p:txBody>
          </p:sp>
        </p:grpSp>
        <p:sp>
          <p:nvSpPr>
            <p:cNvPr id="43" name="AutoShape 38"/>
            <p:cNvSpPr>
              <a:spLocks noChangeArrowheads="1"/>
            </p:cNvSpPr>
            <p:nvPr/>
          </p:nvSpPr>
          <p:spPr bwMode="auto">
            <a:xfrm>
              <a:off x="3608839" y="1600352"/>
              <a:ext cx="2674606" cy="375516"/>
            </a:xfrm>
            <a:prstGeom prst="wedgeRoundRectCallout">
              <a:avLst>
                <a:gd name="adj1" fmla="val -7724"/>
                <a:gd name="adj2" fmla="val 314223"/>
                <a:gd name="adj3" fmla="val 16667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zh-CN" altLang="en-US" sz="2133" b="1" dirty="0">
                  <a:latin typeface="微软雅黑" pitchFamily="34" charset="-122"/>
                  <a:ea typeface="微软雅黑" pitchFamily="34" charset="-122"/>
                </a:rPr>
                <a:t>数据字段 </a:t>
              </a:r>
              <a:r>
                <a:rPr lang="en-US" altLang="zh-CN" sz="2133" b="1" dirty="0">
                  <a:latin typeface="微软雅黑" pitchFamily="34" charset="-122"/>
                  <a:ea typeface="微软雅黑" pitchFamily="34" charset="-122"/>
                </a:rPr>
                <a:t>46 ~ 1500 </a:t>
              </a:r>
              <a:r>
                <a:rPr lang="zh-CN" altLang="en-US" sz="2133" b="1" dirty="0"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</p:grpSp>
      <p:sp>
        <p:nvSpPr>
          <p:cNvPr id="80" name="矩形 79"/>
          <p:cNvSpPr/>
          <p:nvPr/>
        </p:nvSpPr>
        <p:spPr>
          <a:xfrm>
            <a:off x="1367832" y="1482041"/>
            <a:ext cx="9503368" cy="748795"/>
          </a:xfrm>
          <a:prstGeom prst="rect">
            <a:avLst/>
          </a:prstGeom>
          <a:solidFill>
            <a:srgbClr val="0000CC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数据字段的正式名称是 </a:t>
            </a:r>
            <a:r>
              <a:rPr lang="en-US" altLang="zh-CN" sz="2133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133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客户数据字段。</a:t>
            </a:r>
          </a:p>
          <a:p>
            <a:pPr algn="ctr"/>
            <a:r>
              <a:rPr lang="zh-CN" altLang="en-US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最小长度 </a:t>
            </a:r>
            <a:r>
              <a:rPr lang="en-US" altLang="zh-CN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 </a:t>
            </a:r>
            <a:r>
              <a:rPr lang="zh-CN" altLang="en-US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字节 </a:t>
            </a:r>
            <a:r>
              <a:rPr lang="en-US" altLang="zh-CN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- 18 </a:t>
            </a:r>
            <a:r>
              <a:rPr lang="zh-CN" altLang="en-US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字节的首部和尾部 </a:t>
            </a:r>
            <a:r>
              <a:rPr lang="en-US" altLang="zh-CN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= </a:t>
            </a:r>
            <a:r>
              <a:rPr lang="zh-CN" altLang="en-US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数据字段的最小长度（</a:t>
            </a:r>
            <a:r>
              <a:rPr lang="en-US" altLang="zh-CN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</a:t>
            </a:r>
            <a:r>
              <a:rPr lang="zh-CN" altLang="en-US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字节） </a:t>
            </a:r>
          </a:p>
        </p:txBody>
      </p:sp>
    </p:spTree>
    <p:extLst>
      <p:ext uri="{BB962C8B-B14F-4D97-AF65-F5344CB8AC3E}">
        <p14:creationId xmlns:p14="http://schemas.microsoft.com/office/powerpoint/2010/main" val="19782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圆角矩形 46"/>
          <p:cNvSpPr/>
          <p:nvPr/>
        </p:nvSpPr>
        <p:spPr>
          <a:xfrm>
            <a:off x="670561" y="1389888"/>
            <a:ext cx="10838687" cy="437692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7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367833" y="2083959"/>
            <a:ext cx="8796787" cy="2743860"/>
            <a:chOff x="1025874" y="1764944"/>
            <a:chExt cx="6597590" cy="2057895"/>
          </a:xfrm>
        </p:grpSpPr>
        <p:sp>
          <p:nvSpPr>
            <p:cNvPr id="19" name="Line 3"/>
            <p:cNvSpPr>
              <a:spLocks noChangeShapeType="1"/>
            </p:cNvSpPr>
            <p:nvPr/>
          </p:nvSpPr>
          <p:spPr bwMode="auto">
            <a:xfrm>
              <a:off x="1025874" y="3332145"/>
              <a:ext cx="6597590" cy="0"/>
            </a:xfrm>
            <a:prstGeom prst="line">
              <a:avLst/>
            </a:prstGeom>
            <a:noFill/>
            <a:ln w="57150" cmpd="dbl">
              <a:solidFill>
                <a:srgbClr val="0000CC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2063209" y="3484501"/>
              <a:ext cx="4746129" cy="338338"/>
            </a:xfrm>
            <a:prstGeom prst="rect">
              <a:avLst/>
            </a:prstGeom>
            <a:solidFill>
              <a:srgbClr val="FF00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3839033" y="3530798"/>
              <a:ext cx="1264675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以太网 </a:t>
              </a:r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6889224" y="3537948"/>
              <a:ext cx="644409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6859854" y="2898379"/>
              <a:ext cx="757324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MAC </a:t>
              </a:r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 flipH="1">
              <a:off x="2057335" y="3144542"/>
              <a:ext cx="1175" cy="351351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>
              <a:off x="6801115" y="3193340"/>
              <a:ext cx="8224" cy="29496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47"/>
            <p:cNvSpPr>
              <a:spLocks noChangeArrowheads="1"/>
            </p:cNvSpPr>
            <p:nvPr/>
          </p:nvSpPr>
          <p:spPr bwMode="auto">
            <a:xfrm>
              <a:off x="6966760" y="2291106"/>
              <a:ext cx="535004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层</a:t>
              </a:r>
            </a:p>
          </p:txBody>
        </p:sp>
        <p:sp>
          <p:nvSpPr>
            <p:cNvPr id="29" name="Line 48"/>
            <p:cNvSpPr>
              <a:spLocks noChangeShapeType="1"/>
            </p:cNvSpPr>
            <p:nvPr/>
          </p:nvSpPr>
          <p:spPr bwMode="auto">
            <a:xfrm flipV="1">
              <a:off x="6853980" y="2655469"/>
              <a:ext cx="6486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AutoShape 64"/>
            <p:cNvSpPr>
              <a:spLocks noChangeArrowheads="1"/>
            </p:cNvSpPr>
            <p:nvPr/>
          </p:nvSpPr>
          <p:spPr bwMode="auto">
            <a:xfrm rot="16200000" flipH="1">
              <a:off x="4254498" y="3277080"/>
              <a:ext cx="416416" cy="170343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Rectangle 66"/>
            <p:cNvSpPr>
              <a:spLocks noChangeArrowheads="1"/>
            </p:cNvSpPr>
            <p:nvPr/>
          </p:nvSpPr>
          <p:spPr bwMode="auto">
            <a:xfrm>
              <a:off x="2057335" y="2849580"/>
              <a:ext cx="4752004" cy="312312"/>
            </a:xfrm>
            <a:prstGeom prst="rect">
              <a:avLst/>
            </a:prstGeom>
            <a:solidFill>
              <a:srgbClr val="00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67"/>
            <p:cNvSpPr>
              <a:spLocks noChangeShapeType="1"/>
            </p:cNvSpPr>
            <p:nvPr/>
          </p:nvSpPr>
          <p:spPr bwMode="auto">
            <a:xfrm>
              <a:off x="2749283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68"/>
            <p:cNvSpPr>
              <a:spLocks noChangeShapeType="1"/>
            </p:cNvSpPr>
            <p:nvPr/>
          </p:nvSpPr>
          <p:spPr bwMode="auto">
            <a:xfrm>
              <a:off x="3425959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69"/>
            <p:cNvSpPr>
              <a:spLocks noChangeShapeType="1"/>
            </p:cNvSpPr>
            <p:nvPr/>
          </p:nvSpPr>
          <p:spPr bwMode="auto">
            <a:xfrm>
              <a:off x="4102635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70"/>
            <p:cNvSpPr>
              <a:spLocks noChangeShapeType="1"/>
            </p:cNvSpPr>
            <p:nvPr/>
          </p:nvSpPr>
          <p:spPr bwMode="auto">
            <a:xfrm>
              <a:off x="6414611" y="2849580"/>
              <a:ext cx="0" cy="3123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Rectangle 71"/>
            <p:cNvSpPr>
              <a:spLocks noChangeArrowheads="1"/>
            </p:cNvSpPr>
            <p:nvPr/>
          </p:nvSpPr>
          <p:spPr bwMode="auto">
            <a:xfrm>
              <a:off x="2005645" y="2881028"/>
              <a:ext cx="798297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目的地址</a:t>
              </a:r>
            </a:p>
          </p:txBody>
        </p:sp>
        <p:sp>
          <p:nvSpPr>
            <p:cNvPr id="37" name="Rectangle 72"/>
            <p:cNvSpPr>
              <a:spLocks noChangeArrowheads="1"/>
            </p:cNvSpPr>
            <p:nvPr/>
          </p:nvSpPr>
          <p:spPr bwMode="auto">
            <a:xfrm>
              <a:off x="2788208" y="2881028"/>
              <a:ext cx="644409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源地址</a:t>
              </a:r>
            </a:p>
          </p:txBody>
        </p:sp>
        <p:sp>
          <p:nvSpPr>
            <p:cNvPr id="38" name="Rectangle 73"/>
            <p:cNvSpPr>
              <a:spLocks noChangeArrowheads="1"/>
            </p:cNvSpPr>
            <p:nvPr/>
          </p:nvSpPr>
          <p:spPr bwMode="auto">
            <a:xfrm>
              <a:off x="3527499" y="2881028"/>
              <a:ext cx="490520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类型</a:t>
              </a:r>
            </a:p>
          </p:txBody>
        </p:sp>
        <p:sp>
          <p:nvSpPr>
            <p:cNvPr id="39" name="Rectangle 74"/>
            <p:cNvSpPr>
              <a:spLocks noChangeArrowheads="1"/>
            </p:cNvSpPr>
            <p:nvPr/>
          </p:nvSpPr>
          <p:spPr bwMode="auto">
            <a:xfrm>
              <a:off x="4841260" y="2881028"/>
              <a:ext cx="856005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数        据</a:t>
              </a:r>
            </a:p>
          </p:txBody>
        </p:sp>
        <p:sp>
          <p:nvSpPr>
            <p:cNvPr id="40" name="Rectangle 75"/>
            <p:cNvSpPr>
              <a:spLocks noChangeArrowheads="1"/>
            </p:cNvSpPr>
            <p:nvPr/>
          </p:nvSpPr>
          <p:spPr bwMode="auto">
            <a:xfrm>
              <a:off x="6374669" y="2881028"/>
              <a:ext cx="464071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FCS</a:t>
              </a:r>
            </a:p>
          </p:txBody>
        </p:sp>
        <p:sp>
          <p:nvSpPr>
            <p:cNvPr id="41" name="Rectangle 76"/>
            <p:cNvSpPr>
              <a:spLocks noChangeArrowheads="1"/>
            </p:cNvSpPr>
            <p:nvPr/>
          </p:nvSpPr>
          <p:spPr bwMode="auto">
            <a:xfrm>
              <a:off x="2287182" y="2626141"/>
              <a:ext cx="277722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42" name="Rectangle 77"/>
            <p:cNvSpPr>
              <a:spLocks noChangeArrowheads="1"/>
            </p:cNvSpPr>
            <p:nvPr/>
          </p:nvSpPr>
          <p:spPr bwMode="auto">
            <a:xfrm>
              <a:off x="2984591" y="2626141"/>
              <a:ext cx="277722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  <p:sp>
          <p:nvSpPr>
            <p:cNvPr id="43" name="Rectangle 78"/>
            <p:cNvSpPr>
              <a:spLocks noChangeArrowheads="1"/>
            </p:cNvSpPr>
            <p:nvPr/>
          </p:nvSpPr>
          <p:spPr bwMode="auto">
            <a:xfrm>
              <a:off x="3707907" y="2626141"/>
              <a:ext cx="277722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4" name="Rectangle 79"/>
            <p:cNvSpPr>
              <a:spLocks noChangeArrowheads="1"/>
            </p:cNvSpPr>
            <p:nvPr/>
          </p:nvSpPr>
          <p:spPr bwMode="auto">
            <a:xfrm>
              <a:off x="6468707" y="2626141"/>
              <a:ext cx="277722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45" name="Rectangle 80"/>
            <p:cNvSpPr>
              <a:spLocks noChangeArrowheads="1"/>
            </p:cNvSpPr>
            <p:nvPr/>
          </p:nvSpPr>
          <p:spPr bwMode="auto">
            <a:xfrm>
              <a:off x="1623271" y="2614121"/>
              <a:ext cx="490520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  <p:sp>
          <p:nvSpPr>
            <p:cNvPr id="46" name="Text Box 81"/>
            <p:cNvSpPr txBox="1">
              <a:spLocks noChangeArrowheads="1"/>
            </p:cNvSpPr>
            <p:nvPr/>
          </p:nvSpPr>
          <p:spPr bwMode="auto">
            <a:xfrm>
              <a:off x="5350256" y="2603367"/>
              <a:ext cx="916357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-122"/>
                </a:defRPr>
              </a:lvl9pPr>
            </a:lstStyle>
            <a:p>
              <a:pPr eaLnBrk="0" hangingPunct="0"/>
              <a:r>
                <a:rPr kumimoji="1" lang="en-US" altLang="zh-CN" sz="16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46 ~ 1500</a:t>
              </a:r>
            </a:p>
          </p:txBody>
        </p:sp>
        <p:grpSp>
          <p:nvGrpSpPr>
            <p:cNvPr id="49" name="Group 109"/>
            <p:cNvGrpSpPr>
              <a:grpSpLocks/>
            </p:cNvGrpSpPr>
            <p:nvPr/>
          </p:nvGrpSpPr>
          <p:grpSpPr bwMode="auto">
            <a:xfrm>
              <a:off x="4102635" y="2291106"/>
              <a:ext cx="2311976" cy="676676"/>
              <a:chOff x="2715" y="1872"/>
              <a:chExt cx="1968" cy="624"/>
            </a:xfrm>
          </p:grpSpPr>
          <p:sp>
            <p:nvSpPr>
              <p:cNvPr id="51" name="AutoShape 110"/>
              <p:cNvSpPr>
                <a:spLocks noChangeArrowheads="1"/>
              </p:cNvSpPr>
              <p:nvPr/>
            </p:nvSpPr>
            <p:spPr bwMode="auto">
              <a:xfrm rot="16200000" flipH="1">
                <a:off x="3508" y="2231"/>
                <a:ext cx="384" cy="145"/>
              </a:xfrm>
              <a:prstGeom prst="rightArrow">
                <a:avLst>
                  <a:gd name="adj1" fmla="val 50000"/>
                  <a:gd name="adj2" fmla="val 132426"/>
                </a:avLst>
              </a:prstGeom>
              <a:solidFill>
                <a:srgbClr val="00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 sz="18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2" name="Rectangle 111"/>
              <p:cNvSpPr>
                <a:spLocks noChangeArrowheads="1"/>
              </p:cNvSpPr>
              <p:nvPr/>
            </p:nvSpPr>
            <p:spPr bwMode="auto">
              <a:xfrm>
                <a:off x="2715" y="1872"/>
                <a:ext cx="1968" cy="240"/>
              </a:xfrm>
              <a:prstGeom prst="rect">
                <a:avLst/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defTabSz="1015975" eaLnBrk="0" hangingPunct="0"/>
                <a:r>
                  <a:rPr kumimoji="1" lang="en-US" altLang="zh-CN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IP </a:t>
                </a:r>
                <a:r>
                  <a:rPr kumimoji="1" lang="zh-CN" altLang="en-US" sz="16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数据报</a:t>
                </a:r>
              </a:p>
            </p:txBody>
          </p:sp>
        </p:grpSp>
        <p:sp>
          <p:nvSpPr>
            <p:cNvPr id="50" name="AutoShape 38"/>
            <p:cNvSpPr>
              <a:spLocks noChangeArrowheads="1"/>
            </p:cNvSpPr>
            <p:nvPr/>
          </p:nvSpPr>
          <p:spPr bwMode="auto">
            <a:xfrm>
              <a:off x="4499282" y="1764944"/>
              <a:ext cx="1820738" cy="375516"/>
            </a:xfrm>
            <a:prstGeom prst="wedgeRoundRectCallout">
              <a:avLst>
                <a:gd name="adj1" fmla="val 64595"/>
                <a:gd name="adj2" fmla="val 253347"/>
                <a:gd name="adj3" fmla="val 16667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/>
              <a:r>
                <a:rPr lang="en-US" altLang="zh-CN" sz="2133" b="1" dirty="0">
                  <a:latin typeface="微软雅黑" pitchFamily="34" charset="-122"/>
                  <a:ea typeface="微软雅黑" pitchFamily="34" charset="-122"/>
                </a:rPr>
                <a:t>FCS </a:t>
              </a:r>
              <a:r>
                <a:rPr lang="zh-CN" altLang="en-US" sz="2133" b="1" dirty="0">
                  <a:latin typeface="微软雅黑" pitchFamily="34" charset="-122"/>
                  <a:ea typeface="微软雅黑" pitchFamily="34" charset="-122"/>
                </a:rPr>
                <a:t>字段 </a:t>
              </a:r>
              <a:r>
                <a:rPr lang="en-US" altLang="zh-CN" sz="2133" b="1" dirty="0">
                  <a:latin typeface="微软雅黑" pitchFamily="34" charset="-122"/>
                  <a:ea typeface="微软雅黑" pitchFamily="34" charset="-122"/>
                </a:rPr>
                <a:t>4 </a:t>
              </a:r>
              <a:r>
                <a:rPr lang="zh-CN" altLang="en-US" sz="2133" b="1" dirty="0">
                  <a:latin typeface="微软雅黑" pitchFamily="34" charset="-122"/>
                  <a:ea typeface="微软雅黑" pitchFamily="34" charset="-122"/>
                </a:rPr>
                <a:t>字节</a:t>
              </a:r>
            </a:p>
          </p:txBody>
        </p:sp>
      </p:grpSp>
      <p:sp>
        <p:nvSpPr>
          <p:cNvPr id="53" name="矩形 52"/>
          <p:cNvSpPr/>
          <p:nvPr/>
        </p:nvSpPr>
        <p:spPr>
          <a:xfrm>
            <a:off x="1314401" y="1543002"/>
            <a:ext cx="9485376" cy="379656"/>
          </a:xfrm>
          <a:prstGeom prst="rect">
            <a:avLst/>
          </a:prstGeom>
          <a:solidFill>
            <a:srgbClr val="0000CC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当传输媒体的误码率为 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1x10</a:t>
            </a:r>
            <a:r>
              <a:rPr lang="en-US" altLang="zh-CN" sz="1867" b="1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-8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时，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子层可使未检测到的差错小于 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1x10</a:t>
            </a:r>
            <a:r>
              <a:rPr lang="en-US" altLang="zh-CN" sz="1867" b="1" baseline="30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-14 </a:t>
            </a: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 </a:t>
            </a:r>
          </a:p>
        </p:txBody>
      </p:sp>
      <p:sp>
        <p:nvSpPr>
          <p:cNvPr id="54" name="矩形 53"/>
          <p:cNvSpPr/>
          <p:nvPr/>
        </p:nvSpPr>
        <p:spPr>
          <a:xfrm>
            <a:off x="1314401" y="4984563"/>
            <a:ext cx="9485376" cy="666977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当数据字段的长度小于 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46 </a:t>
            </a: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字节时，应在数据字段的后面加入整数字节的</a:t>
            </a:r>
            <a:r>
              <a:rPr lang="zh-CN" altLang="en-US" sz="1867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填充字段</a:t>
            </a: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，以保证以太网的 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帧长不小于 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64 </a:t>
            </a: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字节。 </a:t>
            </a:r>
          </a:p>
        </p:txBody>
      </p:sp>
    </p:spTree>
    <p:extLst>
      <p:ext uri="{BB962C8B-B14F-4D97-AF65-F5344CB8AC3E}">
        <p14:creationId xmlns:p14="http://schemas.microsoft.com/office/powerpoint/2010/main" val="377656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圆角矩形 59"/>
          <p:cNvSpPr/>
          <p:nvPr/>
        </p:nvSpPr>
        <p:spPr>
          <a:xfrm>
            <a:off x="670561" y="1389888"/>
            <a:ext cx="10838687" cy="437692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67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522347" y="3758647"/>
            <a:ext cx="8796787" cy="0"/>
          </a:xfrm>
          <a:prstGeom prst="line">
            <a:avLst/>
          </a:prstGeom>
          <a:noFill/>
          <a:ln w="57150" cmpd="dbl">
            <a:solidFill>
              <a:srgbClr val="0000CC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905461" y="3961788"/>
            <a:ext cx="6328172" cy="451117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301252" y="4023518"/>
            <a:ext cx="1686233" cy="36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1" tIns="59267" rIns="120651" bIns="59267">
            <a:spAutoFit/>
          </a:bodyPr>
          <a:lstStyle/>
          <a:p>
            <a:pPr defTabSz="1015975" eaLnBrk="0" hangingPunct="0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以太网 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MAC 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帧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9340147" y="4033052"/>
            <a:ext cx="859212" cy="36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1" tIns="59267" rIns="120651" bIns="59267">
            <a:spAutoFit/>
          </a:bodyPr>
          <a:lstStyle/>
          <a:p>
            <a:pPr defTabSz="1015975" eaLnBrk="0" hangingPunct="0"/>
            <a:r>
              <a:rPr kumimoji="1"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物理层</a:t>
            </a:r>
          </a:p>
        </p:txBody>
      </p:sp>
      <p:sp>
        <p:nvSpPr>
          <p:cNvPr id="13" name="Rectangle 26"/>
          <p:cNvSpPr>
            <a:spLocks noChangeArrowheads="1"/>
          </p:cNvSpPr>
          <p:nvPr/>
        </p:nvSpPr>
        <p:spPr bwMode="auto">
          <a:xfrm>
            <a:off x="9300987" y="3180293"/>
            <a:ext cx="1009766" cy="36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1" tIns="59267" rIns="120651" bIns="59267">
            <a:spAutoFit/>
          </a:bodyPr>
          <a:lstStyle/>
          <a:p>
            <a:pPr defTabSz="1015975" eaLnBrk="0" hangingPunct="0"/>
            <a:r>
              <a:rPr kumimoji="1" lang="en-US" altLang="zh-CN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kumimoji="1"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</p:txBody>
      </p:sp>
      <p:sp>
        <p:nvSpPr>
          <p:cNvPr id="14" name="Line 27"/>
          <p:cNvSpPr>
            <a:spLocks noChangeShapeType="1"/>
          </p:cNvSpPr>
          <p:nvPr/>
        </p:nvSpPr>
        <p:spPr bwMode="auto">
          <a:xfrm flipH="1">
            <a:off x="2897629" y="3508510"/>
            <a:ext cx="1567" cy="468468"/>
          </a:xfrm>
          <a:prstGeom prst="line">
            <a:avLst/>
          </a:prstGeom>
          <a:noFill/>
          <a:ln w="1905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Line 28"/>
          <p:cNvSpPr>
            <a:spLocks noChangeShapeType="1"/>
          </p:cNvSpPr>
          <p:nvPr/>
        </p:nvSpPr>
        <p:spPr bwMode="auto">
          <a:xfrm>
            <a:off x="9222668" y="3573574"/>
            <a:ext cx="10965" cy="393281"/>
          </a:xfrm>
          <a:prstGeom prst="line">
            <a:avLst/>
          </a:prstGeom>
          <a:noFill/>
          <a:ln w="12700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1493085" y="3495487"/>
            <a:ext cx="4554147" cy="2161716"/>
            <a:chOff x="1119814" y="2621615"/>
            <a:chExt cx="3415610" cy="1621287"/>
          </a:xfrm>
        </p:grpSpPr>
        <p:grpSp>
          <p:nvGrpSpPr>
            <p:cNvPr id="58" name="组合 57"/>
            <p:cNvGrpSpPr/>
            <p:nvPr/>
          </p:nvGrpSpPr>
          <p:grpSpPr>
            <a:xfrm>
              <a:off x="1119814" y="2654183"/>
              <a:ext cx="3415610" cy="1588719"/>
              <a:chOff x="1119814" y="2654183"/>
              <a:chExt cx="3415610" cy="1588719"/>
            </a:xfrm>
          </p:grpSpPr>
          <p:sp>
            <p:nvSpPr>
              <p:cNvPr id="20" name="Rectangle 33"/>
              <p:cNvSpPr>
                <a:spLocks noChangeArrowheads="1"/>
              </p:cNvSpPr>
              <p:nvPr/>
            </p:nvSpPr>
            <p:spPr bwMode="auto">
              <a:xfrm>
                <a:off x="3402390" y="3948948"/>
                <a:ext cx="1133034" cy="2744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zh-CN" altLang="en-US" sz="1600" b="1" dirty="0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rPr>
                  <a:t>帧开始定界符</a:t>
                </a:r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1119814" y="2654183"/>
                <a:ext cx="3357315" cy="1588719"/>
                <a:chOff x="1119814" y="2654183"/>
                <a:chExt cx="3357315" cy="1588719"/>
              </a:xfrm>
            </p:grpSpPr>
            <p:sp>
              <p:nvSpPr>
                <p:cNvPr id="16" name="Rectangle 29"/>
                <p:cNvSpPr>
                  <a:spLocks noChangeArrowheads="1"/>
                </p:cNvSpPr>
                <p:nvPr/>
              </p:nvSpPr>
              <p:spPr bwMode="auto">
                <a:xfrm>
                  <a:off x="1173479" y="3658324"/>
                  <a:ext cx="3122679" cy="284117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67" b="1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7" name="Rectangle 30"/>
                <p:cNvSpPr>
                  <a:spLocks noChangeArrowheads="1"/>
                </p:cNvSpPr>
                <p:nvPr/>
              </p:nvSpPr>
              <p:spPr bwMode="auto">
                <a:xfrm>
                  <a:off x="1177160" y="3687604"/>
                  <a:ext cx="3299969" cy="238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120651" tIns="59267" rIns="120651" bIns="59267">
                  <a:spAutoFit/>
                </a:bodyPr>
                <a:lstStyle/>
                <a:p>
                  <a:pPr defTabSz="1015975" eaLnBrk="0" hangingPunct="0"/>
                  <a:r>
                    <a:rPr kumimoji="1" lang="en-US" altLang="zh-CN" sz="1293" b="1" dirty="0">
                      <a:latin typeface="微软雅黑" pitchFamily="34" charset="-122"/>
                      <a:ea typeface="微软雅黑" pitchFamily="34" charset="-122"/>
                    </a:rPr>
                    <a:t>10101010101010           101010101010 10101011</a:t>
                  </a:r>
                </a:p>
              </p:txBody>
            </p:sp>
            <p:sp>
              <p:nvSpPr>
                <p:cNvPr id="18" name="Line 31"/>
                <p:cNvSpPr>
                  <a:spLocks noChangeShapeType="1"/>
                </p:cNvSpPr>
                <p:nvPr/>
              </p:nvSpPr>
              <p:spPr bwMode="auto">
                <a:xfrm>
                  <a:off x="3656709" y="3656155"/>
                  <a:ext cx="0" cy="29496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67" b="1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19" name="Rectangle 32"/>
                <p:cNvSpPr>
                  <a:spLocks noChangeArrowheads="1"/>
                </p:cNvSpPr>
                <p:nvPr/>
              </p:nvSpPr>
              <p:spPr bwMode="auto">
                <a:xfrm>
                  <a:off x="2155959" y="3968467"/>
                  <a:ext cx="798297" cy="2744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20651" tIns="59267" rIns="120651" bIns="59267">
                  <a:spAutoFit/>
                </a:bodyPr>
                <a:lstStyle/>
                <a:p>
                  <a:pPr defTabSz="1015975" eaLnBrk="0" hangingPunct="0"/>
                  <a:r>
                    <a:rPr kumimoji="1" lang="zh-CN" altLang="en-US" sz="1600" b="1" dirty="0">
                      <a:solidFill>
                        <a:srgbClr val="000099"/>
                      </a:solidFill>
                      <a:latin typeface="微软雅黑" pitchFamily="34" charset="-122"/>
                      <a:ea typeface="微软雅黑" pitchFamily="34" charset="-122"/>
                    </a:rPr>
                    <a:t>前同步码</a:t>
                  </a:r>
                </a:p>
              </p:txBody>
            </p:sp>
            <p:sp>
              <p:nvSpPr>
                <p:cNvPr id="21" name="Rectangle 34"/>
                <p:cNvSpPr>
                  <a:spLocks noChangeArrowheads="1"/>
                </p:cNvSpPr>
                <p:nvPr/>
              </p:nvSpPr>
              <p:spPr bwMode="auto">
                <a:xfrm>
                  <a:off x="2199160" y="3428428"/>
                  <a:ext cx="631184" cy="2744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20651" tIns="59267" rIns="120651" bIns="59267">
                  <a:spAutoFit/>
                </a:bodyPr>
                <a:lstStyle/>
                <a:p>
                  <a:pPr defTabSz="1015975" eaLnBrk="0" hangingPunct="0"/>
                  <a:r>
                    <a:rPr kumimoji="1" lang="en-US" altLang="zh-CN" sz="1600" b="1" dirty="0">
                      <a:solidFill>
                        <a:srgbClr val="000099"/>
                      </a:solidFill>
                      <a:latin typeface="微软雅黑" pitchFamily="34" charset="-122"/>
                      <a:ea typeface="微软雅黑" pitchFamily="34" charset="-122"/>
                    </a:rPr>
                    <a:t>7 </a:t>
                  </a:r>
                  <a:r>
                    <a:rPr kumimoji="1" lang="zh-CN" altLang="en-US" sz="1600" b="1" dirty="0">
                      <a:solidFill>
                        <a:srgbClr val="000099"/>
                      </a:solidFill>
                      <a:latin typeface="微软雅黑" pitchFamily="34" charset="-122"/>
                      <a:ea typeface="微软雅黑" pitchFamily="34" charset="-122"/>
                    </a:rPr>
                    <a:t>字节</a:t>
                  </a:r>
                </a:p>
              </p:txBody>
            </p:sp>
            <p:sp>
              <p:nvSpPr>
                <p:cNvPr id="22" name="Rectangle 35"/>
                <p:cNvSpPr>
                  <a:spLocks noChangeArrowheads="1"/>
                </p:cNvSpPr>
                <p:nvPr/>
              </p:nvSpPr>
              <p:spPr bwMode="auto">
                <a:xfrm>
                  <a:off x="3722461" y="3353011"/>
                  <a:ext cx="631184" cy="2744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20651" tIns="59267" rIns="120651" bIns="59267">
                  <a:spAutoFit/>
                </a:bodyPr>
                <a:lstStyle/>
                <a:p>
                  <a:pPr defTabSz="1015975" eaLnBrk="0" hangingPunct="0"/>
                  <a:r>
                    <a:rPr kumimoji="1" lang="en-US" altLang="zh-CN" sz="1600" b="1" dirty="0">
                      <a:solidFill>
                        <a:srgbClr val="000099"/>
                      </a:solidFill>
                      <a:latin typeface="微软雅黑" pitchFamily="34" charset="-122"/>
                      <a:ea typeface="微软雅黑" pitchFamily="34" charset="-122"/>
                    </a:rPr>
                    <a:t>1 </a:t>
                  </a:r>
                  <a:r>
                    <a:rPr kumimoji="1" lang="zh-CN" altLang="en-US" sz="1600" b="1" dirty="0">
                      <a:solidFill>
                        <a:srgbClr val="000099"/>
                      </a:solidFill>
                      <a:latin typeface="微软雅黑" pitchFamily="34" charset="-122"/>
                      <a:ea typeface="微软雅黑" pitchFamily="34" charset="-122"/>
                    </a:rPr>
                    <a:t>字节</a:t>
                  </a:r>
                </a:p>
              </p:txBody>
            </p:sp>
            <p:sp>
              <p:nvSpPr>
                <p:cNvPr id="23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1182878" y="3319986"/>
                  <a:ext cx="216161" cy="336169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67" b="1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4" name="Line 37"/>
                <p:cNvSpPr>
                  <a:spLocks noChangeShapeType="1"/>
                </p:cNvSpPr>
                <p:nvPr/>
              </p:nvSpPr>
              <p:spPr bwMode="auto">
                <a:xfrm>
                  <a:off x="2167347" y="3328662"/>
                  <a:ext cx="2128810" cy="327493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867" b="1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5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426998" y="3663747"/>
                  <a:ext cx="311624" cy="28474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1pPr>
                  <a:lvl2pPr marL="571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2pPr>
                  <a:lvl3pPr marL="1143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3pPr>
                  <a:lvl4pPr marL="17145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4pPr>
                  <a:lvl5pPr marL="2286000" defTabSz="762000"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charset="-122"/>
                    </a:defRPr>
                  </a:lvl9pPr>
                </a:lstStyle>
                <a:p>
                  <a:pPr eaLnBrk="0" hangingPunct="0"/>
                  <a:r>
                    <a:rPr kumimoji="1" lang="en-US" altLang="zh-CN" sz="1867" b="1" dirty="0">
                      <a:solidFill>
                        <a:srgbClr val="000099"/>
                      </a:solidFill>
                      <a:latin typeface="微软雅黑" pitchFamily="34" charset="-122"/>
                      <a:ea typeface="微软雅黑" pitchFamily="34" charset="-122"/>
                    </a:rPr>
                    <a:t>…</a:t>
                  </a:r>
                </a:p>
              </p:txBody>
            </p:sp>
            <p:sp>
              <p:nvSpPr>
                <p:cNvPr id="26" name="Rectangle 41"/>
                <p:cNvSpPr>
                  <a:spLocks noChangeArrowheads="1"/>
                </p:cNvSpPr>
                <p:nvPr/>
              </p:nvSpPr>
              <p:spPr bwMode="auto">
                <a:xfrm>
                  <a:off x="1420185" y="2975599"/>
                  <a:ext cx="754212" cy="334000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solidFill>
                    <a:srgbClr val="0000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867" b="1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7" name="Rectangle 42"/>
                <p:cNvSpPr>
                  <a:spLocks noChangeArrowheads="1"/>
                </p:cNvSpPr>
                <p:nvPr/>
              </p:nvSpPr>
              <p:spPr bwMode="auto">
                <a:xfrm>
                  <a:off x="1521216" y="3038038"/>
                  <a:ext cx="631184" cy="2744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20651" tIns="59267" rIns="120651" bIns="59267">
                  <a:spAutoFit/>
                </a:bodyPr>
                <a:lstStyle/>
                <a:p>
                  <a:pPr defTabSz="1015975" eaLnBrk="0" hangingPunct="0"/>
                  <a:r>
                    <a:rPr kumimoji="1" lang="en-US" altLang="zh-CN" sz="1600" b="1">
                      <a:latin typeface="微软雅黑" pitchFamily="34" charset="-122"/>
                      <a:ea typeface="微软雅黑" pitchFamily="34" charset="-122"/>
                    </a:rPr>
                    <a:t>8 </a:t>
                  </a:r>
                  <a:r>
                    <a:rPr kumimoji="1" lang="zh-CN" altLang="en-US" sz="1600" b="1">
                      <a:latin typeface="微软雅黑" pitchFamily="34" charset="-122"/>
                      <a:ea typeface="微软雅黑" pitchFamily="34" charset="-122"/>
                    </a:rPr>
                    <a:t>字节</a:t>
                  </a:r>
                </a:p>
              </p:txBody>
            </p:sp>
            <p:sp>
              <p:nvSpPr>
                <p:cNvPr id="28" name="AutoShape 43"/>
                <p:cNvSpPr>
                  <a:spLocks noChangeArrowheads="1"/>
                </p:cNvSpPr>
                <p:nvPr/>
              </p:nvSpPr>
              <p:spPr bwMode="auto">
                <a:xfrm>
                  <a:off x="1119814" y="2654183"/>
                  <a:ext cx="558023" cy="216341"/>
                </a:xfrm>
                <a:prstGeom prst="wedgeRoundRectCallout">
                  <a:avLst>
                    <a:gd name="adj1" fmla="val 48000"/>
                    <a:gd name="adj2" fmla="val 139880"/>
                    <a:gd name="adj3" fmla="val 16667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 defTabSz="1015975" eaLnBrk="0" hangingPunct="0"/>
                  <a:endParaRPr kumimoji="1" lang="zh-CN" altLang="zh-CN" sz="1867" b="1">
                    <a:solidFill>
                      <a:srgbClr val="000099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29" name="Rectangle 44"/>
            <p:cNvSpPr>
              <a:spLocks noChangeArrowheads="1"/>
            </p:cNvSpPr>
            <p:nvPr/>
          </p:nvSpPr>
          <p:spPr bwMode="auto">
            <a:xfrm>
              <a:off x="1181001" y="2621615"/>
              <a:ext cx="548625" cy="274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600" b="1" dirty="0">
                  <a:latin typeface="微软雅黑" pitchFamily="34" charset="-122"/>
                  <a:ea typeface="微软雅黑" pitchFamily="34" charset="-122"/>
                </a:rPr>
                <a:t>插入</a:t>
              </a:r>
            </a:p>
          </p:txBody>
        </p:sp>
      </p:grpSp>
      <p:sp>
        <p:nvSpPr>
          <p:cNvPr id="30" name="Rectangle 47"/>
          <p:cNvSpPr>
            <a:spLocks noChangeArrowheads="1"/>
          </p:cNvSpPr>
          <p:nvPr/>
        </p:nvSpPr>
        <p:spPr bwMode="auto">
          <a:xfrm>
            <a:off x="9443528" y="2370596"/>
            <a:ext cx="713339" cy="36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1" tIns="59267" rIns="120651" bIns="59267">
            <a:spAutoFit/>
          </a:bodyPr>
          <a:lstStyle/>
          <a:p>
            <a:pPr defTabSz="1015975" eaLnBrk="0" hangingPunct="0"/>
            <a:r>
              <a:rPr kumimoji="1" lang="en-US" altLang="zh-CN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kumimoji="1"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层</a:t>
            </a:r>
          </a:p>
        </p:txBody>
      </p:sp>
      <p:sp>
        <p:nvSpPr>
          <p:cNvPr id="31" name="Line 48"/>
          <p:cNvSpPr>
            <a:spLocks noChangeShapeType="1"/>
          </p:cNvSpPr>
          <p:nvPr/>
        </p:nvSpPr>
        <p:spPr bwMode="auto">
          <a:xfrm flipV="1">
            <a:off x="9293155" y="2856412"/>
            <a:ext cx="864859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AutoShape 64"/>
          <p:cNvSpPr>
            <a:spLocks noChangeArrowheads="1"/>
          </p:cNvSpPr>
          <p:nvPr/>
        </p:nvSpPr>
        <p:spPr bwMode="auto">
          <a:xfrm rot="16200000" flipH="1">
            <a:off x="5827179" y="3685227"/>
            <a:ext cx="555221" cy="227124"/>
          </a:xfrm>
          <a:prstGeom prst="rightArrow">
            <a:avLst>
              <a:gd name="adj1" fmla="val 50000"/>
              <a:gd name="adj2" fmla="val 132426"/>
            </a:avLst>
          </a:prstGeom>
          <a:solidFill>
            <a:srgbClr val="00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66"/>
          <p:cNvSpPr>
            <a:spLocks noChangeArrowheads="1"/>
          </p:cNvSpPr>
          <p:nvPr/>
        </p:nvSpPr>
        <p:spPr bwMode="auto">
          <a:xfrm>
            <a:off x="2897628" y="3115227"/>
            <a:ext cx="6336005" cy="416416"/>
          </a:xfrm>
          <a:prstGeom prst="rect">
            <a:avLst/>
          </a:prstGeom>
          <a:solidFill>
            <a:srgbClr val="00FF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Line 67"/>
          <p:cNvSpPr>
            <a:spLocks noChangeShapeType="1"/>
          </p:cNvSpPr>
          <p:nvPr/>
        </p:nvSpPr>
        <p:spPr bwMode="auto">
          <a:xfrm>
            <a:off x="3820225" y="3115227"/>
            <a:ext cx="0" cy="4164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Line 68"/>
          <p:cNvSpPr>
            <a:spLocks noChangeShapeType="1"/>
          </p:cNvSpPr>
          <p:nvPr/>
        </p:nvSpPr>
        <p:spPr bwMode="auto">
          <a:xfrm>
            <a:off x="4722460" y="3115227"/>
            <a:ext cx="0" cy="4164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Line 69"/>
          <p:cNvSpPr>
            <a:spLocks noChangeShapeType="1"/>
          </p:cNvSpPr>
          <p:nvPr/>
        </p:nvSpPr>
        <p:spPr bwMode="auto">
          <a:xfrm>
            <a:off x="5624695" y="3115227"/>
            <a:ext cx="0" cy="4164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Line 70"/>
          <p:cNvSpPr>
            <a:spLocks noChangeShapeType="1"/>
          </p:cNvSpPr>
          <p:nvPr/>
        </p:nvSpPr>
        <p:spPr bwMode="auto">
          <a:xfrm>
            <a:off x="8707329" y="3115227"/>
            <a:ext cx="0" cy="41641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Rectangle 71"/>
          <p:cNvSpPr>
            <a:spLocks noChangeArrowheads="1"/>
          </p:cNvSpPr>
          <p:nvPr/>
        </p:nvSpPr>
        <p:spPr bwMode="auto">
          <a:xfrm>
            <a:off x="2828709" y="3157158"/>
            <a:ext cx="1064396" cy="36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1" tIns="59267" rIns="120651" bIns="59267">
            <a:spAutoFit/>
          </a:bodyPr>
          <a:lstStyle/>
          <a:p>
            <a:pPr defTabSz="1015975" eaLnBrk="0" hangingPunct="0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目的地址</a:t>
            </a:r>
          </a:p>
        </p:txBody>
      </p:sp>
      <p:sp>
        <p:nvSpPr>
          <p:cNvPr id="39" name="Rectangle 72"/>
          <p:cNvSpPr>
            <a:spLocks noChangeArrowheads="1"/>
          </p:cNvSpPr>
          <p:nvPr/>
        </p:nvSpPr>
        <p:spPr bwMode="auto">
          <a:xfrm>
            <a:off x="3872125" y="3157158"/>
            <a:ext cx="859212" cy="36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1" tIns="59267" rIns="120651" bIns="59267">
            <a:spAutoFit/>
          </a:bodyPr>
          <a:lstStyle/>
          <a:p>
            <a:pPr defTabSz="1015975" eaLnBrk="0" hangingPunct="0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源地址</a:t>
            </a:r>
          </a:p>
        </p:txBody>
      </p:sp>
      <p:sp>
        <p:nvSpPr>
          <p:cNvPr id="40" name="Rectangle 73"/>
          <p:cNvSpPr>
            <a:spLocks noChangeArrowheads="1"/>
          </p:cNvSpPr>
          <p:nvPr/>
        </p:nvSpPr>
        <p:spPr bwMode="auto">
          <a:xfrm>
            <a:off x="4857847" y="3157158"/>
            <a:ext cx="654027" cy="36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1" tIns="59267" rIns="120651" bIns="59267">
            <a:spAutoFit/>
          </a:bodyPr>
          <a:lstStyle/>
          <a:p>
            <a:pPr defTabSz="1015975" eaLnBrk="0" hangingPunct="0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类型</a:t>
            </a:r>
          </a:p>
        </p:txBody>
      </p:sp>
      <p:sp>
        <p:nvSpPr>
          <p:cNvPr id="41" name="Rectangle 74"/>
          <p:cNvSpPr>
            <a:spLocks noChangeArrowheads="1"/>
          </p:cNvSpPr>
          <p:nvPr/>
        </p:nvSpPr>
        <p:spPr bwMode="auto">
          <a:xfrm>
            <a:off x="6609529" y="3157158"/>
            <a:ext cx="1141340" cy="36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1" tIns="59267" rIns="120651" bIns="59267">
            <a:spAutoFit/>
          </a:bodyPr>
          <a:lstStyle/>
          <a:p>
            <a:pPr defTabSz="1015975" eaLnBrk="0" hangingPunct="0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数        据</a:t>
            </a:r>
          </a:p>
        </p:txBody>
      </p:sp>
      <p:sp>
        <p:nvSpPr>
          <p:cNvPr id="42" name="Rectangle 75"/>
          <p:cNvSpPr>
            <a:spLocks noChangeArrowheads="1"/>
          </p:cNvSpPr>
          <p:nvPr/>
        </p:nvSpPr>
        <p:spPr bwMode="auto">
          <a:xfrm>
            <a:off x="8654073" y="3157158"/>
            <a:ext cx="618761" cy="36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1" tIns="59267" rIns="120651" bIns="59267">
            <a:spAutoFit/>
          </a:bodyPr>
          <a:lstStyle/>
          <a:p>
            <a:pPr defTabSz="1015975" eaLnBrk="0" hangingPunct="0"/>
            <a:r>
              <a:rPr kumimoji="1" lang="en-US" altLang="zh-CN" sz="1600" b="1">
                <a:latin typeface="微软雅黑" pitchFamily="34" charset="-122"/>
                <a:ea typeface="微软雅黑" pitchFamily="34" charset="-122"/>
              </a:rPr>
              <a:t>FCS</a:t>
            </a:r>
          </a:p>
        </p:txBody>
      </p:sp>
      <p:sp>
        <p:nvSpPr>
          <p:cNvPr id="43" name="Rectangle 76"/>
          <p:cNvSpPr>
            <a:spLocks noChangeArrowheads="1"/>
          </p:cNvSpPr>
          <p:nvPr/>
        </p:nvSpPr>
        <p:spPr bwMode="auto">
          <a:xfrm>
            <a:off x="3204091" y="2817309"/>
            <a:ext cx="370296" cy="36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1" tIns="59267" rIns="120651" bIns="59267">
            <a:spAutoFit/>
          </a:bodyPr>
          <a:lstStyle/>
          <a:p>
            <a:pPr defTabSz="1015975" eaLnBrk="0" hangingPunct="0"/>
            <a:r>
              <a:rPr kumimoji="1" lang="en-US" altLang="zh-CN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</p:txBody>
      </p:sp>
      <p:sp>
        <p:nvSpPr>
          <p:cNvPr id="44" name="Rectangle 77"/>
          <p:cNvSpPr>
            <a:spLocks noChangeArrowheads="1"/>
          </p:cNvSpPr>
          <p:nvPr/>
        </p:nvSpPr>
        <p:spPr bwMode="auto">
          <a:xfrm>
            <a:off x="4133970" y="2817309"/>
            <a:ext cx="370296" cy="36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1" tIns="59267" rIns="120651" bIns="59267">
            <a:spAutoFit/>
          </a:bodyPr>
          <a:lstStyle/>
          <a:p>
            <a:pPr defTabSz="1015975" eaLnBrk="0" hangingPunct="0"/>
            <a:r>
              <a:rPr kumimoji="1" lang="en-US" altLang="zh-CN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</p:txBody>
      </p:sp>
      <p:sp>
        <p:nvSpPr>
          <p:cNvPr id="45" name="Rectangle 78"/>
          <p:cNvSpPr>
            <a:spLocks noChangeArrowheads="1"/>
          </p:cNvSpPr>
          <p:nvPr/>
        </p:nvSpPr>
        <p:spPr bwMode="auto">
          <a:xfrm>
            <a:off x="5098391" y="2817309"/>
            <a:ext cx="370296" cy="36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1" tIns="59267" rIns="120651" bIns="59267">
            <a:spAutoFit/>
          </a:bodyPr>
          <a:lstStyle/>
          <a:p>
            <a:pPr defTabSz="1015975" eaLnBrk="0" hangingPunct="0"/>
            <a:r>
              <a:rPr kumimoji="1" lang="en-US" altLang="zh-CN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46" name="Rectangle 79"/>
          <p:cNvSpPr>
            <a:spLocks noChangeArrowheads="1"/>
          </p:cNvSpPr>
          <p:nvPr/>
        </p:nvSpPr>
        <p:spPr bwMode="auto">
          <a:xfrm>
            <a:off x="8779458" y="2817309"/>
            <a:ext cx="370296" cy="36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1" tIns="59267" rIns="120651" bIns="59267">
            <a:spAutoFit/>
          </a:bodyPr>
          <a:lstStyle/>
          <a:p>
            <a:pPr defTabSz="1015975" eaLnBrk="0" hangingPunct="0"/>
            <a:r>
              <a:rPr kumimoji="1" lang="en-US" altLang="zh-CN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47" name="Rectangle 80"/>
          <p:cNvSpPr>
            <a:spLocks noChangeArrowheads="1"/>
          </p:cNvSpPr>
          <p:nvPr/>
        </p:nvSpPr>
        <p:spPr bwMode="auto">
          <a:xfrm>
            <a:off x="2318876" y="2801282"/>
            <a:ext cx="654027" cy="365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1" tIns="59267" rIns="120651" bIns="59267">
            <a:spAutoFit/>
          </a:bodyPr>
          <a:lstStyle/>
          <a:p>
            <a:pPr defTabSz="1015975" eaLnBrk="0" hangingPunct="0"/>
            <a:r>
              <a:rPr kumimoji="1" lang="zh-CN" altLang="en-US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字节</a:t>
            </a:r>
          </a:p>
        </p:txBody>
      </p:sp>
      <p:sp>
        <p:nvSpPr>
          <p:cNvPr id="48" name="Text Box 81"/>
          <p:cNvSpPr txBox="1">
            <a:spLocks noChangeArrowheads="1"/>
          </p:cNvSpPr>
          <p:nvPr/>
        </p:nvSpPr>
        <p:spPr bwMode="auto">
          <a:xfrm>
            <a:off x="7288190" y="2786943"/>
            <a:ext cx="122180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/>
            <a:r>
              <a:rPr kumimoji="1" lang="en-US" altLang="zh-CN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46 ~ 1500</a:t>
            </a:r>
          </a:p>
        </p:txBody>
      </p:sp>
      <p:grpSp>
        <p:nvGrpSpPr>
          <p:cNvPr id="51" name="Group 109"/>
          <p:cNvGrpSpPr>
            <a:grpSpLocks/>
          </p:cNvGrpSpPr>
          <p:nvPr/>
        </p:nvGrpSpPr>
        <p:grpSpPr bwMode="auto">
          <a:xfrm>
            <a:off x="5624695" y="2370595"/>
            <a:ext cx="3082635" cy="902235"/>
            <a:chOff x="2715" y="1872"/>
            <a:chExt cx="1968" cy="624"/>
          </a:xfrm>
        </p:grpSpPr>
        <p:sp>
          <p:nvSpPr>
            <p:cNvPr id="53" name="AutoShape 110"/>
            <p:cNvSpPr>
              <a:spLocks noChangeArrowheads="1"/>
            </p:cNvSpPr>
            <p:nvPr/>
          </p:nvSpPr>
          <p:spPr bwMode="auto">
            <a:xfrm rot="16200000" flipH="1">
              <a:off x="3508" y="2231"/>
              <a:ext cx="384" cy="145"/>
            </a:xfrm>
            <a:prstGeom prst="rightArrow">
              <a:avLst>
                <a:gd name="adj1" fmla="val 50000"/>
                <a:gd name="adj2" fmla="val 132426"/>
              </a:avLst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Rectangle 111"/>
            <p:cNvSpPr>
              <a:spLocks noChangeArrowheads="1"/>
            </p:cNvSpPr>
            <p:nvPr/>
          </p:nvSpPr>
          <p:spPr bwMode="auto">
            <a:xfrm>
              <a:off x="2715" y="1872"/>
              <a:ext cx="1968" cy="240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1015975" eaLnBrk="0" hangingPunct="0"/>
              <a:r>
                <a:rPr kumimoji="1"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IP 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数据报</a:t>
              </a:r>
            </a:p>
          </p:txBody>
        </p:sp>
      </p:grpSp>
      <p:sp>
        <p:nvSpPr>
          <p:cNvPr id="55" name="矩形 54"/>
          <p:cNvSpPr/>
          <p:nvPr/>
        </p:nvSpPr>
        <p:spPr>
          <a:xfrm>
            <a:off x="1314401" y="1543002"/>
            <a:ext cx="9485376" cy="625684"/>
          </a:xfrm>
          <a:prstGeom prst="rect">
            <a:avLst/>
          </a:prstGeom>
          <a:solidFill>
            <a:srgbClr val="0000CC"/>
          </a:solidFill>
        </p:spPr>
        <p:txBody>
          <a:bodyPr wrap="square">
            <a:spAutoFit/>
          </a:bodyPr>
          <a:lstStyle/>
          <a:p>
            <a:r>
              <a:rPr lang="zh-CN" altLang="en-US" sz="17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在帧的前面插入（硬件生成）的 </a:t>
            </a:r>
            <a:r>
              <a:rPr lang="en-US" altLang="zh-CN" sz="17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17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字节中，第一个字段共 </a:t>
            </a:r>
            <a:r>
              <a:rPr lang="en-US" altLang="zh-CN" sz="17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 </a:t>
            </a:r>
            <a:r>
              <a:rPr lang="zh-CN" altLang="en-US" sz="17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个字节，是前同步码，用来迅速实现 </a:t>
            </a:r>
            <a:r>
              <a:rPr lang="en-US" altLang="zh-CN" sz="17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17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帧的比特同步。第二个字段 </a:t>
            </a:r>
            <a:r>
              <a:rPr lang="en-US" altLang="zh-CN" sz="17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7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个字节是帧开始定界符，表示后面的信息就是 </a:t>
            </a:r>
            <a:r>
              <a:rPr lang="en-US" altLang="zh-CN" sz="17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17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帧。 </a:t>
            </a:r>
          </a:p>
        </p:txBody>
      </p:sp>
      <p:sp>
        <p:nvSpPr>
          <p:cNvPr id="56" name="矩形 55"/>
          <p:cNvSpPr/>
          <p:nvPr/>
        </p:nvSpPr>
        <p:spPr>
          <a:xfrm>
            <a:off x="6705600" y="4563387"/>
            <a:ext cx="3658680" cy="954300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为了达到比特同步，在传输媒体上实际传送的要比 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帧还多 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8 </a:t>
            </a: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个字节</a:t>
            </a:r>
          </a:p>
        </p:txBody>
      </p:sp>
    </p:spTree>
    <p:extLst>
      <p:ext uri="{BB962C8B-B14F-4D97-AF65-F5344CB8AC3E}">
        <p14:creationId xmlns:p14="http://schemas.microsoft.com/office/powerpoint/2010/main" val="375353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DDC37-51DC-441F-BC14-2200EC60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以太网的帧结构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550A9-CEB7-44BD-9E45-BA121FF14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什么是无效的帧？</a:t>
            </a:r>
            <a:endParaRPr lang="en-US" altLang="zh-CN" dirty="0"/>
          </a:p>
          <a:p>
            <a:pPr lvl="1"/>
            <a:r>
              <a:rPr lang="zh-CN" altLang="en-US" dirty="0"/>
              <a:t>帧长度不是整数字节</a:t>
            </a:r>
            <a:endParaRPr lang="en-US" altLang="zh-CN" dirty="0"/>
          </a:p>
          <a:p>
            <a:pPr lvl="1"/>
            <a:r>
              <a:rPr lang="en-US" altLang="zh-CN" dirty="0"/>
              <a:t>CRC</a:t>
            </a:r>
            <a:r>
              <a:rPr lang="zh-CN" altLang="en-US" dirty="0"/>
              <a:t>校验失败</a:t>
            </a:r>
            <a:endParaRPr lang="en-US" altLang="zh-CN" dirty="0"/>
          </a:p>
          <a:p>
            <a:pPr lvl="1"/>
            <a:r>
              <a:rPr lang="zh-CN" altLang="en-US" dirty="0"/>
              <a:t>数据字段的长度不在</a:t>
            </a:r>
            <a:r>
              <a:rPr lang="en-US" altLang="zh-CN" dirty="0"/>
              <a:t>46~1500</a:t>
            </a:r>
            <a:r>
              <a:rPr lang="zh-CN" altLang="en-US" dirty="0"/>
              <a:t>字节之间</a:t>
            </a:r>
            <a:endParaRPr lang="en-US" altLang="zh-CN" dirty="0"/>
          </a:p>
          <a:p>
            <a:pPr lvl="1"/>
            <a:r>
              <a:rPr lang="en-US" altLang="zh-CN" dirty="0"/>
              <a:t>MAC</a:t>
            </a:r>
            <a:r>
              <a:rPr lang="zh-CN" altLang="en-US" dirty="0"/>
              <a:t>帧长度不在</a:t>
            </a:r>
            <a:r>
              <a:rPr lang="en-US" altLang="zh-CN" dirty="0"/>
              <a:t>64~1518</a:t>
            </a:r>
            <a:r>
              <a:rPr lang="zh-CN" altLang="en-US" dirty="0"/>
              <a:t>字节之间</a:t>
            </a:r>
            <a:endParaRPr lang="en-US" altLang="zh-CN" dirty="0"/>
          </a:p>
        </p:txBody>
      </p:sp>
      <p:grpSp>
        <p:nvGrpSpPr>
          <p:cNvPr id="4" name="Group 51">
            <a:extLst>
              <a:ext uri="{FF2B5EF4-FFF2-40B4-BE49-F238E27FC236}">
                <a16:creationId xmlns:a16="http://schemas.microsoft.com/office/drawing/2014/main" id="{A82E4B2F-7654-4BEF-B251-854DA9554747}"/>
              </a:ext>
            </a:extLst>
          </p:cNvPr>
          <p:cNvGrpSpPr>
            <a:grpSpLocks/>
          </p:cNvGrpSpPr>
          <p:nvPr/>
        </p:nvGrpSpPr>
        <p:grpSpPr bwMode="auto">
          <a:xfrm>
            <a:off x="4605338" y="715510"/>
            <a:ext cx="6291262" cy="993775"/>
            <a:chOff x="940711" y="4902593"/>
            <a:chExt cx="6291001" cy="992895"/>
          </a:xfrm>
        </p:grpSpPr>
        <p:sp>
          <p:nvSpPr>
            <p:cNvPr id="5" name="Line 10">
              <a:extLst>
                <a:ext uri="{FF2B5EF4-FFF2-40B4-BE49-F238E27FC236}">
                  <a16:creationId xmlns:a16="http://schemas.microsoft.com/office/drawing/2014/main" id="{C507C496-829E-4064-B8DD-BFB770DDB4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0934" y="5199463"/>
              <a:ext cx="0" cy="2046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1AE71606-E5DC-4AD8-80D3-4B13BBE70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959" y="5272489"/>
              <a:ext cx="6254753" cy="54784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 dirty="0"/>
            </a:p>
          </p:txBody>
        </p:sp>
        <p:cxnSp>
          <p:nvCxnSpPr>
            <p:cNvPr id="7" name="Straight Connector 3">
              <a:extLst>
                <a:ext uri="{FF2B5EF4-FFF2-40B4-BE49-F238E27FC236}">
                  <a16:creationId xmlns:a16="http://schemas.microsoft.com/office/drawing/2014/main" id="{8BF0C107-BCFB-4107-B5BF-9A36AD206D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70955" y="5262636"/>
              <a:ext cx="0" cy="55037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32">
              <a:extLst>
                <a:ext uri="{FF2B5EF4-FFF2-40B4-BE49-F238E27FC236}">
                  <a16:creationId xmlns:a16="http://schemas.microsoft.com/office/drawing/2014/main" id="{66730CFB-BABA-4855-AF3D-2AD5A49FB1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701175" y="5265808"/>
              <a:ext cx="0" cy="58368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33">
              <a:extLst>
                <a:ext uri="{FF2B5EF4-FFF2-40B4-BE49-F238E27FC236}">
                  <a16:creationId xmlns:a16="http://schemas.microsoft.com/office/drawing/2014/main" id="{8CE1D2B6-CFEB-47D6-B821-064D3516B5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429808" y="5270567"/>
              <a:ext cx="0" cy="5487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" name="Straight Connector 34">
              <a:extLst>
                <a:ext uri="{FF2B5EF4-FFF2-40B4-BE49-F238E27FC236}">
                  <a16:creationId xmlns:a16="http://schemas.microsoft.com/office/drawing/2014/main" id="{1C09DAD0-36CB-44CA-9FF2-549EBA1FE56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83797" y="5265808"/>
              <a:ext cx="0" cy="58051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" name="Straight Connector 35">
              <a:extLst>
                <a:ext uri="{FF2B5EF4-FFF2-40B4-BE49-F238E27FC236}">
                  <a16:creationId xmlns:a16="http://schemas.microsoft.com/office/drawing/2014/main" id="{31DC0D69-F0D9-4326-B247-7E4C920ADB9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0628" y="5272152"/>
              <a:ext cx="0" cy="62333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FF4D6CDF-3727-4CC0-9DB3-EDA940D57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352" y="5332220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dest.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3" name="TextBox 37">
              <a:extLst>
                <a:ext uri="{FF2B5EF4-FFF2-40B4-BE49-F238E27FC236}">
                  <a16:creationId xmlns:a16="http://schemas.microsoft.com/office/drawing/2014/main" id="{EB2EC3BE-8CEF-45DF-9F11-51179B69E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3645" y="5340803"/>
              <a:ext cx="84481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source</a:t>
              </a:r>
            </a:p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address</a:t>
              </a:r>
            </a:p>
          </p:txBody>
        </p:sp>
        <p:sp>
          <p:nvSpPr>
            <p:cNvPr id="14" name="TextBox 38">
              <a:extLst>
                <a:ext uri="{FF2B5EF4-FFF2-40B4-BE49-F238E27FC236}">
                  <a16:creationId xmlns:a16="http://schemas.microsoft.com/office/drawing/2014/main" id="{F03B8A52-9F8C-46AE-8DD2-E1D690F623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3534" y="5353451"/>
              <a:ext cx="137740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data (payload)</a:t>
              </a:r>
            </a:p>
          </p:txBody>
        </p:sp>
        <p:sp>
          <p:nvSpPr>
            <p:cNvPr id="15" name="TextBox 39">
              <a:extLst>
                <a:ext uri="{FF2B5EF4-FFF2-40B4-BE49-F238E27FC236}">
                  <a16:creationId xmlns:a16="http://schemas.microsoft.com/office/drawing/2014/main" id="{0936B9F0-6EBD-494D-8D02-6FA0F22C3A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1065" y="5431291"/>
              <a:ext cx="855572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CRC</a:t>
              </a:r>
            </a:p>
          </p:txBody>
        </p:sp>
        <p:sp>
          <p:nvSpPr>
            <p:cNvPr id="16" name="TextBox 40">
              <a:extLst>
                <a:ext uri="{FF2B5EF4-FFF2-40B4-BE49-F238E27FC236}">
                  <a16:creationId xmlns:a16="http://schemas.microsoft.com/office/drawing/2014/main" id="{69BBBA71-BC41-4AB5-8655-13343E7D2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11" y="5444340"/>
              <a:ext cx="10701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1600" dirty="0">
                  <a:solidFill>
                    <a:schemeClr val="bg1"/>
                  </a:solidFill>
                  <a:latin typeface="Arial" charset="0"/>
                  <a:cs typeface="Arial" charset="0"/>
                </a:rPr>
                <a:t>preamble</a:t>
              </a:r>
            </a:p>
          </p:txBody>
        </p:sp>
        <p:sp>
          <p:nvSpPr>
            <p:cNvPr id="17" name="Text Box 9">
              <a:extLst>
                <a:ext uri="{FF2B5EF4-FFF2-40B4-BE49-F238E27FC236}">
                  <a16:creationId xmlns:a16="http://schemas.microsoft.com/office/drawing/2014/main" id="{34DC795E-81A3-4418-9B23-A92D26319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1504" y="4902593"/>
              <a:ext cx="77026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600" dirty="0">
                  <a:solidFill>
                    <a:srgbClr val="000000"/>
                  </a:solidFill>
                  <a:latin typeface="Arial" charset="0"/>
                </a:rPr>
                <a:t>type</a:t>
              </a: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5BFD2FB5-F449-4AF6-80CD-E5D760A080B2}"/>
              </a:ext>
            </a:extLst>
          </p:cNvPr>
          <p:cNvSpPr/>
          <p:nvPr/>
        </p:nvSpPr>
        <p:spPr>
          <a:xfrm>
            <a:off x="1295400" y="4114274"/>
            <a:ext cx="820608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对于检查出的无效 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帧就简单地丢弃。以太网不负责重传丢弃的帧。 </a:t>
            </a:r>
          </a:p>
        </p:txBody>
      </p:sp>
    </p:spTree>
    <p:extLst>
      <p:ext uri="{BB962C8B-B14F-4D97-AF65-F5344CB8AC3E}">
        <p14:creationId xmlns:p14="http://schemas.microsoft.com/office/powerpoint/2010/main" val="365109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B68B0-14AE-4A16-A6CF-38082105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不可靠、无连接的以太网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C7EC5-4FC8-4FAB-A7A4-9135018D3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无连接 </a:t>
            </a:r>
            <a:r>
              <a:rPr lang="en-US" altLang="zh-CN" b="1" dirty="0">
                <a:solidFill>
                  <a:srgbClr val="FF0000"/>
                </a:solidFill>
              </a:rPr>
              <a:t>connectionless</a:t>
            </a:r>
            <a:r>
              <a:rPr lang="zh-CN" altLang="en-US" dirty="0"/>
              <a:t>：发送的</a:t>
            </a:r>
            <a:r>
              <a:rPr lang="en-US" altLang="zh-CN" dirty="0"/>
              <a:t>NIC</a:t>
            </a:r>
            <a:r>
              <a:rPr lang="zh-CN" altLang="en-US" dirty="0"/>
              <a:t>和接收的</a:t>
            </a:r>
            <a:r>
              <a:rPr lang="en-US" altLang="zh-CN" dirty="0"/>
              <a:t>NIC</a:t>
            </a:r>
            <a:r>
              <a:rPr lang="zh-CN" altLang="en-US" dirty="0"/>
              <a:t>并不需要用握手来建立连接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不可靠</a:t>
            </a:r>
            <a:r>
              <a:rPr lang="zh-CN" altLang="en-US" dirty="0"/>
              <a:t>：接收的</a:t>
            </a:r>
            <a:r>
              <a:rPr lang="en-US" altLang="zh-CN" dirty="0"/>
              <a:t>NIC</a:t>
            </a:r>
            <a:r>
              <a:rPr lang="zh-CN" altLang="en-US" dirty="0"/>
              <a:t>不需要向发送的</a:t>
            </a:r>
            <a:r>
              <a:rPr lang="en-US" altLang="zh-CN" dirty="0"/>
              <a:t>NIC</a:t>
            </a:r>
            <a:r>
              <a:rPr lang="zh-CN" altLang="en-US" dirty="0"/>
              <a:t>发送</a:t>
            </a:r>
            <a:r>
              <a:rPr lang="en-US" altLang="zh-CN" dirty="0"/>
              <a:t>ACK</a:t>
            </a:r>
            <a:r>
              <a:rPr lang="zh-CN" altLang="en-US" dirty="0"/>
              <a:t>或者</a:t>
            </a:r>
            <a:r>
              <a:rPr lang="en-US" altLang="zh-CN" dirty="0"/>
              <a:t>NACK</a:t>
            </a:r>
            <a:r>
              <a:rPr lang="zh-CN" altLang="en-US" dirty="0"/>
              <a:t>等</a:t>
            </a:r>
            <a:r>
              <a:rPr lang="en-US" altLang="zh-CN" dirty="0"/>
              <a:t>packet</a:t>
            </a:r>
            <a:r>
              <a:rPr lang="zh-CN" altLang="en-US" dirty="0"/>
              <a:t>来表达“是否收到帧”</a:t>
            </a:r>
            <a:endParaRPr lang="en-US" altLang="zh-CN" dirty="0"/>
          </a:p>
          <a:p>
            <a:pPr lvl="1"/>
            <a:r>
              <a:rPr lang="zh-CN" altLang="en-US" dirty="0"/>
              <a:t>若帧被丢弃，则只能通过上层协议来恢复（例如，提供了可靠数据传输的协议，如</a:t>
            </a:r>
            <a:r>
              <a:rPr lang="en-US" altLang="zh-CN" dirty="0"/>
              <a:t>TCP</a:t>
            </a:r>
            <a:r>
              <a:rPr lang="zh-CN" altLang="en-US" dirty="0"/>
              <a:t>，之后会学到）；如没有通过上层协议恢复，则数据就丢失了</a:t>
            </a:r>
            <a:endParaRPr lang="en-US" altLang="zh-CN" dirty="0"/>
          </a:p>
          <a:p>
            <a:r>
              <a:rPr lang="en-US" altLang="zh-CN" dirty="0"/>
              <a:t>Ethernet</a:t>
            </a:r>
            <a:r>
              <a:rPr lang="zh-CN" altLang="en-US" dirty="0"/>
              <a:t>中用到的信道复用协议是</a:t>
            </a:r>
            <a:r>
              <a:rPr lang="en-US" altLang="zh-CN" dirty="0"/>
              <a:t>unslotted </a:t>
            </a:r>
            <a:r>
              <a:rPr lang="en-US" altLang="zh-CN" b="1" dirty="0">
                <a:solidFill>
                  <a:srgbClr val="FF0000"/>
                </a:solidFill>
              </a:rPr>
              <a:t>CSMA/CD with binary </a:t>
            </a:r>
            <a:r>
              <a:rPr lang="en-US" altLang="zh-CN" b="1" dirty="0" err="1">
                <a:solidFill>
                  <a:srgbClr val="FF0000"/>
                </a:solidFill>
              </a:rPr>
              <a:t>backoff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2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0D401-01E3-4CB4-8F80-5F159B33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802.3 Ethernet</a:t>
            </a:r>
            <a:r>
              <a:rPr lang="zh-CN" altLang="en-US" dirty="0"/>
              <a:t>标准家族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438B3-125F-4F9C-80AF-7C3729BC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有很多种不同的</a:t>
            </a:r>
            <a:r>
              <a:rPr lang="en-US" altLang="zh-CN" dirty="0"/>
              <a:t>Ethernet</a:t>
            </a:r>
            <a:r>
              <a:rPr lang="zh-CN" altLang="en-US" dirty="0"/>
              <a:t>标准</a:t>
            </a:r>
            <a:endParaRPr lang="en-US" altLang="zh-CN" dirty="0"/>
          </a:p>
          <a:p>
            <a:pPr lvl="1"/>
            <a:r>
              <a:rPr lang="zh-CN" altLang="en-US" dirty="0"/>
              <a:t>主要规定物理层、链路层行为</a:t>
            </a:r>
            <a:endParaRPr lang="en-US" altLang="zh-CN" dirty="0"/>
          </a:p>
          <a:p>
            <a:pPr lvl="1"/>
            <a:r>
              <a:rPr lang="zh-CN" altLang="en-US" dirty="0"/>
              <a:t>通常都共用了信道复用协议和帧格式</a:t>
            </a:r>
            <a:endParaRPr lang="en-US" altLang="zh-CN" dirty="0"/>
          </a:p>
          <a:p>
            <a:pPr lvl="1"/>
            <a:r>
              <a:rPr lang="zh-CN" altLang="en-US" dirty="0"/>
              <a:t>但是提供不同的带宽</a:t>
            </a:r>
            <a:r>
              <a:rPr lang="en-US" altLang="zh-CN" dirty="0"/>
              <a:t>/</a:t>
            </a:r>
            <a:r>
              <a:rPr lang="zh-CN" altLang="en-US" dirty="0"/>
              <a:t>速度：</a:t>
            </a:r>
            <a:r>
              <a:rPr lang="en-US" altLang="zh-CN" dirty="0"/>
              <a:t>2Mbps, 10Mbps, 100Mbps, 1Gbps, 10Gbps, 40Gbps…</a:t>
            </a:r>
          </a:p>
          <a:p>
            <a:pPr lvl="1"/>
            <a:r>
              <a:rPr lang="zh-CN" altLang="en-US" dirty="0"/>
              <a:t>采用不同的物理层媒介：光纤、光缆等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http://www.ieee802.org/3/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38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交换机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Switches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88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21794" y="846692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407293" y="815906"/>
            <a:ext cx="7696338" cy="9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667" b="1" dirty="0">
                <a:solidFill>
                  <a:schemeClr val="bg1"/>
                </a:solidFill>
                <a:ea typeface="微软雅黑" pitchFamily="34" charset="-122"/>
              </a:rPr>
              <a:t>数据链路层是实现设备之间通信的非常重要的一层</a:t>
            </a:r>
          </a:p>
          <a:p>
            <a:pPr algn="ctr"/>
            <a:endParaRPr lang="zh-CN" altLang="en-US" sz="2667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96881" y="1457083"/>
            <a:ext cx="10838687" cy="437156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04" name="Line 3"/>
          <p:cNvSpPr>
            <a:spLocks noChangeShapeType="1"/>
          </p:cNvSpPr>
          <p:nvPr/>
        </p:nvSpPr>
        <p:spPr bwMode="auto">
          <a:xfrm flipH="1" flipV="1">
            <a:off x="8843805" y="2575519"/>
            <a:ext cx="901609" cy="7904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5" name="Line 4"/>
          <p:cNvSpPr>
            <a:spLocks noChangeShapeType="1"/>
          </p:cNvSpPr>
          <p:nvPr/>
        </p:nvSpPr>
        <p:spPr bwMode="auto">
          <a:xfrm flipH="1" flipV="1">
            <a:off x="7895322" y="2331189"/>
            <a:ext cx="551444" cy="17306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6" name="Line 5"/>
          <p:cNvSpPr>
            <a:spLocks noChangeShapeType="1"/>
          </p:cNvSpPr>
          <p:nvPr/>
        </p:nvSpPr>
        <p:spPr bwMode="auto">
          <a:xfrm flipV="1">
            <a:off x="7123301" y="2321008"/>
            <a:ext cx="661732" cy="12216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7" name="Line 6"/>
          <p:cNvSpPr>
            <a:spLocks noChangeShapeType="1"/>
          </p:cNvSpPr>
          <p:nvPr/>
        </p:nvSpPr>
        <p:spPr bwMode="auto">
          <a:xfrm flipV="1">
            <a:off x="6196875" y="2382091"/>
            <a:ext cx="794079" cy="610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8" name="Line 7"/>
          <p:cNvSpPr>
            <a:spLocks noChangeShapeType="1"/>
          </p:cNvSpPr>
          <p:nvPr/>
        </p:nvSpPr>
        <p:spPr bwMode="auto">
          <a:xfrm>
            <a:off x="5270450" y="2443173"/>
            <a:ext cx="79407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9" name="Line 8"/>
          <p:cNvSpPr>
            <a:spLocks noChangeShapeType="1"/>
          </p:cNvSpPr>
          <p:nvPr/>
        </p:nvSpPr>
        <p:spPr bwMode="auto">
          <a:xfrm>
            <a:off x="4277851" y="2259925"/>
            <a:ext cx="794079" cy="18324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0" name="Freeform 9"/>
          <p:cNvSpPr>
            <a:spLocks/>
          </p:cNvSpPr>
          <p:nvPr/>
        </p:nvSpPr>
        <p:spPr bwMode="auto">
          <a:xfrm>
            <a:off x="2369227" y="2290467"/>
            <a:ext cx="1864509" cy="364095"/>
          </a:xfrm>
          <a:custGeom>
            <a:avLst/>
            <a:gdLst>
              <a:gd name="T0" fmla="*/ 0 w 1104"/>
              <a:gd name="T1" fmla="*/ 320 h 320"/>
              <a:gd name="T2" fmla="*/ 568 w 1104"/>
              <a:gd name="T3" fmla="*/ 200 h 320"/>
              <a:gd name="T4" fmla="*/ 1104 w 1104"/>
              <a:gd name="T5" fmla="*/ 0 h 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04" h="320">
                <a:moveTo>
                  <a:pt x="0" y="320"/>
                </a:moveTo>
                <a:lnTo>
                  <a:pt x="568" y="200"/>
                </a:lnTo>
                <a:lnTo>
                  <a:pt x="1104" y="0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11" name="Group 10"/>
          <p:cNvGrpSpPr>
            <a:grpSpLocks/>
          </p:cNvGrpSpPr>
          <p:nvPr/>
        </p:nvGrpSpPr>
        <p:grpSpPr bwMode="auto">
          <a:xfrm>
            <a:off x="3020559" y="2137759"/>
            <a:ext cx="980192" cy="626100"/>
            <a:chOff x="1680" y="240"/>
            <a:chExt cx="2529" cy="1270"/>
          </a:xfrm>
          <a:solidFill>
            <a:schemeClr val="bg1"/>
          </a:solidFill>
        </p:grpSpPr>
        <p:sp>
          <p:nvSpPr>
            <p:cNvPr id="1112" name="Oval 1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3" name="Oval 1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4" name="Oval 1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5" name="Oval 1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6" name="Oval 1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7" name="Oval 1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8" name="Oval 1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9" name="Oval 1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0" name="Oval 1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21" name="Group 20"/>
          <p:cNvGrpSpPr>
            <a:grpSpLocks/>
          </p:cNvGrpSpPr>
          <p:nvPr/>
        </p:nvGrpSpPr>
        <p:grpSpPr bwMode="auto">
          <a:xfrm>
            <a:off x="4674889" y="2137759"/>
            <a:ext cx="980192" cy="626100"/>
            <a:chOff x="1680" y="240"/>
            <a:chExt cx="2529" cy="1270"/>
          </a:xfrm>
          <a:solidFill>
            <a:schemeClr val="bg1"/>
          </a:solidFill>
        </p:grpSpPr>
        <p:sp>
          <p:nvSpPr>
            <p:cNvPr id="1122" name="Oval 2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3" name="Oval 2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4" name="Oval 2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5" name="Oval 2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6" name="Oval 2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7" name="Oval 2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8" name="Oval 2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9" name="Oval 2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0" name="Oval 2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31" name="Text Box 30"/>
          <p:cNvSpPr txBox="1">
            <a:spLocks noChangeArrowheads="1"/>
          </p:cNvSpPr>
          <p:nvPr/>
        </p:nvSpPr>
        <p:spPr bwMode="auto">
          <a:xfrm>
            <a:off x="4861362" y="2289194"/>
            <a:ext cx="699229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局域网</a:t>
            </a:r>
          </a:p>
        </p:txBody>
      </p:sp>
      <p:pic>
        <p:nvPicPr>
          <p:cNvPr id="1132" name="Picture 3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146" y="2163211"/>
            <a:ext cx="383253" cy="24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133" name="Picture 3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82" y="2321008"/>
            <a:ext cx="383253" cy="24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135" name="Picture 3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687" y="2201388"/>
            <a:ext cx="383253" cy="24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1136" name="Group 35"/>
          <p:cNvGrpSpPr>
            <a:grpSpLocks/>
          </p:cNvGrpSpPr>
          <p:nvPr/>
        </p:nvGrpSpPr>
        <p:grpSpPr bwMode="auto">
          <a:xfrm>
            <a:off x="6527741" y="2137759"/>
            <a:ext cx="980192" cy="626100"/>
            <a:chOff x="1680" y="240"/>
            <a:chExt cx="2529" cy="1270"/>
          </a:xfrm>
          <a:solidFill>
            <a:schemeClr val="bg1"/>
          </a:solidFill>
        </p:grpSpPr>
        <p:sp>
          <p:nvSpPr>
            <p:cNvPr id="1137" name="Oval 36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8" name="Oval 37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9" name="Oval 38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0" name="Oval 39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1" name="Oval 40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2" name="Oval 41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3" name="Oval 42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4" name="Oval 43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5" name="Oval 44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46" name="Text Box 45"/>
          <p:cNvSpPr txBox="1">
            <a:spLocks noChangeArrowheads="1"/>
          </p:cNvSpPr>
          <p:nvPr/>
        </p:nvSpPr>
        <p:spPr bwMode="auto">
          <a:xfrm>
            <a:off x="6692155" y="2297840"/>
            <a:ext cx="699229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广域网</a:t>
            </a:r>
          </a:p>
        </p:txBody>
      </p:sp>
      <p:sp>
        <p:nvSpPr>
          <p:cNvPr id="1147" name="Text Box 46"/>
          <p:cNvSpPr txBox="1">
            <a:spLocks noChangeArrowheads="1"/>
          </p:cNvSpPr>
          <p:nvPr/>
        </p:nvSpPr>
        <p:spPr bwMode="auto">
          <a:xfrm>
            <a:off x="1836112" y="2032866"/>
            <a:ext cx="790601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主机 </a:t>
            </a:r>
            <a:r>
              <a:rPr kumimoji="1" lang="en-US" altLang="zh-CN" sz="1333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333" b="1" baseline="-25000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148" name="Text Box 47"/>
          <p:cNvSpPr txBox="1">
            <a:spLocks noChangeArrowheads="1"/>
          </p:cNvSpPr>
          <p:nvPr/>
        </p:nvSpPr>
        <p:spPr bwMode="auto">
          <a:xfrm>
            <a:off x="9480576" y="2011259"/>
            <a:ext cx="790601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主机 </a:t>
            </a:r>
            <a:r>
              <a:rPr kumimoji="1" lang="en-US" altLang="zh-CN" sz="1333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333" b="1" baseline="-250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149" name="Text Box 48"/>
          <p:cNvSpPr txBox="1">
            <a:spLocks noChangeArrowheads="1"/>
          </p:cNvSpPr>
          <p:nvPr/>
        </p:nvSpPr>
        <p:spPr bwMode="auto">
          <a:xfrm>
            <a:off x="3884240" y="1873066"/>
            <a:ext cx="93968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kumimoji="1" lang="en-US" altLang="zh-CN" sz="1333" b="1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333" b="1" baseline="-2500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150" name="Text Box 49"/>
          <p:cNvSpPr txBox="1">
            <a:spLocks noChangeArrowheads="1"/>
          </p:cNvSpPr>
          <p:nvPr/>
        </p:nvSpPr>
        <p:spPr bwMode="auto">
          <a:xfrm>
            <a:off x="5759149" y="2030864"/>
            <a:ext cx="93968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kumimoji="1" lang="en-US" altLang="zh-CN" sz="1333" b="1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333" b="1" baseline="-2500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151" name="Text Box 50"/>
          <p:cNvSpPr txBox="1">
            <a:spLocks noChangeArrowheads="1"/>
          </p:cNvSpPr>
          <p:nvPr/>
        </p:nvSpPr>
        <p:spPr bwMode="auto">
          <a:xfrm>
            <a:off x="7447947" y="1918879"/>
            <a:ext cx="93968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kumimoji="1" lang="en-US" altLang="zh-CN" sz="1333" b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333" b="1" baseline="-25000" dirty="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152" name="Text Box 51"/>
          <p:cNvSpPr txBox="1">
            <a:spLocks noChangeArrowheads="1"/>
          </p:cNvSpPr>
          <p:nvPr/>
        </p:nvSpPr>
        <p:spPr bwMode="auto">
          <a:xfrm>
            <a:off x="3208530" y="2299374"/>
            <a:ext cx="699229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电话网</a:t>
            </a:r>
          </a:p>
        </p:txBody>
      </p:sp>
      <p:grpSp>
        <p:nvGrpSpPr>
          <p:cNvPr id="1606" name="Group 506"/>
          <p:cNvGrpSpPr>
            <a:grpSpLocks/>
          </p:cNvGrpSpPr>
          <p:nvPr/>
        </p:nvGrpSpPr>
        <p:grpSpPr bwMode="auto">
          <a:xfrm>
            <a:off x="8115899" y="2198842"/>
            <a:ext cx="980192" cy="626100"/>
            <a:chOff x="1680" y="240"/>
            <a:chExt cx="2529" cy="1270"/>
          </a:xfrm>
          <a:solidFill>
            <a:schemeClr val="bg1"/>
          </a:solidFill>
        </p:grpSpPr>
        <p:sp>
          <p:nvSpPr>
            <p:cNvPr id="1607" name="Oval 507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8" name="Oval 508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9" name="Oval 509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0" name="Oval 510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1" name="Oval 511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2" name="Oval 512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3" name="Oval 513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4" name="Oval 514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5" name="Oval 515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16" name="Text Box 516"/>
          <p:cNvSpPr txBox="1">
            <a:spLocks noChangeArrowheads="1"/>
          </p:cNvSpPr>
          <p:nvPr/>
        </p:nvSpPr>
        <p:spPr bwMode="auto">
          <a:xfrm>
            <a:off x="8318164" y="2350278"/>
            <a:ext cx="699229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局域网</a:t>
            </a:r>
          </a:p>
        </p:txBody>
      </p:sp>
      <p:sp>
        <p:nvSpPr>
          <p:cNvPr id="1678" name="矩形 1677"/>
          <p:cNvSpPr/>
          <p:nvPr/>
        </p:nvSpPr>
        <p:spPr>
          <a:xfrm>
            <a:off x="3490143" y="2988423"/>
            <a:ext cx="5200462" cy="379656"/>
          </a:xfrm>
          <a:prstGeom prst="rect">
            <a:avLst/>
          </a:prstGeom>
          <a:solidFill>
            <a:srgbClr val="00FF99"/>
          </a:solidFill>
          <a:ln>
            <a:solidFill>
              <a:srgbClr val="000066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867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网络中的主机、路由器等都必须实现数据链路层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881671" y="3272029"/>
            <a:ext cx="8392391" cy="1966108"/>
            <a:chOff x="1411253" y="2454021"/>
            <a:chExt cx="6294293" cy="1474581"/>
          </a:xfrm>
        </p:grpSpPr>
        <p:sp>
          <p:nvSpPr>
            <p:cNvPr id="1623" name="AutoShape 524"/>
            <p:cNvSpPr>
              <a:spLocks noChangeArrowheads="1"/>
            </p:cNvSpPr>
            <p:nvPr/>
          </p:nvSpPr>
          <p:spPr bwMode="auto">
            <a:xfrm>
              <a:off x="1411253" y="2691672"/>
              <a:ext cx="583152" cy="1091858"/>
            </a:xfrm>
            <a:prstGeom prst="cube">
              <a:avLst>
                <a:gd name="adj" fmla="val 9250"/>
              </a:avLst>
            </a:prstGeom>
            <a:solidFill>
              <a:srgbClr val="FFFF00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4" name="Freeform 525"/>
            <p:cNvSpPr>
              <a:spLocks/>
            </p:cNvSpPr>
            <p:nvPr/>
          </p:nvSpPr>
          <p:spPr bwMode="auto">
            <a:xfrm>
              <a:off x="1411253" y="3510565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5" name="Freeform 528"/>
            <p:cNvSpPr>
              <a:spLocks/>
            </p:cNvSpPr>
            <p:nvPr/>
          </p:nvSpPr>
          <p:spPr bwMode="auto">
            <a:xfrm>
              <a:off x="1411253" y="2893055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6" name="Freeform 526"/>
            <p:cNvSpPr>
              <a:spLocks/>
            </p:cNvSpPr>
            <p:nvPr/>
          </p:nvSpPr>
          <p:spPr bwMode="auto">
            <a:xfrm>
              <a:off x="1411253" y="3302502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7" name="Freeform 527"/>
            <p:cNvSpPr>
              <a:spLocks/>
            </p:cNvSpPr>
            <p:nvPr/>
          </p:nvSpPr>
          <p:spPr bwMode="auto">
            <a:xfrm>
              <a:off x="1411253" y="3097301"/>
              <a:ext cx="583152" cy="72536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8" name="Rectangle 529"/>
            <p:cNvSpPr>
              <a:spLocks noChangeArrowheads="1"/>
            </p:cNvSpPr>
            <p:nvPr/>
          </p:nvSpPr>
          <p:spPr bwMode="auto">
            <a:xfrm>
              <a:off x="1423660" y="3388400"/>
              <a:ext cx="502503" cy="185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4" name="AutoShape 536"/>
            <p:cNvSpPr>
              <a:spLocks noChangeArrowheads="1"/>
            </p:cNvSpPr>
            <p:nvPr/>
          </p:nvSpPr>
          <p:spPr bwMode="auto">
            <a:xfrm>
              <a:off x="7122394" y="2691672"/>
              <a:ext cx="583152" cy="1091858"/>
            </a:xfrm>
            <a:prstGeom prst="cube">
              <a:avLst>
                <a:gd name="adj" fmla="val 9250"/>
              </a:avLst>
            </a:prstGeom>
            <a:solidFill>
              <a:srgbClr val="FFFF00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5" name="Freeform 537"/>
            <p:cNvSpPr>
              <a:spLocks/>
            </p:cNvSpPr>
            <p:nvPr/>
          </p:nvSpPr>
          <p:spPr bwMode="auto">
            <a:xfrm>
              <a:off x="7122394" y="3510565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6" name="Freeform 538"/>
            <p:cNvSpPr>
              <a:spLocks/>
            </p:cNvSpPr>
            <p:nvPr/>
          </p:nvSpPr>
          <p:spPr bwMode="auto">
            <a:xfrm>
              <a:off x="7122394" y="3302502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7" name="Freeform 539"/>
            <p:cNvSpPr>
              <a:spLocks/>
            </p:cNvSpPr>
            <p:nvPr/>
          </p:nvSpPr>
          <p:spPr bwMode="auto">
            <a:xfrm>
              <a:off x="7122394" y="3097301"/>
              <a:ext cx="583152" cy="72536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8" name="Freeform 540"/>
            <p:cNvSpPr>
              <a:spLocks/>
            </p:cNvSpPr>
            <p:nvPr/>
          </p:nvSpPr>
          <p:spPr bwMode="auto">
            <a:xfrm>
              <a:off x="7122394" y="2893055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9" name="Rectangle 541"/>
            <p:cNvSpPr>
              <a:spLocks noChangeArrowheads="1"/>
            </p:cNvSpPr>
            <p:nvPr/>
          </p:nvSpPr>
          <p:spPr bwMode="auto">
            <a:xfrm>
              <a:off x="7134802" y="3387445"/>
              <a:ext cx="502503" cy="186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5" name="AutoShape 547"/>
            <p:cNvSpPr>
              <a:spLocks noChangeArrowheads="1"/>
            </p:cNvSpPr>
            <p:nvPr/>
          </p:nvSpPr>
          <p:spPr bwMode="auto">
            <a:xfrm>
              <a:off x="2959203" y="3119253"/>
              <a:ext cx="583152" cy="664277"/>
            </a:xfrm>
            <a:prstGeom prst="cube">
              <a:avLst>
                <a:gd name="adj" fmla="val 9250"/>
              </a:avLst>
            </a:prstGeom>
            <a:solidFill>
              <a:srgbClr val="00FFFF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6" name="Freeform 548"/>
            <p:cNvSpPr>
              <a:spLocks/>
            </p:cNvSpPr>
            <p:nvPr/>
          </p:nvSpPr>
          <p:spPr bwMode="auto">
            <a:xfrm>
              <a:off x="2959203" y="3510565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7" name="Rectangle 549"/>
            <p:cNvSpPr>
              <a:spLocks noChangeArrowheads="1"/>
            </p:cNvSpPr>
            <p:nvPr/>
          </p:nvSpPr>
          <p:spPr bwMode="auto">
            <a:xfrm>
              <a:off x="2985052" y="3378855"/>
              <a:ext cx="492164" cy="194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8" name="Freeform 550"/>
            <p:cNvSpPr>
              <a:spLocks/>
            </p:cNvSpPr>
            <p:nvPr/>
          </p:nvSpPr>
          <p:spPr bwMode="auto">
            <a:xfrm>
              <a:off x="2959203" y="3302502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2" name="AutoShape 554"/>
            <p:cNvSpPr>
              <a:spLocks noChangeArrowheads="1"/>
            </p:cNvSpPr>
            <p:nvPr/>
          </p:nvSpPr>
          <p:spPr bwMode="auto">
            <a:xfrm>
              <a:off x="4331264" y="3119253"/>
              <a:ext cx="583152" cy="664277"/>
            </a:xfrm>
            <a:prstGeom prst="cube">
              <a:avLst>
                <a:gd name="adj" fmla="val 9250"/>
              </a:avLst>
            </a:prstGeom>
            <a:solidFill>
              <a:srgbClr val="00FFFF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3" name="Freeform 555"/>
            <p:cNvSpPr>
              <a:spLocks/>
            </p:cNvSpPr>
            <p:nvPr/>
          </p:nvSpPr>
          <p:spPr bwMode="auto">
            <a:xfrm>
              <a:off x="4331264" y="3510565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4" name="Rectangle 556"/>
            <p:cNvSpPr>
              <a:spLocks noChangeArrowheads="1"/>
            </p:cNvSpPr>
            <p:nvPr/>
          </p:nvSpPr>
          <p:spPr bwMode="auto">
            <a:xfrm>
              <a:off x="4343671" y="3378855"/>
              <a:ext cx="508707" cy="194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5" name="Freeform 557"/>
            <p:cNvSpPr>
              <a:spLocks/>
            </p:cNvSpPr>
            <p:nvPr/>
          </p:nvSpPr>
          <p:spPr bwMode="auto">
            <a:xfrm>
              <a:off x="4331264" y="3302502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9" name="AutoShape 561"/>
            <p:cNvSpPr>
              <a:spLocks noChangeArrowheads="1"/>
            </p:cNvSpPr>
            <p:nvPr/>
          </p:nvSpPr>
          <p:spPr bwMode="auto">
            <a:xfrm>
              <a:off x="5562707" y="3119253"/>
              <a:ext cx="583152" cy="664277"/>
            </a:xfrm>
            <a:prstGeom prst="cube">
              <a:avLst>
                <a:gd name="adj" fmla="val 9250"/>
              </a:avLst>
            </a:prstGeom>
            <a:solidFill>
              <a:srgbClr val="00FFFF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0" name="Freeform 562"/>
            <p:cNvSpPr>
              <a:spLocks/>
            </p:cNvSpPr>
            <p:nvPr/>
          </p:nvSpPr>
          <p:spPr bwMode="auto">
            <a:xfrm>
              <a:off x="5562707" y="3510565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1" name="Rectangle 563"/>
            <p:cNvSpPr>
              <a:spLocks noChangeArrowheads="1"/>
            </p:cNvSpPr>
            <p:nvPr/>
          </p:nvSpPr>
          <p:spPr bwMode="auto">
            <a:xfrm>
              <a:off x="5572013" y="3378855"/>
              <a:ext cx="514911" cy="1947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2" name="Freeform 564"/>
            <p:cNvSpPr>
              <a:spLocks/>
            </p:cNvSpPr>
            <p:nvPr/>
          </p:nvSpPr>
          <p:spPr bwMode="auto">
            <a:xfrm>
              <a:off x="5562707" y="3302502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6" name="Freeform 572"/>
            <p:cNvSpPr>
              <a:spLocks/>
            </p:cNvSpPr>
            <p:nvPr/>
          </p:nvSpPr>
          <p:spPr bwMode="auto">
            <a:xfrm>
              <a:off x="1674911" y="3783530"/>
              <a:ext cx="1437317" cy="14507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7" name="Freeform 573"/>
            <p:cNvSpPr>
              <a:spLocks/>
            </p:cNvSpPr>
            <p:nvPr/>
          </p:nvSpPr>
          <p:spPr bwMode="auto">
            <a:xfrm>
              <a:off x="5938033" y="3783530"/>
              <a:ext cx="1448020" cy="14507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8" name="Freeform 574"/>
            <p:cNvSpPr>
              <a:spLocks/>
            </p:cNvSpPr>
            <p:nvPr/>
          </p:nvSpPr>
          <p:spPr bwMode="auto">
            <a:xfrm>
              <a:off x="3365549" y="3783530"/>
              <a:ext cx="1075315" cy="14507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9" name="Freeform 575"/>
            <p:cNvSpPr>
              <a:spLocks/>
            </p:cNvSpPr>
            <p:nvPr/>
          </p:nvSpPr>
          <p:spPr bwMode="auto">
            <a:xfrm>
              <a:off x="4746915" y="3783530"/>
              <a:ext cx="959512" cy="14507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70" name="Text Box 576"/>
            <p:cNvSpPr txBox="1">
              <a:spLocks noChangeArrowheads="1"/>
            </p:cNvSpPr>
            <p:nvPr/>
          </p:nvSpPr>
          <p:spPr bwMode="auto">
            <a:xfrm>
              <a:off x="3112228" y="2886374"/>
              <a:ext cx="280365" cy="22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333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333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671" name="Text Box 577"/>
            <p:cNvSpPr txBox="1">
              <a:spLocks noChangeArrowheads="1"/>
            </p:cNvSpPr>
            <p:nvPr/>
          </p:nvSpPr>
          <p:spPr bwMode="auto">
            <a:xfrm>
              <a:off x="4473950" y="2886374"/>
              <a:ext cx="280365" cy="22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333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333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72" name="Text Box 578"/>
            <p:cNvSpPr txBox="1">
              <a:spLocks noChangeArrowheads="1"/>
            </p:cNvSpPr>
            <p:nvPr/>
          </p:nvSpPr>
          <p:spPr bwMode="auto">
            <a:xfrm>
              <a:off x="5709529" y="2886374"/>
              <a:ext cx="280365" cy="22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333" b="1" dirty="0">
                  <a:latin typeface="微软雅黑" pitchFamily="34" charset="-122"/>
                  <a:ea typeface="微软雅黑" pitchFamily="34" charset="-122"/>
                </a:rPr>
                <a:t>R</a:t>
              </a:r>
              <a:r>
                <a:rPr kumimoji="1" lang="en-US" altLang="zh-CN" sz="1333" b="1" baseline="-25000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sp>
          <p:nvSpPr>
            <p:cNvPr id="1673" name="Text Box 579"/>
            <p:cNvSpPr txBox="1">
              <a:spLocks noChangeArrowheads="1"/>
            </p:cNvSpPr>
            <p:nvPr/>
          </p:nvSpPr>
          <p:spPr bwMode="auto">
            <a:xfrm>
              <a:off x="1566347" y="2454021"/>
              <a:ext cx="297196" cy="22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333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333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674" name="Text Box 580"/>
            <p:cNvSpPr txBox="1">
              <a:spLocks noChangeArrowheads="1"/>
            </p:cNvSpPr>
            <p:nvPr/>
          </p:nvSpPr>
          <p:spPr bwMode="auto">
            <a:xfrm>
              <a:off x="7265080" y="2460702"/>
              <a:ext cx="297196" cy="22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333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333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809964" y="3635982"/>
            <a:ext cx="8544058" cy="1425085"/>
            <a:chOff x="1357473" y="2726986"/>
            <a:chExt cx="6408043" cy="1068814"/>
          </a:xfrm>
        </p:grpSpPr>
        <p:sp>
          <p:nvSpPr>
            <p:cNvPr id="1679" name="Text Box 530"/>
            <p:cNvSpPr txBox="1">
              <a:spLocks noChangeArrowheads="1"/>
            </p:cNvSpPr>
            <p:nvPr/>
          </p:nvSpPr>
          <p:spPr bwMode="auto">
            <a:xfrm>
              <a:off x="1357473" y="3350223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80" name="Text Box 531"/>
            <p:cNvSpPr txBox="1">
              <a:spLocks noChangeArrowheads="1"/>
            </p:cNvSpPr>
            <p:nvPr/>
          </p:nvSpPr>
          <p:spPr bwMode="auto">
            <a:xfrm>
              <a:off x="1359541" y="2726986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应用层</a:t>
              </a:r>
            </a:p>
          </p:txBody>
        </p:sp>
        <p:sp>
          <p:nvSpPr>
            <p:cNvPr id="1681" name="Text Box 532"/>
            <p:cNvSpPr txBox="1">
              <a:spLocks noChangeArrowheads="1"/>
            </p:cNvSpPr>
            <p:nvPr/>
          </p:nvSpPr>
          <p:spPr bwMode="auto">
            <a:xfrm>
              <a:off x="1357473" y="2934095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运输层</a:t>
              </a:r>
            </a:p>
          </p:txBody>
        </p:sp>
        <p:sp>
          <p:nvSpPr>
            <p:cNvPr id="1682" name="Text Box 533"/>
            <p:cNvSpPr txBox="1">
              <a:spLocks noChangeArrowheads="1"/>
            </p:cNvSpPr>
            <p:nvPr/>
          </p:nvSpPr>
          <p:spPr bwMode="auto">
            <a:xfrm>
              <a:off x="1357473" y="3142159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83" name="Text Box 534"/>
            <p:cNvSpPr txBox="1">
              <a:spLocks noChangeArrowheads="1"/>
            </p:cNvSpPr>
            <p:nvPr/>
          </p:nvSpPr>
          <p:spPr bwMode="auto">
            <a:xfrm>
              <a:off x="1357473" y="3558287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84" name="Text Box 542"/>
            <p:cNvSpPr txBox="1">
              <a:spLocks noChangeArrowheads="1"/>
            </p:cNvSpPr>
            <p:nvPr/>
          </p:nvSpPr>
          <p:spPr bwMode="auto">
            <a:xfrm>
              <a:off x="7086206" y="3358812"/>
              <a:ext cx="679310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85" name="Text Box 543"/>
            <p:cNvSpPr txBox="1">
              <a:spLocks noChangeArrowheads="1"/>
            </p:cNvSpPr>
            <p:nvPr/>
          </p:nvSpPr>
          <p:spPr bwMode="auto">
            <a:xfrm>
              <a:off x="7088274" y="2726986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应用层</a:t>
              </a:r>
            </a:p>
          </p:txBody>
        </p:sp>
        <p:sp>
          <p:nvSpPr>
            <p:cNvPr id="1686" name="Text Box 544"/>
            <p:cNvSpPr txBox="1">
              <a:spLocks noChangeArrowheads="1"/>
            </p:cNvSpPr>
            <p:nvPr/>
          </p:nvSpPr>
          <p:spPr bwMode="auto">
            <a:xfrm>
              <a:off x="7086206" y="2934095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运输层</a:t>
              </a:r>
            </a:p>
          </p:txBody>
        </p:sp>
        <p:sp>
          <p:nvSpPr>
            <p:cNvPr id="1687" name="Text Box 545"/>
            <p:cNvSpPr txBox="1">
              <a:spLocks noChangeArrowheads="1"/>
            </p:cNvSpPr>
            <p:nvPr/>
          </p:nvSpPr>
          <p:spPr bwMode="auto">
            <a:xfrm>
              <a:off x="7086206" y="3142159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88" name="Text Box 546"/>
            <p:cNvSpPr txBox="1">
              <a:spLocks noChangeArrowheads="1"/>
            </p:cNvSpPr>
            <p:nvPr/>
          </p:nvSpPr>
          <p:spPr bwMode="auto">
            <a:xfrm>
              <a:off x="7086206" y="3558287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89" name="Text Box 551"/>
            <p:cNvSpPr txBox="1">
              <a:spLocks noChangeArrowheads="1"/>
            </p:cNvSpPr>
            <p:nvPr/>
          </p:nvSpPr>
          <p:spPr bwMode="auto">
            <a:xfrm>
              <a:off x="2955067" y="3356904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90" name="Text Box 552"/>
            <p:cNvSpPr txBox="1">
              <a:spLocks noChangeArrowheads="1"/>
            </p:cNvSpPr>
            <p:nvPr/>
          </p:nvSpPr>
          <p:spPr bwMode="auto">
            <a:xfrm>
              <a:off x="2955067" y="3148840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91" name="Text Box 553"/>
            <p:cNvSpPr txBox="1">
              <a:spLocks noChangeArrowheads="1"/>
            </p:cNvSpPr>
            <p:nvPr/>
          </p:nvSpPr>
          <p:spPr bwMode="auto">
            <a:xfrm>
              <a:off x="2955067" y="3564967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92" name="Text Box 558"/>
            <p:cNvSpPr txBox="1">
              <a:spLocks noChangeArrowheads="1"/>
            </p:cNvSpPr>
            <p:nvPr/>
          </p:nvSpPr>
          <p:spPr bwMode="auto">
            <a:xfrm>
              <a:off x="4319891" y="3356904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93" name="Text Box 559"/>
            <p:cNvSpPr txBox="1">
              <a:spLocks noChangeArrowheads="1"/>
            </p:cNvSpPr>
            <p:nvPr/>
          </p:nvSpPr>
          <p:spPr bwMode="auto">
            <a:xfrm>
              <a:off x="4319891" y="3148840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94" name="Text Box 560"/>
            <p:cNvSpPr txBox="1">
              <a:spLocks noChangeArrowheads="1"/>
            </p:cNvSpPr>
            <p:nvPr/>
          </p:nvSpPr>
          <p:spPr bwMode="auto">
            <a:xfrm>
              <a:off x="4319891" y="3564967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95" name="Text Box 565"/>
            <p:cNvSpPr txBox="1">
              <a:spLocks noChangeArrowheads="1"/>
            </p:cNvSpPr>
            <p:nvPr/>
          </p:nvSpPr>
          <p:spPr bwMode="auto">
            <a:xfrm>
              <a:off x="5538926" y="3356904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96" name="Text Box 566"/>
            <p:cNvSpPr txBox="1">
              <a:spLocks noChangeArrowheads="1"/>
            </p:cNvSpPr>
            <p:nvPr/>
          </p:nvSpPr>
          <p:spPr bwMode="auto">
            <a:xfrm>
              <a:off x="5538926" y="3148840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97" name="Text Box 567"/>
            <p:cNvSpPr txBox="1">
              <a:spLocks noChangeArrowheads="1"/>
            </p:cNvSpPr>
            <p:nvPr/>
          </p:nvSpPr>
          <p:spPr bwMode="auto">
            <a:xfrm>
              <a:off x="5538926" y="3564967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</p:grpSp>
      <p:pic>
        <p:nvPicPr>
          <p:cNvPr id="1698" name="Picture 239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513" y="2306129"/>
            <a:ext cx="542840" cy="54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9" name="Picture 239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59" y="2339581"/>
            <a:ext cx="542840" cy="54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58152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0D401-01E3-4CB4-8F80-5F159B33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为什么要使用交换机？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438B3-125F-4F9C-80AF-7C3729BC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在链路层扩展以太网，常用的方法是使用以太网交换机</a:t>
            </a:r>
            <a:endParaRPr lang="en-US" altLang="zh-CN" dirty="0"/>
          </a:p>
          <a:p>
            <a:pPr lvl="1"/>
            <a:r>
              <a:rPr lang="zh-CN" altLang="en-US" dirty="0"/>
              <a:t>扩大以太网规模，将不同的网络连接在一起</a:t>
            </a:r>
            <a:endParaRPr lang="en-US" altLang="zh-CN" dirty="0"/>
          </a:p>
          <a:p>
            <a:r>
              <a:rPr lang="zh-CN" altLang="en-US" dirty="0"/>
              <a:t>交换机是链路层设备，通常也称为“第二层交换机”（</a:t>
            </a:r>
            <a:r>
              <a:rPr lang="en-US" altLang="zh-CN" dirty="0"/>
              <a:t>L2 switch</a:t>
            </a:r>
            <a:r>
              <a:rPr lang="zh-CN" altLang="en-US" dirty="0"/>
              <a:t>），强调这种交换机工作在链路层</a:t>
            </a:r>
            <a:endParaRPr lang="en-US" altLang="zh-CN" dirty="0"/>
          </a:p>
          <a:p>
            <a:pPr lvl="1"/>
            <a:r>
              <a:rPr lang="zh-CN" altLang="en-US" dirty="0"/>
              <a:t>存储并转发以太网帧</a:t>
            </a:r>
            <a:endParaRPr lang="en-US" altLang="zh-CN" dirty="0"/>
          </a:p>
          <a:p>
            <a:pPr lvl="1"/>
            <a:r>
              <a:rPr lang="zh-CN" altLang="en-US" dirty="0"/>
              <a:t>检查收到的帧的</a:t>
            </a:r>
            <a:r>
              <a:rPr lang="en-US" altLang="zh-CN" dirty="0"/>
              <a:t>MAC</a:t>
            </a:r>
            <a:r>
              <a:rPr lang="zh-CN" altLang="en-US" dirty="0"/>
              <a:t>地址，选择性地转发该帧到一个或多个链路</a:t>
            </a:r>
            <a:endParaRPr lang="en-US" altLang="zh-CN" dirty="0"/>
          </a:p>
          <a:p>
            <a:r>
              <a:rPr lang="zh-CN" altLang="en-US" dirty="0"/>
              <a:t>交换机是透明的：主机并不知道交换机的存在</a:t>
            </a:r>
            <a:endParaRPr lang="en-US" altLang="zh-CN" dirty="0"/>
          </a:p>
          <a:p>
            <a:r>
              <a:rPr lang="zh-CN" altLang="en-US" dirty="0"/>
              <a:t>即插即用、自学习：交换机不需要手动配置，它自动学习网络拓扑</a:t>
            </a:r>
          </a:p>
        </p:txBody>
      </p:sp>
    </p:spTree>
    <p:extLst>
      <p:ext uri="{BB962C8B-B14F-4D97-AF65-F5344CB8AC3E}">
        <p14:creationId xmlns:p14="http://schemas.microsoft.com/office/powerpoint/2010/main" val="84009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670559" y="1280817"/>
            <a:ext cx="10838687" cy="596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相互通信的主机都是独占传输媒体，</a:t>
            </a:r>
            <a:r>
              <a:rPr lang="zh-CN" altLang="en-US" sz="26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无碰撞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地传输数据。</a:t>
            </a:r>
          </a:p>
        </p:txBody>
      </p:sp>
      <p:sp>
        <p:nvSpPr>
          <p:cNvPr id="5" name="AutoShape 42"/>
          <p:cNvSpPr>
            <a:spLocks noChangeArrowheads="1"/>
          </p:cNvSpPr>
          <p:nvPr/>
        </p:nvSpPr>
        <p:spPr bwMode="auto">
          <a:xfrm>
            <a:off x="670559" y="1902216"/>
            <a:ext cx="10838687" cy="3559504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12700">
            <a:solidFill>
              <a:srgbClr val="00B0F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Box 49"/>
          <p:cNvSpPr txBox="1">
            <a:spLocks noChangeArrowheads="1"/>
          </p:cNvSpPr>
          <p:nvPr/>
        </p:nvSpPr>
        <p:spPr bwMode="auto">
          <a:xfrm>
            <a:off x="4930504" y="2086767"/>
            <a:ext cx="207307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以太网交换机</a:t>
            </a:r>
          </a:p>
        </p:txBody>
      </p:sp>
      <p:sp>
        <p:nvSpPr>
          <p:cNvPr id="10" name="泪滴形 9"/>
          <p:cNvSpPr/>
          <p:nvPr/>
        </p:nvSpPr>
        <p:spPr>
          <a:xfrm rot="476968">
            <a:off x="2236889" y="2887813"/>
            <a:ext cx="2589665" cy="1737711"/>
          </a:xfrm>
          <a:prstGeom prst="teardrop">
            <a:avLst>
              <a:gd name="adj" fmla="val 163728"/>
            </a:avLst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泪滴形 10"/>
          <p:cNvSpPr/>
          <p:nvPr/>
        </p:nvSpPr>
        <p:spPr>
          <a:xfrm rot="21033367" flipH="1">
            <a:off x="7092983" y="2787378"/>
            <a:ext cx="2794899" cy="1800585"/>
          </a:xfrm>
          <a:prstGeom prst="teardrop">
            <a:avLst>
              <a:gd name="adj" fmla="val 151929"/>
            </a:avLst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2" name="组合 11"/>
          <p:cNvGrpSpPr/>
          <p:nvPr/>
        </p:nvGrpSpPr>
        <p:grpSpPr>
          <a:xfrm>
            <a:off x="6246096" y="2697440"/>
            <a:ext cx="2775000" cy="1588557"/>
            <a:chOff x="4668477" y="2337063"/>
            <a:chExt cx="2081250" cy="1191418"/>
          </a:xfrm>
        </p:grpSpPr>
        <p:sp>
          <p:nvSpPr>
            <p:cNvPr id="13" name="Line 44"/>
            <p:cNvSpPr>
              <a:spLocks noChangeShapeType="1"/>
            </p:cNvSpPr>
            <p:nvPr/>
          </p:nvSpPr>
          <p:spPr bwMode="auto">
            <a:xfrm>
              <a:off x="4668477" y="2337063"/>
              <a:ext cx="1375569" cy="7062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69"/>
            <p:cNvSpPr>
              <a:spLocks noChangeShapeType="1"/>
            </p:cNvSpPr>
            <p:nvPr/>
          </p:nvSpPr>
          <p:spPr bwMode="auto">
            <a:xfrm flipH="1">
              <a:off x="5712245" y="3044330"/>
              <a:ext cx="305115" cy="2842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71"/>
            <p:cNvSpPr>
              <a:spLocks noChangeShapeType="1"/>
            </p:cNvSpPr>
            <p:nvPr/>
          </p:nvSpPr>
          <p:spPr bwMode="auto">
            <a:xfrm>
              <a:off x="6189215" y="3098000"/>
              <a:ext cx="85199" cy="221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72"/>
            <p:cNvSpPr>
              <a:spLocks noChangeShapeType="1"/>
            </p:cNvSpPr>
            <p:nvPr/>
          </p:nvSpPr>
          <p:spPr bwMode="auto">
            <a:xfrm>
              <a:off x="6274415" y="3088723"/>
              <a:ext cx="300746" cy="221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73"/>
            <p:cNvSpPr>
              <a:spLocks noChangeShapeType="1"/>
            </p:cNvSpPr>
            <p:nvPr/>
          </p:nvSpPr>
          <p:spPr bwMode="auto">
            <a:xfrm flipH="1">
              <a:off x="5996243" y="3048967"/>
              <a:ext cx="82286" cy="286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67" b="1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8" name="Picture 7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97188">
              <a:off x="5903761" y="2905847"/>
              <a:ext cx="527945" cy="2365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39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5381" y="3258352"/>
              <a:ext cx="270129" cy="270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39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3534" y="3258352"/>
              <a:ext cx="270129" cy="270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39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1566" y="3258352"/>
              <a:ext cx="270129" cy="270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39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9598" y="3258352"/>
              <a:ext cx="270129" cy="270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 Box 49"/>
            <p:cNvSpPr txBox="1">
              <a:spLocks noChangeArrowheads="1"/>
            </p:cNvSpPr>
            <p:nvPr/>
          </p:nvSpPr>
          <p:spPr bwMode="auto">
            <a:xfrm>
              <a:off x="5842960" y="2700338"/>
              <a:ext cx="719152" cy="22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333" b="1" dirty="0">
                  <a:latin typeface="微软雅黑" pitchFamily="34" charset="-122"/>
                  <a:ea typeface="微软雅黑" pitchFamily="34" charset="-122"/>
                </a:rPr>
                <a:t>集线器</a:t>
              </a:r>
            </a:p>
          </p:txBody>
        </p:sp>
      </p:grpSp>
      <p:sp>
        <p:nvSpPr>
          <p:cNvPr id="24" name="泪滴形 23"/>
          <p:cNvSpPr/>
          <p:nvPr/>
        </p:nvSpPr>
        <p:spPr>
          <a:xfrm rot="18339832">
            <a:off x="5013768" y="3328373"/>
            <a:ext cx="2069715" cy="1712891"/>
          </a:xfrm>
          <a:prstGeom prst="teardrop">
            <a:avLst>
              <a:gd name="adj" fmla="val 117943"/>
            </a:avLst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25" name="组合 24"/>
          <p:cNvGrpSpPr/>
          <p:nvPr/>
        </p:nvGrpSpPr>
        <p:grpSpPr>
          <a:xfrm>
            <a:off x="3137096" y="2739480"/>
            <a:ext cx="2468811" cy="1546517"/>
            <a:chOff x="2336727" y="2368593"/>
            <a:chExt cx="1851608" cy="1159888"/>
          </a:xfrm>
        </p:grpSpPr>
        <p:grpSp>
          <p:nvGrpSpPr>
            <p:cNvPr id="26" name="组合 25"/>
            <p:cNvGrpSpPr/>
            <p:nvPr/>
          </p:nvGrpSpPr>
          <p:grpSpPr>
            <a:xfrm>
              <a:off x="2336727" y="2368593"/>
              <a:ext cx="1851608" cy="1159888"/>
              <a:chOff x="2336727" y="2368593"/>
              <a:chExt cx="1851608" cy="1159888"/>
            </a:xfrm>
          </p:grpSpPr>
          <p:sp>
            <p:nvSpPr>
              <p:cNvPr id="28" name="Line 43"/>
              <p:cNvSpPr>
                <a:spLocks noChangeShapeType="1"/>
              </p:cNvSpPr>
              <p:nvPr/>
            </p:nvSpPr>
            <p:spPr bwMode="auto">
              <a:xfrm flipH="1">
                <a:off x="3030003" y="2368593"/>
                <a:ext cx="1158332" cy="64109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67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Line 51"/>
              <p:cNvSpPr>
                <a:spLocks noChangeShapeType="1"/>
              </p:cNvSpPr>
              <p:nvPr/>
            </p:nvSpPr>
            <p:spPr bwMode="auto">
              <a:xfrm flipH="1">
                <a:off x="2452519" y="3044330"/>
                <a:ext cx="305116" cy="2842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67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Line 53"/>
              <p:cNvSpPr>
                <a:spLocks noChangeShapeType="1"/>
              </p:cNvSpPr>
              <p:nvPr/>
            </p:nvSpPr>
            <p:spPr bwMode="auto">
              <a:xfrm>
                <a:off x="2929490" y="3098000"/>
                <a:ext cx="85199" cy="2213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67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Line 54"/>
              <p:cNvSpPr>
                <a:spLocks noChangeShapeType="1"/>
              </p:cNvSpPr>
              <p:nvPr/>
            </p:nvSpPr>
            <p:spPr bwMode="auto">
              <a:xfrm>
                <a:off x="3014689" y="3088723"/>
                <a:ext cx="300747" cy="2213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67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Line 55"/>
              <p:cNvSpPr>
                <a:spLocks noChangeShapeType="1"/>
              </p:cNvSpPr>
              <p:nvPr/>
            </p:nvSpPr>
            <p:spPr bwMode="auto">
              <a:xfrm flipH="1">
                <a:off x="2736517" y="3048967"/>
                <a:ext cx="82287" cy="286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67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33" name="Picture 59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497188">
                <a:off x="2644036" y="2905847"/>
                <a:ext cx="527944" cy="2365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239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36727" y="3258352"/>
                <a:ext cx="270129" cy="2701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239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14880" y="3258352"/>
                <a:ext cx="270129" cy="2701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239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02912" y="3258352"/>
                <a:ext cx="270129" cy="2701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239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0944" y="3258352"/>
                <a:ext cx="270129" cy="2701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Text Box 49"/>
            <p:cNvSpPr txBox="1">
              <a:spLocks noChangeArrowheads="1"/>
            </p:cNvSpPr>
            <p:nvPr/>
          </p:nvSpPr>
          <p:spPr bwMode="auto">
            <a:xfrm>
              <a:off x="2498460" y="2699895"/>
              <a:ext cx="719152" cy="22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333" b="1" dirty="0">
                  <a:latin typeface="微软雅黑" pitchFamily="34" charset="-122"/>
                  <a:ea typeface="微软雅黑" pitchFamily="34" charset="-122"/>
                </a:rPr>
                <a:t>集线器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327728" y="2711453"/>
            <a:ext cx="1542219" cy="1742705"/>
            <a:chOff x="3979701" y="2347572"/>
            <a:chExt cx="1156664" cy="1307029"/>
          </a:xfrm>
        </p:grpSpPr>
        <p:grpSp>
          <p:nvGrpSpPr>
            <p:cNvPr id="39" name="组合 38"/>
            <p:cNvGrpSpPr/>
            <p:nvPr/>
          </p:nvGrpSpPr>
          <p:grpSpPr>
            <a:xfrm>
              <a:off x="3979701" y="2347572"/>
              <a:ext cx="1124346" cy="1307029"/>
              <a:chOff x="3979701" y="2347572"/>
              <a:chExt cx="1124346" cy="1307029"/>
            </a:xfrm>
          </p:grpSpPr>
          <p:sp>
            <p:nvSpPr>
              <p:cNvPr id="41" name="Line 45"/>
              <p:cNvSpPr>
                <a:spLocks noChangeShapeType="1"/>
              </p:cNvSpPr>
              <p:nvPr/>
            </p:nvSpPr>
            <p:spPr bwMode="auto">
              <a:xfrm>
                <a:off x="4436440" y="2347572"/>
                <a:ext cx="109446" cy="7504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67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Line 60"/>
              <p:cNvSpPr>
                <a:spLocks noChangeShapeType="1"/>
              </p:cNvSpPr>
              <p:nvPr/>
            </p:nvSpPr>
            <p:spPr bwMode="auto">
              <a:xfrm flipH="1">
                <a:off x="4070155" y="3170450"/>
                <a:ext cx="305116" cy="2842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67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auto">
              <a:xfrm>
                <a:off x="4547125" y="3224120"/>
                <a:ext cx="85199" cy="2213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67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auto">
              <a:xfrm>
                <a:off x="4632325" y="3214843"/>
                <a:ext cx="300018" cy="22130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67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auto">
              <a:xfrm flipH="1">
                <a:off x="4354153" y="3175087"/>
                <a:ext cx="82287" cy="286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67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pic>
            <p:nvPicPr>
              <p:cNvPr id="46" name="Picture 68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497188">
                <a:off x="4261672" y="3031967"/>
                <a:ext cx="527216" cy="2365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7" name="Picture 239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9701" y="3384472"/>
                <a:ext cx="270129" cy="2701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39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57854" y="3384472"/>
                <a:ext cx="270129" cy="2701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39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45886" y="3384472"/>
                <a:ext cx="270129" cy="2701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39" descr="jisuanji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3918" y="3384472"/>
                <a:ext cx="270129" cy="2701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0" name="Text Box 49"/>
            <p:cNvSpPr txBox="1">
              <a:spLocks noChangeArrowheads="1"/>
            </p:cNvSpPr>
            <p:nvPr/>
          </p:nvSpPr>
          <p:spPr bwMode="auto">
            <a:xfrm>
              <a:off x="4417213" y="2818465"/>
              <a:ext cx="719152" cy="22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1333" b="1" dirty="0">
                  <a:latin typeface="微软雅黑" pitchFamily="34" charset="-122"/>
                  <a:ea typeface="微软雅黑" pitchFamily="34" charset="-122"/>
                </a:rPr>
                <a:t>集线器</a:t>
              </a:r>
            </a:p>
          </p:txBody>
        </p:sp>
      </p:grp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8982523" y="3230094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碰撞域</a:t>
            </a: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2306100" y="3454495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碰撞域</a:t>
            </a: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5524981" y="4634404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碰撞域</a:t>
            </a:r>
          </a:p>
        </p:txBody>
      </p:sp>
      <p:sp>
        <p:nvSpPr>
          <p:cNvPr id="54" name="modem"/>
          <p:cNvSpPr>
            <a:spLocks noEditPoints="1" noChangeArrowheads="1"/>
          </p:cNvSpPr>
          <p:nvPr/>
        </p:nvSpPr>
        <p:spPr bwMode="auto">
          <a:xfrm>
            <a:off x="5297388" y="2442682"/>
            <a:ext cx="1320875" cy="33382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/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3671877" y="5461720"/>
            <a:ext cx="4844595" cy="420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133" b="1" dirty="0">
                <a:latin typeface="微软雅黑" pitchFamily="34" charset="-122"/>
                <a:ea typeface="微软雅黑" pitchFamily="34" charset="-122"/>
              </a:rPr>
              <a:t>以太网交换机的每个接口是一个碰撞域</a:t>
            </a:r>
            <a:endParaRPr lang="fr-FR" altLang="zh-CN" sz="2133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976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0D401-01E3-4CB4-8F80-5F159B33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交换机的特点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438B3-125F-4F9C-80AF-7C3729BC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交换机通常都有十几个或更多的接口。</a:t>
            </a:r>
          </a:p>
          <a:p>
            <a:pPr lvl="1"/>
            <a:r>
              <a:rPr lang="zh-CN" altLang="en-US" dirty="0"/>
              <a:t>每个接口都直接与一个单台主机或另一个交换机相连，并且一般都工作在全双工方式。</a:t>
            </a:r>
          </a:p>
          <a:p>
            <a:r>
              <a:rPr lang="zh-CN" altLang="en-US" dirty="0"/>
              <a:t>交换机具有并行性。</a:t>
            </a:r>
          </a:p>
          <a:p>
            <a:pPr lvl="1"/>
            <a:r>
              <a:rPr lang="zh-CN" altLang="en-US" dirty="0"/>
              <a:t>能同时连通多对接口，使多对主机能同时通信。</a:t>
            </a:r>
            <a:endParaRPr lang="en-US" altLang="zh-CN" dirty="0"/>
          </a:p>
          <a:p>
            <a:r>
              <a:rPr lang="zh-CN" altLang="en-US" dirty="0"/>
              <a:t>交换机的接口有存储器，能在输出端口繁忙时把到来的帧进行缓存。</a:t>
            </a:r>
          </a:p>
          <a:p>
            <a:r>
              <a:rPr lang="zh-CN" altLang="en-US" dirty="0"/>
              <a:t>交换机使用了专用的交换结构芯片，用硬件转发，其转发速率非常高。</a:t>
            </a:r>
          </a:p>
          <a:p>
            <a:r>
              <a:rPr lang="zh-CN" altLang="en-US" dirty="0"/>
              <a:t>交换机的性能远远超过普通的集线器，而且价格并不贵。</a:t>
            </a:r>
          </a:p>
        </p:txBody>
      </p:sp>
    </p:spTree>
    <p:extLst>
      <p:ext uri="{BB962C8B-B14F-4D97-AF65-F5344CB8AC3E}">
        <p14:creationId xmlns:p14="http://schemas.microsoft.com/office/powerpoint/2010/main" val="21649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70559" y="1347733"/>
            <a:ext cx="10838687" cy="55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ts val="40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用户独享带宽，增加了总容量。</a:t>
            </a:r>
          </a:p>
        </p:txBody>
      </p:sp>
      <p:sp>
        <p:nvSpPr>
          <p:cNvPr id="5" name="AutoShape 42"/>
          <p:cNvSpPr>
            <a:spLocks noChangeArrowheads="1"/>
          </p:cNvSpPr>
          <p:nvPr/>
        </p:nvSpPr>
        <p:spPr bwMode="auto">
          <a:xfrm>
            <a:off x="670559" y="2008945"/>
            <a:ext cx="5259924" cy="25552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12700">
            <a:solidFill>
              <a:srgbClr val="00B0F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 Box 49"/>
          <p:cNvSpPr txBox="1">
            <a:spLocks noChangeArrowheads="1"/>
          </p:cNvSpPr>
          <p:nvPr/>
        </p:nvSpPr>
        <p:spPr bwMode="auto">
          <a:xfrm>
            <a:off x="2946274" y="2237538"/>
            <a:ext cx="14630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集线器</a:t>
            </a:r>
          </a:p>
        </p:txBody>
      </p:sp>
      <p:sp>
        <p:nvSpPr>
          <p:cNvPr id="17" name="Line 60"/>
          <p:cNvSpPr>
            <a:spLocks noChangeShapeType="1"/>
          </p:cNvSpPr>
          <p:nvPr/>
        </p:nvSpPr>
        <p:spPr bwMode="auto">
          <a:xfrm flipH="1">
            <a:off x="1665579" y="2848254"/>
            <a:ext cx="1581341" cy="93900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Line 62"/>
          <p:cNvSpPr>
            <a:spLocks noChangeShapeType="1"/>
          </p:cNvSpPr>
          <p:nvPr/>
        </p:nvSpPr>
        <p:spPr bwMode="auto">
          <a:xfrm>
            <a:off x="3640869" y="2848254"/>
            <a:ext cx="356507" cy="91780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Line 63"/>
          <p:cNvSpPr>
            <a:spLocks noChangeShapeType="1"/>
          </p:cNvSpPr>
          <p:nvPr/>
        </p:nvSpPr>
        <p:spPr bwMode="auto">
          <a:xfrm>
            <a:off x="3765685" y="2848253"/>
            <a:ext cx="1235471" cy="97980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Line 64"/>
          <p:cNvSpPr>
            <a:spLocks noChangeShapeType="1"/>
          </p:cNvSpPr>
          <p:nvPr/>
        </p:nvSpPr>
        <p:spPr bwMode="auto">
          <a:xfrm flipH="1">
            <a:off x="2733911" y="2848254"/>
            <a:ext cx="513008" cy="97980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" name="Picture 6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44748">
            <a:off x="2965383" y="2520937"/>
            <a:ext cx="1239317" cy="55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39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698" y="3665307"/>
            <a:ext cx="597764" cy="59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39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441" y="3665307"/>
            <a:ext cx="597764" cy="59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39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685" y="3665307"/>
            <a:ext cx="597764" cy="59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39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274" y="3665307"/>
            <a:ext cx="597764" cy="59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AutoShape 42"/>
          <p:cNvSpPr>
            <a:spLocks noChangeArrowheads="1"/>
          </p:cNvSpPr>
          <p:nvPr/>
        </p:nvSpPr>
        <p:spPr bwMode="auto">
          <a:xfrm>
            <a:off x="6190390" y="2008946"/>
            <a:ext cx="5318857" cy="2555263"/>
          </a:xfrm>
          <a:prstGeom prst="roundRect">
            <a:avLst>
              <a:gd name="adj" fmla="val 16667"/>
            </a:avLst>
          </a:prstGeom>
          <a:solidFill>
            <a:srgbClr val="66FFFF"/>
          </a:solidFill>
          <a:ln w="12700">
            <a:solidFill>
              <a:srgbClr val="00B0F0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8317100" y="2256012"/>
            <a:ext cx="14630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交换机</a:t>
            </a:r>
          </a:p>
        </p:txBody>
      </p:sp>
      <p:sp>
        <p:nvSpPr>
          <p:cNvPr id="38" name="Line 60"/>
          <p:cNvSpPr>
            <a:spLocks noChangeShapeType="1"/>
          </p:cNvSpPr>
          <p:nvPr/>
        </p:nvSpPr>
        <p:spPr bwMode="auto">
          <a:xfrm flipH="1">
            <a:off x="7165719" y="2848255"/>
            <a:ext cx="1581341" cy="93900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Line 62"/>
          <p:cNvSpPr>
            <a:spLocks noChangeShapeType="1"/>
          </p:cNvSpPr>
          <p:nvPr/>
        </p:nvSpPr>
        <p:spPr bwMode="auto">
          <a:xfrm>
            <a:off x="9141009" y="2848255"/>
            <a:ext cx="356507" cy="91780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0" name="Line 63"/>
          <p:cNvSpPr>
            <a:spLocks noChangeShapeType="1"/>
          </p:cNvSpPr>
          <p:nvPr/>
        </p:nvSpPr>
        <p:spPr bwMode="auto">
          <a:xfrm>
            <a:off x="9265825" y="2848254"/>
            <a:ext cx="1235471" cy="97980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" name="Line 64"/>
          <p:cNvSpPr>
            <a:spLocks noChangeShapeType="1"/>
          </p:cNvSpPr>
          <p:nvPr/>
        </p:nvSpPr>
        <p:spPr bwMode="auto">
          <a:xfrm flipH="1">
            <a:off x="8234051" y="2848255"/>
            <a:ext cx="513008" cy="97980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3" name="Picture 239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838" y="3665309"/>
            <a:ext cx="597764" cy="59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39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81" y="3665309"/>
            <a:ext cx="597764" cy="59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39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825" y="3665309"/>
            <a:ext cx="597764" cy="59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39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414" y="3665309"/>
            <a:ext cx="597764" cy="59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modem"/>
          <p:cNvSpPr>
            <a:spLocks noEditPoints="1" noChangeArrowheads="1"/>
          </p:cNvSpPr>
          <p:nvPr/>
        </p:nvSpPr>
        <p:spPr bwMode="auto">
          <a:xfrm>
            <a:off x="8373621" y="2632047"/>
            <a:ext cx="1320875" cy="33382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1218277" y="4544422"/>
            <a:ext cx="4421403" cy="8000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0990" indent="-380990">
              <a:lnSpc>
                <a:spcPts val="2933"/>
              </a:lnSpc>
              <a:buClr>
                <a:srgbClr val="3366FF"/>
              </a:buClr>
              <a:buFont typeface="Wingdings" pitchFamily="2" charset="2"/>
              <a:buChar char="l"/>
            </a:pP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N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个用户共享集线器提供的带宽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67" b="1" dirty="0">
              <a:latin typeface="微软雅黑" pitchFamily="34" charset="-122"/>
              <a:ea typeface="微软雅黑" pitchFamily="34" charset="-122"/>
            </a:endParaRPr>
          </a:p>
          <a:p>
            <a:pPr marL="380990" indent="-380990">
              <a:lnSpc>
                <a:spcPts val="2933"/>
              </a:lnSpc>
              <a:buClr>
                <a:srgbClr val="3366FF"/>
              </a:buClr>
              <a:buFont typeface="Wingdings" pitchFamily="2" charset="2"/>
              <a:buChar char="l"/>
            </a:pP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平均每个用户仅占有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B/N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的带宽。</a:t>
            </a:r>
          </a:p>
        </p:txBody>
      </p:sp>
      <p:sp>
        <p:nvSpPr>
          <p:cNvPr id="48" name="矩形 47"/>
          <p:cNvSpPr/>
          <p:nvPr/>
        </p:nvSpPr>
        <p:spPr>
          <a:xfrm>
            <a:off x="6784675" y="4544422"/>
            <a:ext cx="4409799" cy="1171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ts val="2933"/>
              </a:lnSpc>
              <a:buClr>
                <a:srgbClr val="3366FF"/>
              </a:buClr>
              <a:buFont typeface="Wingdings" pitchFamily="2" charset="2"/>
              <a:buChar char="l"/>
            </a:pP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交换机为每个端口提供带宽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67" b="1" dirty="0">
              <a:latin typeface="微软雅黑" pitchFamily="34" charset="-122"/>
              <a:ea typeface="微软雅黑" pitchFamily="34" charset="-122"/>
            </a:endParaRPr>
          </a:p>
          <a:p>
            <a:pPr marL="380990" indent="-380990">
              <a:lnSpc>
                <a:spcPts val="2933"/>
              </a:lnSpc>
              <a:buClr>
                <a:srgbClr val="3366FF"/>
              </a:buClr>
              <a:buFont typeface="Wingdings" pitchFamily="2" charset="2"/>
              <a:buChar char="l"/>
            </a:pP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个用户，每个用户独占带宽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867" b="1" dirty="0">
              <a:latin typeface="微软雅黑" pitchFamily="34" charset="-122"/>
              <a:ea typeface="微软雅黑" pitchFamily="34" charset="-122"/>
            </a:endParaRPr>
          </a:p>
          <a:p>
            <a:pPr marL="380990" indent="-380990">
              <a:lnSpc>
                <a:spcPts val="2933"/>
              </a:lnSpc>
              <a:buClr>
                <a:srgbClr val="3366FF"/>
              </a:buClr>
              <a:buFont typeface="Wingdings" pitchFamily="2" charset="2"/>
              <a:buChar char="l"/>
            </a:pP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交换机总带宽达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× N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604409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B0D401-01E3-4CB4-8F80-5F159B33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交换表</a:t>
            </a:r>
            <a:r>
              <a:rPr lang="en-US" altLang="zh-CN" dirty="0"/>
              <a:t>/</a:t>
            </a:r>
            <a:r>
              <a:rPr lang="zh-CN" altLang="en-US" dirty="0"/>
              <a:t>转发表 </a:t>
            </a:r>
            <a:r>
              <a:rPr lang="en-US" altLang="zh-CN" dirty="0"/>
              <a:t>forwarding table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6438B3-125F-4F9C-80AF-7C3729BC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交换机如何知道“主机通过哪个接口可以访问？”这样的问题</a:t>
            </a:r>
            <a:endParaRPr lang="en-US" altLang="zh-CN" dirty="0"/>
          </a:p>
          <a:p>
            <a:pPr lvl="1"/>
            <a:r>
              <a:rPr lang="en-US" altLang="zh-CN" dirty="0"/>
              <a:t>A’</a:t>
            </a:r>
            <a:r>
              <a:rPr lang="zh-CN" altLang="en-US" dirty="0"/>
              <a:t>可以通过接口</a:t>
            </a:r>
            <a:r>
              <a:rPr lang="en-US" altLang="zh-CN" dirty="0"/>
              <a:t>4</a:t>
            </a:r>
            <a:r>
              <a:rPr lang="zh-CN" altLang="en-US" dirty="0"/>
              <a:t>访问；</a:t>
            </a:r>
            <a:r>
              <a:rPr lang="en-US" altLang="zh-CN" dirty="0"/>
              <a:t>B’</a:t>
            </a:r>
            <a:r>
              <a:rPr lang="zh-CN" altLang="en-US" dirty="0"/>
              <a:t>可以通过接口</a:t>
            </a:r>
            <a:r>
              <a:rPr lang="en-US" altLang="zh-CN" dirty="0"/>
              <a:t>5</a:t>
            </a:r>
            <a:r>
              <a:rPr lang="zh-CN" altLang="en-US" dirty="0"/>
              <a:t>访问。。。</a:t>
            </a:r>
            <a:endParaRPr lang="en-US" altLang="zh-CN" dirty="0"/>
          </a:p>
          <a:p>
            <a:pPr lvl="1"/>
            <a:r>
              <a:rPr lang="zh-CN" altLang="en-US" dirty="0"/>
              <a:t>每个交换机有一个交换表</a:t>
            </a:r>
            <a:endParaRPr lang="en-US" altLang="zh-CN" dirty="0"/>
          </a:p>
          <a:p>
            <a:pPr lvl="1"/>
            <a:r>
              <a:rPr lang="zh-CN" altLang="en-US" dirty="0"/>
              <a:t>表的内容是（主机的</a:t>
            </a:r>
            <a:r>
              <a:rPr lang="en-US" altLang="zh-CN" dirty="0"/>
              <a:t>MAC</a:t>
            </a:r>
            <a:r>
              <a:rPr lang="zh-CN" altLang="en-US" dirty="0"/>
              <a:t>地址，通过哪个接口访问，有效时间）</a:t>
            </a:r>
            <a:endParaRPr lang="en-US" altLang="zh-CN" dirty="0"/>
          </a:p>
          <a:p>
            <a:pPr lvl="1"/>
            <a:r>
              <a:rPr lang="zh-CN" altLang="en-US" dirty="0"/>
              <a:t>就像路由表一样！</a:t>
            </a:r>
            <a:endParaRPr lang="en-US" altLang="zh-CN" dirty="0"/>
          </a:p>
          <a:p>
            <a:r>
              <a:rPr lang="zh-CN" altLang="en-US" dirty="0"/>
              <a:t>上面的交换表中的条目如何创建和维护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交换机的自学习功能（</a:t>
            </a:r>
            <a:r>
              <a:rPr lang="en-US" altLang="zh-CN" dirty="0"/>
              <a:t>self-learning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grpSp>
        <p:nvGrpSpPr>
          <p:cNvPr id="4" name="Group 34">
            <a:extLst>
              <a:ext uri="{FF2B5EF4-FFF2-40B4-BE49-F238E27FC236}">
                <a16:creationId xmlns:a16="http://schemas.microsoft.com/office/drawing/2014/main" id="{75C79978-FFCE-4F4C-9B95-9AA461C3E83A}"/>
              </a:ext>
            </a:extLst>
          </p:cNvPr>
          <p:cNvGrpSpPr>
            <a:grpSpLocks/>
          </p:cNvGrpSpPr>
          <p:nvPr/>
        </p:nvGrpSpPr>
        <p:grpSpPr bwMode="auto">
          <a:xfrm>
            <a:off x="7972652" y="1744662"/>
            <a:ext cx="3660775" cy="4283294"/>
            <a:chOff x="5106576" y="1425893"/>
            <a:chExt cx="3661504" cy="4283195"/>
          </a:xfrm>
        </p:grpSpPr>
        <p:sp>
          <p:nvSpPr>
            <p:cNvPr id="5" name="Text Box 34">
              <a:extLst>
                <a:ext uri="{FF2B5EF4-FFF2-40B4-BE49-F238E27FC236}">
                  <a16:creationId xmlns:a16="http://schemas.microsoft.com/office/drawing/2014/main" id="{34C4C550-97B4-4CDC-99D0-AE6BE256E1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6781" y="5062772"/>
              <a:ext cx="2031730" cy="646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zh-CN" altLang="en-US" i="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六个接口的交换机</a:t>
              </a:r>
              <a:endParaRPr lang="en-US" i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  <a:p>
              <a:pPr algn="ctr">
                <a:defRPr/>
              </a:pPr>
              <a:r>
                <a:rPr lang="en-US" dirty="0">
                  <a:latin typeface="Arial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cs typeface="Arial" charset="0"/>
                </a:rPr>
                <a:t>1,2,3,4,5,6</a:t>
              </a:r>
              <a:r>
                <a:rPr lang="en-US" dirty="0">
                  <a:latin typeface="Arial" charset="0"/>
                  <a:cs typeface="Arial" charset="0"/>
                </a:rPr>
                <a:t>)</a:t>
              </a:r>
              <a:r>
                <a:rPr lang="en-US" i="0" dirty="0">
                  <a:latin typeface="Arial" charset="0"/>
                  <a:cs typeface="Arial" charset="0"/>
                </a:rPr>
                <a:t>  </a:t>
              </a:r>
            </a:p>
          </p:txBody>
        </p:sp>
        <p:grpSp>
          <p:nvGrpSpPr>
            <p:cNvPr id="6" name="Group 36">
              <a:extLst>
                <a:ext uri="{FF2B5EF4-FFF2-40B4-BE49-F238E27FC236}">
                  <a16:creationId xmlns:a16="http://schemas.microsoft.com/office/drawing/2014/main" id="{18493771-D796-45EE-8C50-5C31FF0E81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6576" y="1425893"/>
              <a:ext cx="3661504" cy="3600334"/>
              <a:chOff x="731524" y="1819788"/>
              <a:chExt cx="3661504" cy="3600334"/>
            </a:xfrm>
          </p:grpSpPr>
          <p:sp>
            <p:nvSpPr>
              <p:cNvPr id="7" name="Text Box 23">
                <a:extLst>
                  <a:ext uri="{FF2B5EF4-FFF2-40B4-BE49-F238E27FC236}">
                    <a16:creationId xmlns:a16="http://schemas.microsoft.com/office/drawing/2014/main" id="{B461CCA3-99B0-464A-82B4-4A3F975AFB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</a:p>
            </p:txBody>
          </p:sp>
          <p:sp>
            <p:nvSpPr>
              <p:cNvPr id="8" name="Text Box 24">
                <a:extLst>
                  <a:ext uri="{FF2B5EF4-FFF2-40B4-BE49-F238E27FC236}">
                    <a16:creationId xmlns:a16="http://schemas.microsoft.com/office/drawing/2014/main" id="{32EE161D-B99A-4101-A9F9-38006A5BB1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1738" y="5050277"/>
                <a:ext cx="371549" cy="3698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A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9" name="Text Box 25">
                <a:extLst>
                  <a:ext uri="{FF2B5EF4-FFF2-40B4-BE49-F238E27FC236}">
                    <a16:creationId xmlns:a16="http://schemas.microsoft.com/office/drawing/2014/main" id="{7164AEF7-11C5-498F-9D3C-F7714A02C5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</a:p>
            </p:txBody>
          </p:sp>
          <p:sp>
            <p:nvSpPr>
              <p:cNvPr id="10" name="Text Box 26">
                <a:extLst>
                  <a:ext uri="{FF2B5EF4-FFF2-40B4-BE49-F238E27FC236}">
                    <a16:creationId xmlns:a16="http://schemas.microsoft.com/office/drawing/2014/main" id="{962623A8-0215-49DD-9B9F-D76C552F7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5101" y="4188283"/>
                <a:ext cx="390603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B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1" name="Text Box 27">
                <a:extLst>
                  <a:ext uri="{FF2B5EF4-FFF2-40B4-BE49-F238E27FC236}">
                    <a16:creationId xmlns:a16="http://schemas.microsoft.com/office/drawing/2014/main" id="{E8CDCDD9-4408-4EB4-9EEB-4E1C7E8E8A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</a:p>
            </p:txBody>
          </p:sp>
          <p:sp>
            <p:nvSpPr>
              <p:cNvPr id="12" name="Text Box 28">
                <a:extLst>
                  <a:ext uri="{FF2B5EF4-FFF2-40B4-BE49-F238E27FC236}">
                    <a16:creationId xmlns:a16="http://schemas.microsoft.com/office/drawing/2014/main" id="{988C841D-1458-4861-9A7C-F876AC6002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3714" y="2465886"/>
                <a:ext cx="403305" cy="368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latin typeface="Arial" charset="0"/>
                    <a:cs typeface="Arial" charset="0"/>
                  </a:rPr>
                  <a:t>C</a:t>
                </a:r>
                <a:r>
                  <a:rPr lang="ja-JP" altLang="en-US" i="0">
                    <a:latin typeface="Arial" charset="0"/>
                    <a:cs typeface="Arial" charset="0"/>
                  </a:rPr>
                  <a:t>’</a:t>
                </a:r>
                <a:endParaRPr lang="en-US" i="0" dirty="0">
                  <a:latin typeface="Arial" charset="0"/>
                  <a:cs typeface="Arial" charset="0"/>
                </a:endParaRPr>
              </a:p>
            </p:txBody>
          </p:sp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D672DF95-A6D9-44D5-AA56-32EE8E95E9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7389" y="3165957"/>
                <a:ext cx="720869" cy="29844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4" name="Line 18">
                <a:extLst>
                  <a:ext uri="{FF2B5EF4-FFF2-40B4-BE49-F238E27FC236}">
                    <a16:creationId xmlns:a16="http://schemas.microsoft.com/office/drawing/2014/main" id="{BDBB5722-1E0B-4245-A343-31089C918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3423" y="2872277"/>
                <a:ext cx="0" cy="5048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5" name="Line 19">
                <a:extLst>
                  <a:ext uri="{FF2B5EF4-FFF2-40B4-BE49-F238E27FC236}">
                    <a16:creationId xmlns:a16="http://schemas.microsoft.com/office/drawing/2014/main" id="{68CD1133-E372-49FC-B288-7177B4E0C3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63961" y="2996099"/>
                <a:ext cx="892353" cy="484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6" name="Line 20">
                <a:extLst>
                  <a:ext uri="{FF2B5EF4-FFF2-40B4-BE49-F238E27FC236}">
                    <a16:creationId xmlns:a16="http://schemas.microsoft.com/office/drawing/2014/main" id="{55E03802-82A6-44E8-81A8-80819A1F0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73423" y="3605685"/>
                <a:ext cx="12703" cy="7095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17" name="Group 47">
                <a:extLst>
                  <a:ext uri="{FF2B5EF4-FFF2-40B4-BE49-F238E27FC236}">
                    <a16:creationId xmlns:a16="http://schemas.microsoft.com/office/drawing/2014/main" id="{26C1395A-0C92-442B-A4AF-81E033440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7936" y="2733042"/>
                <a:ext cx="914403" cy="690308"/>
                <a:chOff x="1046480" y="3962400"/>
                <a:chExt cx="1026163" cy="761428"/>
              </a:xfrm>
            </p:grpSpPr>
            <p:sp>
              <p:nvSpPr>
                <p:cNvPr id="51" name="Rectangle 48">
                  <a:extLst>
                    <a:ext uri="{FF2B5EF4-FFF2-40B4-BE49-F238E27FC236}">
                      <a16:creationId xmlns:a16="http://schemas.microsoft.com/office/drawing/2014/main" id="{F37D490C-0BF7-410F-B73D-07D124B5BC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893247" y="4299441"/>
                  <a:ext cx="110313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52" name="Group 49">
                  <a:extLst>
                    <a:ext uri="{FF2B5EF4-FFF2-40B4-BE49-F238E27FC236}">
                      <a16:creationId xmlns:a16="http://schemas.microsoft.com/office/drawing/2014/main" id="{E557DC7A-29E9-4B4C-9C17-3A3847CF7A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53" name="Picture 50" descr="desktop_computer_stylized_medium">
                    <a:extLst>
                      <a:ext uri="{FF2B5EF4-FFF2-40B4-BE49-F238E27FC236}">
                        <a16:creationId xmlns:a16="http://schemas.microsoft.com/office/drawing/2014/main" id="{630F00AD-BB04-4F90-84CA-292751DBB55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4" name="Freeform 51">
                    <a:extLst>
                      <a:ext uri="{FF2B5EF4-FFF2-40B4-BE49-F238E27FC236}">
                        <a16:creationId xmlns:a16="http://schemas.microsoft.com/office/drawing/2014/main" id="{B1CDB1FF-2782-4348-8570-E46942B0A5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8" name="Group 48">
                <a:extLst>
                  <a:ext uri="{FF2B5EF4-FFF2-40B4-BE49-F238E27FC236}">
                    <a16:creationId xmlns:a16="http://schemas.microsoft.com/office/drawing/2014/main" id="{23FE0949-59C0-4AB5-B8D1-60C0CE9057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47" name="Group 44">
                  <a:extLst>
                    <a:ext uri="{FF2B5EF4-FFF2-40B4-BE49-F238E27FC236}">
                      <a16:creationId xmlns:a16="http://schemas.microsoft.com/office/drawing/2014/main" id="{7D69398C-2456-48D4-A220-1B7C6AC4A4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49" name="Picture 45" descr="desktop_computer_stylized_medium">
                    <a:extLst>
                      <a:ext uri="{FF2B5EF4-FFF2-40B4-BE49-F238E27FC236}">
                        <a16:creationId xmlns:a16="http://schemas.microsoft.com/office/drawing/2014/main" id="{F78E8B95-BDC9-408F-8123-43F7DC67E89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0" name="Freeform 46">
                    <a:extLst>
                      <a:ext uri="{FF2B5EF4-FFF2-40B4-BE49-F238E27FC236}">
                        <a16:creationId xmlns:a16="http://schemas.microsoft.com/office/drawing/2014/main" id="{A81BD559-1A56-4F6B-AEE2-78BB43AEB7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48" name="Rectangle 43">
                  <a:extLst>
                    <a:ext uri="{FF2B5EF4-FFF2-40B4-BE49-F238E27FC236}">
                      <a16:creationId xmlns:a16="http://schemas.microsoft.com/office/drawing/2014/main" id="{8B764D6D-8E4E-4166-A19E-AC96E24B37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7440190" y="4309334"/>
                  <a:ext cx="126274" cy="19535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19" name="Rectangle 43">
                <a:extLst>
                  <a:ext uri="{FF2B5EF4-FFF2-40B4-BE49-F238E27FC236}">
                    <a16:creationId xmlns:a16="http://schemas.microsoft.com/office/drawing/2014/main" id="{78333E46-F31C-4106-84C4-0D1DCAA2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4674" y="2705593"/>
                <a:ext cx="109559" cy="165096"/>
              </a:xfrm>
              <a:prstGeom prst="rect">
                <a:avLst/>
              </a:prstGeom>
              <a:gradFill rotWithShape="1">
                <a:gsLst>
                  <a:gs pos="0">
                    <a:srgbClr val="008000"/>
                  </a:gs>
                  <a:gs pos="50000">
                    <a:schemeClr val="bg1"/>
                  </a:gs>
                  <a:gs pos="100000">
                    <a:srgbClr val="008000"/>
                  </a:gs>
                </a:gsLst>
                <a:lin ang="0" scaled="1"/>
              </a:gra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grpSp>
            <p:nvGrpSpPr>
              <p:cNvPr id="20" name="Group 44">
                <a:extLst>
                  <a:ext uri="{FF2B5EF4-FFF2-40B4-BE49-F238E27FC236}">
                    <a16:creationId xmlns:a16="http://schemas.microsoft.com/office/drawing/2014/main" id="{6EE0ECC5-9A87-43BB-9AD8-60796D7C04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id="45" name="Picture 45" descr="desktop_computer_stylized_medium">
                  <a:extLst>
                    <a:ext uri="{FF2B5EF4-FFF2-40B4-BE49-F238E27FC236}">
                      <a16:creationId xmlns:a16="http://schemas.microsoft.com/office/drawing/2014/main" id="{77CDA930-C6BB-4C9C-AD7D-7849E3AB87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email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" name="Freeform 46">
                  <a:extLst>
                    <a:ext uri="{FF2B5EF4-FFF2-40B4-BE49-F238E27FC236}">
                      <a16:creationId xmlns:a16="http://schemas.microsoft.com/office/drawing/2014/main" id="{B7C8A295-C772-48CA-8E1E-7005E61A0A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1736 w 356"/>
                    <a:gd name="T3" fmla="*/ 95 h 368"/>
                    <a:gd name="T4" fmla="*/ 2059 w 356"/>
                    <a:gd name="T5" fmla="*/ 1990 h 368"/>
                    <a:gd name="T6" fmla="*/ 454 w 356"/>
                    <a:gd name="T7" fmla="*/ 2489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51">
                <a:extLst>
                  <a:ext uri="{FF2B5EF4-FFF2-40B4-BE49-F238E27FC236}">
                    <a16:creationId xmlns:a16="http://schemas.microsoft.com/office/drawing/2014/main" id="{297FFD8D-292E-4AB7-B822-43B5727D70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0917" y="4279843"/>
                <a:ext cx="853440" cy="835329"/>
                <a:chOff x="8077200" y="3320111"/>
                <a:chExt cx="853440" cy="835329"/>
              </a:xfrm>
            </p:grpSpPr>
            <p:sp>
              <p:nvSpPr>
                <p:cNvPr id="41" name="Rectangle 43">
                  <a:extLst>
                    <a:ext uri="{FF2B5EF4-FFF2-40B4-BE49-F238E27FC236}">
                      <a16:creationId xmlns:a16="http://schemas.microsoft.com/office/drawing/2014/main" id="{9C7F295E-3506-41B0-8E02-C72350DEB6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42" name="Group 44">
                  <a:extLst>
                    <a:ext uri="{FF2B5EF4-FFF2-40B4-BE49-F238E27FC236}">
                      <a16:creationId xmlns:a16="http://schemas.microsoft.com/office/drawing/2014/main" id="{22FEC6E7-EBF7-4999-B376-07B3C2D3A4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id="43" name="Picture 45" descr="desktop_computer_stylized_medium">
                    <a:extLst>
                      <a:ext uri="{FF2B5EF4-FFF2-40B4-BE49-F238E27FC236}">
                        <a16:creationId xmlns:a16="http://schemas.microsoft.com/office/drawing/2014/main" id="{28227173-1E49-4E1D-8564-939EE0637E4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4" name="Freeform 46">
                    <a:extLst>
                      <a:ext uri="{FF2B5EF4-FFF2-40B4-BE49-F238E27FC236}">
                        <a16:creationId xmlns:a16="http://schemas.microsoft.com/office/drawing/2014/main" id="{2A016FD4-8A48-456D-8BD5-0F47EBCBE7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pic>
            <p:nvPicPr>
              <p:cNvPr id="22" name="Picture 3">
                <a:extLst>
                  <a:ext uri="{FF2B5EF4-FFF2-40B4-BE49-F238E27FC236}">
                    <a16:creationId xmlns:a16="http://schemas.microsoft.com/office/drawing/2014/main" id="{E9369F44-8893-4224-863B-93EB1C488F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grpSp>
            <p:nvGrpSpPr>
              <p:cNvPr id="23" name="Group 53">
                <a:extLst>
                  <a:ext uri="{FF2B5EF4-FFF2-40B4-BE49-F238E27FC236}">
                    <a16:creationId xmlns:a16="http://schemas.microsoft.com/office/drawing/2014/main" id="{4C333440-CCB3-4CCA-AFCD-1D7D8C4767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1524" y="3616962"/>
                <a:ext cx="914403" cy="690308"/>
                <a:chOff x="1046480" y="3962400"/>
                <a:chExt cx="1026163" cy="761428"/>
              </a:xfrm>
            </p:grpSpPr>
            <p:sp>
              <p:nvSpPr>
                <p:cNvPr id="37" name="Rectangle 48">
                  <a:extLst>
                    <a:ext uri="{FF2B5EF4-FFF2-40B4-BE49-F238E27FC236}">
                      <a16:creationId xmlns:a16="http://schemas.microsoft.com/office/drawing/2014/main" id="{BB689D7E-5D4A-4C60-AA8C-0E46658B3E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893846" y="4299769"/>
                  <a:ext cx="110314" cy="247682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grpSp>
              <p:nvGrpSpPr>
                <p:cNvPr id="38" name="Group 49">
                  <a:extLst>
                    <a:ext uri="{FF2B5EF4-FFF2-40B4-BE49-F238E27FC236}">
                      <a16:creationId xmlns:a16="http://schemas.microsoft.com/office/drawing/2014/main" id="{2306FD86-5CF0-4002-94BE-0C5365CD89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id="39" name="Picture 50" descr="desktop_computer_stylized_medium">
                    <a:extLst>
                      <a:ext uri="{FF2B5EF4-FFF2-40B4-BE49-F238E27FC236}">
                        <a16:creationId xmlns:a16="http://schemas.microsoft.com/office/drawing/2014/main" id="{BF44C9E8-6259-4F02-8A07-094E038534E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0" name="Freeform 51">
                    <a:extLst>
                      <a:ext uri="{FF2B5EF4-FFF2-40B4-BE49-F238E27FC236}">
                        <a16:creationId xmlns:a16="http://schemas.microsoft.com/office/drawing/2014/main" id="{89BB84A1-1E04-486F-872E-FF2EAE95F1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24" name="Group 54">
                <a:extLst>
                  <a:ext uri="{FF2B5EF4-FFF2-40B4-BE49-F238E27FC236}">
                    <a16:creationId xmlns:a16="http://schemas.microsoft.com/office/drawing/2014/main" id="{D0E933E8-A549-401A-AE96-56E0BBC2B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33" name="Group 44">
                  <a:extLst>
                    <a:ext uri="{FF2B5EF4-FFF2-40B4-BE49-F238E27FC236}">
                      <a16:creationId xmlns:a16="http://schemas.microsoft.com/office/drawing/2014/main" id="{141C201D-52DB-4870-B8A1-DD7F13452E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id="35" name="Picture 45" descr="desktop_computer_stylized_medium">
                    <a:extLst>
                      <a:ext uri="{FF2B5EF4-FFF2-40B4-BE49-F238E27FC236}">
                        <a16:creationId xmlns:a16="http://schemas.microsoft.com/office/drawing/2014/main" id="{0886D73A-B65B-4774-A707-34C0945070E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 cstate="email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6" name="Freeform 46">
                    <a:extLst>
                      <a:ext uri="{FF2B5EF4-FFF2-40B4-BE49-F238E27FC236}">
                        <a16:creationId xmlns:a16="http://schemas.microsoft.com/office/drawing/2014/main" id="{CA4810FC-16F7-4AAE-A59D-0BDD52520D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1736 w 356"/>
                      <a:gd name="T3" fmla="*/ 95 h 368"/>
                      <a:gd name="T4" fmla="*/ 2059 w 356"/>
                      <a:gd name="T5" fmla="*/ 1990 h 368"/>
                      <a:gd name="T6" fmla="*/ 454 w 356"/>
                      <a:gd name="T7" fmla="*/ 2489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34" name="Rectangle 43">
                  <a:extLst>
                    <a:ext uri="{FF2B5EF4-FFF2-40B4-BE49-F238E27FC236}">
                      <a16:creationId xmlns:a16="http://schemas.microsoft.com/office/drawing/2014/main" id="{DB9A8082-D265-46FB-899B-97618FAEB0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7438739" y="4308075"/>
                  <a:ext cx="128105" cy="197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008000"/>
                    </a:gs>
                    <a:gs pos="50000">
                      <a:schemeClr val="bg1"/>
                    </a:gs>
                    <a:gs pos="100000">
                      <a:srgbClr val="008000"/>
                    </a:gs>
                  </a:gsLst>
                  <a:lin ang="0" scaled="1"/>
                </a:gradFill>
                <a:ln w="9525">
                  <a:solidFill>
                    <a:srgbClr val="008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25" name="Line 17">
                <a:extLst>
                  <a:ext uri="{FF2B5EF4-FFF2-40B4-BE49-F238E27FC236}">
                    <a16:creationId xmlns:a16="http://schemas.microsoft.com/office/drawing/2014/main" id="{2B288821-32D4-407A-9E04-40D49967F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60396" y="3600922"/>
                <a:ext cx="744686" cy="4508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6" name="Line 19">
                <a:extLst>
                  <a:ext uri="{FF2B5EF4-FFF2-40B4-BE49-F238E27FC236}">
                    <a16:creationId xmlns:a16="http://schemas.microsoft.com/office/drawing/2014/main" id="{323FF6D3-7735-4883-9F1B-96405B81D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968756" y="3545361"/>
                <a:ext cx="646242" cy="3381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27" name="Text Box 35">
                <a:extLst>
                  <a:ext uri="{FF2B5EF4-FFF2-40B4-BE49-F238E27FC236}">
                    <a16:creationId xmlns:a16="http://schemas.microsoft.com/office/drawing/2014/main" id="{95B1C8FC-12B2-47B1-9E08-1B2999FCB1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1</a:t>
                </a:r>
              </a:p>
            </p:txBody>
          </p:sp>
          <p:sp>
            <p:nvSpPr>
              <p:cNvPr id="28" name="Text Box 36">
                <a:extLst>
                  <a:ext uri="{FF2B5EF4-FFF2-40B4-BE49-F238E27FC236}">
                    <a16:creationId xmlns:a16="http://schemas.microsoft.com/office/drawing/2014/main" id="{3702A9A8-EF11-4E8E-AFAF-FAB97192B1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2</a:t>
                </a:r>
              </a:p>
            </p:txBody>
          </p:sp>
          <p:sp>
            <p:nvSpPr>
              <p:cNvPr id="29" name="Text Box 37">
                <a:extLst>
                  <a:ext uri="{FF2B5EF4-FFF2-40B4-BE49-F238E27FC236}">
                    <a16:creationId xmlns:a16="http://schemas.microsoft.com/office/drawing/2014/main" id="{09740AF2-EE60-40E9-9BCE-3BBAE2316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3</a:t>
                </a:r>
              </a:p>
            </p:txBody>
          </p:sp>
          <p:sp>
            <p:nvSpPr>
              <p:cNvPr id="30" name="Text Box 38">
                <a:extLst>
                  <a:ext uri="{FF2B5EF4-FFF2-40B4-BE49-F238E27FC236}">
                    <a16:creationId xmlns:a16="http://schemas.microsoft.com/office/drawing/2014/main" id="{160C7778-4C60-4874-98D8-6447D094EB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4</a:t>
                </a:r>
              </a:p>
            </p:txBody>
          </p:sp>
          <p:sp>
            <p:nvSpPr>
              <p:cNvPr id="31" name="Text Box 39">
                <a:extLst>
                  <a:ext uri="{FF2B5EF4-FFF2-40B4-BE49-F238E27FC236}">
                    <a16:creationId xmlns:a16="http://schemas.microsoft.com/office/drawing/2014/main" id="{B4D716EF-E817-4232-8D4A-89DDD370A3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5</a:t>
                </a:r>
              </a:p>
            </p:txBody>
          </p:sp>
          <p:sp>
            <p:nvSpPr>
              <p:cNvPr id="32" name="Text Box 40">
                <a:extLst>
                  <a:ext uri="{FF2B5EF4-FFF2-40B4-BE49-F238E27FC236}">
                    <a16:creationId xmlns:a16="http://schemas.microsoft.com/office/drawing/2014/main" id="{7B9AB1F1-B419-46BA-86E2-54842C4550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i="0" dirty="0">
                    <a:solidFill>
                      <a:srgbClr val="FF0000"/>
                    </a:solidFill>
                    <a:latin typeface="Arial" charset="0"/>
                    <a:cs typeface="Arial" charset="0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664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A8E32-B17B-4D99-9230-55BB929D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交换机功能：过滤帧、转发帧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E6C13-A982-4D57-81C5-15E117232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当交换机收到一个帧</a:t>
            </a:r>
            <a:endParaRPr lang="en-US" altLang="zh-CN" dirty="0"/>
          </a:p>
          <a:p>
            <a:r>
              <a:rPr lang="en-US" altLang="zh-CN" dirty="0"/>
              <a:t>1. </a:t>
            </a:r>
            <a:r>
              <a:rPr lang="zh-CN" altLang="en-US" dirty="0"/>
              <a:t>记录进入交换机的链路，以及发送主机的</a:t>
            </a:r>
            <a:r>
              <a:rPr lang="en-US" altLang="zh-CN" dirty="0"/>
              <a:t>MAC</a:t>
            </a:r>
            <a:r>
              <a:rPr lang="zh-CN" altLang="en-US" dirty="0"/>
              <a:t>地址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根据目的地</a:t>
            </a:r>
            <a:r>
              <a:rPr lang="en-US" altLang="zh-CN" dirty="0"/>
              <a:t>MAC</a:t>
            </a:r>
            <a:r>
              <a:rPr lang="zh-CN" altLang="en-US" dirty="0"/>
              <a:t>地址，从交换表里面寻找对应条目</a:t>
            </a:r>
            <a:endParaRPr lang="en-US" altLang="zh-CN" dirty="0"/>
          </a:p>
          <a:p>
            <a:pPr lvl="1"/>
            <a:r>
              <a:rPr lang="en-US" altLang="zh-CN" dirty="0"/>
              <a:t>2.1 </a:t>
            </a:r>
            <a:r>
              <a:rPr lang="zh-CN" altLang="en-US" dirty="0"/>
              <a:t>如果找到了对应条目</a:t>
            </a:r>
            <a:endParaRPr lang="en-US" altLang="zh-CN" dirty="0"/>
          </a:p>
          <a:p>
            <a:pPr lvl="2"/>
            <a:r>
              <a:rPr lang="en-US" altLang="zh-CN" dirty="0"/>
              <a:t>2.1.1 </a:t>
            </a:r>
            <a:r>
              <a:rPr lang="zh-CN" altLang="en-US" dirty="0"/>
              <a:t>如果目的地和帧的来源一样，则丢弃该帧</a:t>
            </a:r>
            <a:endParaRPr lang="en-US" altLang="zh-CN" dirty="0"/>
          </a:p>
          <a:p>
            <a:pPr lvl="2"/>
            <a:r>
              <a:rPr lang="en-US" altLang="zh-CN" dirty="0"/>
              <a:t>2.1.2 </a:t>
            </a:r>
            <a:r>
              <a:rPr lang="zh-CN" altLang="en-US" dirty="0"/>
              <a:t>否则，根据找到的对应条目，从正确的接口将帧转发出去</a:t>
            </a:r>
            <a:endParaRPr lang="en-US" altLang="zh-CN" dirty="0"/>
          </a:p>
          <a:p>
            <a:pPr lvl="1"/>
            <a:r>
              <a:rPr lang="en-US" altLang="zh-CN" dirty="0"/>
              <a:t>2.2 </a:t>
            </a:r>
            <a:r>
              <a:rPr lang="zh-CN" altLang="en-US" dirty="0"/>
              <a:t>如果没有找到对应条目</a:t>
            </a:r>
            <a:endParaRPr lang="en-US" altLang="zh-CN" dirty="0"/>
          </a:p>
          <a:p>
            <a:pPr lvl="2"/>
            <a:r>
              <a:rPr lang="en-US" altLang="zh-CN" dirty="0"/>
              <a:t>2.2.1 </a:t>
            </a:r>
            <a:r>
              <a:rPr lang="zh-CN" altLang="en-US" dirty="0"/>
              <a:t>则泛洪该帧（通过除了进来的接口以外的其他所有接口转发该帧）</a:t>
            </a:r>
          </a:p>
        </p:txBody>
      </p:sp>
    </p:spTree>
    <p:extLst>
      <p:ext uri="{BB962C8B-B14F-4D97-AF65-F5344CB8AC3E}">
        <p14:creationId xmlns:p14="http://schemas.microsoft.com/office/powerpoint/2010/main" val="364380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8"/>
          <p:cNvSpPr/>
          <p:nvPr/>
        </p:nvSpPr>
        <p:spPr>
          <a:xfrm>
            <a:off x="670559" y="1844570"/>
            <a:ext cx="10838687" cy="391320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670560" y="1301942"/>
            <a:ext cx="10253473" cy="51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189" indent="-457189" eaLnBrk="0" hangingPunct="0">
              <a:lnSpc>
                <a:spcPts val="36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以太网交换机运行自学习算法自动维护交换表。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70559" y="823285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48460" y="792499"/>
            <a:ext cx="4281941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以太网交换机的自学习功能</a:t>
            </a:r>
            <a:endParaRPr lang="fr-FR" altLang="zh-CN" sz="2667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4995643" y="2374666"/>
            <a:ext cx="2945835" cy="2735717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6" name="直接连接符 55"/>
          <p:cNvCxnSpPr>
            <a:stCxn id="69" idx="1"/>
          </p:cNvCxnSpPr>
          <p:nvPr/>
        </p:nvCxnSpPr>
        <p:spPr>
          <a:xfrm flipH="1">
            <a:off x="4100088" y="4772207"/>
            <a:ext cx="881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endCxn id="66" idx="1"/>
          </p:cNvCxnSpPr>
          <p:nvPr/>
        </p:nvCxnSpPr>
        <p:spPr>
          <a:xfrm>
            <a:off x="4100088" y="3335004"/>
            <a:ext cx="895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72" idx="1"/>
          </p:cNvCxnSpPr>
          <p:nvPr/>
        </p:nvCxnSpPr>
        <p:spPr>
          <a:xfrm flipH="1">
            <a:off x="4130586" y="4033332"/>
            <a:ext cx="850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64" idx="1"/>
          </p:cNvCxnSpPr>
          <p:nvPr/>
        </p:nvCxnSpPr>
        <p:spPr>
          <a:xfrm>
            <a:off x="4100089" y="2594041"/>
            <a:ext cx="88336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24"/>
          <p:cNvSpPr>
            <a:spLocks noChangeArrowheads="1"/>
          </p:cNvSpPr>
          <p:nvPr/>
        </p:nvSpPr>
        <p:spPr bwMode="auto">
          <a:xfrm>
            <a:off x="5605101" y="1954846"/>
            <a:ext cx="1676743" cy="40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ctr" defTabSz="1015975" eaLnBrk="0" hangingPunct="0"/>
            <a:r>
              <a:rPr kumimoji="1" lang="zh-CN" altLang="en-US" sz="18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以太网交换机</a:t>
            </a:r>
            <a:endParaRPr kumimoji="1" lang="en-US" altLang="zh-CN" sz="1867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Rectangle 34"/>
          <p:cNvSpPr>
            <a:spLocks noChangeArrowheads="1"/>
          </p:cNvSpPr>
          <p:nvPr/>
        </p:nvSpPr>
        <p:spPr bwMode="auto">
          <a:xfrm>
            <a:off x="3503119" y="2325181"/>
            <a:ext cx="397547" cy="3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r" defTabSz="1015975" eaLnBrk="0" hangingPunct="0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A</a:t>
            </a:r>
            <a:endParaRPr kumimoji="1" lang="en-US" altLang="zh-CN" sz="16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62" name="组合 57"/>
          <p:cNvGrpSpPr>
            <a:grpSpLocks/>
          </p:cNvGrpSpPr>
          <p:nvPr/>
        </p:nvGrpSpPr>
        <p:grpSpPr bwMode="auto">
          <a:xfrm>
            <a:off x="4983457" y="2411085"/>
            <a:ext cx="370296" cy="365913"/>
            <a:chOff x="2255844" y="1268760"/>
            <a:chExt cx="361437" cy="356297"/>
          </a:xfrm>
        </p:grpSpPr>
        <p:sp>
          <p:nvSpPr>
            <p:cNvPr id="63" name="矩形 62"/>
            <p:cNvSpPr/>
            <p:nvPr/>
          </p:nvSpPr>
          <p:spPr>
            <a:xfrm>
              <a:off x="2267744" y="1340197"/>
              <a:ext cx="288032" cy="2159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zh-CN" altLang="en-US" sz="1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Rectangle 40"/>
            <p:cNvSpPr>
              <a:spLocks noChangeArrowheads="1"/>
            </p:cNvSpPr>
            <p:nvPr/>
          </p:nvSpPr>
          <p:spPr bwMode="auto">
            <a:xfrm>
              <a:off x="2255844" y="1268760"/>
              <a:ext cx="361437" cy="356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5" name="组合 58"/>
          <p:cNvGrpSpPr>
            <a:grpSpLocks/>
          </p:cNvGrpSpPr>
          <p:nvPr/>
        </p:nvGrpSpPr>
        <p:grpSpPr bwMode="auto">
          <a:xfrm>
            <a:off x="4995648" y="3162969"/>
            <a:ext cx="370296" cy="365913"/>
            <a:chOff x="2267744" y="1280668"/>
            <a:chExt cx="361437" cy="357389"/>
          </a:xfrm>
        </p:grpSpPr>
        <p:sp>
          <p:nvSpPr>
            <p:cNvPr id="66" name="矩形 65"/>
            <p:cNvSpPr/>
            <p:nvPr/>
          </p:nvSpPr>
          <p:spPr>
            <a:xfrm>
              <a:off x="2267744" y="1340416"/>
              <a:ext cx="288032" cy="21656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zh-CN" altLang="en-US" sz="1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Rectangle 40"/>
            <p:cNvSpPr>
              <a:spLocks noChangeArrowheads="1"/>
            </p:cNvSpPr>
            <p:nvPr/>
          </p:nvSpPr>
          <p:spPr bwMode="auto">
            <a:xfrm>
              <a:off x="2267744" y="1280668"/>
              <a:ext cx="361437" cy="357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8" name="组合 61"/>
          <p:cNvGrpSpPr>
            <a:grpSpLocks/>
          </p:cNvGrpSpPr>
          <p:nvPr/>
        </p:nvGrpSpPr>
        <p:grpSpPr bwMode="auto">
          <a:xfrm>
            <a:off x="4956821" y="4600172"/>
            <a:ext cx="370296" cy="365913"/>
            <a:chOff x="2244074" y="1280668"/>
            <a:chExt cx="359450" cy="357389"/>
          </a:xfrm>
        </p:grpSpPr>
        <p:sp>
          <p:nvSpPr>
            <p:cNvPr id="69" name="矩形 68"/>
            <p:cNvSpPr/>
            <p:nvPr/>
          </p:nvSpPr>
          <p:spPr>
            <a:xfrm>
              <a:off x="2267744" y="1340416"/>
              <a:ext cx="288032" cy="21656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zh-CN" altLang="en-US" sz="1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Rectangle 40"/>
            <p:cNvSpPr>
              <a:spLocks noChangeArrowheads="1"/>
            </p:cNvSpPr>
            <p:nvPr/>
          </p:nvSpPr>
          <p:spPr bwMode="auto">
            <a:xfrm>
              <a:off x="2244074" y="1280668"/>
              <a:ext cx="359450" cy="357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4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71" name="组合 64"/>
          <p:cNvGrpSpPr>
            <a:grpSpLocks/>
          </p:cNvGrpSpPr>
          <p:nvPr/>
        </p:nvGrpSpPr>
        <p:grpSpPr bwMode="auto">
          <a:xfrm>
            <a:off x="4969013" y="3848290"/>
            <a:ext cx="370296" cy="365913"/>
            <a:chOff x="2255909" y="1268760"/>
            <a:chExt cx="359450" cy="355703"/>
          </a:xfrm>
        </p:grpSpPr>
        <p:sp>
          <p:nvSpPr>
            <p:cNvPr id="72" name="矩形 71"/>
            <p:cNvSpPr/>
            <p:nvPr/>
          </p:nvSpPr>
          <p:spPr>
            <a:xfrm>
              <a:off x="2267744" y="1340078"/>
              <a:ext cx="288032" cy="21712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zh-CN" altLang="en-US" sz="1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Rectangle 40"/>
            <p:cNvSpPr>
              <a:spLocks noChangeArrowheads="1"/>
            </p:cNvSpPr>
            <p:nvPr/>
          </p:nvSpPr>
          <p:spPr bwMode="auto">
            <a:xfrm>
              <a:off x="2255909" y="1268760"/>
              <a:ext cx="359450" cy="355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74" name="Rectangle 34"/>
          <p:cNvSpPr>
            <a:spLocks noChangeArrowheads="1"/>
          </p:cNvSpPr>
          <p:nvPr/>
        </p:nvSpPr>
        <p:spPr bwMode="auto">
          <a:xfrm>
            <a:off x="3519009" y="4537497"/>
            <a:ext cx="405562" cy="3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r" defTabSz="1015975" eaLnBrk="0" hangingPunct="0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D</a:t>
            </a:r>
            <a:endParaRPr kumimoji="1" lang="en-US" altLang="zh-CN" sz="16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Rectangle 34"/>
          <p:cNvSpPr>
            <a:spLocks noChangeArrowheads="1"/>
          </p:cNvSpPr>
          <p:nvPr/>
        </p:nvSpPr>
        <p:spPr bwMode="auto">
          <a:xfrm>
            <a:off x="3515943" y="3783130"/>
            <a:ext cx="384723" cy="3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r" defTabSz="1015975" eaLnBrk="0" hangingPunct="0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B</a:t>
            </a:r>
            <a:endParaRPr kumimoji="1" lang="en-US" altLang="zh-CN" sz="16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6" name="组合 75"/>
          <p:cNvGrpSpPr/>
          <p:nvPr/>
        </p:nvGrpSpPr>
        <p:grpSpPr>
          <a:xfrm>
            <a:off x="5420830" y="2721176"/>
            <a:ext cx="2594540" cy="1837197"/>
            <a:chOff x="2208968" y="2283000"/>
            <a:chExt cx="1945905" cy="1377898"/>
          </a:xfrm>
        </p:grpSpPr>
        <p:sp>
          <p:nvSpPr>
            <p:cNvPr id="77" name="Rectangle 44"/>
            <p:cNvSpPr>
              <a:spLocks noChangeArrowheads="1"/>
            </p:cNvSpPr>
            <p:nvPr/>
          </p:nvSpPr>
          <p:spPr bwMode="auto">
            <a:xfrm>
              <a:off x="2248098" y="2551856"/>
              <a:ext cx="1783576" cy="11090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49"/>
            <p:cNvSpPr>
              <a:spLocks noChangeArrowheads="1"/>
            </p:cNvSpPr>
            <p:nvPr/>
          </p:nvSpPr>
          <p:spPr bwMode="auto">
            <a:xfrm>
              <a:off x="2208968" y="2521979"/>
              <a:ext cx="1945905" cy="464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0651" tIns="59267" rIns="120651" bIns="59267">
              <a:spAutoFit/>
            </a:bodyPr>
            <a:lstStyle/>
            <a:p>
              <a:pPr defTabSz="1015975" eaLnBrk="0" hangingPunct="0">
                <a:lnSpc>
                  <a:spcPct val="115000"/>
                </a:lnSpc>
              </a:pPr>
              <a:r>
                <a:rPr kumimoji="1" lang="en-US" altLang="zh-CN" sz="1467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MAC</a:t>
              </a:r>
              <a:r>
                <a:rPr kumimoji="1" lang="zh-CN" altLang="en-US" sz="1467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地址   接口   有效时间</a:t>
              </a:r>
            </a:p>
            <a:p>
              <a:pPr defTabSz="1015975" eaLnBrk="0" hangingPunct="0">
                <a:lnSpc>
                  <a:spcPct val="115000"/>
                </a:lnSpc>
              </a:pPr>
              <a:r>
                <a:rPr kumimoji="1" lang="zh-CN" altLang="en-US" sz="1467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endParaRPr kumimoji="1" lang="en-US" altLang="zh-CN" sz="1467" b="1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Line 50"/>
            <p:cNvSpPr>
              <a:spLocks noChangeShapeType="1"/>
            </p:cNvSpPr>
            <p:nvPr/>
          </p:nvSpPr>
          <p:spPr bwMode="auto">
            <a:xfrm>
              <a:off x="2968302" y="2551856"/>
              <a:ext cx="0" cy="1109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Line 45"/>
            <p:cNvSpPr>
              <a:spLocks noChangeShapeType="1"/>
            </p:cNvSpPr>
            <p:nvPr/>
          </p:nvSpPr>
          <p:spPr bwMode="auto">
            <a:xfrm>
              <a:off x="2248098" y="2773176"/>
              <a:ext cx="1783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Line 46"/>
            <p:cNvSpPr>
              <a:spLocks noChangeShapeType="1"/>
            </p:cNvSpPr>
            <p:nvPr/>
          </p:nvSpPr>
          <p:spPr bwMode="auto">
            <a:xfrm>
              <a:off x="2248098" y="2994495"/>
              <a:ext cx="1783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Line 47"/>
            <p:cNvSpPr>
              <a:spLocks noChangeShapeType="1"/>
            </p:cNvSpPr>
            <p:nvPr/>
          </p:nvSpPr>
          <p:spPr bwMode="auto">
            <a:xfrm>
              <a:off x="2248098" y="3215814"/>
              <a:ext cx="1783578" cy="1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Line 66"/>
            <p:cNvSpPr>
              <a:spLocks noChangeShapeType="1"/>
            </p:cNvSpPr>
            <p:nvPr/>
          </p:nvSpPr>
          <p:spPr bwMode="auto">
            <a:xfrm>
              <a:off x="2248098" y="3437133"/>
              <a:ext cx="1783578" cy="1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Rectangle 24"/>
            <p:cNvSpPr>
              <a:spLocks noChangeArrowheads="1"/>
            </p:cNvSpPr>
            <p:nvPr/>
          </p:nvSpPr>
          <p:spPr bwMode="auto">
            <a:xfrm>
              <a:off x="2746695" y="2283000"/>
              <a:ext cx="720151" cy="30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交换表</a:t>
              </a:r>
              <a:endParaRPr kumimoji="1"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5" name="Line 50"/>
            <p:cNvSpPr>
              <a:spLocks noChangeShapeType="1"/>
            </p:cNvSpPr>
            <p:nvPr/>
          </p:nvSpPr>
          <p:spPr bwMode="auto">
            <a:xfrm>
              <a:off x="3420721" y="2551856"/>
              <a:ext cx="0" cy="1109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6" name="Rectangle 34"/>
          <p:cNvSpPr>
            <a:spLocks noChangeArrowheads="1"/>
          </p:cNvSpPr>
          <p:nvPr/>
        </p:nvSpPr>
        <p:spPr bwMode="auto">
          <a:xfrm>
            <a:off x="3495243" y="3062517"/>
            <a:ext cx="381517" cy="3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r" defTabSz="1015975" eaLnBrk="0" hangingPunct="0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C</a:t>
            </a:r>
            <a:endParaRPr kumimoji="1" lang="en-US" altLang="zh-CN" sz="16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7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299" y="2305131"/>
            <a:ext cx="583580" cy="5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299" y="3039571"/>
            <a:ext cx="583580" cy="5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299" y="3734189"/>
            <a:ext cx="583580" cy="5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299" y="4487102"/>
            <a:ext cx="583580" cy="5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矩形 41"/>
          <p:cNvSpPr/>
          <p:nvPr/>
        </p:nvSpPr>
        <p:spPr>
          <a:xfrm>
            <a:off x="5034551" y="5146357"/>
            <a:ext cx="2925801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133" b="1" dirty="0">
                <a:latin typeface="微软雅黑" pitchFamily="34" charset="-122"/>
                <a:ea typeface="微软雅黑" pitchFamily="34" charset="-122"/>
              </a:rPr>
              <a:t>开始时，交换表是空的</a:t>
            </a:r>
          </a:p>
        </p:txBody>
      </p:sp>
    </p:spTree>
    <p:extLst>
      <p:ext uri="{BB962C8B-B14F-4D97-AF65-F5344CB8AC3E}">
        <p14:creationId xmlns:p14="http://schemas.microsoft.com/office/powerpoint/2010/main" val="218872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8"/>
          <p:cNvSpPr/>
          <p:nvPr/>
        </p:nvSpPr>
        <p:spPr>
          <a:xfrm>
            <a:off x="670559" y="1828839"/>
            <a:ext cx="10838687" cy="399185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670560" y="1286212"/>
            <a:ext cx="10253473" cy="51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189" indent="-457189" eaLnBrk="0" hangingPunct="0">
              <a:lnSpc>
                <a:spcPts val="36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以太网交换机运行自学习算法自动维护交换表。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70559" y="807555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48460" y="776768"/>
            <a:ext cx="4281941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以太网交换机的自学习功能</a:t>
            </a:r>
            <a:endParaRPr lang="fr-FR" altLang="zh-CN" sz="2667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93997" y="2526832"/>
            <a:ext cx="2945835" cy="2735717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stCxn id="39" idx="1"/>
          </p:cNvCxnSpPr>
          <p:nvPr/>
        </p:nvCxnSpPr>
        <p:spPr>
          <a:xfrm flipH="1">
            <a:off x="1698443" y="4924373"/>
            <a:ext cx="881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41" idx="1"/>
          </p:cNvCxnSpPr>
          <p:nvPr/>
        </p:nvCxnSpPr>
        <p:spPr>
          <a:xfrm>
            <a:off x="1698443" y="3487171"/>
            <a:ext cx="895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7" idx="1"/>
          </p:cNvCxnSpPr>
          <p:nvPr/>
        </p:nvCxnSpPr>
        <p:spPr>
          <a:xfrm flipH="1">
            <a:off x="1728941" y="4185499"/>
            <a:ext cx="850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44" idx="1"/>
          </p:cNvCxnSpPr>
          <p:nvPr/>
        </p:nvCxnSpPr>
        <p:spPr>
          <a:xfrm>
            <a:off x="1698444" y="2746207"/>
            <a:ext cx="883368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3203455" y="2107013"/>
            <a:ext cx="1676743" cy="40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ctr" defTabSz="1015975" eaLnBrk="0" hangingPunct="0"/>
            <a:r>
              <a:rPr kumimoji="1" lang="zh-CN" altLang="en-US" sz="18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以太网交换机</a:t>
            </a:r>
            <a:endParaRPr kumimoji="1" lang="en-US" altLang="zh-CN" sz="1867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1101474" y="2477348"/>
            <a:ext cx="397547" cy="3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r" defTabSz="1015975" eaLnBrk="0" hangingPunct="0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A</a:t>
            </a:r>
            <a:endParaRPr kumimoji="1" lang="en-US" altLang="zh-CN" sz="16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57"/>
          <p:cNvGrpSpPr>
            <a:grpSpLocks/>
          </p:cNvGrpSpPr>
          <p:nvPr/>
        </p:nvGrpSpPr>
        <p:grpSpPr bwMode="auto">
          <a:xfrm>
            <a:off x="2581812" y="2563252"/>
            <a:ext cx="370296" cy="365913"/>
            <a:chOff x="2255844" y="1268760"/>
            <a:chExt cx="361437" cy="356297"/>
          </a:xfrm>
        </p:grpSpPr>
        <p:sp>
          <p:nvSpPr>
            <p:cNvPr id="43" name="矩形 42"/>
            <p:cNvSpPr/>
            <p:nvPr/>
          </p:nvSpPr>
          <p:spPr>
            <a:xfrm>
              <a:off x="2267744" y="1340197"/>
              <a:ext cx="288032" cy="2159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zh-CN" altLang="en-US" sz="1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2255844" y="1268760"/>
              <a:ext cx="361437" cy="356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58"/>
          <p:cNvGrpSpPr>
            <a:grpSpLocks/>
          </p:cNvGrpSpPr>
          <p:nvPr/>
        </p:nvGrpSpPr>
        <p:grpSpPr bwMode="auto">
          <a:xfrm>
            <a:off x="2594002" y="3315136"/>
            <a:ext cx="370296" cy="365913"/>
            <a:chOff x="2267744" y="1280668"/>
            <a:chExt cx="361437" cy="357389"/>
          </a:xfrm>
        </p:grpSpPr>
        <p:sp>
          <p:nvSpPr>
            <p:cNvPr id="41" name="矩形 40"/>
            <p:cNvSpPr/>
            <p:nvPr/>
          </p:nvSpPr>
          <p:spPr>
            <a:xfrm>
              <a:off x="2267744" y="1340416"/>
              <a:ext cx="288032" cy="21656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zh-CN" altLang="en-US" sz="1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267744" y="1280668"/>
              <a:ext cx="361437" cy="357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61"/>
          <p:cNvGrpSpPr>
            <a:grpSpLocks/>
          </p:cNvGrpSpPr>
          <p:nvPr/>
        </p:nvGrpSpPr>
        <p:grpSpPr bwMode="auto">
          <a:xfrm>
            <a:off x="2555176" y="4752338"/>
            <a:ext cx="370296" cy="365913"/>
            <a:chOff x="2244074" y="1280668"/>
            <a:chExt cx="359450" cy="357389"/>
          </a:xfrm>
        </p:grpSpPr>
        <p:sp>
          <p:nvSpPr>
            <p:cNvPr id="39" name="矩形 38"/>
            <p:cNvSpPr/>
            <p:nvPr/>
          </p:nvSpPr>
          <p:spPr>
            <a:xfrm>
              <a:off x="2267744" y="1340416"/>
              <a:ext cx="288032" cy="21656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zh-CN" altLang="en-US" sz="1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244074" y="1280668"/>
              <a:ext cx="359450" cy="357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4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64"/>
          <p:cNvGrpSpPr>
            <a:grpSpLocks/>
          </p:cNvGrpSpPr>
          <p:nvPr/>
        </p:nvGrpSpPr>
        <p:grpSpPr bwMode="auto">
          <a:xfrm>
            <a:off x="2567368" y="4000457"/>
            <a:ext cx="370296" cy="365913"/>
            <a:chOff x="2255909" y="1268760"/>
            <a:chExt cx="359450" cy="355703"/>
          </a:xfrm>
        </p:grpSpPr>
        <p:sp>
          <p:nvSpPr>
            <p:cNvPr id="37" name="矩形 36"/>
            <p:cNvSpPr/>
            <p:nvPr/>
          </p:nvSpPr>
          <p:spPr>
            <a:xfrm>
              <a:off x="2267744" y="1340078"/>
              <a:ext cx="288032" cy="21712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zh-CN" altLang="en-US" sz="1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2255909" y="1268760"/>
              <a:ext cx="359450" cy="355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1117364" y="4689664"/>
            <a:ext cx="405562" cy="3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r" defTabSz="1015975" eaLnBrk="0" hangingPunct="0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D</a:t>
            </a:r>
            <a:endParaRPr kumimoji="1" lang="en-US" altLang="zh-CN" sz="16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1114298" y="3935297"/>
            <a:ext cx="384723" cy="3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r" defTabSz="1015975" eaLnBrk="0" hangingPunct="0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B</a:t>
            </a:r>
            <a:endParaRPr kumimoji="1" lang="en-US" altLang="zh-CN" sz="16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57"/>
          <p:cNvGrpSpPr/>
          <p:nvPr/>
        </p:nvGrpSpPr>
        <p:grpSpPr>
          <a:xfrm>
            <a:off x="3019185" y="2873343"/>
            <a:ext cx="2594540" cy="1837197"/>
            <a:chOff x="2208968" y="2283000"/>
            <a:chExt cx="1945905" cy="1377898"/>
          </a:xfrm>
        </p:grpSpPr>
        <p:sp>
          <p:nvSpPr>
            <p:cNvPr id="13" name="Rectangle 44"/>
            <p:cNvSpPr>
              <a:spLocks noChangeArrowheads="1"/>
            </p:cNvSpPr>
            <p:nvPr/>
          </p:nvSpPr>
          <p:spPr bwMode="auto">
            <a:xfrm>
              <a:off x="2248098" y="2551856"/>
              <a:ext cx="1783576" cy="11090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49"/>
            <p:cNvSpPr>
              <a:spLocks noChangeArrowheads="1"/>
            </p:cNvSpPr>
            <p:nvPr/>
          </p:nvSpPr>
          <p:spPr bwMode="auto">
            <a:xfrm>
              <a:off x="2208968" y="2521979"/>
              <a:ext cx="1945905" cy="464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0651" tIns="59267" rIns="120651" bIns="59267">
              <a:spAutoFit/>
            </a:bodyPr>
            <a:lstStyle/>
            <a:p>
              <a:pPr defTabSz="1015975" eaLnBrk="0" hangingPunct="0">
                <a:lnSpc>
                  <a:spcPct val="115000"/>
                </a:lnSpc>
              </a:pPr>
              <a:r>
                <a:rPr kumimoji="1" lang="en-US" altLang="zh-CN" sz="1467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MAC</a:t>
              </a:r>
              <a:r>
                <a:rPr kumimoji="1" lang="zh-CN" altLang="en-US" sz="1467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地址   接口   有效时间</a:t>
              </a:r>
            </a:p>
            <a:p>
              <a:pPr defTabSz="1015975" eaLnBrk="0" hangingPunct="0">
                <a:lnSpc>
                  <a:spcPct val="115000"/>
                </a:lnSpc>
              </a:pPr>
              <a:r>
                <a:rPr kumimoji="1" lang="zh-CN" altLang="en-US" sz="1467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endParaRPr kumimoji="1" lang="en-US" altLang="zh-CN" sz="1467" b="1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50"/>
            <p:cNvSpPr>
              <a:spLocks noChangeShapeType="1"/>
            </p:cNvSpPr>
            <p:nvPr/>
          </p:nvSpPr>
          <p:spPr bwMode="auto">
            <a:xfrm>
              <a:off x="2968302" y="2551856"/>
              <a:ext cx="0" cy="1109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2248098" y="2773176"/>
              <a:ext cx="1783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2248098" y="2994495"/>
              <a:ext cx="1783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2248098" y="3215814"/>
              <a:ext cx="1783578" cy="1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66"/>
            <p:cNvSpPr>
              <a:spLocks noChangeShapeType="1"/>
            </p:cNvSpPr>
            <p:nvPr/>
          </p:nvSpPr>
          <p:spPr bwMode="auto">
            <a:xfrm>
              <a:off x="2248098" y="3437133"/>
              <a:ext cx="1783578" cy="1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2746695" y="2283000"/>
              <a:ext cx="720151" cy="30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交换表</a:t>
              </a:r>
              <a:endParaRPr kumimoji="1"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3420721" y="2551856"/>
              <a:ext cx="0" cy="1109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093598" y="3214684"/>
            <a:ext cx="381517" cy="3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r" defTabSz="1015975" eaLnBrk="0" hangingPunct="0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C</a:t>
            </a:r>
            <a:endParaRPr kumimoji="1" lang="en-US" altLang="zh-CN" sz="16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54" y="2457298"/>
            <a:ext cx="583580" cy="5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54" y="3191738"/>
            <a:ext cx="583580" cy="5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54" y="3886355"/>
            <a:ext cx="583580" cy="5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54" y="4639269"/>
            <a:ext cx="583580" cy="5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接箭头连接符 59"/>
          <p:cNvCxnSpPr/>
          <p:nvPr/>
        </p:nvCxnSpPr>
        <p:spPr>
          <a:xfrm>
            <a:off x="2045654" y="2624533"/>
            <a:ext cx="429693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6243784" y="2279857"/>
          <a:ext cx="450734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n>
                            <a:noFill/>
                          </a:ln>
                          <a:latin typeface="微软雅黑" pitchFamily="34" charset="-122"/>
                          <a:ea typeface="微软雅黑" pitchFamily="34" charset="-122"/>
                        </a:rPr>
                        <a:t>目的地址</a:t>
                      </a: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n>
                            <a:noFill/>
                          </a:ln>
                          <a:latin typeface="微软雅黑" pitchFamily="34" charset="-122"/>
                          <a:ea typeface="微软雅黑" pitchFamily="34" charset="-122"/>
                        </a:rPr>
                        <a:t>源地址</a:t>
                      </a: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n>
                            <a:noFill/>
                          </a:ln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n>
                            <a:noFill/>
                          </a:ln>
                          <a:latin typeface="微软雅黑" pitchFamily="34" charset="-122"/>
                          <a:ea typeface="微软雅黑" pitchFamily="34" charset="-122"/>
                        </a:rPr>
                        <a:t>数据</a:t>
                      </a: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n>
                            <a:noFill/>
                          </a:ln>
                          <a:latin typeface="微软雅黑" pitchFamily="34" charset="-122"/>
                          <a:ea typeface="微软雅黑" pitchFamily="34" charset="-122"/>
                        </a:rPr>
                        <a:t>FCS</a:t>
                      </a:r>
                      <a:endParaRPr lang="zh-CN" altLang="en-US" sz="1600" b="1" dirty="0">
                        <a:ln>
                          <a:noFill/>
                        </a:ln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n>
                          <a:noFill/>
                        </a:ln>
                        <a:solidFill>
                          <a:srgbClr val="CC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n>
                          <a:noFill/>
                        </a:ln>
                        <a:solidFill>
                          <a:srgbClr val="CC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n>
                          <a:noFill/>
                        </a:ln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n>
                          <a:noFill/>
                        </a:ln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n>
                          <a:noFill/>
                        </a:ln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Rectangle 24"/>
          <p:cNvSpPr>
            <a:spLocks noChangeArrowheads="1"/>
          </p:cNvSpPr>
          <p:nvPr/>
        </p:nvSpPr>
        <p:spPr bwMode="auto">
          <a:xfrm>
            <a:off x="7906142" y="1909061"/>
            <a:ext cx="1064396" cy="3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ctr" defTabSz="1015975" eaLnBrk="0" hangingPunct="0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以太网帧</a:t>
            </a:r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089432" y="3668740"/>
            <a:ext cx="5179573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交换机收到帧后，先查找交换表。没有查到应从哪个接口转发这个帧给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6" name="矩形 65"/>
          <p:cNvSpPr/>
          <p:nvPr/>
        </p:nvSpPr>
        <p:spPr>
          <a:xfrm>
            <a:off x="6089432" y="3213345"/>
            <a:ext cx="541981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先向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发送一帧。该帧从接口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进入到交换机。</a:t>
            </a:r>
          </a:p>
        </p:txBody>
      </p:sp>
      <p:sp>
        <p:nvSpPr>
          <p:cNvPr id="67" name="矩形 66"/>
          <p:cNvSpPr/>
          <p:nvPr/>
        </p:nvSpPr>
        <p:spPr>
          <a:xfrm>
            <a:off x="6089432" y="4413818"/>
            <a:ext cx="5179573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交换机把这个帧的源地址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和接口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写入交换表中。</a:t>
            </a:r>
          </a:p>
        </p:txBody>
      </p:sp>
      <p:sp>
        <p:nvSpPr>
          <p:cNvPr id="68" name="矩形 67"/>
          <p:cNvSpPr/>
          <p:nvPr/>
        </p:nvSpPr>
        <p:spPr>
          <a:xfrm>
            <a:off x="6089432" y="5204434"/>
            <a:ext cx="541981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交换机向除接口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以外的所有的接口广播这个帧。</a:t>
            </a:r>
          </a:p>
        </p:txBody>
      </p:sp>
      <p:sp>
        <p:nvSpPr>
          <p:cNvPr id="70" name="矩形 69"/>
          <p:cNvSpPr/>
          <p:nvPr/>
        </p:nvSpPr>
        <p:spPr>
          <a:xfrm>
            <a:off x="3330835" y="3490458"/>
            <a:ext cx="2118627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67" b="1" dirty="0">
                <a:latin typeface="微软雅黑" pitchFamily="34" charset="-122"/>
                <a:ea typeface="微软雅黑" pitchFamily="34" charset="-122"/>
              </a:rPr>
              <a:t>A             1</a:t>
            </a:r>
            <a:endParaRPr lang="zh-CN" altLang="en-US" sz="1467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2045654" y="3376307"/>
            <a:ext cx="42969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2045654" y="4093017"/>
            <a:ext cx="42969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2045654" y="4824808"/>
            <a:ext cx="42969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2"/>
          <p:cNvGrpSpPr/>
          <p:nvPr/>
        </p:nvGrpSpPr>
        <p:grpSpPr>
          <a:xfrm>
            <a:off x="6632445" y="2638543"/>
            <a:ext cx="1453915" cy="338554"/>
            <a:chOff x="4974334" y="1978909"/>
            <a:chExt cx="1090436" cy="253916"/>
          </a:xfrm>
        </p:grpSpPr>
        <p:sp>
          <p:nvSpPr>
            <p:cNvPr id="2" name="TextBox 1"/>
            <p:cNvSpPr txBox="1"/>
            <p:nvPr/>
          </p:nvSpPr>
          <p:spPr>
            <a:xfrm>
              <a:off x="4974334" y="1978909"/>
              <a:ext cx="2703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94442" y="1978909"/>
              <a:ext cx="2703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239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5" presetClass="emph" presetSubtype="0" repeatCount="4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3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3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3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  <p:bldP spid="70" grpId="0"/>
      <p:bldP spid="70" grpId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8"/>
          <p:cNvSpPr/>
          <p:nvPr/>
        </p:nvSpPr>
        <p:spPr>
          <a:xfrm>
            <a:off x="670559" y="1828839"/>
            <a:ext cx="10838687" cy="399185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670560" y="1286212"/>
            <a:ext cx="10253473" cy="51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189" indent="-457189" eaLnBrk="0" hangingPunct="0">
              <a:lnSpc>
                <a:spcPts val="36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以太网交换机运行自学习算法自动维护交换表。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70559" y="807555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48460" y="776768"/>
            <a:ext cx="4281941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以太网交换机的自学习功能</a:t>
            </a:r>
            <a:endParaRPr lang="fr-FR" altLang="zh-CN" sz="2667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93997" y="2526832"/>
            <a:ext cx="2945835" cy="2735717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stCxn id="39" idx="1"/>
          </p:cNvCxnSpPr>
          <p:nvPr/>
        </p:nvCxnSpPr>
        <p:spPr>
          <a:xfrm flipH="1">
            <a:off x="1698443" y="4924373"/>
            <a:ext cx="881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41" idx="1"/>
          </p:cNvCxnSpPr>
          <p:nvPr/>
        </p:nvCxnSpPr>
        <p:spPr>
          <a:xfrm>
            <a:off x="1698443" y="3487171"/>
            <a:ext cx="895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7" idx="1"/>
          </p:cNvCxnSpPr>
          <p:nvPr/>
        </p:nvCxnSpPr>
        <p:spPr>
          <a:xfrm flipH="1">
            <a:off x="1728941" y="4185499"/>
            <a:ext cx="850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44" idx="1"/>
          </p:cNvCxnSpPr>
          <p:nvPr/>
        </p:nvCxnSpPr>
        <p:spPr>
          <a:xfrm>
            <a:off x="1698444" y="2746207"/>
            <a:ext cx="883368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3203455" y="2107013"/>
            <a:ext cx="1676743" cy="40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ctr" defTabSz="1015975" eaLnBrk="0" hangingPunct="0"/>
            <a:r>
              <a:rPr kumimoji="1" lang="zh-CN" altLang="en-US" sz="18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以太网交换机</a:t>
            </a:r>
            <a:endParaRPr kumimoji="1" lang="en-US" altLang="zh-CN" sz="1867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1101474" y="2477348"/>
            <a:ext cx="397547" cy="3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r" defTabSz="1015975" eaLnBrk="0" hangingPunct="0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A</a:t>
            </a:r>
            <a:endParaRPr kumimoji="1" lang="en-US" altLang="zh-CN" sz="16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57"/>
          <p:cNvGrpSpPr>
            <a:grpSpLocks/>
          </p:cNvGrpSpPr>
          <p:nvPr/>
        </p:nvGrpSpPr>
        <p:grpSpPr bwMode="auto">
          <a:xfrm>
            <a:off x="2581812" y="2563252"/>
            <a:ext cx="370296" cy="365913"/>
            <a:chOff x="2255844" y="1268760"/>
            <a:chExt cx="361437" cy="356297"/>
          </a:xfrm>
        </p:grpSpPr>
        <p:sp>
          <p:nvSpPr>
            <p:cNvPr id="43" name="矩形 42"/>
            <p:cNvSpPr/>
            <p:nvPr/>
          </p:nvSpPr>
          <p:spPr>
            <a:xfrm>
              <a:off x="2267744" y="1340197"/>
              <a:ext cx="288032" cy="2159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zh-CN" altLang="en-US" sz="1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2255844" y="1268760"/>
              <a:ext cx="361437" cy="356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58"/>
          <p:cNvGrpSpPr>
            <a:grpSpLocks/>
          </p:cNvGrpSpPr>
          <p:nvPr/>
        </p:nvGrpSpPr>
        <p:grpSpPr bwMode="auto">
          <a:xfrm>
            <a:off x="2594002" y="3315136"/>
            <a:ext cx="370296" cy="365913"/>
            <a:chOff x="2267744" y="1280668"/>
            <a:chExt cx="361437" cy="357389"/>
          </a:xfrm>
        </p:grpSpPr>
        <p:sp>
          <p:nvSpPr>
            <p:cNvPr id="41" name="矩形 40"/>
            <p:cNvSpPr/>
            <p:nvPr/>
          </p:nvSpPr>
          <p:spPr>
            <a:xfrm>
              <a:off x="2267744" y="1340416"/>
              <a:ext cx="288032" cy="21656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zh-CN" altLang="en-US" sz="1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267744" y="1280668"/>
              <a:ext cx="361437" cy="357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61"/>
          <p:cNvGrpSpPr>
            <a:grpSpLocks/>
          </p:cNvGrpSpPr>
          <p:nvPr/>
        </p:nvGrpSpPr>
        <p:grpSpPr bwMode="auto">
          <a:xfrm>
            <a:off x="2555176" y="4752338"/>
            <a:ext cx="370296" cy="365913"/>
            <a:chOff x="2244074" y="1280668"/>
            <a:chExt cx="359450" cy="357389"/>
          </a:xfrm>
        </p:grpSpPr>
        <p:sp>
          <p:nvSpPr>
            <p:cNvPr id="39" name="矩形 38"/>
            <p:cNvSpPr/>
            <p:nvPr/>
          </p:nvSpPr>
          <p:spPr>
            <a:xfrm>
              <a:off x="2267744" y="1340416"/>
              <a:ext cx="288032" cy="21656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zh-CN" altLang="en-US" sz="1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244074" y="1280668"/>
              <a:ext cx="359450" cy="357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4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" name="组合 64"/>
          <p:cNvGrpSpPr>
            <a:grpSpLocks/>
          </p:cNvGrpSpPr>
          <p:nvPr/>
        </p:nvGrpSpPr>
        <p:grpSpPr bwMode="auto">
          <a:xfrm>
            <a:off x="2567368" y="4000457"/>
            <a:ext cx="370296" cy="365913"/>
            <a:chOff x="2255909" y="1268760"/>
            <a:chExt cx="359450" cy="355703"/>
          </a:xfrm>
        </p:grpSpPr>
        <p:sp>
          <p:nvSpPr>
            <p:cNvPr id="37" name="矩形 36"/>
            <p:cNvSpPr/>
            <p:nvPr/>
          </p:nvSpPr>
          <p:spPr>
            <a:xfrm>
              <a:off x="2267744" y="1340078"/>
              <a:ext cx="288032" cy="21712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zh-CN" altLang="en-US" sz="1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2255909" y="1268760"/>
              <a:ext cx="359450" cy="355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1117364" y="4689664"/>
            <a:ext cx="405562" cy="3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r" defTabSz="1015975" eaLnBrk="0" hangingPunct="0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D</a:t>
            </a:r>
            <a:endParaRPr kumimoji="1" lang="en-US" altLang="zh-CN" sz="16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1114298" y="3935297"/>
            <a:ext cx="384723" cy="3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r" defTabSz="1015975" eaLnBrk="0" hangingPunct="0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B</a:t>
            </a:r>
            <a:endParaRPr kumimoji="1" lang="en-US" altLang="zh-CN" sz="16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57"/>
          <p:cNvGrpSpPr/>
          <p:nvPr/>
        </p:nvGrpSpPr>
        <p:grpSpPr>
          <a:xfrm>
            <a:off x="3019185" y="2873343"/>
            <a:ext cx="2594540" cy="1837197"/>
            <a:chOff x="2208968" y="2283000"/>
            <a:chExt cx="1945905" cy="1377898"/>
          </a:xfrm>
        </p:grpSpPr>
        <p:sp>
          <p:nvSpPr>
            <p:cNvPr id="13" name="Rectangle 44"/>
            <p:cNvSpPr>
              <a:spLocks noChangeArrowheads="1"/>
            </p:cNvSpPr>
            <p:nvPr/>
          </p:nvSpPr>
          <p:spPr bwMode="auto">
            <a:xfrm>
              <a:off x="2248098" y="2551856"/>
              <a:ext cx="1783576" cy="11090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49"/>
            <p:cNvSpPr>
              <a:spLocks noChangeArrowheads="1"/>
            </p:cNvSpPr>
            <p:nvPr/>
          </p:nvSpPr>
          <p:spPr bwMode="auto">
            <a:xfrm>
              <a:off x="2208968" y="2521979"/>
              <a:ext cx="1945905" cy="464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0651" tIns="59267" rIns="120651" bIns="59267">
              <a:spAutoFit/>
            </a:bodyPr>
            <a:lstStyle/>
            <a:p>
              <a:pPr defTabSz="1015975" eaLnBrk="0" hangingPunct="0">
                <a:lnSpc>
                  <a:spcPct val="115000"/>
                </a:lnSpc>
              </a:pPr>
              <a:r>
                <a:rPr kumimoji="1" lang="en-US" altLang="zh-CN" sz="1467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MAC</a:t>
              </a:r>
              <a:r>
                <a:rPr kumimoji="1" lang="zh-CN" altLang="en-US" sz="1467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地址   接口   有效时间</a:t>
              </a:r>
            </a:p>
            <a:p>
              <a:pPr defTabSz="1015975" eaLnBrk="0" hangingPunct="0">
                <a:lnSpc>
                  <a:spcPct val="115000"/>
                </a:lnSpc>
              </a:pPr>
              <a:r>
                <a:rPr kumimoji="1" lang="zh-CN" altLang="en-US" sz="1467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endParaRPr kumimoji="1" lang="en-US" altLang="zh-CN" sz="1467" b="1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50"/>
            <p:cNvSpPr>
              <a:spLocks noChangeShapeType="1"/>
            </p:cNvSpPr>
            <p:nvPr/>
          </p:nvSpPr>
          <p:spPr bwMode="auto">
            <a:xfrm>
              <a:off x="2968302" y="2551856"/>
              <a:ext cx="0" cy="1109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2248098" y="2773176"/>
              <a:ext cx="1783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2248098" y="2994495"/>
              <a:ext cx="1783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2248098" y="3215814"/>
              <a:ext cx="1783578" cy="1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66"/>
            <p:cNvSpPr>
              <a:spLocks noChangeShapeType="1"/>
            </p:cNvSpPr>
            <p:nvPr/>
          </p:nvSpPr>
          <p:spPr bwMode="auto">
            <a:xfrm>
              <a:off x="2248098" y="3437133"/>
              <a:ext cx="1783578" cy="1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2746695" y="2283000"/>
              <a:ext cx="720151" cy="30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交换表</a:t>
              </a:r>
              <a:endParaRPr kumimoji="1"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3420721" y="2551856"/>
              <a:ext cx="0" cy="1109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093598" y="3214684"/>
            <a:ext cx="381517" cy="3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r" defTabSz="1015975" eaLnBrk="0" hangingPunct="0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C</a:t>
            </a:r>
            <a:endParaRPr kumimoji="1" lang="en-US" altLang="zh-CN" sz="16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54" y="2457298"/>
            <a:ext cx="583580" cy="5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54" y="3191738"/>
            <a:ext cx="583580" cy="5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54" y="3886355"/>
            <a:ext cx="583580" cy="5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54" y="4639269"/>
            <a:ext cx="583580" cy="5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接箭头连接符 59"/>
          <p:cNvCxnSpPr/>
          <p:nvPr/>
        </p:nvCxnSpPr>
        <p:spPr>
          <a:xfrm>
            <a:off x="2045654" y="2624533"/>
            <a:ext cx="429693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6243784" y="2279857"/>
          <a:ext cx="450734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n>
                            <a:noFill/>
                          </a:ln>
                          <a:latin typeface="微软雅黑" pitchFamily="34" charset="-122"/>
                          <a:ea typeface="微软雅黑" pitchFamily="34" charset="-122"/>
                        </a:rPr>
                        <a:t>目的地址</a:t>
                      </a: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n>
                            <a:noFill/>
                          </a:ln>
                          <a:latin typeface="微软雅黑" pitchFamily="34" charset="-122"/>
                          <a:ea typeface="微软雅黑" pitchFamily="34" charset="-122"/>
                        </a:rPr>
                        <a:t>源地址</a:t>
                      </a: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n>
                            <a:noFill/>
                          </a:ln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n>
                            <a:noFill/>
                          </a:ln>
                          <a:latin typeface="微软雅黑" pitchFamily="34" charset="-122"/>
                          <a:ea typeface="微软雅黑" pitchFamily="34" charset="-122"/>
                        </a:rPr>
                        <a:t>数据</a:t>
                      </a: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n>
                            <a:noFill/>
                          </a:ln>
                          <a:latin typeface="微软雅黑" pitchFamily="34" charset="-122"/>
                          <a:ea typeface="微软雅黑" pitchFamily="34" charset="-122"/>
                        </a:rPr>
                        <a:t>FCS</a:t>
                      </a:r>
                      <a:endParaRPr lang="zh-CN" altLang="en-US" sz="1600" b="1" dirty="0">
                        <a:ln>
                          <a:noFill/>
                        </a:ln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n>
                          <a:noFill/>
                        </a:ln>
                        <a:solidFill>
                          <a:srgbClr val="CC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n>
                          <a:noFill/>
                        </a:ln>
                        <a:solidFill>
                          <a:srgbClr val="CC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n>
                          <a:noFill/>
                        </a:ln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n>
                          <a:noFill/>
                        </a:ln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n>
                          <a:noFill/>
                        </a:ln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" name="Rectangle 24"/>
          <p:cNvSpPr>
            <a:spLocks noChangeArrowheads="1"/>
          </p:cNvSpPr>
          <p:nvPr/>
        </p:nvSpPr>
        <p:spPr bwMode="auto">
          <a:xfrm>
            <a:off x="7906142" y="1909061"/>
            <a:ext cx="1064396" cy="3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ctr" defTabSz="1015975" eaLnBrk="0" hangingPunct="0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以太网帧</a:t>
            </a:r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089432" y="3213345"/>
            <a:ext cx="5419813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由于与该帧的目的地址不相符，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D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将丢弃该帧。</a:t>
            </a:r>
          </a:p>
        </p:txBody>
      </p:sp>
      <p:sp>
        <p:nvSpPr>
          <p:cNvPr id="70" name="矩形 69"/>
          <p:cNvSpPr/>
          <p:nvPr/>
        </p:nvSpPr>
        <p:spPr>
          <a:xfrm>
            <a:off x="3330835" y="3490458"/>
            <a:ext cx="2118627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67" b="1" dirty="0">
                <a:latin typeface="微软雅黑" pitchFamily="34" charset="-122"/>
                <a:ea typeface="微软雅黑" pitchFamily="34" charset="-122"/>
              </a:rPr>
              <a:t>A             1</a:t>
            </a:r>
            <a:endParaRPr lang="zh-CN" altLang="en-US" sz="1467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2045654" y="3376307"/>
            <a:ext cx="42969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>
            <a:off x="2045654" y="4093017"/>
            <a:ext cx="42969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/>
          <p:nvPr/>
        </p:nvCxnSpPr>
        <p:spPr>
          <a:xfrm>
            <a:off x="2045654" y="4824808"/>
            <a:ext cx="42969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2"/>
          <p:cNvGrpSpPr/>
          <p:nvPr/>
        </p:nvGrpSpPr>
        <p:grpSpPr>
          <a:xfrm>
            <a:off x="6632445" y="2638543"/>
            <a:ext cx="1453915" cy="338554"/>
            <a:chOff x="4974334" y="1978909"/>
            <a:chExt cx="1090436" cy="253916"/>
          </a:xfrm>
        </p:grpSpPr>
        <p:sp>
          <p:nvSpPr>
            <p:cNvPr id="2" name="TextBox 1"/>
            <p:cNvSpPr txBox="1"/>
            <p:nvPr/>
          </p:nvSpPr>
          <p:spPr>
            <a:xfrm>
              <a:off x="4974334" y="1978909"/>
              <a:ext cx="2703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94442" y="1978909"/>
              <a:ext cx="2703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6" name="Rectangle 24"/>
          <p:cNvSpPr>
            <a:spLocks noChangeArrowheads="1"/>
          </p:cNvSpPr>
          <p:nvPr/>
        </p:nvSpPr>
        <p:spPr bwMode="auto">
          <a:xfrm>
            <a:off x="309311" y="3176125"/>
            <a:ext cx="839973" cy="407014"/>
          </a:xfrm>
          <a:prstGeom prst="rect">
            <a:avLst/>
          </a:prstGeom>
          <a:solidFill>
            <a:srgbClr val="272CFD"/>
          </a:solidFill>
          <a:ln>
            <a:noFill/>
          </a:ln>
        </p:spPr>
        <p:txBody>
          <a:bodyPr wrap="square" lIns="120651" tIns="59267" rIns="120651" bIns="59267">
            <a:spAutoFit/>
          </a:bodyPr>
          <a:lstStyle/>
          <a:p>
            <a:pPr algn="ctr" defTabSz="1015975" eaLnBrk="0" hangingPunct="0"/>
            <a:r>
              <a:rPr kumimoji="1"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丢弃</a:t>
            </a:r>
            <a:endParaRPr kumimoji="1" lang="en-US" altLang="zh-CN" sz="1867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Rectangle 24"/>
          <p:cNvSpPr>
            <a:spLocks noChangeArrowheads="1"/>
          </p:cNvSpPr>
          <p:nvPr/>
        </p:nvSpPr>
        <p:spPr bwMode="auto">
          <a:xfrm>
            <a:off x="309311" y="4632779"/>
            <a:ext cx="839973" cy="407014"/>
          </a:xfrm>
          <a:prstGeom prst="rect">
            <a:avLst/>
          </a:prstGeom>
          <a:solidFill>
            <a:srgbClr val="272CFD"/>
          </a:solidFill>
          <a:ln>
            <a:noFill/>
          </a:ln>
        </p:spPr>
        <p:txBody>
          <a:bodyPr wrap="square" lIns="120651" tIns="59267" rIns="120651" bIns="59267">
            <a:spAutoFit/>
          </a:bodyPr>
          <a:lstStyle/>
          <a:p>
            <a:pPr algn="ctr" defTabSz="1015975" eaLnBrk="0" hangingPunct="0"/>
            <a:r>
              <a:rPr kumimoji="1"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丢弃</a:t>
            </a:r>
            <a:endParaRPr kumimoji="1" lang="en-US" altLang="zh-CN" sz="1867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4541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57" grpId="0" animBg="1"/>
      <p:bldP spid="57" grpI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670559" y="1828839"/>
            <a:ext cx="10838687" cy="399185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670560" y="1286212"/>
            <a:ext cx="10253473" cy="51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189" indent="-457189" eaLnBrk="0" hangingPunct="0">
              <a:lnSpc>
                <a:spcPts val="36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以太网交换机运行自学习算法自动维护交换表。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70559" y="807555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48460" y="776768"/>
            <a:ext cx="4281941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以太网交换机的自学习功能</a:t>
            </a:r>
            <a:endParaRPr lang="fr-FR" altLang="zh-CN" sz="2667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93997" y="2526832"/>
            <a:ext cx="2945835" cy="2735717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stCxn id="39" idx="1"/>
          </p:cNvCxnSpPr>
          <p:nvPr/>
        </p:nvCxnSpPr>
        <p:spPr>
          <a:xfrm flipH="1">
            <a:off x="1698443" y="4924373"/>
            <a:ext cx="881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41" idx="1"/>
          </p:cNvCxnSpPr>
          <p:nvPr/>
        </p:nvCxnSpPr>
        <p:spPr>
          <a:xfrm>
            <a:off x="1698443" y="3487171"/>
            <a:ext cx="895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7" idx="1"/>
          </p:cNvCxnSpPr>
          <p:nvPr/>
        </p:nvCxnSpPr>
        <p:spPr>
          <a:xfrm flipH="1">
            <a:off x="1728941" y="4185499"/>
            <a:ext cx="850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44" idx="1"/>
          </p:cNvCxnSpPr>
          <p:nvPr/>
        </p:nvCxnSpPr>
        <p:spPr>
          <a:xfrm>
            <a:off x="1698444" y="2746207"/>
            <a:ext cx="883368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3203455" y="2107013"/>
            <a:ext cx="1676743" cy="40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ctr" defTabSz="1015975" eaLnBrk="0" hangingPunct="0"/>
            <a:r>
              <a:rPr kumimoji="1" lang="zh-CN" altLang="en-US" sz="18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以太网交换机</a:t>
            </a:r>
            <a:endParaRPr kumimoji="1" lang="en-US" altLang="zh-CN" sz="1867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1101474" y="2477348"/>
            <a:ext cx="397547" cy="3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r" defTabSz="1015975" eaLnBrk="0" hangingPunct="0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A</a:t>
            </a:r>
            <a:endParaRPr kumimoji="1" lang="en-US" altLang="zh-CN" sz="16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57"/>
          <p:cNvGrpSpPr>
            <a:grpSpLocks/>
          </p:cNvGrpSpPr>
          <p:nvPr/>
        </p:nvGrpSpPr>
        <p:grpSpPr bwMode="auto">
          <a:xfrm>
            <a:off x="2581812" y="2563252"/>
            <a:ext cx="370296" cy="365913"/>
            <a:chOff x="2255844" y="1268760"/>
            <a:chExt cx="361437" cy="356297"/>
          </a:xfrm>
        </p:grpSpPr>
        <p:sp>
          <p:nvSpPr>
            <p:cNvPr id="43" name="矩形 42"/>
            <p:cNvSpPr/>
            <p:nvPr/>
          </p:nvSpPr>
          <p:spPr>
            <a:xfrm>
              <a:off x="2267744" y="1340197"/>
              <a:ext cx="288032" cy="2159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zh-CN" altLang="en-US" sz="1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2255844" y="1268760"/>
              <a:ext cx="361437" cy="356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58"/>
          <p:cNvGrpSpPr>
            <a:grpSpLocks/>
          </p:cNvGrpSpPr>
          <p:nvPr/>
        </p:nvGrpSpPr>
        <p:grpSpPr bwMode="auto">
          <a:xfrm>
            <a:off x="2594002" y="3315136"/>
            <a:ext cx="370296" cy="365913"/>
            <a:chOff x="2267744" y="1280668"/>
            <a:chExt cx="361437" cy="357389"/>
          </a:xfrm>
        </p:grpSpPr>
        <p:sp>
          <p:nvSpPr>
            <p:cNvPr id="41" name="矩形 40"/>
            <p:cNvSpPr/>
            <p:nvPr/>
          </p:nvSpPr>
          <p:spPr>
            <a:xfrm>
              <a:off x="2267744" y="1340416"/>
              <a:ext cx="288032" cy="21656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zh-CN" altLang="en-US" sz="1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267744" y="1280668"/>
              <a:ext cx="361437" cy="357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61"/>
          <p:cNvGrpSpPr>
            <a:grpSpLocks/>
          </p:cNvGrpSpPr>
          <p:nvPr/>
        </p:nvGrpSpPr>
        <p:grpSpPr bwMode="auto">
          <a:xfrm>
            <a:off x="2555176" y="4752338"/>
            <a:ext cx="370296" cy="365913"/>
            <a:chOff x="2244074" y="1280668"/>
            <a:chExt cx="359450" cy="357389"/>
          </a:xfrm>
        </p:grpSpPr>
        <p:sp>
          <p:nvSpPr>
            <p:cNvPr id="39" name="矩形 38"/>
            <p:cNvSpPr/>
            <p:nvPr/>
          </p:nvSpPr>
          <p:spPr>
            <a:xfrm>
              <a:off x="2267744" y="1340416"/>
              <a:ext cx="288032" cy="21656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zh-CN" altLang="en-US" sz="1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244074" y="1280668"/>
              <a:ext cx="359450" cy="357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4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64"/>
          <p:cNvGrpSpPr>
            <a:grpSpLocks/>
          </p:cNvGrpSpPr>
          <p:nvPr/>
        </p:nvGrpSpPr>
        <p:grpSpPr bwMode="auto">
          <a:xfrm>
            <a:off x="2567368" y="4000457"/>
            <a:ext cx="370296" cy="365913"/>
            <a:chOff x="2255909" y="1268760"/>
            <a:chExt cx="359450" cy="355703"/>
          </a:xfrm>
        </p:grpSpPr>
        <p:sp>
          <p:nvSpPr>
            <p:cNvPr id="37" name="矩形 36"/>
            <p:cNvSpPr/>
            <p:nvPr/>
          </p:nvSpPr>
          <p:spPr>
            <a:xfrm>
              <a:off x="2267744" y="1340078"/>
              <a:ext cx="288032" cy="21712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zh-CN" altLang="en-US" sz="1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2255909" y="1268760"/>
              <a:ext cx="359450" cy="355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1117364" y="4689664"/>
            <a:ext cx="405562" cy="3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r" defTabSz="1015975" eaLnBrk="0" hangingPunct="0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D</a:t>
            </a:r>
            <a:endParaRPr kumimoji="1" lang="en-US" altLang="zh-CN" sz="16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1114298" y="3935297"/>
            <a:ext cx="384723" cy="3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r" defTabSz="1015975" eaLnBrk="0" hangingPunct="0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B</a:t>
            </a:r>
            <a:endParaRPr kumimoji="1" lang="en-US" altLang="zh-CN" sz="16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57"/>
          <p:cNvGrpSpPr/>
          <p:nvPr/>
        </p:nvGrpSpPr>
        <p:grpSpPr>
          <a:xfrm>
            <a:off x="3019185" y="2873343"/>
            <a:ext cx="2594540" cy="1837197"/>
            <a:chOff x="2208968" y="2283000"/>
            <a:chExt cx="1945905" cy="1377898"/>
          </a:xfrm>
        </p:grpSpPr>
        <p:sp>
          <p:nvSpPr>
            <p:cNvPr id="13" name="Rectangle 44"/>
            <p:cNvSpPr>
              <a:spLocks noChangeArrowheads="1"/>
            </p:cNvSpPr>
            <p:nvPr/>
          </p:nvSpPr>
          <p:spPr bwMode="auto">
            <a:xfrm>
              <a:off x="2248098" y="2551856"/>
              <a:ext cx="1783576" cy="11090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49"/>
            <p:cNvSpPr>
              <a:spLocks noChangeArrowheads="1"/>
            </p:cNvSpPr>
            <p:nvPr/>
          </p:nvSpPr>
          <p:spPr bwMode="auto">
            <a:xfrm>
              <a:off x="2208968" y="2521979"/>
              <a:ext cx="1945905" cy="464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0651" tIns="59267" rIns="120651" bIns="59267">
              <a:spAutoFit/>
            </a:bodyPr>
            <a:lstStyle/>
            <a:p>
              <a:pPr defTabSz="1015975" eaLnBrk="0" hangingPunct="0">
                <a:lnSpc>
                  <a:spcPct val="115000"/>
                </a:lnSpc>
              </a:pPr>
              <a:r>
                <a:rPr kumimoji="1" lang="en-US" altLang="zh-CN" sz="1467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MAC</a:t>
              </a:r>
              <a:r>
                <a:rPr kumimoji="1" lang="zh-CN" altLang="en-US" sz="1467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地址   接口   有效时间</a:t>
              </a:r>
            </a:p>
            <a:p>
              <a:pPr defTabSz="1015975" eaLnBrk="0" hangingPunct="0">
                <a:lnSpc>
                  <a:spcPct val="115000"/>
                </a:lnSpc>
              </a:pPr>
              <a:r>
                <a:rPr kumimoji="1" lang="zh-CN" altLang="en-US" sz="1467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endParaRPr kumimoji="1" lang="en-US" altLang="zh-CN" sz="1467" b="1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50"/>
            <p:cNvSpPr>
              <a:spLocks noChangeShapeType="1"/>
            </p:cNvSpPr>
            <p:nvPr/>
          </p:nvSpPr>
          <p:spPr bwMode="auto">
            <a:xfrm>
              <a:off x="2968302" y="2551856"/>
              <a:ext cx="0" cy="1109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2248098" y="2773176"/>
              <a:ext cx="1783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2248098" y="2994495"/>
              <a:ext cx="1783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2248098" y="3215814"/>
              <a:ext cx="1783578" cy="1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66"/>
            <p:cNvSpPr>
              <a:spLocks noChangeShapeType="1"/>
            </p:cNvSpPr>
            <p:nvPr/>
          </p:nvSpPr>
          <p:spPr bwMode="auto">
            <a:xfrm>
              <a:off x="2248098" y="3437133"/>
              <a:ext cx="1783578" cy="1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2746695" y="2283000"/>
              <a:ext cx="720151" cy="30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交换表</a:t>
              </a:r>
              <a:endParaRPr kumimoji="1"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3420721" y="2551856"/>
              <a:ext cx="0" cy="1109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093598" y="3214684"/>
            <a:ext cx="381517" cy="3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r" defTabSz="1015975" eaLnBrk="0" hangingPunct="0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C</a:t>
            </a:r>
            <a:endParaRPr kumimoji="1" lang="en-US" altLang="zh-CN" sz="16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54" y="2457298"/>
            <a:ext cx="583580" cy="5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54" y="3191738"/>
            <a:ext cx="583580" cy="5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54" y="3886355"/>
            <a:ext cx="583580" cy="5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54" y="4639269"/>
            <a:ext cx="583580" cy="5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直接箭头连接符 59"/>
          <p:cNvCxnSpPr/>
          <p:nvPr/>
        </p:nvCxnSpPr>
        <p:spPr>
          <a:xfrm>
            <a:off x="2045654" y="4106664"/>
            <a:ext cx="429693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6089432" y="3668741"/>
            <a:ext cx="5179573" cy="12416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交换机收到帧后，先查找交换表。发现交换表中的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MAC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地址有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，表明要发送给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的帧应从接口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转发出去。于是就把这个帧传送到接口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1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转发给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6" name="矩形 65"/>
          <p:cNvSpPr/>
          <p:nvPr/>
        </p:nvSpPr>
        <p:spPr>
          <a:xfrm>
            <a:off x="6089432" y="3213345"/>
            <a:ext cx="5179573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发送一帧。该帧从接口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进入到交换机。</a:t>
            </a:r>
          </a:p>
        </p:txBody>
      </p:sp>
      <p:sp>
        <p:nvSpPr>
          <p:cNvPr id="67" name="矩形 66"/>
          <p:cNvSpPr/>
          <p:nvPr/>
        </p:nvSpPr>
        <p:spPr>
          <a:xfrm>
            <a:off x="6089432" y="4987546"/>
            <a:ext cx="5179573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交换机把这个帧的源地址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和接口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写入交换表中。</a:t>
            </a:r>
          </a:p>
        </p:txBody>
      </p:sp>
      <p:sp>
        <p:nvSpPr>
          <p:cNvPr id="70" name="矩形 69"/>
          <p:cNvSpPr/>
          <p:nvPr/>
        </p:nvSpPr>
        <p:spPr>
          <a:xfrm>
            <a:off x="3330835" y="3490458"/>
            <a:ext cx="2118627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67" b="1" dirty="0">
                <a:latin typeface="微软雅黑" pitchFamily="34" charset="-122"/>
                <a:ea typeface="微软雅黑" pitchFamily="34" charset="-122"/>
              </a:rPr>
              <a:t>A             1</a:t>
            </a:r>
            <a:endParaRPr lang="zh-CN" altLang="en-US" sz="1467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2045654" y="2635241"/>
            <a:ext cx="429693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3330835" y="3831475"/>
            <a:ext cx="2118627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67" b="1" dirty="0">
                <a:latin typeface="微软雅黑" pitchFamily="34" charset="-122"/>
                <a:ea typeface="微软雅黑" pitchFamily="34" charset="-122"/>
              </a:rPr>
              <a:t>B             3</a:t>
            </a:r>
            <a:endParaRPr lang="zh-CN" altLang="en-US" sz="1467" b="1" dirty="0"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6243784" y="2279857"/>
          <a:ext cx="450734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5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5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2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n>
                            <a:noFill/>
                          </a:ln>
                          <a:latin typeface="微软雅黑" pitchFamily="34" charset="-122"/>
                          <a:ea typeface="微软雅黑" pitchFamily="34" charset="-122"/>
                        </a:rPr>
                        <a:t>目的地址</a:t>
                      </a: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n>
                            <a:noFill/>
                          </a:ln>
                          <a:latin typeface="微软雅黑" pitchFamily="34" charset="-122"/>
                          <a:ea typeface="微软雅黑" pitchFamily="34" charset="-122"/>
                        </a:rPr>
                        <a:t>源地址</a:t>
                      </a: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n>
                            <a:noFill/>
                          </a:ln>
                          <a:latin typeface="微软雅黑" pitchFamily="34" charset="-122"/>
                          <a:ea typeface="微软雅黑" pitchFamily="34" charset="-122"/>
                        </a:rPr>
                        <a:t>类型</a:t>
                      </a: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n>
                            <a:noFill/>
                          </a:ln>
                          <a:latin typeface="微软雅黑" pitchFamily="34" charset="-122"/>
                          <a:ea typeface="微软雅黑" pitchFamily="34" charset="-122"/>
                        </a:rPr>
                        <a:t>数据</a:t>
                      </a: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n>
                            <a:noFill/>
                          </a:ln>
                          <a:latin typeface="微软雅黑" pitchFamily="34" charset="-122"/>
                          <a:ea typeface="微软雅黑" pitchFamily="34" charset="-122"/>
                        </a:rPr>
                        <a:t>FCS</a:t>
                      </a:r>
                      <a:endParaRPr lang="zh-CN" altLang="en-US" sz="1600" b="1" dirty="0">
                        <a:ln>
                          <a:noFill/>
                        </a:ln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n>
                          <a:noFill/>
                        </a:ln>
                        <a:solidFill>
                          <a:srgbClr val="CC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n>
                          <a:noFill/>
                        </a:ln>
                        <a:solidFill>
                          <a:srgbClr val="CC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n>
                          <a:noFill/>
                        </a:ln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n>
                          <a:noFill/>
                        </a:ln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b="1" dirty="0">
                        <a:ln>
                          <a:noFill/>
                        </a:ln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Rectangle 24"/>
          <p:cNvSpPr>
            <a:spLocks noChangeArrowheads="1"/>
          </p:cNvSpPr>
          <p:nvPr/>
        </p:nvSpPr>
        <p:spPr bwMode="auto">
          <a:xfrm>
            <a:off x="7906142" y="1909061"/>
            <a:ext cx="1064396" cy="3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ctr" defTabSz="1015975" eaLnBrk="0" hangingPunct="0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以太网帧</a:t>
            </a:r>
            <a:endParaRPr kumimoji="1" lang="en-US" altLang="zh-CN" sz="16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组合 72"/>
          <p:cNvGrpSpPr/>
          <p:nvPr/>
        </p:nvGrpSpPr>
        <p:grpSpPr>
          <a:xfrm>
            <a:off x="6632445" y="2638543"/>
            <a:ext cx="1453915" cy="338554"/>
            <a:chOff x="4974334" y="1978909"/>
            <a:chExt cx="1090436" cy="253916"/>
          </a:xfrm>
        </p:grpSpPr>
        <p:sp>
          <p:nvSpPr>
            <p:cNvPr id="74" name="TextBox 73"/>
            <p:cNvSpPr txBox="1"/>
            <p:nvPr/>
          </p:nvSpPr>
          <p:spPr>
            <a:xfrm>
              <a:off x="4974334" y="1978909"/>
              <a:ext cx="2703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  <a:endParaRPr lang="zh-CN" altLang="en-US" sz="16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794442" y="1978909"/>
              <a:ext cx="27032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  <a:endParaRPr lang="zh-CN" altLang="en-US" sz="1600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56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4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55" grpId="0"/>
      <p:bldP spid="5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21794" y="846692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407293" y="815906"/>
            <a:ext cx="7696338" cy="913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667" b="1" dirty="0">
                <a:solidFill>
                  <a:schemeClr val="bg1"/>
                </a:solidFill>
                <a:ea typeface="微软雅黑" pitchFamily="34" charset="-122"/>
              </a:rPr>
              <a:t>数据链路层是实现设备之间通信的非常重要的一层</a:t>
            </a:r>
          </a:p>
          <a:p>
            <a:pPr algn="ctr"/>
            <a:endParaRPr lang="zh-CN" altLang="en-US" sz="2667" b="1" dirty="0">
              <a:solidFill>
                <a:schemeClr val="bg1"/>
              </a:solidFill>
              <a:ea typeface="微软雅黑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08049" y="1459870"/>
            <a:ext cx="10838687" cy="437156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121" name="Group 20"/>
          <p:cNvGrpSpPr>
            <a:grpSpLocks/>
          </p:cNvGrpSpPr>
          <p:nvPr/>
        </p:nvGrpSpPr>
        <p:grpSpPr bwMode="auto">
          <a:xfrm>
            <a:off x="3858303" y="1547447"/>
            <a:ext cx="4985500" cy="1334975"/>
            <a:chOff x="1680" y="240"/>
            <a:chExt cx="2529" cy="1270"/>
          </a:xfrm>
          <a:solidFill>
            <a:schemeClr val="bg1"/>
          </a:solidFill>
        </p:grpSpPr>
        <p:sp>
          <p:nvSpPr>
            <p:cNvPr id="1122" name="Oval 2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3" name="Oval 2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4" name="Oval 2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5" name="Oval 2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6" name="Oval 2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7" name="Oval 2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8" name="Oval 2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9" name="Oval 2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0" name="Oval 2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31" name="Text Box 30"/>
          <p:cNvSpPr txBox="1">
            <a:spLocks noChangeArrowheads="1"/>
          </p:cNvSpPr>
          <p:nvPr/>
        </p:nvSpPr>
        <p:spPr bwMode="auto">
          <a:xfrm>
            <a:off x="6130282" y="1617930"/>
            <a:ext cx="747320" cy="31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67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rPr>
              <a:t>局域网</a:t>
            </a:r>
          </a:p>
        </p:txBody>
      </p:sp>
      <p:sp>
        <p:nvSpPr>
          <p:cNvPr id="1147" name="Text Box 46"/>
          <p:cNvSpPr txBox="1">
            <a:spLocks noChangeArrowheads="1"/>
          </p:cNvSpPr>
          <p:nvPr/>
        </p:nvSpPr>
        <p:spPr bwMode="auto">
          <a:xfrm>
            <a:off x="2492600" y="1876559"/>
            <a:ext cx="790601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主机 </a:t>
            </a:r>
            <a:r>
              <a:rPr kumimoji="1" lang="en-US" altLang="zh-CN" sz="1333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333" b="1" baseline="-25000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148" name="Text Box 47"/>
          <p:cNvSpPr txBox="1">
            <a:spLocks noChangeArrowheads="1"/>
          </p:cNvSpPr>
          <p:nvPr/>
        </p:nvSpPr>
        <p:spPr bwMode="auto">
          <a:xfrm>
            <a:off x="9293008" y="2011259"/>
            <a:ext cx="790601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主机 </a:t>
            </a:r>
            <a:r>
              <a:rPr kumimoji="1" lang="en-US" altLang="zh-CN" sz="1333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333" b="1" baseline="-250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678" name="矩形 1677"/>
          <p:cNvSpPr/>
          <p:nvPr/>
        </p:nvSpPr>
        <p:spPr>
          <a:xfrm>
            <a:off x="3646717" y="2988423"/>
            <a:ext cx="5439310" cy="379656"/>
          </a:xfrm>
          <a:prstGeom prst="rect">
            <a:avLst/>
          </a:prstGeom>
          <a:solidFill>
            <a:srgbClr val="00FF99"/>
          </a:solidFill>
          <a:ln>
            <a:solidFill>
              <a:srgbClr val="000066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867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局域网中的主机、交换机等都必须实现数据链路层</a:t>
            </a:r>
          </a:p>
        </p:txBody>
      </p:sp>
      <p:sp>
        <p:nvSpPr>
          <p:cNvPr id="122" name="Text Box 50"/>
          <p:cNvSpPr txBox="1">
            <a:spLocks noChangeArrowheads="1"/>
          </p:cNvSpPr>
          <p:nvPr/>
        </p:nvSpPr>
        <p:spPr bwMode="auto">
          <a:xfrm>
            <a:off x="7409069" y="1997032"/>
            <a:ext cx="92365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交换机 </a:t>
            </a:r>
            <a:r>
              <a:rPr kumimoji="1" lang="en-US" altLang="zh-CN" sz="1333" b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333" b="1" baseline="-250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24" name="Text Box 50"/>
          <p:cNvSpPr txBox="1">
            <a:spLocks noChangeArrowheads="1"/>
          </p:cNvSpPr>
          <p:nvPr/>
        </p:nvSpPr>
        <p:spPr bwMode="auto">
          <a:xfrm>
            <a:off x="4659931" y="1903248"/>
            <a:ext cx="92365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交换机 </a:t>
            </a:r>
            <a:r>
              <a:rPr kumimoji="1" lang="en-US" altLang="zh-CN" sz="1333" b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333" b="1" baseline="-25000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104" name="Line 3"/>
          <p:cNvSpPr>
            <a:spLocks noChangeShapeType="1"/>
          </p:cNvSpPr>
          <p:nvPr/>
        </p:nvSpPr>
        <p:spPr bwMode="auto">
          <a:xfrm flipH="1" flipV="1">
            <a:off x="7917377" y="2410451"/>
            <a:ext cx="1828035" cy="16187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98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945" y="2306129"/>
            <a:ext cx="542840" cy="54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Line 3"/>
          <p:cNvSpPr>
            <a:spLocks noChangeShapeType="1"/>
          </p:cNvSpPr>
          <p:nvPr/>
        </p:nvSpPr>
        <p:spPr bwMode="auto">
          <a:xfrm flipH="1">
            <a:off x="2887898" y="2325328"/>
            <a:ext cx="2058580" cy="12936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99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247" y="2183275"/>
            <a:ext cx="542840" cy="54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Line 3"/>
          <p:cNvSpPr>
            <a:spLocks noChangeShapeType="1"/>
          </p:cNvSpPr>
          <p:nvPr/>
        </p:nvSpPr>
        <p:spPr bwMode="auto">
          <a:xfrm flipH="1" flipV="1">
            <a:off x="5121755" y="2316977"/>
            <a:ext cx="2604301" cy="154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1" name="Picture 4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459" y="2294033"/>
            <a:ext cx="532405" cy="305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42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320" y="2200249"/>
            <a:ext cx="532405" cy="305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2430854" y="3272029"/>
            <a:ext cx="7729992" cy="1966108"/>
            <a:chOff x="1823140" y="2454021"/>
            <a:chExt cx="5797494" cy="1474581"/>
          </a:xfrm>
        </p:grpSpPr>
        <p:sp>
          <p:nvSpPr>
            <p:cNvPr id="1623" name="AutoShape 524"/>
            <p:cNvSpPr>
              <a:spLocks noChangeArrowheads="1"/>
            </p:cNvSpPr>
            <p:nvPr/>
          </p:nvSpPr>
          <p:spPr bwMode="auto">
            <a:xfrm>
              <a:off x="1876920" y="2691672"/>
              <a:ext cx="583152" cy="1091858"/>
            </a:xfrm>
            <a:prstGeom prst="cube">
              <a:avLst>
                <a:gd name="adj" fmla="val 9250"/>
              </a:avLst>
            </a:prstGeom>
            <a:solidFill>
              <a:srgbClr val="FFFF00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4" name="Freeform 525"/>
            <p:cNvSpPr>
              <a:spLocks/>
            </p:cNvSpPr>
            <p:nvPr/>
          </p:nvSpPr>
          <p:spPr bwMode="auto">
            <a:xfrm>
              <a:off x="1876920" y="3510565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5" name="Freeform 528"/>
            <p:cNvSpPr>
              <a:spLocks/>
            </p:cNvSpPr>
            <p:nvPr/>
          </p:nvSpPr>
          <p:spPr bwMode="auto">
            <a:xfrm>
              <a:off x="1876920" y="2893055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6" name="Freeform 526"/>
            <p:cNvSpPr>
              <a:spLocks/>
            </p:cNvSpPr>
            <p:nvPr/>
          </p:nvSpPr>
          <p:spPr bwMode="auto">
            <a:xfrm>
              <a:off x="1876920" y="3302502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7" name="Freeform 527"/>
            <p:cNvSpPr>
              <a:spLocks/>
            </p:cNvSpPr>
            <p:nvPr/>
          </p:nvSpPr>
          <p:spPr bwMode="auto">
            <a:xfrm>
              <a:off x="1876920" y="3097301"/>
              <a:ext cx="583152" cy="72536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8" name="Rectangle 529"/>
            <p:cNvSpPr>
              <a:spLocks noChangeArrowheads="1"/>
            </p:cNvSpPr>
            <p:nvPr/>
          </p:nvSpPr>
          <p:spPr bwMode="auto">
            <a:xfrm>
              <a:off x="1889327" y="3388400"/>
              <a:ext cx="502503" cy="1851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4" name="AutoShape 536"/>
            <p:cNvSpPr>
              <a:spLocks noChangeArrowheads="1"/>
            </p:cNvSpPr>
            <p:nvPr/>
          </p:nvSpPr>
          <p:spPr bwMode="auto">
            <a:xfrm>
              <a:off x="6977512" y="2691672"/>
              <a:ext cx="583152" cy="1091858"/>
            </a:xfrm>
            <a:prstGeom prst="cube">
              <a:avLst>
                <a:gd name="adj" fmla="val 9250"/>
              </a:avLst>
            </a:prstGeom>
            <a:solidFill>
              <a:srgbClr val="FFFF00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5" name="Freeform 537"/>
            <p:cNvSpPr>
              <a:spLocks/>
            </p:cNvSpPr>
            <p:nvPr/>
          </p:nvSpPr>
          <p:spPr bwMode="auto">
            <a:xfrm>
              <a:off x="6977512" y="3510565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6" name="Freeform 538"/>
            <p:cNvSpPr>
              <a:spLocks/>
            </p:cNvSpPr>
            <p:nvPr/>
          </p:nvSpPr>
          <p:spPr bwMode="auto">
            <a:xfrm>
              <a:off x="6977512" y="3302502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7" name="Freeform 539"/>
            <p:cNvSpPr>
              <a:spLocks/>
            </p:cNvSpPr>
            <p:nvPr/>
          </p:nvSpPr>
          <p:spPr bwMode="auto">
            <a:xfrm>
              <a:off x="6977512" y="3097301"/>
              <a:ext cx="583152" cy="72536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8" name="Freeform 540"/>
            <p:cNvSpPr>
              <a:spLocks/>
            </p:cNvSpPr>
            <p:nvPr/>
          </p:nvSpPr>
          <p:spPr bwMode="auto">
            <a:xfrm>
              <a:off x="6977512" y="2893055"/>
              <a:ext cx="583152" cy="71582"/>
            </a:xfrm>
            <a:custGeom>
              <a:avLst/>
              <a:gdLst>
                <a:gd name="T0" fmla="*/ 0 w 1200"/>
                <a:gd name="T1" fmla="*/ 120 h 120"/>
                <a:gd name="T2" fmla="*/ 1080 w 1200"/>
                <a:gd name="T3" fmla="*/ 120 h 120"/>
                <a:gd name="T4" fmla="*/ 1200 w 1200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120">
                  <a:moveTo>
                    <a:pt x="0" y="120"/>
                  </a:moveTo>
                  <a:lnTo>
                    <a:pt x="1080" y="120"/>
                  </a:lnTo>
                  <a:lnTo>
                    <a:pt x="1200" y="0"/>
                  </a:lnTo>
                </a:path>
              </a:pathLst>
            </a:custGeom>
            <a:noFill/>
            <a:ln w="1270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9" name="Rectangle 541"/>
            <p:cNvSpPr>
              <a:spLocks noChangeArrowheads="1"/>
            </p:cNvSpPr>
            <p:nvPr/>
          </p:nvSpPr>
          <p:spPr bwMode="auto">
            <a:xfrm>
              <a:off x="6989920" y="3387445"/>
              <a:ext cx="502503" cy="186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6" name="Freeform 572"/>
            <p:cNvSpPr>
              <a:spLocks/>
            </p:cNvSpPr>
            <p:nvPr/>
          </p:nvSpPr>
          <p:spPr bwMode="auto">
            <a:xfrm>
              <a:off x="2140578" y="3783530"/>
              <a:ext cx="1460763" cy="14507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7" name="Freeform 573"/>
            <p:cNvSpPr>
              <a:spLocks/>
            </p:cNvSpPr>
            <p:nvPr/>
          </p:nvSpPr>
          <p:spPr bwMode="auto">
            <a:xfrm>
              <a:off x="5929825" y="3783530"/>
              <a:ext cx="1311345" cy="14507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8" name="Freeform 574"/>
            <p:cNvSpPr>
              <a:spLocks/>
            </p:cNvSpPr>
            <p:nvPr/>
          </p:nvSpPr>
          <p:spPr bwMode="auto">
            <a:xfrm>
              <a:off x="3890974" y="3783530"/>
              <a:ext cx="1767457" cy="145072"/>
            </a:xfrm>
            <a:custGeom>
              <a:avLst/>
              <a:gdLst>
                <a:gd name="T0" fmla="*/ 0 w 1072"/>
                <a:gd name="T1" fmla="*/ 0 h 152"/>
                <a:gd name="T2" fmla="*/ 0 w 1072"/>
                <a:gd name="T3" fmla="*/ 152 h 152"/>
                <a:gd name="T4" fmla="*/ 1072 w 1072"/>
                <a:gd name="T5" fmla="*/ 152 h 152"/>
                <a:gd name="T6" fmla="*/ 1072 w 1072"/>
                <a:gd name="T7" fmla="*/ 8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2">
                  <a:moveTo>
                    <a:pt x="0" y="0"/>
                  </a:moveTo>
                  <a:lnTo>
                    <a:pt x="0" y="152"/>
                  </a:lnTo>
                  <a:lnTo>
                    <a:pt x="1072" y="152"/>
                  </a:lnTo>
                  <a:lnTo>
                    <a:pt x="1072" y="8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73" name="Text Box 579"/>
            <p:cNvSpPr txBox="1">
              <a:spLocks noChangeArrowheads="1"/>
            </p:cNvSpPr>
            <p:nvPr/>
          </p:nvSpPr>
          <p:spPr bwMode="auto">
            <a:xfrm>
              <a:off x="2032014" y="2454021"/>
              <a:ext cx="297197" cy="22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333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333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674" name="Text Box 580"/>
            <p:cNvSpPr txBox="1">
              <a:spLocks noChangeArrowheads="1"/>
            </p:cNvSpPr>
            <p:nvPr/>
          </p:nvSpPr>
          <p:spPr bwMode="auto">
            <a:xfrm>
              <a:off x="7120198" y="2460702"/>
              <a:ext cx="297197" cy="22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333" b="1" dirty="0">
                  <a:latin typeface="微软雅黑" pitchFamily="34" charset="-122"/>
                  <a:ea typeface="微软雅黑" pitchFamily="34" charset="-122"/>
                </a:rPr>
                <a:t>H</a:t>
              </a:r>
              <a:r>
                <a:rPr kumimoji="1" lang="en-US" altLang="zh-CN" sz="1333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79" name="Text Box 530"/>
            <p:cNvSpPr txBox="1">
              <a:spLocks noChangeArrowheads="1"/>
            </p:cNvSpPr>
            <p:nvPr/>
          </p:nvSpPr>
          <p:spPr bwMode="auto">
            <a:xfrm>
              <a:off x="1823140" y="3350223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80" name="Text Box 531"/>
            <p:cNvSpPr txBox="1">
              <a:spLocks noChangeArrowheads="1"/>
            </p:cNvSpPr>
            <p:nvPr/>
          </p:nvSpPr>
          <p:spPr bwMode="auto">
            <a:xfrm>
              <a:off x="1825208" y="2726986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应用层</a:t>
              </a:r>
            </a:p>
          </p:txBody>
        </p:sp>
        <p:sp>
          <p:nvSpPr>
            <p:cNvPr id="1681" name="Text Box 532"/>
            <p:cNvSpPr txBox="1">
              <a:spLocks noChangeArrowheads="1"/>
            </p:cNvSpPr>
            <p:nvPr/>
          </p:nvSpPr>
          <p:spPr bwMode="auto">
            <a:xfrm>
              <a:off x="1823140" y="2934095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运输层</a:t>
              </a:r>
            </a:p>
          </p:txBody>
        </p:sp>
        <p:sp>
          <p:nvSpPr>
            <p:cNvPr id="1682" name="Text Box 533"/>
            <p:cNvSpPr txBox="1">
              <a:spLocks noChangeArrowheads="1"/>
            </p:cNvSpPr>
            <p:nvPr/>
          </p:nvSpPr>
          <p:spPr bwMode="auto">
            <a:xfrm>
              <a:off x="1823140" y="3142159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83" name="Text Box 534"/>
            <p:cNvSpPr txBox="1">
              <a:spLocks noChangeArrowheads="1"/>
            </p:cNvSpPr>
            <p:nvPr/>
          </p:nvSpPr>
          <p:spPr bwMode="auto">
            <a:xfrm>
              <a:off x="1823140" y="3558287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84" name="Text Box 542"/>
            <p:cNvSpPr txBox="1">
              <a:spLocks noChangeArrowheads="1"/>
            </p:cNvSpPr>
            <p:nvPr/>
          </p:nvSpPr>
          <p:spPr bwMode="auto">
            <a:xfrm>
              <a:off x="6941324" y="3358812"/>
              <a:ext cx="679310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85" name="Text Box 543"/>
            <p:cNvSpPr txBox="1">
              <a:spLocks noChangeArrowheads="1"/>
            </p:cNvSpPr>
            <p:nvPr/>
          </p:nvSpPr>
          <p:spPr bwMode="auto">
            <a:xfrm>
              <a:off x="6943392" y="2726986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应用层</a:t>
              </a:r>
            </a:p>
          </p:txBody>
        </p:sp>
        <p:sp>
          <p:nvSpPr>
            <p:cNvPr id="1686" name="Text Box 544"/>
            <p:cNvSpPr txBox="1">
              <a:spLocks noChangeArrowheads="1"/>
            </p:cNvSpPr>
            <p:nvPr/>
          </p:nvSpPr>
          <p:spPr bwMode="auto">
            <a:xfrm>
              <a:off x="6941324" y="2934095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运输层</a:t>
              </a:r>
            </a:p>
          </p:txBody>
        </p:sp>
        <p:sp>
          <p:nvSpPr>
            <p:cNvPr id="1687" name="Text Box 545"/>
            <p:cNvSpPr txBox="1">
              <a:spLocks noChangeArrowheads="1"/>
            </p:cNvSpPr>
            <p:nvPr/>
          </p:nvSpPr>
          <p:spPr bwMode="auto">
            <a:xfrm>
              <a:off x="6941324" y="3142159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88" name="Text Box 546"/>
            <p:cNvSpPr txBox="1">
              <a:spLocks noChangeArrowheads="1"/>
            </p:cNvSpPr>
            <p:nvPr/>
          </p:nvSpPr>
          <p:spPr bwMode="auto">
            <a:xfrm>
              <a:off x="6941324" y="3558287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444180" y="3128748"/>
              <a:ext cx="587288" cy="667052"/>
              <a:chOff x="3444180" y="3128748"/>
              <a:chExt cx="587288" cy="667052"/>
            </a:xfrm>
          </p:grpSpPr>
          <p:sp>
            <p:nvSpPr>
              <p:cNvPr id="1645" name="AutoShape 547"/>
              <p:cNvSpPr>
                <a:spLocks noChangeArrowheads="1"/>
              </p:cNvSpPr>
              <p:nvPr/>
            </p:nvSpPr>
            <p:spPr bwMode="auto">
              <a:xfrm>
                <a:off x="3448316" y="3338293"/>
                <a:ext cx="583152" cy="445237"/>
              </a:xfrm>
              <a:prstGeom prst="cube">
                <a:avLst>
                  <a:gd name="adj" fmla="val 9250"/>
                </a:avLst>
              </a:prstGeom>
              <a:solidFill>
                <a:srgbClr val="00FFFF"/>
              </a:solidFill>
              <a:ln w="12700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46" name="Freeform 548"/>
              <p:cNvSpPr>
                <a:spLocks/>
              </p:cNvSpPr>
              <p:nvPr/>
            </p:nvSpPr>
            <p:spPr bwMode="auto">
              <a:xfrm>
                <a:off x="3448316" y="351056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47" name="Rectangle 549"/>
              <p:cNvSpPr>
                <a:spLocks noChangeArrowheads="1"/>
              </p:cNvSpPr>
              <p:nvPr/>
            </p:nvSpPr>
            <p:spPr bwMode="auto">
              <a:xfrm>
                <a:off x="3474165" y="3378855"/>
                <a:ext cx="492164" cy="1947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70" name="Text Box 576"/>
              <p:cNvSpPr txBox="1">
                <a:spLocks noChangeArrowheads="1"/>
              </p:cNvSpPr>
              <p:nvPr/>
            </p:nvSpPr>
            <p:spPr bwMode="auto">
              <a:xfrm>
                <a:off x="3601341" y="3128748"/>
                <a:ext cx="268342" cy="2230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333" b="1" dirty="0"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kumimoji="1" lang="en-US" altLang="zh-CN" sz="1333" b="1" baseline="-25000" dirty="0"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1689" name="Text Box 551"/>
              <p:cNvSpPr txBox="1">
                <a:spLocks noChangeArrowheads="1"/>
              </p:cNvSpPr>
              <p:nvPr/>
            </p:nvSpPr>
            <p:spPr bwMode="auto">
              <a:xfrm>
                <a:off x="3444180" y="3356904"/>
                <a:ext cx="542456" cy="2308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400" b="1" dirty="0">
                    <a:solidFill>
                      <a:srgbClr val="CC00CC"/>
                    </a:solidFill>
                    <a:latin typeface="微软雅黑" pitchFamily="34" charset="-122"/>
                    <a:ea typeface="微软雅黑" pitchFamily="34" charset="-122"/>
                  </a:rPr>
                  <a:t>链路层</a:t>
                </a:r>
              </a:p>
            </p:txBody>
          </p:sp>
          <p:sp>
            <p:nvSpPr>
              <p:cNvPr id="1691" name="Text Box 553"/>
              <p:cNvSpPr txBox="1">
                <a:spLocks noChangeArrowheads="1"/>
              </p:cNvSpPr>
              <p:nvPr/>
            </p:nvSpPr>
            <p:spPr bwMode="auto">
              <a:xfrm>
                <a:off x="3444180" y="3564967"/>
                <a:ext cx="542456" cy="2308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400" b="1" dirty="0">
                    <a:latin typeface="微软雅黑" pitchFamily="34" charset="-122"/>
                    <a:ea typeface="微软雅黑" pitchFamily="34" charset="-122"/>
                  </a:rPr>
                  <a:t>物理层</a:t>
                </a: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5490558" y="3128748"/>
              <a:ext cx="587288" cy="667052"/>
              <a:chOff x="5490558" y="3128748"/>
              <a:chExt cx="587288" cy="667052"/>
            </a:xfrm>
          </p:grpSpPr>
          <p:sp>
            <p:nvSpPr>
              <p:cNvPr id="72" name="AutoShape 547"/>
              <p:cNvSpPr>
                <a:spLocks noChangeArrowheads="1"/>
              </p:cNvSpPr>
              <p:nvPr/>
            </p:nvSpPr>
            <p:spPr bwMode="auto">
              <a:xfrm>
                <a:off x="5494694" y="3338293"/>
                <a:ext cx="583152" cy="445237"/>
              </a:xfrm>
              <a:prstGeom prst="cube">
                <a:avLst>
                  <a:gd name="adj" fmla="val 9250"/>
                </a:avLst>
              </a:prstGeom>
              <a:solidFill>
                <a:srgbClr val="00FFFF"/>
              </a:solidFill>
              <a:ln w="12700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3" name="Freeform 548"/>
              <p:cNvSpPr>
                <a:spLocks/>
              </p:cNvSpPr>
              <p:nvPr/>
            </p:nvSpPr>
            <p:spPr bwMode="auto">
              <a:xfrm>
                <a:off x="5494694" y="351056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4" name="Rectangle 549"/>
              <p:cNvSpPr>
                <a:spLocks noChangeArrowheads="1"/>
              </p:cNvSpPr>
              <p:nvPr/>
            </p:nvSpPr>
            <p:spPr bwMode="auto">
              <a:xfrm>
                <a:off x="5520543" y="3378855"/>
                <a:ext cx="492164" cy="1947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5" name="Text Box 576"/>
              <p:cNvSpPr txBox="1">
                <a:spLocks noChangeArrowheads="1"/>
              </p:cNvSpPr>
              <p:nvPr/>
            </p:nvSpPr>
            <p:spPr bwMode="auto">
              <a:xfrm>
                <a:off x="5647719" y="3128748"/>
                <a:ext cx="268342" cy="2230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333" b="1" dirty="0">
                    <a:latin typeface="微软雅黑" pitchFamily="34" charset="-122"/>
                    <a:ea typeface="微软雅黑" pitchFamily="34" charset="-122"/>
                  </a:rPr>
                  <a:t>S</a:t>
                </a:r>
                <a:r>
                  <a:rPr kumimoji="1" lang="en-US" altLang="zh-CN" sz="1333" b="1" baseline="-25000" dirty="0"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76" name="Text Box 551"/>
              <p:cNvSpPr txBox="1">
                <a:spLocks noChangeArrowheads="1"/>
              </p:cNvSpPr>
              <p:nvPr/>
            </p:nvSpPr>
            <p:spPr bwMode="auto">
              <a:xfrm>
                <a:off x="5490558" y="3356904"/>
                <a:ext cx="542456" cy="2308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400" b="1">
                    <a:solidFill>
                      <a:srgbClr val="CC00CC"/>
                    </a:solidFill>
                    <a:latin typeface="微软雅黑" pitchFamily="34" charset="-122"/>
                    <a:ea typeface="微软雅黑" pitchFamily="34" charset="-122"/>
                  </a:rPr>
                  <a:t>链路层</a:t>
                </a:r>
              </a:p>
            </p:txBody>
          </p:sp>
          <p:sp>
            <p:nvSpPr>
              <p:cNvPr id="77" name="Text Box 553"/>
              <p:cNvSpPr txBox="1">
                <a:spLocks noChangeArrowheads="1"/>
              </p:cNvSpPr>
              <p:nvPr/>
            </p:nvSpPr>
            <p:spPr bwMode="auto">
              <a:xfrm>
                <a:off x="5490558" y="3564967"/>
                <a:ext cx="542456" cy="2308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1400" b="1" dirty="0">
                    <a:latin typeface="微软雅黑" pitchFamily="34" charset="-122"/>
                    <a:ea typeface="微软雅黑" pitchFamily="34" charset="-122"/>
                  </a:rPr>
                  <a:t>物理层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79225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670559" y="1828839"/>
            <a:ext cx="10838687" cy="399185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670560" y="1286212"/>
            <a:ext cx="10253473" cy="5118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189" indent="-457189" eaLnBrk="0" hangingPunct="0">
              <a:lnSpc>
                <a:spcPts val="36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以太网交换机运行自学习算法自动维护交换表。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70559" y="807555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948460" y="776768"/>
            <a:ext cx="4281941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以太网交换机的自学习功能</a:t>
            </a:r>
            <a:endParaRPr lang="fr-FR" altLang="zh-CN" sz="2667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93997" y="2220084"/>
            <a:ext cx="2945835" cy="2735717"/>
          </a:xfrm>
          <a:prstGeom prst="rect">
            <a:avLst/>
          </a:prstGeom>
          <a:solidFill>
            <a:srgbClr val="0000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4" name="直接连接符 13"/>
          <p:cNvCxnSpPr>
            <a:stCxn id="39" idx="1"/>
          </p:cNvCxnSpPr>
          <p:nvPr/>
        </p:nvCxnSpPr>
        <p:spPr>
          <a:xfrm flipH="1">
            <a:off x="1698443" y="4617625"/>
            <a:ext cx="881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41" idx="1"/>
          </p:cNvCxnSpPr>
          <p:nvPr/>
        </p:nvCxnSpPr>
        <p:spPr>
          <a:xfrm>
            <a:off x="1698443" y="3180423"/>
            <a:ext cx="895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7" idx="1"/>
          </p:cNvCxnSpPr>
          <p:nvPr/>
        </p:nvCxnSpPr>
        <p:spPr>
          <a:xfrm flipH="1">
            <a:off x="1728941" y="3878751"/>
            <a:ext cx="850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endCxn id="44" idx="1"/>
          </p:cNvCxnSpPr>
          <p:nvPr/>
        </p:nvCxnSpPr>
        <p:spPr>
          <a:xfrm>
            <a:off x="1698444" y="2439459"/>
            <a:ext cx="883368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3203455" y="1800265"/>
            <a:ext cx="1676743" cy="407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ctr" defTabSz="1015975" eaLnBrk="0" hangingPunct="0"/>
            <a:r>
              <a:rPr kumimoji="1" lang="zh-CN" altLang="en-US" sz="18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以太网交换机</a:t>
            </a:r>
            <a:endParaRPr kumimoji="1" lang="en-US" altLang="zh-CN" sz="1867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Rectangle 34"/>
          <p:cNvSpPr>
            <a:spLocks noChangeArrowheads="1"/>
          </p:cNvSpPr>
          <p:nvPr/>
        </p:nvSpPr>
        <p:spPr bwMode="auto">
          <a:xfrm>
            <a:off x="1101474" y="2170600"/>
            <a:ext cx="397547" cy="3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r" defTabSz="1015975" eaLnBrk="0" hangingPunct="0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A</a:t>
            </a:r>
            <a:endParaRPr kumimoji="1" lang="en-US" altLang="zh-CN" sz="16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57"/>
          <p:cNvGrpSpPr>
            <a:grpSpLocks/>
          </p:cNvGrpSpPr>
          <p:nvPr/>
        </p:nvGrpSpPr>
        <p:grpSpPr bwMode="auto">
          <a:xfrm>
            <a:off x="2581812" y="2256504"/>
            <a:ext cx="370296" cy="365913"/>
            <a:chOff x="2255844" y="1268760"/>
            <a:chExt cx="361437" cy="356297"/>
          </a:xfrm>
        </p:grpSpPr>
        <p:sp>
          <p:nvSpPr>
            <p:cNvPr id="43" name="矩形 42"/>
            <p:cNvSpPr/>
            <p:nvPr/>
          </p:nvSpPr>
          <p:spPr>
            <a:xfrm>
              <a:off x="2267744" y="1340197"/>
              <a:ext cx="288032" cy="2159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zh-CN" altLang="en-US" sz="1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2255844" y="1268760"/>
              <a:ext cx="361437" cy="356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58"/>
          <p:cNvGrpSpPr>
            <a:grpSpLocks/>
          </p:cNvGrpSpPr>
          <p:nvPr/>
        </p:nvGrpSpPr>
        <p:grpSpPr bwMode="auto">
          <a:xfrm>
            <a:off x="2594002" y="3008388"/>
            <a:ext cx="370296" cy="365913"/>
            <a:chOff x="2267744" y="1280668"/>
            <a:chExt cx="361437" cy="357389"/>
          </a:xfrm>
        </p:grpSpPr>
        <p:sp>
          <p:nvSpPr>
            <p:cNvPr id="41" name="矩形 40"/>
            <p:cNvSpPr/>
            <p:nvPr/>
          </p:nvSpPr>
          <p:spPr>
            <a:xfrm>
              <a:off x="2267744" y="1340416"/>
              <a:ext cx="288032" cy="21656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zh-CN" altLang="en-US" sz="1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267744" y="1280668"/>
              <a:ext cx="361437" cy="357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" name="组合 61"/>
          <p:cNvGrpSpPr>
            <a:grpSpLocks/>
          </p:cNvGrpSpPr>
          <p:nvPr/>
        </p:nvGrpSpPr>
        <p:grpSpPr bwMode="auto">
          <a:xfrm>
            <a:off x="2555176" y="4445590"/>
            <a:ext cx="370296" cy="365913"/>
            <a:chOff x="2244074" y="1280668"/>
            <a:chExt cx="359450" cy="357389"/>
          </a:xfrm>
        </p:grpSpPr>
        <p:sp>
          <p:nvSpPr>
            <p:cNvPr id="39" name="矩形 38"/>
            <p:cNvSpPr/>
            <p:nvPr/>
          </p:nvSpPr>
          <p:spPr>
            <a:xfrm>
              <a:off x="2267744" y="1340416"/>
              <a:ext cx="288032" cy="216562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zh-CN" altLang="en-US" sz="1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2244074" y="1280668"/>
              <a:ext cx="359450" cy="357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4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组合 64"/>
          <p:cNvGrpSpPr>
            <a:grpSpLocks/>
          </p:cNvGrpSpPr>
          <p:nvPr/>
        </p:nvGrpSpPr>
        <p:grpSpPr bwMode="auto">
          <a:xfrm>
            <a:off x="2567368" y="3693709"/>
            <a:ext cx="370296" cy="365913"/>
            <a:chOff x="2255909" y="1268760"/>
            <a:chExt cx="359450" cy="355703"/>
          </a:xfrm>
        </p:grpSpPr>
        <p:sp>
          <p:nvSpPr>
            <p:cNvPr id="37" name="矩形 36"/>
            <p:cNvSpPr/>
            <p:nvPr/>
          </p:nvSpPr>
          <p:spPr>
            <a:xfrm>
              <a:off x="2267744" y="1340078"/>
              <a:ext cx="288032" cy="217125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29210" h="1651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algn="ctr">
                <a:defRPr/>
              </a:pPr>
              <a:endParaRPr lang="zh-CN" altLang="en-US" sz="1600" b="1" dirty="0">
                <a:ln>
                  <a:prstDash val="solid"/>
                </a:ln>
                <a:gradFill rotWithShape="1">
                  <a:gsLst>
                    <a:gs pos="0">
                      <a:schemeClr val="accent4">
                        <a:tint val="70000"/>
                        <a:satMod val="200000"/>
                      </a:schemeClr>
                    </a:gs>
                    <a:gs pos="40000">
                      <a:schemeClr val="accent4">
                        <a:tint val="90000"/>
                        <a:satMod val="130000"/>
                      </a:schemeClr>
                    </a:gs>
                    <a:gs pos="50000">
                      <a:schemeClr val="accent4">
                        <a:tint val="90000"/>
                        <a:satMod val="130000"/>
                      </a:schemeClr>
                    </a:gs>
                    <a:gs pos="68000">
                      <a:schemeClr val="accent4">
                        <a:tint val="90000"/>
                        <a:satMod val="130000"/>
                      </a:schemeClr>
                    </a:gs>
                    <a:gs pos="100000">
                      <a:schemeClr val="accent4">
                        <a:tint val="70000"/>
                        <a:satMod val="200000"/>
                      </a:schemeClr>
                    </a:gs>
                  </a:gsLst>
                  <a:lin ang="5400000"/>
                </a:gra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Rectangle 40"/>
            <p:cNvSpPr>
              <a:spLocks noChangeArrowheads="1"/>
            </p:cNvSpPr>
            <p:nvPr/>
          </p:nvSpPr>
          <p:spPr bwMode="auto">
            <a:xfrm>
              <a:off x="2255909" y="1268760"/>
              <a:ext cx="359450" cy="355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0" name="Rectangle 34"/>
          <p:cNvSpPr>
            <a:spLocks noChangeArrowheads="1"/>
          </p:cNvSpPr>
          <p:nvPr/>
        </p:nvSpPr>
        <p:spPr bwMode="auto">
          <a:xfrm>
            <a:off x="1117364" y="4382916"/>
            <a:ext cx="405562" cy="3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r" defTabSz="1015975" eaLnBrk="0" hangingPunct="0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D</a:t>
            </a:r>
            <a:endParaRPr kumimoji="1" lang="en-US" altLang="zh-CN" sz="16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34"/>
          <p:cNvSpPr>
            <a:spLocks noChangeArrowheads="1"/>
          </p:cNvSpPr>
          <p:nvPr/>
        </p:nvSpPr>
        <p:spPr bwMode="auto">
          <a:xfrm>
            <a:off x="1114298" y="3628549"/>
            <a:ext cx="384723" cy="3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r" defTabSz="1015975" eaLnBrk="0" hangingPunct="0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B</a:t>
            </a:r>
            <a:endParaRPr kumimoji="1" lang="en-US" altLang="zh-CN" sz="16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57"/>
          <p:cNvGrpSpPr/>
          <p:nvPr/>
        </p:nvGrpSpPr>
        <p:grpSpPr>
          <a:xfrm>
            <a:off x="3019185" y="2566595"/>
            <a:ext cx="2594540" cy="1837197"/>
            <a:chOff x="2208968" y="2283000"/>
            <a:chExt cx="1945905" cy="1377898"/>
          </a:xfrm>
        </p:grpSpPr>
        <p:sp>
          <p:nvSpPr>
            <p:cNvPr id="13" name="Rectangle 44"/>
            <p:cNvSpPr>
              <a:spLocks noChangeArrowheads="1"/>
            </p:cNvSpPr>
            <p:nvPr/>
          </p:nvSpPr>
          <p:spPr bwMode="auto">
            <a:xfrm>
              <a:off x="2248098" y="2551856"/>
              <a:ext cx="1783576" cy="110904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Rectangle 49"/>
            <p:cNvSpPr>
              <a:spLocks noChangeArrowheads="1"/>
            </p:cNvSpPr>
            <p:nvPr/>
          </p:nvSpPr>
          <p:spPr bwMode="auto">
            <a:xfrm>
              <a:off x="2208968" y="2521979"/>
              <a:ext cx="1945905" cy="464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0651" tIns="59267" rIns="120651" bIns="59267">
              <a:spAutoFit/>
            </a:bodyPr>
            <a:lstStyle/>
            <a:p>
              <a:pPr defTabSz="1015975" eaLnBrk="0" hangingPunct="0">
                <a:lnSpc>
                  <a:spcPct val="115000"/>
                </a:lnSpc>
              </a:pPr>
              <a:r>
                <a:rPr kumimoji="1" lang="en-US" altLang="zh-CN" sz="1467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MAC</a:t>
              </a:r>
              <a:r>
                <a:rPr kumimoji="1" lang="zh-CN" altLang="en-US" sz="1467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地址   接口   有效时间</a:t>
              </a:r>
            </a:p>
            <a:p>
              <a:pPr defTabSz="1015975" eaLnBrk="0" hangingPunct="0">
                <a:lnSpc>
                  <a:spcPct val="115000"/>
                </a:lnSpc>
              </a:pPr>
              <a:r>
                <a:rPr kumimoji="1" lang="zh-CN" altLang="en-US" sz="1467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endParaRPr kumimoji="1" lang="en-US" altLang="zh-CN" sz="1467" b="1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50"/>
            <p:cNvSpPr>
              <a:spLocks noChangeShapeType="1"/>
            </p:cNvSpPr>
            <p:nvPr/>
          </p:nvSpPr>
          <p:spPr bwMode="auto">
            <a:xfrm>
              <a:off x="2968302" y="2551856"/>
              <a:ext cx="0" cy="1109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2248098" y="2773176"/>
              <a:ext cx="1783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2248098" y="2994495"/>
              <a:ext cx="1783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2248098" y="3215814"/>
              <a:ext cx="1783578" cy="12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66"/>
            <p:cNvSpPr>
              <a:spLocks noChangeShapeType="1"/>
            </p:cNvSpPr>
            <p:nvPr/>
          </p:nvSpPr>
          <p:spPr bwMode="auto">
            <a:xfrm>
              <a:off x="2248098" y="3437133"/>
              <a:ext cx="1783578" cy="1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2746695" y="2283000"/>
              <a:ext cx="720151" cy="30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defTabSz="1015975" eaLnBrk="0" hangingPunct="0"/>
              <a:r>
                <a:rPr kumimoji="1" lang="zh-CN" altLang="en-US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交换表</a:t>
              </a:r>
              <a:endParaRPr kumimoji="1"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>
              <a:off x="3420721" y="2551856"/>
              <a:ext cx="0" cy="11090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Rectangle 34"/>
          <p:cNvSpPr>
            <a:spLocks noChangeArrowheads="1"/>
          </p:cNvSpPr>
          <p:nvPr/>
        </p:nvSpPr>
        <p:spPr bwMode="auto">
          <a:xfrm>
            <a:off x="1093598" y="2907936"/>
            <a:ext cx="381517" cy="36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0651" tIns="59267" rIns="120651" bIns="59267">
            <a:spAutoFit/>
          </a:bodyPr>
          <a:lstStyle/>
          <a:p>
            <a:pPr algn="r" defTabSz="1015975" eaLnBrk="0" hangingPunct="0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C</a:t>
            </a:r>
            <a:endParaRPr kumimoji="1" lang="en-US" altLang="zh-CN" sz="1600" b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54" y="2150550"/>
            <a:ext cx="583580" cy="5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54" y="2884990"/>
            <a:ext cx="583580" cy="5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54" y="3579607"/>
            <a:ext cx="583580" cy="5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39" descr="jisuanj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654" y="4332521"/>
            <a:ext cx="583580" cy="58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矩形 69"/>
          <p:cNvSpPr/>
          <p:nvPr/>
        </p:nvSpPr>
        <p:spPr>
          <a:xfrm>
            <a:off x="3330835" y="3183710"/>
            <a:ext cx="2118627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67" b="1" dirty="0">
                <a:latin typeface="微软雅黑" pitchFamily="34" charset="-122"/>
                <a:ea typeface="微软雅黑" pitchFamily="34" charset="-122"/>
              </a:rPr>
              <a:t>A             1</a:t>
            </a:r>
            <a:endParaRPr lang="zh-CN" altLang="en-US" sz="1467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330835" y="3524727"/>
            <a:ext cx="2118627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67" b="1" dirty="0">
                <a:latin typeface="微软雅黑" pitchFamily="34" charset="-122"/>
                <a:ea typeface="微软雅黑" pitchFamily="34" charset="-122"/>
              </a:rPr>
              <a:t>B             3</a:t>
            </a:r>
            <a:endParaRPr lang="zh-CN" altLang="en-US" sz="1467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630563" y="2200265"/>
            <a:ext cx="4452923" cy="229582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933"/>
              </a:lnSpc>
            </a:pPr>
            <a:r>
              <a:rPr lang="zh-CN" altLang="zh-CN" sz="2133" b="1" dirty="0">
                <a:latin typeface="微软雅黑" pitchFamily="34" charset="-122"/>
                <a:ea typeface="微软雅黑" pitchFamily="34" charset="-122"/>
              </a:rPr>
              <a:t>考虑到可能有时要在交换机的接口更换主机，或者主机要更换其网络适配器，这就需要更改交换表中的项目。为此，在交换表中每个项目都设有一定的</a:t>
            </a:r>
            <a:r>
              <a:rPr lang="zh-CN" altLang="zh-CN" sz="2133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有效时间。</a:t>
            </a:r>
            <a:r>
              <a:rPr lang="zh-CN" altLang="zh-CN" sz="2133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过期的项目就自动被删除。</a:t>
            </a:r>
            <a:endParaRPr lang="zh-CN" altLang="en-US" sz="2133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7" name="直接箭头连接符 56"/>
          <p:cNvCxnSpPr>
            <a:stCxn id="56" idx="1"/>
          </p:cNvCxnSpPr>
          <p:nvPr/>
        </p:nvCxnSpPr>
        <p:spPr bwMode="auto">
          <a:xfrm flipH="1" flipV="1">
            <a:off x="5449459" y="3090891"/>
            <a:ext cx="1181104" cy="25728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对角圆角矩形 58"/>
          <p:cNvSpPr/>
          <p:nvPr/>
        </p:nvSpPr>
        <p:spPr>
          <a:xfrm>
            <a:off x="670558" y="5006529"/>
            <a:ext cx="10838687" cy="814168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1" name="矩形 60"/>
          <p:cNvSpPr/>
          <p:nvPr/>
        </p:nvSpPr>
        <p:spPr>
          <a:xfrm>
            <a:off x="1351397" y="5002684"/>
            <a:ext cx="9973056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以太网交换机的这种自学习方法使得以太网交换机能够即插即用，不必人工进行配置，因此非常方便。</a:t>
            </a:r>
          </a:p>
        </p:txBody>
      </p:sp>
    </p:spTree>
    <p:extLst>
      <p:ext uri="{BB962C8B-B14F-4D97-AF65-F5344CB8AC3E}">
        <p14:creationId xmlns:p14="http://schemas.microsoft.com/office/powerpoint/2010/main" val="105960446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670561" y="890898"/>
            <a:ext cx="10838687" cy="411919"/>
          </a:xfrm>
          <a:prstGeom prst="roundRect">
            <a:avLst>
              <a:gd name="adj" fmla="val 16667"/>
            </a:avLst>
          </a:prstGeom>
          <a:solidFill>
            <a:srgbClr val="ABEBD7"/>
          </a:soli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52" name="矩形 51"/>
          <p:cNvSpPr/>
          <p:nvPr/>
        </p:nvSpPr>
        <p:spPr>
          <a:xfrm>
            <a:off x="821447" y="822385"/>
            <a:ext cx="5306261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交换机自学习和转发帧的步骤归纳</a:t>
            </a:r>
          </a:p>
        </p:txBody>
      </p:sp>
      <p:grpSp>
        <p:nvGrpSpPr>
          <p:cNvPr id="84" name="组合 83"/>
          <p:cNvGrpSpPr/>
          <p:nvPr/>
        </p:nvGrpSpPr>
        <p:grpSpPr>
          <a:xfrm>
            <a:off x="1103387" y="1412707"/>
            <a:ext cx="9963803" cy="4365507"/>
            <a:chOff x="453492" y="1003987"/>
            <a:chExt cx="8369232" cy="3666867"/>
          </a:xfrm>
        </p:grpSpPr>
        <p:sp>
          <p:nvSpPr>
            <p:cNvPr id="2" name="矩形 1"/>
            <p:cNvSpPr/>
            <p:nvPr/>
          </p:nvSpPr>
          <p:spPr>
            <a:xfrm>
              <a:off x="2658520" y="1300549"/>
              <a:ext cx="1503099" cy="407773"/>
            </a:xfrm>
            <a:prstGeom prst="rect">
              <a:avLst/>
            </a:prstGeom>
            <a:solidFill>
              <a:srgbClr val="99FF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33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从接收的帧中取出源地址</a:t>
              </a:r>
            </a:p>
          </p:txBody>
        </p:sp>
        <p:sp>
          <p:nvSpPr>
            <p:cNvPr id="3" name="流程图: 决策 2"/>
            <p:cNvSpPr/>
            <p:nvPr/>
          </p:nvSpPr>
          <p:spPr>
            <a:xfrm>
              <a:off x="2440064" y="2236572"/>
              <a:ext cx="1940010" cy="469556"/>
            </a:xfrm>
            <a:prstGeom prst="flowChartDecision">
              <a:avLst/>
            </a:prstGeom>
            <a:solidFill>
              <a:srgbClr val="99CCFF"/>
            </a:solidFill>
            <a:ln w="635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33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交换表中有该地址吗？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2658519" y="3212748"/>
              <a:ext cx="1503100" cy="642552"/>
            </a:xfrm>
            <a:prstGeom prst="rect">
              <a:avLst/>
            </a:prstGeom>
            <a:solidFill>
              <a:srgbClr val="00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33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更新</a:t>
              </a:r>
              <a:r>
                <a:rPr lang="zh-CN" altLang="en-US" sz="1333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交换表中的该地址项</a:t>
              </a:r>
              <a:endParaRPr lang="en-US" altLang="zh-CN" sz="133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333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（接口和有效时间）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453492" y="2125362"/>
              <a:ext cx="1560658" cy="691977"/>
            </a:xfrm>
            <a:prstGeom prst="rect">
              <a:avLst/>
            </a:prstGeom>
            <a:solidFill>
              <a:srgbClr val="00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33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将该地址</a:t>
              </a:r>
              <a:r>
                <a:rPr lang="zh-CN" altLang="en-US" sz="1333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加入</a:t>
              </a:r>
              <a:r>
                <a:rPr lang="zh-CN" altLang="en-US" sz="1333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交换表</a:t>
              </a:r>
              <a:endParaRPr lang="en-US" altLang="zh-CN" sz="1333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333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（地址、接口和有效时间）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5124992" y="1303640"/>
              <a:ext cx="1503099" cy="407773"/>
            </a:xfrm>
            <a:prstGeom prst="rect">
              <a:avLst/>
            </a:prstGeom>
            <a:solidFill>
              <a:srgbClr val="CC00CC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从接收的帧中取出目的地址</a:t>
              </a:r>
            </a:p>
          </p:txBody>
        </p:sp>
        <p:sp>
          <p:nvSpPr>
            <p:cNvPr id="11" name="流程图: 决策 10"/>
            <p:cNvSpPr/>
            <p:nvPr/>
          </p:nvSpPr>
          <p:spPr>
            <a:xfrm>
              <a:off x="4906536" y="1952367"/>
              <a:ext cx="1940010" cy="469556"/>
            </a:xfrm>
            <a:prstGeom prst="flowChartDecision">
              <a:avLst/>
            </a:prstGeom>
            <a:solidFill>
              <a:srgbClr val="99CCFF"/>
            </a:solidFill>
            <a:ln w="635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33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交换表中有该地址吗？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217256" y="2916192"/>
              <a:ext cx="890988" cy="407773"/>
            </a:xfrm>
            <a:prstGeom prst="rect">
              <a:avLst/>
            </a:prstGeom>
            <a:solidFill>
              <a:srgbClr val="00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33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向指定接口转发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217256" y="1983259"/>
              <a:ext cx="1605468" cy="407773"/>
            </a:xfrm>
            <a:prstGeom prst="rect">
              <a:avLst/>
            </a:prstGeom>
            <a:solidFill>
              <a:srgbClr val="00FF9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33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向所有其他接口转发（进入的接口除外）</a:t>
              </a:r>
            </a:p>
          </p:txBody>
        </p:sp>
        <p:sp>
          <p:nvSpPr>
            <p:cNvPr id="17" name="流程图: 决策 16"/>
            <p:cNvSpPr/>
            <p:nvPr/>
          </p:nvSpPr>
          <p:spPr>
            <a:xfrm>
              <a:off x="4906536" y="2755553"/>
              <a:ext cx="1940010" cy="729050"/>
            </a:xfrm>
            <a:prstGeom prst="flowChartDecision">
              <a:avLst/>
            </a:prstGeom>
            <a:solidFill>
              <a:srgbClr val="99CCFF"/>
            </a:solidFill>
            <a:ln w="6350">
              <a:solidFill>
                <a:srgbClr val="99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33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其接口与帧进入的接口相同吗？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124991" y="3781162"/>
              <a:ext cx="1503100" cy="407773"/>
            </a:xfrm>
            <a:prstGeom prst="rect">
              <a:avLst/>
            </a:prstGeom>
            <a:solidFill>
              <a:srgbClr val="00B05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丢弃</a:t>
              </a: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887834" y="1300549"/>
              <a:ext cx="914400" cy="407773"/>
            </a:xfrm>
            <a:prstGeom prst="roundRect">
              <a:avLst/>
            </a:prstGeom>
            <a:solidFill>
              <a:srgbClr val="33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7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开始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7873470" y="4263081"/>
              <a:ext cx="914400" cy="407773"/>
            </a:xfrm>
            <a:prstGeom prst="roundRect">
              <a:avLst/>
            </a:prstGeom>
            <a:solidFill>
              <a:srgbClr val="33CCFF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867" b="1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结束</a:t>
              </a:r>
            </a:p>
          </p:txBody>
        </p:sp>
        <p:cxnSp>
          <p:nvCxnSpPr>
            <p:cNvPr id="6" name="直接箭头连接符 5"/>
            <p:cNvCxnSpPr>
              <a:stCxn id="2" idx="2"/>
              <a:endCxn id="3" idx="0"/>
            </p:cNvCxnSpPr>
            <p:nvPr/>
          </p:nvCxnSpPr>
          <p:spPr>
            <a:xfrm flipH="1">
              <a:off x="3410069" y="1708322"/>
              <a:ext cx="1" cy="528250"/>
            </a:xfrm>
            <a:prstGeom prst="straightConnector1">
              <a:avLst/>
            </a:prstGeom>
            <a:ln w="1905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3" idx="2"/>
              <a:endCxn id="7" idx="0"/>
            </p:cNvCxnSpPr>
            <p:nvPr/>
          </p:nvCxnSpPr>
          <p:spPr>
            <a:xfrm>
              <a:off x="3410069" y="2706128"/>
              <a:ext cx="0" cy="506620"/>
            </a:xfrm>
            <a:prstGeom prst="straightConnector1">
              <a:avLst/>
            </a:prstGeom>
            <a:ln w="1905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9" idx="2"/>
              <a:endCxn id="11" idx="0"/>
            </p:cNvCxnSpPr>
            <p:nvPr/>
          </p:nvCxnSpPr>
          <p:spPr>
            <a:xfrm flipH="1">
              <a:off x="5876541" y="1711413"/>
              <a:ext cx="1" cy="240954"/>
            </a:xfrm>
            <a:prstGeom prst="straightConnector1">
              <a:avLst/>
            </a:prstGeom>
            <a:ln w="1905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11" idx="2"/>
              <a:endCxn id="17" idx="0"/>
            </p:cNvCxnSpPr>
            <p:nvPr/>
          </p:nvCxnSpPr>
          <p:spPr>
            <a:xfrm>
              <a:off x="5876541" y="2421923"/>
              <a:ext cx="0" cy="333630"/>
            </a:xfrm>
            <a:prstGeom prst="straightConnector1">
              <a:avLst/>
            </a:prstGeom>
            <a:ln w="1905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17" idx="2"/>
              <a:endCxn id="18" idx="0"/>
            </p:cNvCxnSpPr>
            <p:nvPr/>
          </p:nvCxnSpPr>
          <p:spPr>
            <a:xfrm>
              <a:off x="5876541" y="3484603"/>
              <a:ext cx="0" cy="296559"/>
            </a:xfrm>
            <a:prstGeom prst="straightConnector1">
              <a:avLst/>
            </a:prstGeom>
            <a:ln w="1905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3" idx="1"/>
              <a:endCxn id="8" idx="3"/>
            </p:cNvCxnSpPr>
            <p:nvPr/>
          </p:nvCxnSpPr>
          <p:spPr>
            <a:xfrm flipH="1">
              <a:off x="2014150" y="2471350"/>
              <a:ext cx="425914" cy="1"/>
            </a:xfrm>
            <a:prstGeom prst="straightConnector1">
              <a:avLst/>
            </a:prstGeom>
            <a:ln w="1905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1" idx="3"/>
              <a:endCxn id="16" idx="1"/>
            </p:cNvCxnSpPr>
            <p:nvPr/>
          </p:nvCxnSpPr>
          <p:spPr>
            <a:xfrm>
              <a:off x="6846546" y="2187145"/>
              <a:ext cx="370710" cy="1"/>
            </a:xfrm>
            <a:prstGeom prst="straightConnector1">
              <a:avLst/>
            </a:prstGeom>
            <a:ln w="1905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17" idx="3"/>
              <a:endCxn id="12" idx="1"/>
            </p:cNvCxnSpPr>
            <p:nvPr/>
          </p:nvCxnSpPr>
          <p:spPr>
            <a:xfrm>
              <a:off x="6846546" y="3120078"/>
              <a:ext cx="370710" cy="1"/>
            </a:xfrm>
            <a:prstGeom prst="straightConnector1">
              <a:avLst/>
            </a:prstGeom>
            <a:ln w="1905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" idx="3"/>
              <a:endCxn id="2" idx="1"/>
            </p:cNvCxnSpPr>
            <p:nvPr/>
          </p:nvCxnSpPr>
          <p:spPr>
            <a:xfrm>
              <a:off x="1802234" y="1504436"/>
              <a:ext cx="856286" cy="0"/>
            </a:xfrm>
            <a:prstGeom prst="straightConnector1">
              <a:avLst/>
            </a:prstGeom>
            <a:ln w="1905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7" idx="2"/>
            </p:cNvCxnSpPr>
            <p:nvPr/>
          </p:nvCxnSpPr>
          <p:spPr>
            <a:xfrm>
              <a:off x="3410069" y="3855300"/>
              <a:ext cx="0" cy="407781"/>
            </a:xfrm>
            <a:prstGeom prst="straightConnector1">
              <a:avLst/>
            </a:prstGeom>
            <a:ln w="1905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8" idx="2"/>
            </p:cNvCxnSpPr>
            <p:nvPr/>
          </p:nvCxnSpPr>
          <p:spPr>
            <a:xfrm>
              <a:off x="1233821" y="2817339"/>
              <a:ext cx="0" cy="1445742"/>
            </a:xfrm>
            <a:prstGeom prst="straightConnector1">
              <a:avLst/>
            </a:prstGeom>
            <a:ln w="1905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221464" y="4263081"/>
              <a:ext cx="3321249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4542713" y="1013253"/>
              <a:ext cx="0" cy="3249829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542713" y="1013253"/>
              <a:ext cx="1333830" cy="0"/>
            </a:xfrm>
            <a:prstGeom prst="line">
              <a:avLst/>
            </a:prstGeom>
            <a:ln w="19050">
              <a:solidFill>
                <a:srgbClr val="3333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endCxn id="9" idx="0"/>
            </p:cNvCxnSpPr>
            <p:nvPr/>
          </p:nvCxnSpPr>
          <p:spPr>
            <a:xfrm flipH="1">
              <a:off x="5876542" y="1003987"/>
              <a:ext cx="1" cy="299653"/>
            </a:xfrm>
            <a:prstGeom prst="straightConnector1">
              <a:avLst/>
            </a:prstGeom>
            <a:ln w="1905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/>
            <p:nvPr/>
          </p:nvCxnSpPr>
          <p:spPr>
            <a:xfrm>
              <a:off x="8516025" y="2391032"/>
              <a:ext cx="0" cy="1872049"/>
            </a:xfrm>
            <a:prstGeom prst="straightConnector1">
              <a:avLst/>
            </a:prstGeom>
            <a:ln w="1905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>
              <a:off x="6641355" y="3985047"/>
              <a:ext cx="1874670" cy="1"/>
            </a:xfrm>
            <a:prstGeom prst="straightConnector1">
              <a:avLst/>
            </a:prstGeom>
            <a:ln w="1905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/>
            <p:nvPr/>
          </p:nvCxnSpPr>
          <p:spPr>
            <a:xfrm>
              <a:off x="8120601" y="3120079"/>
              <a:ext cx="395424" cy="1"/>
            </a:xfrm>
            <a:prstGeom prst="straightConnector1">
              <a:avLst/>
            </a:prstGeom>
            <a:ln w="19050">
              <a:solidFill>
                <a:srgbClr val="3333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24"/>
            <p:cNvSpPr>
              <a:spLocks noChangeArrowheads="1"/>
            </p:cNvSpPr>
            <p:nvPr/>
          </p:nvSpPr>
          <p:spPr bwMode="auto">
            <a:xfrm>
              <a:off x="2984214" y="2718477"/>
              <a:ext cx="348735" cy="272830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20651" tIns="59267" rIns="120651" bIns="59267">
              <a:spAutoFit/>
            </a:bodyPr>
            <a:lstStyle/>
            <a:p>
              <a:pPr algn="ctr" defTabSz="1015975" eaLnBrk="0" hangingPunct="0"/>
              <a:r>
                <a:rPr kumimoji="1"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有</a:t>
              </a:r>
              <a:endParaRPr kumimoji="1" lang="en-US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Rectangle 24"/>
            <p:cNvSpPr>
              <a:spLocks noChangeArrowheads="1"/>
            </p:cNvSpPr>
            <p:nvPr/>
          </p:nvSpPr>
          <p:spPr bwMode="auto">
            <a:xfrm>
              <a:off x="2137799" y="2104968"/>
              <a:ext cx="348735" cy="27283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20651" tIns="59267" rIns="120651" bIns="59267">
              <a:spAutoFit/>
            </a:bodyPr>
            <a:lstStyle/>
            <a:p>
              <a:pPr algn="ctr" defTabSz="1015975" eaLnBrk="0" hangingPunct="0"/>
              <a:r>
                <a:rPr kumimoji="1" lang="zh-CN" altLang="en-US" sz="1333" b="1" dirty="0">
                  <a:latin typeface="微软雅黑" pitchFamily="34" charset="-122"/>
                  <a:ea typeface="微软雅黑" pitchFamily="34" charset="-122"/>
                </a:rPr>
                <a:t>无</a:t>
              </a:r>
              <a:endParaRPr kumimoji="1" lang="en-US" altLang="zh-CN" sz="1333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Rectangle 24"/>
            <p:cNvSpPr>
              <a:spLocks noChangeArrowheads="1"/>
            </p:cNvSpPr>
            <p:nvPr/>
          </p:nvSpPr>
          <p:spPr bwMode="auto">
            <a:xfrm>
              <a:off x="6828605" y="1847946"/>
              <a:ext cx="348735" cy="27283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20651" tIns="59267" rIns="120651" bIns="59267">
              <a:spAutoFit/>
            </a:bodyPr>
            <a:lstStyle/>
            <a:p>
              <a:pPr algn="ctr" defTabSz="1015975" eaLnBrk="0" hangingPunct="0"/>
              <a:r>
                <a:rPr kumimoji="1" lang="zh-CN" altLang="en-US" sz="1333" b="1" dirty="0">
                  <a:latin typeface="微软雅黑" pitchFamily="34" charset="-122"/>
                  <a:ea typeface="微软雅黑" pitchFamily="34" charset="-122"/>
                </a:rPr>
                <a:t>无</a:t>
              </a:r>
              <a:endParaRPr kumimoji="1" lang="en-US" altLang="zh-CN" sz="1333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Rectangle 24"/>
            <p:cNvSpPr>
              <a:spLocks noChangeArrowheads="1"/>
            </p:cNvSpPr>
            <p:nvPr/>
          </p:nvSpPr>
          <p:spPr bwMode="auto">
            <a:xfrm>
              <a:off x="5438330" y="2418207"/>
              <a:ext cx="348735" cy="272830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20651" tIns="59267" rIns="120651" bIns="59267">
              <a:spAutoFit/>
            </a:bodyPr>
            <a:lstStyle/>
            <a:p>
              <a:pPr algn="ctr" defTabSz="1015975" eaLnBrk="0" hangingPunct="0"/>
              <a:r>
                <a:rPr kumimoji="1"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有</a:t>
              </a:r>
              <a:endParaRPr kumimoji="1" lang="en-US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5304507" y="3463592"/>
              <a:ext cx="492807" cy="272830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20651" tIns="59267" rIns="120651" bIns="59267">
              <a:spAutoFit/>
            </a:bodyPr>
            <a:lstStyle/>
            <a:p>
              <a:pPr algn="ctr" defTabSz="1015975" eaLnBrk="0" hangingPunct="0"/>
              <a:r>
                <a:rPr kumimoji="1" lang="zh-CN" altLang="en-US" sz="1333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相同</a:t>
              </a:r>
              <a:endParaRPr kumimoji="1" lang="en-US" altLang="zh-CN" sz="1333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Rectangle 24"/>
            <p:cNvSpPr>
              <a:spLocks noChangeArrowheads="1"/>
            </p:cNvSpPr>
            <p:nvPr/>
          </p:nvSpPr>
          <p:spPr bwMode="auto">
            <a:xfrm>
              <a:off x="6736068" y="2758017"/>
              <a:ext cx="492807" cy="27283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120651" tIns="59267" rIns="120651" bIns="59267">
              <a:spAutoFit/>
            </a:bodyPr>
            <a:lstStyle/>
            <a:p>
              <a:pPr algn="ctr" defTabSz="1015975" eaLnBrk="0" hangingPunct="0"/>
              <a:r>
                <a:rPr kumimoji="1" lang="zh-CN" altLang="en-US" sz="1333" b="1" dirty="0">
                  <a:latin typeface="微软雅黑" pitchFamily="34" charset="-122"/>
                  <a:ea typeface="微软雅黑" pitchFamily="34" charset="-122"/>
                </a:rPr>
                <a:t>不同</a:t>
              </a:r>
              <a:endParaRPr kumimoji="1" lang="en-US" altLang="zh-CN" sz="1333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412450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8"/>
          <p:cNvSpPr/>
          <p:nvPr/>
        </p:nvSpPr>
        <p:spPr>
          <a:xfrm>
            <a:off x="670559" y="1392482"/>
            <a:ext cx="10838687" cy="442346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70559" y="807555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07023" y="776768"/>
            <a:ext cx="4964821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理解以太网交换机的自学习功能</a:t>
            </a:r>
            <a:endParaRPr lang="fr-FR" altLang="zh-CN" sz="2667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939448" y="2145188"/>
            <a:ext cx="23208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7075435" y="1503114"/>
            <a:ext cx="4213314" cy="3155537"/>
            <a:chOff x="5467217" y="1680542"/>
            <a:chExt cx="3159985" cy="2366653"/>
          </a:xfrm>
        </p:grpSpPr>
        <p:sp>
          <p:nvSpPr>
            <p:cNvPr id="51" name="矩形 50"/>
            <p:cNvSpPr/>
            <p:nvPr/>
          </p:nvSpPr>
          <p:spPr>
            <a:xfrm>
              <a:off x="5481206" y="1995407"/>
              <a:ext cx="2209376" cy="2051788"/>
            </a:xfrm>
            <a:prstGeom prst="rect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H="1">
              <a:off x="7604253" y="3793563"/>
              <a:ext cx="6608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7604253" y="2715661"/>
              <a:ext cx="6716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627126" y="3239407"/>
              <a:ext cx="6379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7604253" y="2159938"/>
              <a:ext cx="6625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24"/>
            <p:cNvSpPr>
              <a:spLocks noChangeArrowheads="1"/>
            </p:cNvSpPr>
            <p:nvPr/>
          </p:nvSpPr>
          <p:spPr bwMode="auto">
            <a:xfrm>
              <a:off x="5802445" y="1680542"/>
              <a:ext cx="1529266" cy="30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ctr" defTabSz="1015975" eaLnBrk="0" hangingPunct="0"/>
              <a:r>
                <a:rPr kumimoji="1" lang="zh-CN" altLang="en-US" sz="1867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以太网交换机 </a:t>
              </a:r>
              <a:r>
                <a:rPr kumimoji="1" lang="en-US" altLang="zh-CN" sz="1867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S2</a:t>
              </a:r>
            </a:p>
          </p:txBody>
        </p:sp>
        <p:sp>
          <p:nvSpPr>
            <p:cNvPr id="93" name="Rectangle 34"/>
            <p:cNvSpPr>
              <a:spLocks noChangeArrowheads="1"/>
            </p:cNvSpPr>
            <p:nvPr/>
          </p:nvSpPr>
          <p:spPr bwMode="auto">
            <a:xfrm>
              <a:off x="8350283" y="1958293"/>
              <a:ext cx="270508" cy="274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r"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E</a:t>
              </a:r>
            </a:p>
          </p:txBody>
        </p:sp>
        <p:grpSp>
          <p:nvGrpSpPr>
            <p:cNvPr id="94" name="组合 57"/>
            <p:cNvGrpSpPr>
              <a:grpSpLocks/>
            </p:cNvGrpSpPr>
            <p:nvPr/>
          </p:nvGrpSpPr>
          <p:grpSpPr bwMode="auto">
            <a:xfrm>
              <a:off x="7460289" y="2022722"/>
              <a:ext cx="277722" cy="274435"/>
              <a:chOff x="2255844" y="1268760"/>
              <a:chExt cx="361437" cy="356297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2267744" y="1340197"/>
                <a:ext cx="288032" cy="2159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8" name="Rectangle 40"/>
              <p:cNvSpPr>
                <a:spLocks noChangeArrowheads="1"/>
              </p:cNvSpPr>
              <p:nvPr/>
            </p:nvSpPr>
            <p:spPr bwMode="auto">
              <a:xfrm>
                <a:off x="2255844" y="1268760"/>
                <a:ext cx="361437" cy="356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kumimoji="1" lang="en-US" altLang="zh-CN" sz="16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5" name="组合 58"/>
            <p:cNvGrpSpPr>
              <a:grpSpLocks/>
            </p:cNvGrpSpPr>
            <p:nvPr/>
          </p:nvGrpSpPr>
          <p:grpSpPr bwMode="auto">
            <a:xfrm>
              <a:off x="7469431" y="2586634"/>
              <a:ext cx="277722" cy="274435"/>
              <a:chOff x="2267744" y="1280668"/>
              <a:chExt cx="361437" cy="357389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2267744" y="1340416"/>
                <a:ext cx="288032" cy="216562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6" name="Rectangle 40"/>
              <p:cNvSpPr>
                <a:spLocks noChangeArrowheads="1"/>
              </p:cNvSpPr>
              <p:nvPr/>
            </p:nvSpPr>
            <p:spPr bwMode="auto">
              <a:xfrm>
                <a:off x="2267744" y="1280668"/>
                <a:ext cx="361437" cy="357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kumimoji="1" lang="en-US" altLang="zh-CN" sz="16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6" name="组合 61"/>
            <p:cNvGrpSpPr>
              <a:grpSpLocks/>
            </p:cNvGrpSpPr>
            <p:nvPr/>
          </p:nvGrpSpPr>
          <p:grpSpPr bwMode="auto">
            <a:xfrm>
              <a:off x="7440312" y="3664536"/>
              <a:ext cx="277722" cy="274435"/>
              <a:chOff x="2244074" y="1280668"/>
              <a:chExt cx="359450" cy="357389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2267744" y="1340416"/>
                <a:ext cx="288032" cy="216562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4" name="Rectangle 40"/>
              <p:cNvSpPr>
                <a:spLocks noChangeArrowheads="1"/>
              </p:cNvSpPr>
              <p:nvPr/>
            </p:nvSpPr>
            <p:spPr bwMode="auto">
              <a:xfrm>
                <a:off x="2244074" y="1280668"/>
                <a:ext cx="359450" cy="357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kumimoji="1" lang="en-US" altLang="zh-CN" sz="16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7" name="组合 64"/>
            <p:cNvGrpSpPr>
              <a:grpSpLocks/>
            </p:cNvGrpSpPr>
            <p:nvPr/>
          </p:nvGrpSpPr>
          <p:grpSpPr bwMode="auto">
            <a:xfrm>
              <a:off x="7449456" y="3100625"/>
              <a:ext cx="277722" cy="274435"/>
              <a:chOff x="2255909" y="1268760"/>
              <a:chExt cx="359450" cy="355703"/>
            </a:xfrm>
          </p:grpSpPr>
          <p:sp>
            <p:nvSpPr>
              <p:cNvPr id="121" name="矩形 120"/>
              <p:cNvSpPr/>
              <p:nvPr/>
            </p:nvSpPr>
            <p:spPr>
              <a:xfrm>
                <a:off x="2267744" y="1340078"/>
                <a:ext cx="288032" cy="21712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2" name="Rectangle 40"/>
              <p:cNvSpPr>
                <a:spLocks noChangeArrowheads="1"/>
              </p:cNvSpPr>
              <p:nvPr/>
            </p:nvSpPr>
            <p:spPr bwMode="auto">
              <a:xfrm>
                <a:off x="2255909" y="1268760"/>
                <a:ext cx="359450" cy="355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kumimoji="1" lang="en-US" altLang="zh-CN" sz="16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8" name="Rectangle 34"/>
            <p:cNvSpPr>
              <a:spLocks noChangeArrowheads="1"/>
            </p:cNvSpPr>
            <p:nvPr/>
          </p:nvSpPr>
          <p:spPr bwMode="auto">
            <a:xfrm>
              <a:off x="8318222" y="3617530"/>
              <a:ext cx="308980" cy="274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r"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Rectangle 34"/>
            <p:cNvSpPr>
              <a:spLocks noChangeArrowheads="1"/>
            </p:cNvSpPr>
            <p:nvPr/>
          </p:nvSpPr>
          <p:spPr bwMode="auto">
            <a:xfrm>
              <a:off x="8310608" y="3051755"/>
              <a:ext cx="300565" cy="274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r"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G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5567372" y="2255290"/>
              <a:ext cx="1968560" cy="1377898"/>
              <a:chOff x="1976244" y="2283000"/>
              <a:chExt cx="1968560" cy="1377898"/>
            </a:xfrm>
          </p:grpSpPr>
          <p:sp>
            <p:nvSpPr>
              <p:cNvPr id="112" name="Rectangle 44"/>
              <p:cNvSpPr>
                <a:spLocks noChangeArrowheads="1"/>
              </p:cNvSpPr>
              <p:nvPr/>
            </p:nvSpPr>
            <p:spPr bwMode="auto">
              <a:xfrm>
                <a:off x="1976244" y="2551856"/>
                <a:ext cx="1783576" cy="110904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3" name="Rectangle 49"/>
              <p:cNvSpPr>
                <a:spLocks noChangeArrowheads="1"/>
              </p:cNvSpPr>
              <p:nvPr/>
            </p:nvSpPr>
            <p:spPr bwMode="auto">
              <a:xfrm>
                <a:off x="1998899" y="2521979"/>
                <a:ext cx="1945905" cy="446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20651" tIns="59267" rIns="120651" bIns="59267">
                <a:spAutoFit/>
              </a:bodyPr>
              <a:lstStyle/>
              <a:p>
                <a:pPr defTabSz="1015975" eaLnBrk="0" hangingPunct="0">
                  <a:lnSpc>
                    <a:spcPct val="115000"/>
                  </a:lnSpc>
                </a:pPr>
                <a:r>
                  <a:rPr kumimoji="1"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MAC</a:t>
                </a:r>
                <a:r>
                  <a:rPr kumimoji="1"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地址   接口    有效时间</a:t>
                </a:r>
              </a:p>
              <a:p>
                <a:pPr defTabSz="1015975" eaLnBrk="0" hangingPunct="0">
                  <a:lnSpc>
                    <a:spcPct val="115000"/>
                  </a:lnSpc>
                </a:pPr>
                <a:r>
                  <a:rPr kumimoji="1"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</a:t>
                </a:r>
                <a:endParaRPr kumimoji="1" lang="en-US" altLang="zh-CN" sz="1400" b="1" baseline="-25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4" name="Line 50"/>
              <p:cNvSpPr>
                <a:spLocks noChangeShapeType="1"/>
              </p:cNvSpPr>
              <p:nvPr/>
            </p:nvSpPr>
            <p:spPr bwMode="auto">
              <a:xfrm>
                <a:off x="2745876" y="2551856"/>
                <a:ext cx="0" cy="11090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5" name="Line 45"/>
              <p:cNvSpPr>
                <a:spLocks noChangeShapeType="1"/>
              </p:cNvSpPr>
              <p:nvPr/>
            </p:nvSpPr>
            <p:spPr bwMode="auto">
              <a:xfrm>
                <a:off x="1976244" y="2773176"/>
                <a:ext cx="17835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6" name="Line 46"/>
              <p:cNvSpPr>
                <a:spLocks noChangeShapeType="1"/>
              </p:cNvSpPr>
              <p:nvPr/>
            </p:nvSpPr>
            <p:spPr bwMode="auto">
              <a:xfrm>
                <a:off x="1976244" y="2994495"/>
                <a:ext cx="17835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Line 47"/>
              <p:cNvSpPr>
                <a:spLocks noChangeShapeType="1"/>
              </p:cNvSpPr>
              <p:nvPr/>
            </p:nvSpPr>
            <p:spPr bwMode="auto">
              <a:xfrm>
                <a:off x="1976244" y="3215814"/>
                <a:ext cx="1783578" cy="1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8" name="Line 66"/>
              <p:cNvSpPr>
                <a:spLocks noChangeShapeType="1"/>
              </p:cNvSpPr>
              <p:nvPr/>
            </p:nvSpPr>
            <p:spPr bwMode="auto">
              <a:xfrm>
                <a:off x="1976244" y="3437133"/>
                <a:ext cx="1783578" cy="1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9" name="Rectangle 24"/>
              <p:cNvSpPr>
                <a:spLocks noChangeArrowheads="1"/>
              </p:cNvSpPr>
              <p:nvPr/>
            </p:nvSpPr>
            <p:spPr bwMode="auto">
              <a:xfrm>
                <a:off x="2474841" y="2283000"/>
                <a:ext cx="720151" cy="305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zh-CN" altLang="en-US" sz="1867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交换表</a:t>
                </a:r>
                <a:endParaRPr kumimoji="1" lang="en-US" altLang="zh-CN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0" name="Line 50"/>
              <p:cNvSpPr>
                <a:spLocks noChangeShapeType="1"/>
              </p:cNvSpPr>
              <p:nvPr/>
            </p:nvSpPr>
            <p:spPr bwMode="auto">
              <a:xfrm>
                <a:off x="3198295" y="2551856"/>
                <a:ext cx="0" cy="11090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1" name="Rectangle 34"/>
            <p:cNvSpPr>
              <a:spLocks noChangeArrowheads="1"/>
            </p:cNvSpPr>
            <p:nvPr/>
          </p:nvSpPr>
          <p:spPr bwMode="auto">
            <a:xfrm>
              <a:off x="8341466" y="2511295"/>
              <a:ext cx="268104" cy="274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r"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F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2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4458" y="1943256"/>
              <a:ext cx="437685" cy="437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4458" y="2494086"/>
              <a:ext cx="437685" cy="437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4458" y="3015049"/>
              <a:ext cx="437685" cy="437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4458" y="3579734"/>
              <a:ext cx="437685" cy="437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6" name="组合 61"/>
            <p:cNvGrpSpPr>
              <a:grpSpLocks/>
            </p:cNvGrpSpPr>
            <p:nvPr/>
          </p:nvGrpSpPr>
          <p:grpSpPr bwMode="auto">
            <a:xfrm>
              <a:off x="5467219" y="2034607"/>
              <a:ext cx="277722" cy="274435"/>
              <a:chOff x="2244074" y="1280668"/>
              <a:chExt cx="359450" cy="357389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2267744" y="1340416"/>
                <a:ext cx="288032" cy="216562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" name="Rectangle 40"/>
              <p:cNvSpPr>
                <a:spLocks noChangeArrowheads="1"/>
              </p:cNvSpPr>
              <p:nvPr/>
            </p:nvSpPr>
            <p:spPr bwMode="auto">
              <a:xfrm>
                <a:off x="2244074" y="1280668"/>
                <a:ext cx="359450" cy="357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5</a:t>
                </a:r>
                <a:endParaRPr kumimoji="1" lang="en-US" altLang="zh-CN" sz="16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7" name="组合 61"/>
            <p:cNvGrpSpPr>
              <a:grpSpLocks/>
            </p:cNvGrpSpPr>
            <p:nvPr/>
          </p:nvGrpSpPr>
          <p:grpSpPr bwMode="auto">
            <a:xfrm>
              <a:off x="5467217" y="3696387"/>
              <a:ext cx="277722" cy="274435"/>
              <a:chOff x="2244078" y="1280673"/>
              <a:chExt cx="359451" cy="357391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2267744" y="1340416"/>
                <a:ext cx="288032" cy="216562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" name="Rectangle 40"/>
              <p:cNvSpPr>
                <a:spLocks noChangeArrowheads="1"/>
              </p:cNvSpPr>
              <p:nvPr/>
            </p:nvSpPr>
            <p:spPr bwMode="auto">
              <a:xfrm>
                <a:off x="2244078" y="1280673"/>
                <a:ext cx="359451" cy="357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6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912408" y="1503114"/>
            <a:ext cx="4256511" cy="3155537"/>
            <a:chOff x="894375" y="1680542"/>
            <a:chExt cx="3192383" cy="2366653"/>
          </a:xfrm>
        </p:grpSpPr>
        <p:sp>
          <p:nvSpPr>
            <p:cNvPr id="55" name="矩形 54"/>
            <p:cNvSpPr/>
            <p:nvPr/>
          </p:nvSpPr>
          <p:spPr>
            <a:xfrm>
              <a:off x="1821963" y="1995407"/>
              <a:ext cx="2209376" cy="2051788"/>
            </a:xfrm>
            <a:prstGeom prst="rect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flipH="1">
              <a:off x="1249153" y="3793563"/>
              <a:ext cx="6608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249153" y="2715661"/>
              <a:ext cx="6716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1272026" y="3239407"/>
              <a:ext cx="6379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249153" y="2159938"/>
              <a:ext cx="6625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4"/>
            <p:cNvSpPr>
              <a:spLocks noChangeArrowheads="1"/>
            </p:cNvSpPr>
            <p:nvPr/>
          </p:nvSpPr>
          <p:spPr bwMode="auto">
            <a:xfrm>
              <a:off x="2143202" y="1680542"/>
              <a:ext cx="1529267" cy="30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ctr" defTabSz="1015975" eaLnBrk="0" hangingPunct="0"/>
              <a:r>
                <a:rPr kumimoji="1" lang="zh-CN" altLang="en-US" sz="1867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以太网交换机 </a:t>
              </a:r>
              <a:r>
                <a:rPr kumimoji="1" lang="en-US" altLang="zh-CN" sz="1867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S1</a:t>
              </a:r>
            </a:p>
          </p:txBody>
        </p:sp>
        <p:sp>
          <p:nvSpPr>
            <p:cNvPr id="61" name="Rectangle 34"/>
            <p:cNvSpPr>
              <a:spLocks noChangeArrowheads="1"/>
            </p:cNvSpPr>
            <p:nvPr/>
          </p:nvSpPr>
          <p:spPr bwMode="auto">
            <a:xfrm>
              <a:off x="900282" y="1958293"/>
              <a:ext cx="298160" cy="274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r"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2" name="组合 57"/>
            <p:cNvGrpSpPr>
              <a:grpSpLocks/>
            </p:cNvGrpSpPr>
            <p:nvPr/>
          </p:nvGrpSpPr>
          <p:grpSpPr bwMode="auto">
            <a:xfrm>
              <a:off x="1812824" y="2022722"/>
              <a:ext cx="277722" cy="274435"/>
              <a:chOff x="2255844" y="1268760"/>
              <a:chExt cx="361437" cy="356297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2267744" y="1340197"/>
                <a:ext cx="288032" cy="2159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4" name="Rectangle 40"/>
              <p:cNvSpPr>
                <a:spLocks noChangeArrowheads="1"/>
              </p:cNvSpPr>
              <p:nvPr/>
            </p:nvSpPr>
            <p:spPr bwMode="auto">
              <a:xfrm>
                <a:off x="2255844" y="1268760"/>
                <a:ext cx="361437" cy="356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kumimoji="1" lang="en-US" altLang="zh-CN" sz="16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5" name="组合 58"/>
            <p:cNvGrpSpPr>
              <a:grpSpLocks/>
            </p:cNvGrpSpPr>
            <p:nvPr/>
          </p:nvGrpSpPr>
          <p:grpSpPr bwMode="auto">
            <a:xfrm>
              <a:off x="1821966" y="2586634"/>
              <a:ext cx="277722" cy="274435"/>
              <a:chOff x="2267744" y="1280668"/>
              <a:chExt cx="361437" cy="35738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267744" y="1340416"/>
                <a:ext cx="288032" cy="216562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2267744" y="1280668"/>
                <a:ext cx="361437" cy="357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kumimoji="1" lang="en-US" altLang="zh-CN" sz="16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8" name="组合 61"/>
            <p:cNvGrpSpPr>
              <a:grpSpLocks/>
            </p:cNvGrpSpPr>
            <p:nvPr/>
          </p:nvGrpSpPr>
          <p:grpSpPr bwMode="auto">
            <a:xfrm>
              <a:off x="1792847" y="3664536"/>
              <a:ext cx="277722" cy="274435"/>
              <a:chOff x="2244074" y="1280668"/>
              <a:chExt cx="359450" cy="357389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2267744" y="1340416"/>
                <a:ext cx="288032" cy="216562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0" name="Rectangle 40"/>
              <p:cNvSpPr>
                <a:spLocks noChangeArrowheads="1"/>
              </p:cNvSpPr>
              <p:nvPr/>
            </p:nvSpPr>
            <p:spPr bwMode="auto">
              <a:xfrm>
                <a:off x="2244074" y="1280668"/>
                <a:ext cx="359450" cy="357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kumimoji="1" lang="en-US" altLang="zh-CN" sz="16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1" name="组合 64"/>
            <p:cNvGrpSpPr>
              <a:grpSpLocks/>
            </p:cNvGrpSpPr>
            <p:nvPr/>
          </p:nvGrpSpPr>
          <p:grpSpPr bwMode="auto">
            <a:xfrm>
              <a:off x="1801991" y="3100625"/>
              <a:ext cx="277722" cy="274435"/>
              <a:chOff x="2255909" y="1268760"/>
              <a:chExt cx="359450" cy="35570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267744" y="1340078"/>
                <a:ext cx="288032" cy="21712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3" name="Rectangle 40"/>
              <p:cNvSpPr>
                <a:spLocks noChangeArrowheads="1"/>
              </p:cNvSpPr>
              <p:nvPr/>
            </p:nvSpPr>
            <p:spPr bwMode="auto">
              <a:xfrm>
                <a:off x="2255909" y="1268760"/>
                <a:ext cx="359450" cy="355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kumimoji="1" lang="en-US" altLang="zh-CN" sz="16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4" name="Rectangle 34"/>
            <p:cNvSpPr>
              <a:spLocks noChangeArrowheads="1"/>
            </p:cNvSpPr>
            <p:nvPr/>
          </p:nvSpPr>
          <p:spPr bwMode="auto">
            <a:xfrm>
              <a:off x="912200" y="3617530"/>
              <a:ext cx="304172" cy="274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r"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D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Rectangle 34"/>
            <p:cNvSpPr>
              <a:spLocks noChangeArrowheads="1"/>
            </p:cNvSpPr>
            <p:nvPr/>
          </p:nvSpPr>
          <p:spPr bwMode="auto">
            <a:xfrm>
              <a:off x="909899" y="3051755"/>
              <a:ext cx="288542" cy="274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r"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2140853" y="2255290"/>
              <a:ext cx="1945905" cy="1377898"/>
              <a:chOff x="2208968" y="2283000"/>
              <a:chExt cx="1945905" cy="1377898"/>
            </a:xfrm>
          </p:grpSpPr>
          <p:sp>
            <p:nvSpPr>
              <p:cNvPr id="77" name="Rectangle 44"/>
              <p:cNvSpPr>
                <a:spLocks noChangeArrowheads="1"/>
              </p:cNvSpPr>
              <p:nvPr/>
            </p:nvSpPr>
            <p:spPr bwMode="auto">
              <a:xfrm>
                <a:off x="2248098" y="2551856"/>
                <a:ext cx="1783576" cy="110904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8" name="Rectangle 49"/>
              <p:cNvSpPr>
                <a:spLocks noChangeArrowheads="1"/>
              </p:cNvSpPr>
              <p:nvPr/>
            </p:nvSpPr>
            <p:spPr bwMode="auto">
              <a:xfrm>
                <a:off x="2208968" y="2521979"/>
                <a:ext cx="1945905" cy="446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20651" tIns="59267" rIns="120651" bIns="59267">
                <a:spAutoFit/>
              </a:bodyPr>
              <a:lstStyle/>
              <a:p>
                <a:pPr defTabSz="1015975" eaLnBrk="0" hangingPunct="0">
                  <a:lnSpc>
                    <a:spcPct val="115000"/>
                  </a:lnSpc>
                </a:pPr>
                <a:r>
                  <a:rPr kumimoji="1"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MAC</a:t>
                </a:r>
                <a:r>
                  <a:rPr kumimoji="1"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地址   接口    有效时间</a:t>
                </a:r>
              </a:p>
              <a:p>
                <a:pPr defTabSz="1015975" eaLnBrk="0" hangingPunct="0">
                  <a:lnSpc>
                    <a:spcPct val="115000"/>
                  </a:lnSpc>
                </a:pPr>
                <a:r>
                  <a:rPr kumimoji="1"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</a:t>
                </a:r>
                <a:endParaRPr kumimoji="1" lang="en-US" altLang="zh-CN" sz="1400" b="1" baseline="-25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9" name="Line 50"/>
              <p:cNvSpPr>
                <a:spLocks noChangeShapeType="1"/>
              </p:cNvSpPr>
              <p:nvPr/>
            </p:nvSpPr>
            <p:spPr bwMode="auto">
              <a:xfrm>
                <a:off x="2968302" y="2551856"/>
                <a:ext cx="0" cy="11090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Line 45"/>
              <p:cNvSpPr>
                <a:spLocks noChangeShapeType="1"/>
              </p:cNvSpPr>
              <p:nvPr/>
            </p:nvSpPr>
            <p:spPr bwMode="auto">
              <a:xfrm>
                <a:off x="2248098" y="2773176"/>
                <a:ext cx="17835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1" name="Line 46"/>
              <p:cNvSpPr>
                <a:spLocks noChangeShapeType="1"/>
              </p:cNvSpPr>
              <p:nvPr/>
            </p:nvSpPr>
            <p:spPr bwMode="auto">
              <a:xfrm>
                <a:off x="2248098" y="2994495"/>
                <a:ext cx="17835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Line 47"/>
              <p:cNvSpPr>
                <a:spLocks noChangeShapeType="1"/>
              </p:cNvSpPr>
              <p:nvPr/>
            </p:nvSpPr>
            <p:spPr bwMode="auto">
              <a:xfrm>
                <a:off x="2248098" y="3215814"/>
                <a:ext cx="1783578" cy="1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3" name="Line 66"/>
              <p:cNvSpPr>
                <a:spLocks noChangeShapeType="1"/>
              </p:cNvSpPr>
              <p:nvPr/>
            </p:nvSpPr>
            <p:spPr bwMode="auto">
              <a:xfrm>
                <a:off x="2248098" y="3437133"/>
                <a:ext cx="1783578" cy="1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Rectangle 24"/>
              <p:cNvSpPr>
                <a:spLocks noChangeArrowheads="1"/>
              </p:cNvSpPr>
              <p:nvPr/>
            </p:nvSpPr>
            <p:spPr bwMode="auto">
              <a:xfrm>
                <a:off x="2746695" y="2283000"/>
                <a:ext cx="720151" cy="305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zh-CN" altLang="en-US" sz="1867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交换表</a:t>
                </a:r>
                <a:endParaRPr kumimoji="1" lang="en-US" altLang="zh-CN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5" name="Line 50"/>
              <p:cNvSpPr>
                <a:spLocks noChangeShapeType="1"/>
              </p:cNvSpPr>
              <p:nvPr/>
            </p:nvSpPr>
            <p:spPr bwMode="auto">
              <a:xfrm>
                <a:off x="3420721" y="2551856"/>
                <a:ext cx="0" cy="11090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6" name="Rectangle 34"/>
            <p:cNvSpPr>
              <a:spLocks noChangeArrowheads="1"/>
            </p:cNvSpPr>
            <p:nvPr/>
          </p:nvSpPr>
          <p:spPr bwMode="auto">
            <a:xfrm>
              <a:off x="894375" y="2511295"/>
              <a:ext cx="286138" cy="274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r"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7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167" y="1943256"/>
              <a:ext cx="437685" cy="437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167" y="2494086"/>
              <a:ext cx="437685" cy="437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167" y="3015049"/>
              <a:ext cx="437685" cy="437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167" y="3579734"/>
              <a:ext cx="437685" cy="437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组合 61"/>
            <p:cNvGrpSpPr>
              <a:grpSpLocks/>
            </p:cNvGrpSpPr>
            <p:nvPr/>
          </p:nvGrpSpPr>
          <p:grpSpPr bwMode="auto">
            <a:xfrm>
              <a:off x="3785096" y="2034607"/>
              <a:ext cx="277722" cy="274435"/>
              <a:chOff x="2244074" y="1280668"/>
              <a:chExt cx="359450" cy="357389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267744" y="1340416"/>
                <a:ext cx="288032" cy="216562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2244074" y="1280668"/>
                <a:ext cx="359450" cy="357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5</a:t>
                </a:r>
                <a:endParaRPr kumimoji="1" lang="en-US" altLang="zh-CN" sz="16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6" name="组合 61"/>
            <p:cNvGrpSpPr>
              <a:grpSpLocks/>
            </p:cNvGrpSpPr>
            <p:nvPr/>
          </p:nvGrpSpPr>
          <p:grpSpPr bwMode="auto">
            <a:xfrm>
              <a:off x="3785094" y="3696387"/>
              <a:ext cx="277722" cy="274435"/>
              <a:chOff x="2244078" y="1280673"/>
              <a:chExt cx="359451" cy="357391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2267744" y="1340416"/>
                <a:ext cx="288032" cy="216562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Rectangle 40"/>
              <p:cNvSpPr>
                <a:spLocks noChangeArrowheads="1"/>
              </p:cNvSpPr>
              <p:nvPr/>
            </p:nvSpPr>
            <p:spPr bwMode="auto">
              <a:xfrm>
                <a:off x="2244078" y="1280673"/>
                <a:ext cx="359451" cy="357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6</a:t>
                </a: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2110371" y="4914383"/>
            <a:ext cx="8004445" cy="800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33"/>
              </a:lnSpc>
            </a:pP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假设：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发送了一帧，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E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发送了一帧，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E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发送了一帧。</a:t>
            </a:r>
            <a:endParaRPr lang="en-US" altLang="zh-CN" sz="1867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933"/>
              </a:lnSpc>
            </a:pP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请分析：此时，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S1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S2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的交换表内容分别是什么？</a:t>
            </a:r>
          </a:p>
        </p:txBody>
      </p:sp>
    </p:spTree>
    <p:extLst>
      <p:ext uri="{BB962C8B-B14F-4D97-AF65-F5344CB8AC3E}">
        <p14:creationId xmlns:p14="http://schemas.microsoft.com/office/powerpoint/2010/main" val="35161989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8"/>
          <p:cNvSpPr/>
          <p:nvPr/>
        </p:nvSpPr>
        <p:spPr>
          <a:xfrm>
            <a:off x="670559" y="1387847"/>
            <a:ext cx="10838687" cy="442346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70559" y="806924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07023" y="776137"/>
            <a:ext cx="4964821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理解以太网交换机的自学习功能</a:t>
            </a:r>
            <a:endParaRPr lang="fr-FR" altLang="zh-CN" sz="2667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4939448" y="2158723"/>
            <a:ext cx="23208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7075435" y="1516649"/>
            <a:ext cx="4213314" cy="3155537"/>
            <a:chOff x="5467217" y="1680542"/>
            <a:chExt cx="3159985" cy="2366653"/>
          </a:xfrm>
        </p:grpSpPr>
        <p:sp>
          <p:nvSpPr>
            <p:cNvPr id="51" name="矩形 50"/>
            <p:cNvSpPr/>
            <p:nvPr/>
          </p:nvSpPr>
          <p:spPr>
            <a:xfrm>
              <a:off x="5481206" y="1995407"/>
              <a:ext cx="2209376" cy="2051788"/>
            </a:xfrm>
            <a:prstGeom prst="rect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H="1">
              <a:off x="7604253" y="3793563"/>
              <a:ext cx="6608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7604253" y="2715661"/>
              <a:ext cx="6716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627126" y="3239407"/>
              <a:ext cx="6379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7604253" y="2159938"/>
              <a:ext cx="6625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24"/>
            <p:cNvSpPr>
              <a:spLocks noChangeArrowheads="1"/>
            </p:cNvSpPr>
            <p:nvPr/>
          </p:nvSpPr>
          <p:spPr bwMode="auto">
            <a:xfrm>
              <a:off x="5802445" y="1680542"/>
              <a:ext cx="1529266" cy="30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ctr" defTabSz="1015975" eaLnBrk="0" hangingPunct="0"/>
              <a:r>
                <a:rPr kumimoji="1" lang="zh-CN" altLang="en-US" sz="1867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以太网交换机 </a:t>
              </a:r>
              <a:r>
                <a:rPr kumimoji="1" lang="en-US" altLang="zh-CN" sz="1867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S2</a:t>
              </a:r>
            </a:p>
          </p:txBody>
        </p:sp>
        <p:sp>
          <p:nvSpPr>
            <p:cNvPr id="93" name="Rectangle 34"/>
            <p:cNvSpPr>
              <a:spLocks noChangeArrowheads="1"/>
            </p:cNvSpPr>
            <p:nvPr/>
          </p:nvSpPr>
          <p:spPr bwMode="auto">
            <a:xfrm>
              <a:off x="8350283" y="1958293"/>
              <a:ext cx="270508" cy="274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r"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E</a:t>
              </a:r>
            </a:p>
          </p:txBody>
        </p:sp>
        <p:grpSp>
          <p:nvGrpSpPr>
            <p:cNvPr id="94" name="组合 57"/>
            <p:cNvGrpSpPr>
              <a:grpSpLocks/>
            </p:cNvGrpSpPr>
            <p:nvPr/>
          </p:nvGrpSpPr>
          <p:grpSpPr bwMode="auto">
            <a:xfrm>
              <a:off x="7460289" y="2022722"/>
              <a:ext cx="277722" cy="274435"/>
              <a:chOff x="2255844" y="1268760"/>
              <a:chExt cx="361437" cy="356297"/>
            </a:xfrm>
          </p:grpSpPr>
          <p:sp>
            <p:nvSpPr>
              <p:cNvPr id="127" name="矩形 126"/>
              <p:cNvSpPr/>
              <p:nvPr/>
            </p:nvSpPr>
            <p:spPr>
              <a:xfrm>
                <a:off x="2267744" y="1340197"/>
                <a:ext cx="288032" cy="2159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8" name="Rectangle 40"/>
              <p:cNvSpPr>
                <a:spLocks noChangeArrowheads="1"/>
              </p:cNvSpPr>
              <p:nvPr/>
            </p:nvSpPr>
            <p:spPr bwMode="auto">
              <a:xfrm>
                <a:off x="2255844" y="1268760"/>
                <a:ext cx="361437" cy="356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kumimoji="1" lang="en-US" altLang="zh-CN" sz="16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5" name="组合 58"/>
            <p:cNvGrpSpPr>
              <a:grpSpLocks/>
            </p:cNvGrpSpPr>
            <p:nvPr/>
          </p:nvGrpSpPr>
          <p:grpSpPr bwMode="auto">
            <a:xfrm>
              <a:off x="7469431" y="2586634"/>
              <a:ext cx="277722" cy="274435"/>
              <a:chOff x="2267744" y="1280668"/>
              <a:chExt cx="361437" cy="357389"/>
            </a:xfrm>
          </p:grpSpPr>
          <p:sp>
            <p:nvSpPr>
              <p:cNvPr id="125" name="矩形 124"/>
              <p:cNvSpPr/>
              <p:nvPr/>
            </p:nvSpPr>
            <p:spPr>
              <a:xfrm>
                <a:off x="2267744" y="1340416"/>
                <a:ext cx="288032" cy="216562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6" name="Rectangle 40"/>
              <p:cNvSpPr>
                <a:spLocks noChangeArrowheads="1"/>
              </p:cNvSpPr>
              <p:nvPr/>
            </p:nvSpPr>
            <p:spPr bwMode="auto">
              <a:xfrm>
                <a:off x="2267744" y="1280668"/>
                <a:ext cx="361437" cy="357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kumimoji="1" lang="en-US" altLang="zh-CN" sz="16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6" name="组合 61"/>
            <p:cNvGrpSpPr>
              <a:grpSpLocks/>
            </p:cNvGrpSpPr>
            <p:nvPr/>
          </p:nvGrpSpPr>
          <p:grpSpPr bwMode="auto">
            <a:xfrm>
              <a:off x="7440312" y="3664536"/>
              <a:ext cx="277722" cy="274435"/>
              <a:chOff x="2244074" y="1280668"/>
              <a:chExt cx="359450" cy="357389"/>
            </a:xfrm>
          </p:grpSpPr>
          <p:sp>
            <p:nvSpPr>
              <p:cNvPr id="123" name="矩形 122"/>
              <p:cNvSpPr/>
              <p:nvPr/>
            </p:nvSpPr>
            <p:spPr>
              <a:xfrm>
                <a:off x="2267744" y="1340416"/>
                <a:ext cx="288032" cy="216562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4" name="Rectangle 40"/>
              <p:cNvSpPr>
                <a:spLocks noChangeArrowheads="1"/>
              </p:cNvSpPr>
              <p:nvPr/>
            </p:nvSpPr>
            <p:spPr bwMode="auto">
              <a:xfrm>
                <a:off x="2244074" y="1280668"/>
                <a:ext cx="359450" cy="357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kumimoji="1" lang="en-US" altLang="zh-CN" sz="16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97" name="组合 64"/>
            <p:cNvGrpSpPr>
              <a:grpSpLocks/>
            </p:cNvGrpSpPr>
            <p:nvPr/>
          </p:nvGrpSpPr>
          <p:grpSpPr bwMode="auto">
            <a:xfrm>
              <a:off x="7449456" y="3100625"/>
              <a:ext cx="277722" cy="274435"/>
              <a:chOff x="2255909" y="1268760"/>
              <a:chExt cx="359450" cy="355703"/>
            </a:xfrm>
          </p:grpSpPr>
          <p:sp>
            <p:nvSpPr>
              <p:cNvPr id="121" name="矩形 120"/>
              <p:cNvSpPr/>
              <p:nvPr/>
            </p:nvSpPr>
            <p:spPr>
              <a:xfrm>
                <a:off x="2267744" y="1340078"/>
                <a:ext cx="288032" cy="21712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2" name="Rectangle 40"/>
              <p:cNvSpPr>
                <a:spLocks noChangeArrowheads="1"/>
              </p:cNvSpPr>
              <p:nvPr/>
            </p:nvSpPr>
            <p:spPr bwMode="auto">
              <a:xfrm>
                <a:off x="2255909" y="1268760"/>
                <a:ext cx="359450" cy="355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kumimoji="1" lang="en-US" altLang="zh-CN" sz="16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8" name="Rectangle 34"/>
            <p:cNvSpPr>
              <a:spLocks noChangeArrowheads="1"/>
            </p:cNvSpPr>
            <p:nvPr/>
          </p:nvSpPr>
          <p:spPr bwMode="auto">
            <a:xfrm>
              <a:off x="8318222" y="3617530"/>
              <a:ext cx="308980" cy="274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r"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H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Rectangle 34"/>
            <p:cNvSpPr>
              <a:spLocks noChangeArrowheads="1"/>
            </p:cNvSpPr>
            <p:nvPr/>
          </p:nvSpPr>
          <p:spPr bwMode="auto">
            <a:xfrm>
              <a:off x="8310608" y="3051755"/>
              <a:ext cx="300565" cy="274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r"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G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00" name="组合 99"/>
            <p:cNvGrpSpPr/>
            <p:nvPr/>
          </p:nvGrpSpPr>
          <p:grpSpPr>
            <a:xfrm>
              <a:off x="5567372" y="2255290"/>
              <a:ext cx="1968560" cy="1377898"/>
              <a:chOff x="1976244" y="2283000"/>
              <a:chExt cx="1968560" cy="1377898"/>
            </a:xfrm>
          </p:grpSpPr>
          <p:sp>
            <p:nvSpPr>
              <p:cNvPr id="112" name="Rectangle 44"/>
              <p:cNvSpPr>
                <a:spLocks noChangeArrowheads="1"/>
              </p:cNvSpPr>
              <p:nvPr/>
            </p:nvSpPr>
            <p:spPr bwMode="auto">
              <a:xfrm>
                <a:off x="1976244" y="2551856"/>
                <a:ext cx="1783576" cy="110904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3" name="Rectangle 49"/>
              <p:cNvSpPr>
                <a:spLocks noChangeArrowheads="1"/>
              </p:cNvSpPr>
              <p:nvPr/>
            </p:nvSpPr>
            <p:spPr bwMode="auto">
              <a:xfrm>
                <a:off x="1998899" y="2521979"/>
                <a:ext cx="1945905" cy="446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20651" tIns="59267" rIns="120651" bIns="59267">
                <a:spAutoFit/>
              </a:bodyPr>
              <a:lstStyle/>
              <a:p>
                <a:pPr defTabSz="1015975" eaLnBrk="0" hangingPunct="0">
                  <a:lnSpc>
                    <a:spcPct val="115000"/>
                  </a:lnSpc>
                </a:pPr>
                <a:r>
                  <a:rPr kumimoji="1"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MAC</a:t>
                </a:r>
                <a:r>
                  <a:rPr kumimoji="1"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地址   接口    有效时间</a:t>
                </a:r>
              </a:p>
              <a:p>
                <a:pPr defTabSz="1015975" eaLnBrk="0" hangingPunct="0">
                  <a:lnSpc>
                    <a:spcPct val="115000"/>
                  </a:lnSpc>
                </a:pPr>
                <a:r>
                  <a:rPr kumimoji="1"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</a:t>
                </a:r>
                <a:endParaRPr kumimoji="1" lang="en-US" altLang="zh-CN" sz="1400" b="1" baseline="-25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4" name="Line 50"/>
              <p:cNvSpPr>
                <a:spLocks noChangeShapeType="1"/>
              </p:cNvSpPr>
              <p:nvPr/>
            </p:nvSpPr>
            <p:spPr bwMode="auto">
              <a:xfrm>
                <a:off x="2745876" y="2551856"/>
                <a:ext cx="0" cy="11090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5" name="Line 45"/>
              <p:cNvSpPr>
                <a:spLocks noChangeShapeType="1"/>
              </p:cNvSpPr>
              <p:nvPr/>
            </p:nvSpPr>
            <p:spPr bwMode="auto">
              <a:xfrm>
                <a:off x="1976244" y="2773176"/>
                <a:ext cx="17835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6" name="Line 46"/>
              <p:cNvSpPr>
                <a:spLocks noChangeShapeType="1"/>
              </p:cNvSpPr>
              <p:nvPr/>
            </p:nvSpPr>
            <p:spPr bwMode="auto">
              <a:xfrm>
                <a:off x="1976244" y="2994495"/>
                <a:ext cx="17835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7" name="Line 47"/>
              <p:cNvSpPr>
                <a:spLocks noChangeShapeType="1"/>
              </p:cNvSpPr>
              <p:nvPr/>
            </p:nvSpPr>
            <p:spPr bwMode="auto">
              <a:xfrm>
                <a:off x="1976244" y="3215814"/>
                <a:ext cx="1783578" cy="1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8" name="Line 66"/>
              <p:cNvSpPr>
                <a:spLocks noChangeShapeType="1"/>
              </p:cNvSpPr>
              <p:nvPr/>
            </p:nvSpPr>
            <p:spPr bwMode="auto">
              <a:xfrm>
                <a:off x="1976244" y="3437133"/>
                <a:ext cx="1783578" cy="1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9" name="Rectangle 24"/>
              <p:cNvSpPr>
                <a:spLocks noChangeArrowheads="1"/>
              </p:cNvSpPr>
              <p:nvPr/>
            </p:nvSpPr>
            <p:spPr bwMode="auto">
              <a:xfrm>
                <a:off x="2474841" y="2283000"/>
                <a:ext cx="720151" cy="305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zh-CN" altLang="en-US" sz="1867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交换表</a:t>
                </a:r>
                <a:endParaRPr kumimoji="1" lang="en-US" altLang="zh-CN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0" name="Line 50"/>
              <p:cNvSpPr>
                <a:spLocks noChangeShapeType="1"/>
              </p:cNvSpPr>
              <p:nvPr/>
            </p:nvSpPr>
            <p:spPr bwMode="auto">
              <a:xfrm>
                <a:off x="3198295" y="2551856"/>
                <a:ext cx="0" cy="11090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1" name="Rectangle 34"/>
            <p:cNvSpPr>
              <a:spLocks noChangeArrowheads="1"/>
            </p:cNvSpPr>
            <p:nvPr/>
          </p:nvSpPr>
          <p:spPr bwMode="auto">
            <a:xfrm>
              <a:off x="8341466" y="2511295"/>
              <a:ext cx="268104" cy="274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r"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F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2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4458" y="1943256"/>
              <a:ext cx="437685" cy="437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4458" y="2494086"/>
              <a:ext cx="437685" cy="437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4458" y="3015049"/>
              <a:ext cx="437685" cy="437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4458" y="3579734"/>
              <a:ext cx="437685" cy="437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6" name="组合 61"/>
            <p:cNvGrpSpPr>
              <a:grpSpLocks/>
            </p:cNvGrpSpPr>
            <p:nvPr/>
          </p:nvGrpSpPr>
          <p:grpSpPr bwMode="auto">
            <a:xfrm>
              <a:off x="5467219" y="2034607"/>
              <a:ext cx="277722" cy="274435"/>
              <a:chOff x="2244074" y="1280668"/>
              <a:chExt cx="359450" cy="357389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2267744" y="1340416"/>
                <a:ext cx="288032" cy="216562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1" name="Rectangle 40"/>
              <p:cNvSpPr>
                <a:spLocks noChangeArrowheads="1"/>
              </p:cNvSpPr>
              <p:nvPr/>
            </p:nvSpPr>
            <p:spPr bwMode="auto">
              <a:xfrm>
                <a:off x="2244074" y="1280668"/>
                <a:ext cx="359450" cy="357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5</a:t>
                </a:r>
                <a:endParaRPr kumimoji="1" lang="en-US" altLang="zh-CN" sz="16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107" name="组合 61"/>
            <p:cNvGrpSpPr>
              <a:grpSpLocks/>
            </p:cNvGrpSpPr>
            <p:nvPr/>
          </p:nvGrpSpPr>
          <p:grpSpPr bwMode="auto">
            <a:xfrm>
              <a:off x="5467217" y="3696387"/>
              <a:ext cx="277722" cy="274435"/>
              <a:chOff x="2244078" y="1280673"/>
              <a:chExt cx="359451" cy="357391"/>
            </a:xfrm>
          </p:grpSpPr>
          <p:sp>
            <p:nvSpPr>
              <p:cNvPr id="108" name="矩形 107"/>
              <p:cNvSpPr/>
              <p:nvPr/>
            </p:nvSpPr>
            <p:spPr>
              <a:xfrm>
                <a:off x="2267744" y="1340416"/>
                <a:ext cx="288032" cy="216562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9" name="Rectangle 40"/>
              <p:cNvSpPr>
                <a:spLocks noChangeArrowheads="1"/>
              </p:cNvSpPr>
              <p:nvPr/>
            </p:nvSpPr>
            <p:spPr bwMode="auto">
              <a:xfrm>
                <a:off x="2244078" y="1280673"/>
                <a:ext cx="359451" cy="357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6</a:t>
                </a: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912408" y="1516649"/>
            <a:ext cx="4256511" cy="3155537"/>
            <a:chOff x="894375" y="1680542"/>
            <a:chExt cx="3192383" cy="2366653"/>
          </a:xfrm>
        </p:grpSpPr>
        <p:sp>
          <p:nvSpPr>
            <p:cNvPr id="55" name="矩形 54"/>
            <p:cNvSpPr/>
            <p:nvPr/>
          </p:nvSpPr>
          <p:spPr>
            <a:xfrm>
              <a:off x="1821963" y="1995407"/>
              <a:ext cx="2209376" cy="2051788"/>
            </a:xfrm>
            <a:prstGeom prst="rect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1600" dirty="0">
                  <a:latin typeface="微软雅黑" pitchFamily="34" charset="-122"/>
                  <a:ea typeface="微软雅黑" pitchFamily="34" charset="-122"/>
                </a:rPr>
                <a:t> </a:t>
              </a:r>
              <a:endParaRPr lang="zh-CN" altLang="en-US" sz="16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56" name="直接连接符 55"/>
            <p:cNvCxnSpPr/>
            <p:nvPr/>
          </p:nvCxnSpPr>
          <p:spPr>
            <a:xfrm flipH="1">
              <a:off x="1249153" y="3793563"/>
              <a:ext cx="6608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1249153" y="2715661"/>
              <a:ext cx="67167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H="1">
              <a:off x="1272026" y="3239407"/>
              <a:ext cx="6379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1249153" y="2159938"/>
              <a:ext cx="6625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4"/>
            <p:cNvSpPr>
              <a:spLocks noChangeArrowheads="1"/>
            </p:cNvSpPr>
            <p:nvPr/>
          </p:nvSpPr>
          <p:spPr bwMode="auto">
            <a:xfrm>
              <a:off x="2143202" y="1680542"/>
              <a:ext cx="1529267" cy="305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ctr" defTabSz="1015975" eaLnBrk="0" hangingPunct="0"/>
              <a:r>
                <a:rPr kumimoji="1" lang="zh-CN" altLang="en-US" sz="1867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以太网交换机 </a:t>
              </a:r>
              <a:r>
                <a:rPr kumimoji="1" lang="en-US" altLang="zh-CN" sz="1867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S1</a:t>
              </a:r>
            </a:p>
          </p:txBody>
        </p:sp>
        <p:sp>
          <p:nvSpPr>
            <p:cNvPr id="61" name="Rectangle 34"/>
            <p:cNvSpPr>
              <a:spLocks noChangeArrowheads="1"/>
            </p:cNvSpPr>
            <p:nvPr/>
          </p:nvSpPr>
          <p:spPr bwMode="auto">
            <a:xfrm>
              <a:off x="900282" y="1958293"/>
              <a:ext cx="298160" cy="274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r"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2" name="组合 57"/>
            <p:cNvGrpSpPr>
              <a:grpSpLocks/>
            </p:cNvGrpSpPr>
            <p:nvPr/>
          </p:nvGrpSpPr>
          <p:grpSpPr bwMode="auto">
            <a:xfrm>
              <a:off x="1812824" y="2022722"/>
              <a:ext cx="277722" cy="274435"/>
              <a:chOff x="2255844" y="1268760"/>
              <a:chExt cx="361437" cy="356297"/>
            </a:xfrm>
          </p:grpSpPr>
          <p:sp>
            <p:nvSpPr>
              <p:cNvPr id="63" name="矩形 62"/>
              <p:cNvSpPr/>
              <p:nvPr/>
            </p:nvSpPr>
            <p:spPr>
              <a:xfrm>
                <a:off x="2267744" y="1340197"/>
                <a:ext cx="288032" cy="215900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4" name="Rectangle 40"/>
              <p:cNvSpPr>
                <a:spLocks noChangeArrowheads="1"/>
              </p:cNvSpPr>
              <p:nvPr/>
            </p:nvSpPr>
            <p:spPr bwMode="auto">
              <a:xfrm>
                <a:off x="2255844" y="1268760"/>
                <a:ext cx="361437" cy="3562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kumimoji="1" lang="en-US" altLang="zh-CN" sz="16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5" name="组合 58"/>
            <p:cNvGrpSpPr>
              <a:grpSpLocks/>
            </p:cNvGrpSpPr>
            <p:nvPr/>
          </p:nvGrpSpPr>
          <p:grpSpPr bwMode="auto">
            <a:xfrm>
              <a:off x="1821966" y="2586634"/>
              <a:ext cx="277722" cy="274435"/>
              <a:chOff x="2267744" y="1280668"/>
              <a:chExt cx="361437" cy="357389"/>
            </a:xfrm>
          </p:grpSpPr>
          <p:sp>
            <p:nvSpPr>
              <p:cNvPr id="66" name="矩形 65"/>
              <p:cNvSpPr/>
              <p:nvPr/>
            </p:nvSpPr>
            <p:spPr>
              <a:xfrm>
                <a:off x="2267744" y="1340416"/>
                <a:ext cx="288032" cy="216562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7" name="Rectangle 40"/>
              <p:cNvSpPr>
                <a:spLocks noChangeArrowheads="1"/>
              </p:cNvSpPr>
              <p:nvPr/>
            </p:nvSpPr>
            <p:spPr bwMode="auto">
              <a:xfrm>
                <a:off x="2267744" y="1280668"/>
                <a:ext cx="361437" cy="357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2</a:t>
                </a:r>
                <a:endParaRPr kumimoji="1" lang="en-US" altLang="zh-CN" sz="16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68" name="组合 61"/>
            <p:cNvGrpSpPr>
              <a:grpSpLocks/>
            </p:cNvGrpSpPr>
            <p:nvPr/>
          </p:nvGrpSpPr>
          <p:grpSpPr bwMode="auto">
            <a:xfrm>
              <a:off x="1792847" y="3664536"/>
              <a:ext cx="277722" cy="274435"/>
              <a:chOff x="2244074" y="1280668"/>
              <a:chExt cx="359450" cy="357389"/>
            </a:xfrm>
          </p:grpSpPr>
          <p:sp>
            <p:nvSpPr>
              <p:cNvPr id="69" name="矩形 68"/>
              <p:cNvSpPr/>
              <p:nvPr/>
            </p:nvSpPr>
            <p:spPr>
              <a:xfrm>
                <a:off x="2267744" y="1340416"/>
                <a:ext cx="288032" cy="216562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0" name="Rectangle 40"/>
              <p:cNvSpPr>
                <a:spLocks noChangeArrowheads="1"/>
              </p:cNvSpPr>
              <p:nvPr/>
            </p:nvSpPr>
            <p:spPr bwMode="auto">
              <a:xfrm>
                <a:off x="2244074" y="1280668"/>
                <a:ext cx="359450" cy="357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kumimoji="1" lang="en-US" altLang="zh-CN" sz="16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71" name="组合 64"/>
            <p:cNvGrpSpPr>
              <a:grpSpLocks/>
            </p:cNvGrpSpPr>
            <p:nvPr/>
          </p:nvGrpSpPr>
          <p:grpSpPr bwMode="auto">
            <a:xfrm>
              <a:off x="1801991" y="3100625"/>
              <a:ext cx="277722" cy="274435"/>
              <a:chOff x="2255909" y="1268760"/>
              <a:chExt cx="359450" cy="355703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2267744" y="1340078"/>
                <a:ext cx="288032" cy="217125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3" name="Rectangle 40"/>
              <p:cNvSpPr>
                <a:spLocks noChangeArrowheads="1"/>
              </p:cNvSpPr>
              <p:nvPr/>
            </p:nvSpPr>
            <p:spPr bwMode="auto">
              <a:xfrm>
                <a:off x="2255909" y="1268760"/>
                <a:ext cx="359450" cy="355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kumimoji="1" lang="en-US" altLang="zh-CN" sz="16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74" name="Rectangle 34"/>
            <p:cNvSpPr>
              <a:spLocks noChangeArrowheads="1"/>
            </p:cNvSpPr>
            <p:nvPr/>
          </p:nvSpPr>
          <p:spPr bwMode="auto">
            <a:xfrm>
              <a:off x="912200" y="3617530"/>
              <a:ext cx="304172" cy="274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r"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D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Rectangle 34"/>
            <p:cNvSpPr>
              <a:spLocks noChangeArrowheads="1"/>
            </p:cNvSpPr>
            <p:nvPr/>
          </p:nvSpPr>
          <p:spPr bwMode="auto">
            <a:xfrm>
              <a:off x="909899" y="3051755"/>
              <a:ext cx="288542" cy="274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r"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6" name="组合 75"/>
            <p:cNvGrpSpPr/>
            <p:nvPr/>
          </p:nvGrpSpPr>
          <p:grpSpPr>
            <a:xfrm>
              <a:off x="2140853" y="2255290"/>
              <a:ext cx="1945905" cy="1377898"/>
              <a:chOff x="2208968" y="2283000"/>
              <a:chExt cx="1945905" cy="1377898"/>
            </a:xfrm>
          </p:grpSpPr>
          <p:sp>
            <p:nvSpPr>
              <p:cNvPr id="77" name="Rectangle 44"/>
              <p:cNvSpPr>
                <a:spLocks noChangeArrowheads="1"/>
              </p:cNvSpPr>
              <p:nvPr/>
            </p:nvSpPr>
            <p:spPr bwMode="auto">
              <a:xfrm>
                <a:off x="2248098" y="2551856"/>
                <a:ext cx="1783576" cy="110904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8" name="Rectangle 49"/>
              <p:cNvSpPr>
                <a:spLocks noChangeArrowheads="1"/>
              </p:cNvSpPr>
              <p:nvPr/>
            </p:nvSpPr>
            <p:spPr bwMode="auto">
              <a:xfrm>
                <a:off x="2208968" y="2521979"/>
                <a:ext cx="1945905" cy="446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120651" tIns="59267" rIns="120651" bIns="59267">
                <a:spAutoFit/>
              </a:bodyPr>
              <a:lstStyle/>
              <a:p>
                <a:pPr defTabSz="1015975" eaLnBrk="0" hangingPunct="0">
                  <a:lnSpc>
                    <a:spcPct val="115000"/>
                  </a:lnSpc>
                </a:pPr>
                <a:r>
                  <a:rPr kumimoji="1"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MAC</a:t>
                </a:r>
                <a:r>
                  <a:rPr kumimoji="1"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地址   接口    有效时间</a:t>
                </a:r>
              </a:p>
              <a:p>
                <a:pPr defTabSz="1015975" eaLnBrk="0" hangingPunct="0">
                  <a:lnSpc>
                    <a:spcPct val="115000"/>
                  </a:lnSpc>
                </a:pPr>
                <a:r>
                  <a:rPr kumimoji="1"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</a:t>
                </a:r>
                <a:endParaRPr kumimoji="1" lang="en-US" altLang="zh-CN" sz="1400" b="1" baseline="-25000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9" name="Line 50"/>
              <p:cNvSpPr>
                <a:spLocks noChangeShapeType="1"/>
              </p:cNvSpPr>
              <p:nvPr/>
            </p:nvSpPr>
            <p:spPr bwMode="auto">
              <a:xfrm>
                <a:off x="2968302" y="2551856"/>
                <a:ext cx="0" cy="11090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0" name="Line 45"/>
              <p:cNvSpPr>
                <a:spLocks noChangeShapeType="1"/>
              </p:cNvSpPr>
              <p:nvPr/>
            </p:nvSpPr>
            <p:spPr bwMode="auto">
              <a:xfrm>
                <a:off x="2248098" y="2773176"/>
                <a:ext cx="17835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1" name="Line 46"/>
              <p:cNvSpPr>
                <a:spLocks noChangeShapeType="1"/>
              </p:cNvSpPr>
              <p:nvPr/>
            </p:nvSpPr>
            <p:spPr bwMode="auto">
              <a:xfrm>
                <a:off x="2248098" y="2994495"/>
                <a:ext cx="17835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2" name="Line 47"/>
              <p:cNvSpPr>
                <a:spLocks noChangeShapeType="1"/>
              </p:cNvSpPr>
              <p:nvPr/>
            </p:nvSpPr>
            <p:spPr bwMode="auto">
              <a:xfrm>
                <a:off x="2248098" y="3215814"/>
                <a:ext cx="1783578" cy="1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3" name="Line 66"/>
              <p:cNvSpPr>
                <a:spLocks noChangeShapeType="1"/>
              </p:cNvSpPr>
              <p:nvPr/>
            </p:nvSpPr>
            <p:spPr bwMode="auto">
              <a:xfrm>
                <a:off x="2248098" y="3437133"/>
                <a:ext cx="1783578" cy="1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4" name="Rectangle 24"/>
              <p:cNvSpPr>
                <a:spLocks noChangeArrowheads="1"/>
              </p:cNvSpPr>
              <p:nvPr/>
            </p:nvSpPr>
            <p:spPr bwMode="auto">
              <a:xfrm>
                <a:off x="2746695" y="2283000"/>
                <a:ext cx="720151" cy="305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zh-CN" altLang="en-US" sz="1867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交换表</a:t>
                </a:r>
                <a:endParaRPr kumimoji="1" lang="en-US" altLang="zh-CN" sz="1867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5" name="Line 50"/>
              <p:cNvSpPr>
                <a:spLocks noChangeShapeType="1"/>
              </p:cNvSpPr>
              <p:nvPr/>
            </p:nvSpPr>
            <p:spPr bwMode="auto">
              <a:xfrm>
                <a:off x="3420721" y="2551856"/>
                <a:ext cx="0" cy="11090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6" name="Rectangle 34"/>
            <p:cNvSpPr>
              <a:spLocks noChangeArrowheads="1"/>
            </p:cNvSpPr>
            <p:nvPr/>
          </p:nvSpPr>
          <p:spPr bwMode="auto">
            <a:xfrm>
              <a:off x="894375" y="2511295"/>
              <a:ext cx="286138" cy="274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0651" tIns="59267" rIns="120651" bIns="59267">
              <a:spAutoFit/>
            </a:bodyPr>
            <a:lstStyle/>
            <a:p>
              <a:pPr algn="r" defTabSz="1015975" eaLnBrk="0" hangingPunct="0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endParaRPr kumimoji="1" lang="en-US" altLang="zh-CN" sz="1600" b="1" baseline="-25000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87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167" y="1943256"/>
              <a:ext cx="437685" cy="437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167" y="2494086"/>
              <a:ext cx="437685" cy="437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167" y="3015049"/>
              <a:ext cx="437685" cy="437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167" y="3579734"/>
              <a:ext cx="437685" cy="437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" name="组合 61"/>
            <p:cNvGrpSpPr>
              <a:grpSpLocks/>
            </p:cNvGrpSpPr>
            <p:nvPr/>
          </p:nvGrpSpPr>
          <p:grpSpPr bwMode="auto">
            <a:xfrm>
              <a:off x="3785096" y="2034607"/>
              <a:ext cx="277722" cy="274435"/>
              <a:chOff x="2244074" y="1280668"/>
              <a:chExt cx="359450" cy="357389"/>
            </a:xfrm>
          </p:grpSpPr>
          <p:sp>
            <p:nvSpPr>
              <p:cNvPr id="43" name="矩形 42"/>
              <p:cNvSpPr/>
              <p:nvPr/>
            </p:nvSpPr>
            <p:spPr>
              <a:xfrm>
                <a:off x="2267744" y="1340416"/>
                <a:ext cx="288032" cy="216562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2244074" y="1280668"/>
                <a:ext cx="359450" cy="357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5</a:t>
                </a:r>
                <a:endParaRPr kumimoji="1" lang="en-US" altLang="zh-CN" sz="1600" b="1" baseline="-25000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6" name="组合 61"/>
            <p:cNvGrpSpPr>
              <a:grpSpLocks/>
            </p:cNvGrpSpPr>
            <p:nvPr/>
          </p:nvGrpSpPr>
          <p:grpSpPr bwMode="auto">
            <a:xfrm>
              <a:off x="3785094" y="3696387"/>
              <a:ext cx="277722" cy="274435"/>
              <a:chOff x="2244078" y="1280673"/>
              <a:chExt cx="359451" cy="357391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2267744" y="1340416"/>
                <a:ext cx="288032" cy="216562"/>
              </a:xfrm>
              <a:prstGeom prst="rect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>
                <a:scene3d>
                  <a:camera prst="orthographicFront">
                    <a:rot lat="0" lon="0" rev="0"/>
                  </a:camera>
                  <a:lightRig rig="glow" dir="t">
                    <a:rot lat="0" lon="0" rev="3600000"/>
                  </a:lightRig>
                </a:scene3d>
                <a:sp3d prstMaterial="softEdge">
                  <a:bevelT w="29210" h="16510"/>
                  <a:contourClr>
                    <a:schemeClr val="accent4">
                      <a:alpha val="95000"/>
                    </a:schemeClr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1600" b="1" dirty="0">
                  <a:ln>
                    <a:prstDash val="solid"/>
                  </a:ln>
                  <a:gradFill rotWithShape="1">
                    <a:gsLst>
                      <a:gs pos="0">
                        <a:schemeClr val="accent4">
                          <a:tint val="70000"/>
                          <a:satMod val="200000"/>
                        </a:schemeClr>
                      </a:gs>
                      <a:gs pos="40000">
                        <a:schemeClr val="accent4">
                          <a:tint val="90000"/>
                          <a:satMod val="130000"/>
                        </a:schemeClr>
                      </a:gs>
                      <a:gs pos="50000">
                        <a:schemeClr val="accent4">
                          <a:tint val="90000"/>
                          <a:satMod val="130000"/>
                        </a:schemeClr>
                      </a:gs>
                      <a:gs pos="68000">
                        <a:schemeClr val="accent4">
                          <a:tint val="90000"/>
                          <a:satMod val="130000"/>
                        </a:schemeClr>
                      </a:gs>
                      <a:gs pos="100000">
                        <a:schemeClr val="accent4">
                          <a:tint val="70000"/>
                          <a:satMod val="200000"/>
                        </a:schemeClr>
                      </a:gs>
                    </a:gsLst>
                    <a:lin ang="5400000"/>
                  </a:gradFill>
                  <a:effectLst>
                    <a:outerShdw blurRad="88000" dist="50800" dir="5040000" algn="tl">
                      <a:schemeClr val="accent4">
                        <a:tint val="80000"/>
                        <a:satMod val="250000"/>
                        <a:alpha val="45000"/>
                      </a:schemeClr>
                    </a:outerShdw>
                  </a:effectLst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Rectangle 40"/>
              <p:cNvSpPr>
                <a:spLocks noChangeArrowheads="1"/>
              </p:cNvSpPr>
              <p:nvPr/>
            </p:nvSpPr>
            <p:spPr bwMode="auto">
              <a:xfrm>
                <a:off x="2244078" y="1280673"/>
                <a:ext cx="359451" cy="357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20651" tIns="59267" rIns="120651" bIns="59267">
                <a:spAutoFit/>
              </a:bodyPr>
              <a:lstStyle/>
              <a:p>
                <a:pPr defTabSz="1015975" eaLnBrk="0" hangingPunct="0"/>
                <a:r>
                  <a:rPr kumimoji="1" lang="en-US" altLang="zh-CN" sz="1600" b="1" dirty="0">
                    <a:latin typeface="微软雅黑" pitchFamily="34" charset="-122"/>
                    <a:ea typeface="微软雅黑" pitchFamily="34" charset="-122"/>
                  </a:rPr>
                  <a:t>6</a:t>
                </a:r>
              </a:p>
            </p:txBody>
          </p:sp>
        </p:grpSp>
      </p:grpSp>
      <p:sp>
        <p:nvSpPr>
          <p:cNvPr id="10" name="矩形 9"/>
          <p:cNvSpPr/>
          <p:nvPr/>
        </p:nvSpPr>
        <p:spPr>
          <a:xfrm>
            <a:off x="2110371" y="4853695"/>
            <a:ext cx="8004445" cy="800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933"/>
              </a:lnSpc>
            </a:pP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假设：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B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发送了一帧，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C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E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发送了一帧，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E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A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发送了一帧。</a:t>
            </a:r>
            <a:endParaRPr lang="en-US" altLang="zh-CN" sz="1867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933"/>
              </a:lnSpc>
            </a:pP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请分析：此时，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S1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867" b="1" dirty="0">
                <a:latin typeface="微软雅黑" pitchFamily="34" charset="-122"/>
                <a:ea typeface="微软雅黑" pitchFamily="34" charset="-122"/>
              </a:rPr>
              <a:t>S2 </a:t>
            </a:r>
            <a:r>
              <a:rPr lang="zh-CN" altLang="en-US" sz="1867" b="1" dirty="0">
                <a:latin typeface="微软雅黑" pitchFamily="34" charset="-122"/>
                <a:ea typeface="微软雅黑" pitchFamily="34" charset="-122"/>
              </a:rPr>
              <a:t>的交换表内容分别是什么？</a:t>
            </a:r>
          </a:p>
        </p:txBody>
      </p:sp>
      <p:sp>
        <p:nvSpPr>
          <p:cNvPr id="129" name="矩形 128"/>
          <p:cNvSpPr/>
          <p:nvPr/>
        </p:nvSpPr>
        <p:spPr>
          <a:xfrm>
            <a:off x="2853767" y="2924232"/>
            <a:ext cx="2118627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67" b="1" dirty="0">
                <a:latin typeface="微软雅黑" pitchFamily="34" charset="-122"/>
                <a:ea typeface="微软雅黑" pitchFamily="34" charset="-122"/>
              </a:rPr>
              <a:t>A             1</a:t>
            </a:r>
            <a:endParaRPr lang="zh-CN" altLang="en-US" sz="1467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7460344" y="2924232"/>
            <a:ext cx="2118627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67" b="1" dirty="0">
                <a:latin typeface="微软雅黑" pitchFamily="34" charset="-122"/>
                <a:ea typeface="微软雅黑" pitchFamily="34" charset="-122"/>
              </a:rPr>
              <a:t>A             5</a:t>
            </a:r>
            <a:endParaRPr lang="zh-CN" altLang="en-US" sz="1467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2853767" y="3206408"/>
            <a:ext cx="2118627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67" b="1" dirty="0">
                <a:latin typeface="微软雅黑" pitchFamily="34" charset="-122"/>
                <a:ea typeface="微软雅黑" pitchFamily="34" charset="-122"/>
              </a:rPr>
              <a:t>C             2</a:t>
            </a:r>
            <a:endParaRPr lang="zh-CN" altLang="en-US" sz="1467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460344" y="3222884"/>
            <a:ext cx="2118627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67" b="1" dirty="0">
                <a:latin typeface="微软雅黑" pitchFamily="34" charset="-122"/>
                <a:ea typeface="微软雅黑" pitchFamily="34" charset="-122"/>
              </a:rPr>
              <a:t>C             5</a:t>
            </a:r>
            <a:endParaRPr lang="zh-CN" altLang="en-US" sz="1467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7460344" y="3531976"/>
            <a:ext cx="2118627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67" b="1" dirty="0">
                <a:latin typeface="微软雅黑" pitchFamily="34" charset="-122"/>
                <a:ea typeface="微软雅黑" pitchFamily="34" charset="-122"/>
              </a:rPr>
              <a:t>E             1</a:t>
            </a:r>
            <a:endParaRPr lang="zh-CN" altLang="en-US" sz="1467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2853767" y="3504542"/>
            <a:ext cx="2118627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67" b="1" dirty="0">
                <a:latin typeface="微软雅黑" pitchFamily="34" charset="-122"/>
                <a:ea typeface="微软雅黑" pitchFamily="34" charset="-122"/>
              </a:rPr>
              <a:t>E             5</a:t>
            </a:r>
            <a:endParaRPr lang="zh-CN" altLang="en-US" sz="1467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8811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sym typeface="Arial" panose="020B0604020202020204" pitchFamily="34" charset="0"/>
              </a:rPr>
              <a:t>虚拟局域网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VLAN – Virtual LAN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A8E32-B17B-4D99-9230-55BB929D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VLAN – </a:t>
            </a:r>
            <a:r>
              <a:rPr lang="zh-CN" altLang="en-US" dirty="0"/>
              <a:t>为什么要有</a:t>
            </a:r>
            <a:r>
              <a:rPr lang="en-US" altLang="zh-CN" dirty="0"/>
              <a:t>VLAN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E6C13-A982-4D57-81C5-15E117232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5842552" cy="3809999"/>
          </a:xfrm>
        </p:spPr>
        <p:txBody>
          <a:bodyPr/>
          <a:lstStyle/>
          <a:p>
            <a:r>
              <a:rPr lang="zh-CN" altLang="en-US" dirty="0"/>
              <a:t>考虑一个场景：</a:t>
            </a:r>
            <a:endParaRPr lang="en-US" altLang="zh-CN" dirty="0"/>
          </a:p>
          <a:p>
            <a:pPr lvl="1"/>
            <a:r>
              <a:rPr lang="en-US" altLang="zh-CN" dirty="0"/>
              <a:t>CS</a:t>
            </a:r>
            <a:r>
              <a:rPr lang="zh-CN" altLang="en-US" dirty="0"/>
              <a:t>用户把办公室移动到</a:t>
            </a:r>
            <a:r>
              <a:rPr lang="en-US" altLang="zh-CN" dirty="0"/>
              <a:t>EE</a:t>
            </a:r>
            <a:r>
              <a:rPr lang="zh-CN" altLang="en-US" dirty="0"/>
              <a:t>系的楼，但是仍然希望连接</a:t>
            </a:r>
            <a:r>
              <a:rPr lang="en-US" altLang="zh-CN" dirty="0"/>
              <a:t>CS</a:t>
            </a:r>
            <a:r>
              <a:rPr lang="zh-CN" altLang="en-US" dirty="0"/>
              <a:t>系的局域网</a:t>
            </a:r>
            <a:endParaRPr lang="en-US" altLang="zh-CN" dirty="0"/>
          </a:p>
          <a:p>
            <a:pPr lvl="1"/>
            <a:r>
              <a:rPr lang="zh-CN" altLang="en-US" dirty="0"/>
              <a:t>如果只采用一个广播域</a:t>
            </a:r>
            <a:endParaRPr lang="en-US" altLang="zh-CN" dirty="0"/>
          </a:p>
          <a:p>
            <a:pPr lvl="2"/>
            <a:r>
              <a:rPr lang="zh-CN" altLang="en-US" dirty="0"/>
              <a:t>则所有的链路层流量（例如</a:t>
            </a:r>
            <a:r>
              <a:rPr lang="en-US" altLang="zh-CN" dirty="0"/>
              <a:t>ARP</a:t>
            </a:r>
            <a:r>
              <a:rPr lang="zh-CN" altLang="en-US" dirty="0"/>
              <a:t>、</a:t>
            </a:r>
            <a:r>
              <a:rPr lang="en-US" altLang="zh-CN" dirty="0"/>
              <a:t>DHCP</a:t>
            </a:r>
            <a:r>
              <a:rPr lang="zh-CN" altLang="en-US" dirty="0"/>
              <a:t>等）都需要穿过整个局域网</a:t>
            </a:r>
            <a:endParaRPr lang="en-US" altLang="zh-CN" dirty="0"/>
          </a:p>
          <a:p>
            <a:pPr lvl="2"/>
            <a:r>
              <a:rPr lang="zh-CN" altLang="en-US" dirty="0"/>
              <a:t>带来安全、隐私、效率问题</a:t>
            </a:r>
          </a:p>
        </p:txBody>
      </p:sp>
      <p:sp>
        <p:nvSpPr>
          <p:cNvPr id="4" name="Freeform 81">
            <a:extLst>
              <a:ext uri="{FF2B5EF4-FFF2-40B4-BE49-F238E27FC236}">
                <a16:creationId xmlns:a16="http://schemas.microsoft.com/office/drawing/2014/main" id="{CF168D6B-75B1-4B35-862B-49D4B0CCE078}"/>
              </a:ext>
            </a:extLst>
          </p:cNvPr>
          <p:cNvSpPr>
            <a:spLocks/>
          </p:cNvSpPr>
          <p:nvPr/>
        </p:nvSpPr>
        <p:spPr bwMode="auto">
          <a:xfrm rot="5400000">
            <a:off x="8239581" y="2049010"/>
            <a:ext cx="2789237" cy="4313238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Line 33">
            <a:extLst>
              <a:ext uri="{FF2B5EF4-FFF2-40B4-BE49-F238E27FC236}">
                <a16:creationId xmlns:a16="http://schemas.microsoft.com/office/drawing/2014/main" id="{4DCEF57A-159C-4967-9921-DA81FE969C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71343" y="3822247"/>
            <a:ext cx="11811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Line 34">
            <a:extLst>
              <a:ext uri="{FF2B5EF4-FFF2-40B4-BE49-F238E27FC236}">
                <a16:creationId xmlns:a16="http://schemas.microsoft.com/office/drawing/2014/main" id="{66D90559-BE7B-4A10-9C37-AE49F7B26B8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3568" y="3814310"/>
            <a:ext cx="0" cy="946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7" name="Line 35">
            <a:extLst>
              <a:ext uri="{FF2B5EF4-FFF2-40B4-BE49-F238E27FC236}">
                <a16:creationId xmlns:a16="http://schemas.microsoft.com/office/drawing/2014/main" id="{088A91A6-A2B5-4A05-B0B0-957AC68BD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74693" y="3771447"/>
            <a:ext cx="1063625" cy="1047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8" name="Line 59">
            <a:extLst>
              <a:ext uri="{FF2B5EF4-FFF2-40B4-BE49-F238E27FC236}">
                <a16:creationId xmlns:a16="http://schemas.microsoft.com/office/drawing/2014/main" id="{20BBABB6-4EEC-4BFC-AACB-2E0CBB98D2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35018" y="3372985"/>
            <a:ext cx="706437" cy="274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9" name="Line 60">
            <a:extLst>
              <a:ext uri="{FF2B5EF4-FFF2-40B4-BE49-F238E27FC236}">
                <a16:creationId xmlns:a16="http://schemas.microsoft.com/office/drawing/2014/main" id="{A31A5579-85BA-46E8-A5D7-6C8846C02D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5955" y="3165022"/>
            <a:ext cx="385763" cy="490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" name="Line 77">
            <a:extLst>
              <a:ext uri="{FF2B5EF4-FFF2-40B4-BE49-F238E27FC236}">
                <a16:creationId xmlns:a16="http://schemas.microsoft.com/office/drawing/2014/main" id="{0563CFF2-A6E7-4935-8332-A6B66F613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9084130" y="3265035"/>
            <a:ext cx="49847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" name="Line 78">
            <a:extLst>
              <a:ext uri="{FF2B5EF4-FFF2-40B4-BE49-F238E27FC236}">
                <a16:creationId xmlns:a16="http://schemas.microsoft.com/office/drawing/2014/main" id="{613EEEE3-B2C3-4E5E-916E-6B66F4E7B0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80855" y="3198360"/>
            <a:ext cx="490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11FEFF91-61EB-49A7-800C-0B5F7591D2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4468" y="4704897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3A072427-8B15-4D58-B338-0B6411EECA8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8305" y="4735060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4" name="Line 22">
            <a:extLst>
              <a:ext uri="{FF2B5EF4-FFF2-40B4-BE49-F238E27FC236}">
                <a16:creationId xmlns:a16="http://schemas.microsoft.com/office/drawing/2014/main" id="{B08F23DF-0464-400E-A022-8CF88934E6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9605" y="4754110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15" name="Group 44">
            <a:extLst>
              <a:ext uri="{FF2B5EF4-FFF2-40B4-BE49-F238E27FC236}">
                <a16:creationId xmlns:a16="http://schemas.microsoft.com/office/drawing/2014/main" id="{F121805A-554D-4F52-B804-F63F9687C5DC}"/>
              </a:ext>
            </a:extLst>
          </p:cNvPr>
          <p:cNvGrpSpPr>
            <a:grpSpLocks/>
          </p:cNvGrpSpPr>
          <p:nvPr/>
        </p:nvGrpSpPr>
        <p:grpSpPr bwMode="auto">
          <a:xfrm>
            <a:off x="7711967" y="4578085"/>
            <a:ext cx="328359" cy="310623"/>
            <a:chOff x="-44" y="1473"/>
            <a:chExt cx="981" cy="1105"/>
          </a:xfrm>
        </p:grpSpPr>
        <p:pic>
          <p:nvPicPr>
            <p:cNvPr id="16" name="Picture 45" descr="desktop_computer_stylized_medium">
              <a:extLst>
                <a:ext uri="{FF2B5EF4-FFF2-40B4-BE49-F238E27FC236}">
                  <a16:creationId xmlns:a16="http://schemas.microsoft.com/office/drawing/2014/main" id="{73843DB8-373E-4E28-844B-B6E7C03C97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Freeform 46">
              <a:extLst>
                <a:ext uri="{FF2B5EF4-FFF2-40B4-BE49-F238E27FC236}">
                  <a16:creationId xmlns:a16="http://schemas.microsoft.com/office/drawing/2014/main" id="{A0729487-75B5-4E73-8172-EF938F5075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8" name="Group 44">
            <a:extLst>
              <a:ext uri="{FF2B5EF4-FFF2-40B4-BE49-F238E27FC236}">
                <a16:creationId xmlns:a16="http://schemas.microsoft.com/office/drawing/2014/main" id="{2326C433-A5A1-49D4-8653-E68DA7A8862E}"/>
              </a:ext>
            </a:extLst>
          </p:cNvPr>
          <p:cNvGrpSpPr>
            <a:grpSpLocks/>
          </p:cNvGrpSpPr>
          <p:nvPr/>
        </p:nvGrpSpPr>
        <p:grpSpPr bwMode="auto">
          <a:xfrm>
            <a:off x="7946509" y="4873252"/>
            <a:ext cx="328359" cy="310623"/>
            <a:chOff x="-44" y="1473"/>
            <a:chExt cx="981" cy="1105"/>
          </a:xfrm>
        </p:grpSpPr>
        <p:pic>
          <p:nvPicPr>
            <p:cNvPr id="19" name="Picture 45" descr="desktop_computer_stylized_medium">
              <a:extLst>
                <a:ext uri="{FF2B5EF4-FFF2-40B4-BE49-F238E27FC236}">
                  <a16:creationId xmlns:a16="http://schemas.microsoft.com/office/drawing/2014/main" id="{D2173A16-9598-4101-94E0-D6A994C129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46">
              <a:extLst>
                <a:ext uri="{FF2B5EF4-FFF2-40B4-BE49-F238E27FC236}">
                  <a16:creationId xmlns:a16="http://schemas.microsoft.com/office/drawing/2014/main" id="{D40E71E1-50DF-4EE5-B0DC-59363CC8F5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1" name="Group 44">
            <a:extLst>
              <a:ext uri="{FF2B5EF4-FFF2-40B4-BE49-F238E27FC236}">
                <a16:creationId xmlns:a16="http://schemas.microsoft.com/office/drawing/2014/main" id="{6375A002-D97F-4252-9C95-84AEFA36CC89}"/>
              </a:ext>
            </a:extLst>
          </p:cNvPr>
          <p:cNvGrpSpPr>
            <a:grpSpLocks/>
          </p:cNvGrpSpPr>
          <p:nvPr/>
        </p:nvGrpSpPr>
        <p:grpSpPr bwMode="auto">
          <a:xfrm>
            <a:off x="8251413" y="4892930"/>
            <a:ext cx="328359" cy="310623"/>
            <a:chOff x="-44" y="1473"/>
            <a:chExt cx="981" cy="1105"/>
          </a:xfrm>
        </p:grpSpPr>
        <p:pic>
          <p:nvPicPr>
            <p:cNvPr id="22" name="Picture 45" descr="desktop_computer_stylized_medium">
              <a:extLst>
                <a:ext uri="{FF2B5EF4-FFF2-40B4-BE49-F238E27FC236}">
                  <a16:creationId xmlns:a16="http://schemas.microsoft.com/office/drawing/2014/main" id="{3DD2B034-B867-4E46-90EA-2D6E6A4BE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Freeform 46">
              <a:extLst>
                <a:ext uri="{FF2B5EF4-FFF2-40B4-BE49-F238E27FC236}">
                  <a16:creationId xmlns:a16="http://schemas.microsoft.com/office/drawing/2014/main" id="{2E3A01F3-DA18-46D8-AD40-1F6032DD1F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4" name="Line 21">
            <a:extLst>
              <a:ext uri="{FF2B5EF4-FFF2-40B4-BE49-F238E27FC236}">
                <a16:creationId xmlns:a16="http://schemas.microsoft.com/office/drawing/2014/main" id="{D0E2A59F-F1BD-4DE4-9CC7-3263D596E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66605" y="4709660"/>
            <a:ext cx="219075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43CA2D8-434F-4DF4-803C-08123288B5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99955" y="5028747"/>
            <a:ext cx="69850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639A94E8-2022-43E7-BF78-B4DB41C38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934905" y="5035097"/>
            <a:ext cx="41275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7" name="Line 20">
            <a:extLst>
              <a:ext uri="{FF2B5EF4-FFF2-40B4-BE49-F238E27FC236}">
                <a16:creationId xmlns:a16="http://schemas.microsoft.com/office/drawing/2014/main" id="{BEFACD0A-AE47-4201-A782-C0FF0017E7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74580" y="4958897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28" name="Group 44">
            <a:extLst>
              <a:ext uri="{FF2B5EF4-FFF2-40B4-BE49-F238E27FC236}">
                <a16:creationId xmlns:a16="http://schemas.microsoft.com/office/drawing/2014/main" id="{3F8B047A-18FD-446E-AA0A-1CF0E9A76410}"/>
              </a:ext>
            </a:extLst>
          </p:cNvPr>
          <p:cNvGrpSpPr>
            <a:grpSpLocks/>
          </p:cNvGrpSpPr>
          <p:nvPr/>
        </p:nvGrpSpPr>
        <p:grpSpPr bwMode="auto">
          <a:xfrm>
            <a:off x="8484944" y="5133814"/>
            <a:ext cx="328359" cy="310623"/>
            <a:chOff x="-44" y="1473"/>
            <a:chExt cx="981" cy="1105"/>
          </a:xfrm>
        </p:grpSpPr>
        <p:pic>
          <p:nvPicPr>
            <p:cNvPr id="29" name="Picture 45" descr="desktop_computer_stylized_medium">
              <a:extLst>
                <a:ext uri="{FF2B5EF4-FFF2-40B4-BE49-F238E27FC236}">
                  <a16:creationId xmlns:a16="http://schemas.microsoft.com/office/drawing/2014/main" id="{0F76AF1F-4FF1-4611-A43B-C5088CB87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46">
              <a:extLst>
                <a:ext uri="{FF2B5EF4-FFF2-40B4-BE49-F238E27FC236}">
                  <a16:creationId xmlns:a16="http://schemas.microsoft.com/office/drawing/2014/main" id="{127BFDB4-A348-45A3-9BDD-3E384C66A7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31" name="Group 44">
            <a:extLst>
              <a:ext uri="{FF2B5EF4-FFF2-40B4-BE49-F238E27FC236}">
                <a16:creationId xmlns:a16="http://schemas.microsoft.com/office/drawing/2014/main" id="{B393A666-D4DC-4F53-9D18-64831088C1D0}"/>
              </a:ext>
            </a:extLst>
          </p:cNvPr>
          <p:cNvGrpSpPr>
            <a:grpSpLocks/>
          </p:cNvGrpSpPr>
          <p:nvPr/>
        </p:nvGrpSpPr>
        <p:grpSpPr bwMode="auto">
          <a:xfrm>
            <a:off x="8748803" y="5177920"/>
            <a:ext cx="328359" cy="310623"/>
            <a:chOff x="-44" y="1473"/>
            <a:chExt cx="981" cy="1105"/>
          </a:xfrm>
        </p:grpSpPr>
        <p:pic>
          <p:nvPicPr>
            <p:cNvPr id="32" name="Picture 45" descr="desktop_computer_stylized_medium">
              <a:extLst>
                <a:ext uri="{FF2B5EF4-FFF2-40B4-BE49-F238E27FC236}">
                  <a16:creationId xmlns:a16="http://schemas.microsoft.com/office/drawing/2014/main" id="{C2B5A8A9-83AF-4F6D-8605-4421210CB1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F059DCE1-74C1-409B-A3C3-56CDFCE45C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34" name="Picture 3">
            <a:extLst>
              <a:ext uri="{FF2B5EF4-FFF2-40B4-BE49-F238E27FC236}">
                <a16:creationId xmlns:a16="http://schemas.microsoft.com/office/drawing/2014/main" id="{3B3A074C-1F9E-4997-B9C2-DB7A24FAC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705" y="4606472"/>
            <a:ext cx="390525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35" name="Picture 3">
            <a:extLst>
              <a:ext uri="{FF2B5EF4-FFF2-40B4-BE49-F238E27FC236}">
                <a16:creationId xmlns:a16="http://schemas.microsoft.com/office/drawing/2014/main" id="{99895750-012C-4A62-A694-D854E5FEE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7093" y="4874760"/>
            <a:ext cx="392112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36" name="Group 44">
            <a:extLst>
              <a:ext uri="{FF2B5EF4-FFF2-40B4-BE49-F238E27FC236}">
                <a16:creationId xmlns:a16="http://schemas.microsoft.com/office/drawing/2014/main" id="{7A75E97E-D4BB-4571-B514-6FB934D8F55F}"/>
              </a:ext>
            </a:extLst>
          </p:cNvPr>
          <p:cNvGrpSpPr>
            <a:grpSpLocks/>
          </p:cNvGrpSpPr>
          <p:nvPr/>
        </p:nvGrpSpPr>
        <p:grpSpPr bwMode="auto">
          <a:xfrm>
            <a:off x="8994466" y="4828470"/>
            <a:ext cx="328359" cy="310623"/>
            <a:chOff x="-44" y="1473"/>
            <a:chExt cx="981" cy="1105"/>
          </a:xfrm>
        </p:grpSpPr>
        <p:pic>
          <p:nvPicPr>
            <p:cNvPr id="37" name="Picture 45" descr="desktop_computer_stylized_medium">
              <a:extLst>
                <a:ext uri="{FF2B5EF4-FFF2-40B4-BE49-F238E27FC236}">
                  <a16:creationId xmlns:a16="http://schemas.microsoft.com/office/drawing/2014/main" id="{14DAF5B2-6003-4A4F-BF49-E5BD55836C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id="{E6486E32-DEC9-4022-A8ED-349492C5F1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9" name="Line 20">
            <a:extLst>
              <a:ext uri="{FF2B5EF4-FFF2-40B4-BE49-F238E27FC236}">
                <a16:creationId xmlns:a16="http://schemas.microsoft.com/office/drawing/2014/main" id="{A5F2BC45-2D63-4F12-BAEC-C0C18A8583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409693" y="487793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0" name="Line 21">
            <a:extLst>
              <a:ext uri="{FF2B5EF4-FFF2-40B4-BE49-F238E27FC236}">
                <a16:creationId xmlns:a16="http://schemas.microsoft.com/office/drawing/2014/main" id="{E36F19F7-B8FF-4BAB-BCF5-55FBE5CAAC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33530" y="4908097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1" name="Line 22">
            <a:extLst>
              <a:ext uri="{FF2B5EF4-FFF2-40B4-BE49-F238E27FC236}">
                <a16:creationId xmlns:a16="http://schemas.microsoft.com/office/drawing/2014/main" id="{7F446D15-7404-4007-AC92-017C2244F8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74830" y="4927147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42" name="Group 44">
            <a:extLst>
              <a:ext uri="{FF2B5EF4-FFF2-40B4-BE49-F238E27FC236}">
                <a16:creationId xmlns:a16="http://schemas.microsoft.com/office/drawing/2014/main" id="{546E7A3C-2D48-4A6C-8D77-CB0C87180E22}"/>
              </a:ext>
            </a:extLst>
          </p:cNvPr>
          <p:cNvGrpSpPr>
            <a:grpSpLocks/>
          </p:cNvGrpSpPr>
          <p:nvPr/>
        </p:nvGrpSpPr>
        <p:grpSpPr bwMode="auto">
          <a:xfrm>
            <a:off x="10232282" y="4757899"/>
            <a:ext cx="328359" cy="310623"/>
            <a:chOff x="-44" y="1473"/>
            <a:chExt cx="981" cy="1105"/>
          </a:xfrm>
        </p:grpSpPr>
        <p:pic>
          <p:nvPicPr>
            <p:cNvPr id="43" name="Picture 45" descr="desktop_computer_stylized_medium">
              <a:extLst>
                <a:ext uri="{FF2B5EF4-FFF2-40B4-BE49-F238E27FC236}">
                  <a16:creationId xmlns:a16="http://schemas.microsoft.com/office/drawing/2014/main" id="{02BE71B0-5724-4646-9E10-B78103D82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id="{F0DBCBF2-FD25-4F81-9B59-30642C31560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E49CE59-E897-4F44-BCB0-69C5D7DE1B37}"/>
              </a:ext>
            </a:extLst>
          </p:cNvPr>
          <p:cNvGrpSpPr>
            <a:grpSpLocks/>
          </p:cNvGrpSpPr>
          <p:nvPr/>
        </p:nvGrpSpPr>
        <p:grpSpPr bwMode="auto">
          <a:xfrm>
            <a:off x="10381903" y="5046282"/>
            <a:ext cx="328359" cy="310623"/>
            <a:chOff x="-44" y="1473"/>
            <a:chExt cx="981" cy="1105"/>
          </a:xfrm>
        </p:grpSpPr>
        <p:pic>
          <p:nvPicPr>
            <p:cNvPr id="46" name="Picture 45" descr="desktop_computer_stylized_medium">
              <a:extLst>
                <a:ext uri="{FF2B5EF4-FFF2-40B4-BE49-F238E27FC236}">
                  <a16:creationId xmlns:a16="http://schemas.microsoft.com/office/drawing/2014/main" id="{71EC7A26-3A6B-4D9B-AD4E-2527E7EB2E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F002422-5BE3-4B9D-9DC5-DC63781CF50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8" name="Group 44">
            <a:extLst>
              <a:ext uri="{FF2B5EF4-FFF2-40B4-BE49-F238E27FC236}">
                <a16:creationId xmlns:a16="http://schemas.microsoft.com/office/drawing/2014/main" id="{E8425B57-AEE6-4F19-894F-CA9E6135C094}"/>
              </a:ext>
            </a:extLst>
          </p:cNvPr>
          <p:cNvGrpSpPr>
            <a:grpSpLocks/>
          </p:cNvGrpSpPr>
          <p:nvPr/>
        </p:nvGrpSpPr>
        <p:grpSpPr bwMode="auto">
          <a:xfrm>
            <a:off x="10686808" y="5065959"/>
            <a:ext cx="328359" cy="310623"/>
            <a:chOff x="-44" y="1473"/>
            <a:chExt cx="981" cy="1105"/>
          </a:xfrm>
        </p:grpSpPr>
        <p:pic>
          <p:nvPicPr>
            <p:cNvPr id="49" name="Picture 45" descr="desktop_computer_stylized_medium">
              <a:extLst>
                <a:ext uri="{FF2B5EF4-FFF2-40B4-BE49-F238E27FC236}">
                  <a16:creationId xmlns:a16="http://schemas.microsoft.com/office/drawing/2014/main" id="{94410882-E168-41BB-8D48-5A2C04CE5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Freeform 46">
              <a:extLst>
                <a:ext uri="{FF2B5EF4-FFF2-40B4-BE49-F238E27FC236}">
                  <a16:creationId xmlns:a16="http://schemas.microsoft.com/office/drawing/2014/main" id="{71C3DF03-9AB2-43DA-A80A-112A4AC54C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51" name="Line 20">
            <a:extLst>
              <a:ext uri="{FF2B5EF4-FFF2-40B4-BE49-F238E27FC236}">
                <a16:creationId xmlns:a16="http://schemas.microsoft.com/office/drawing/2014/main" id="{A648E2EB-81DD-4DE8-96E4-60A72EE2C65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819143" y="4908097"/>
            <a:ext cx="3492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2" name="Line 21">
            <a:extLst>
              <a:ext uri="{FF2B5EF4-FFF2-40B4-BE49-F238E27FC236}">
                <a16:creationId xmlns:a16="http://schemas.microsoft.com/office/drawing/2014/main" id="{B1367F83-FDD2-4B1B-A5AC-F6B54A6CAB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550855" y="4877935"/>
            <a:ext cx="157163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3" name="Line 22">
            <a:extLst>
              <a:ext uri="{FF2B5EF4-FFF2-40B4-BE49-F238E27FC236}">
                <a16:creationId xmlns:a16="http://schemas.microsoft.com/office/drawing/2014/main" id="{C806010B-CC0F-470F-9227-7E45E803E1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92155" y="4896985"/>
            <a:ext cx="42863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grpSp>
        <p:nvGrpSpPr>
          <p:cNvPr id="54" name="Group 44">
            <a:extLst>
              <a:ext uri="{FF2B5EF4-FFF2-40B4-BE49-F238E27FC236}">
                <a16:creationId xmlns:a16="http://schemas.microsoft.com/office/drawing/2014/main" id="{024F6806-08DD-4FE5-948F-7861635572B4}"/>
              </a:ext>
            </a:extLst>
          </p:cNvPr>
          <p:cNvGrpSpPr>
            <a:grpSpLocks/>
          </p:cNvGrpSpPr>
          <p:nvPr/>
        </p:nvGrpSpPr>
        <p:grpSpPr bwMode="auto">
          <a:xfrm>
            <a:off x="9901699" y="5012353"/>
            <a:ext cx="328359" cy="310623"/>
            <a:chOff x="-44" y="1473"/>
            <a:chExt cx="981" cy="1105"/>
          </a:xfrm>
        </p:grpSpPr>
        <p:pic>
          <p:nvPicPr>
            <p:cNvPr id="55" name="Picture 45" descr="desktop_computer_stylized_medium">
              <a:extLst>
                <a:ext uri="{FF2B5EF4-FFF2-40B4-BE49-F238E27FC236}">
                  <a16:creationId xmlns:a16="http://schemas.microsoft.com/office/drawing/2014/main" id="{F656C955-1E8C-4E14-8E41-2243552F63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42728438-C326-472D-BAD1-84086B88CF3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" name="Group 44">
            <a:extLst>
              <a:ext uri="{FF2B5EF4-FFF2-40B4-BE49-F238E27FC236}">
                <a16:creationId xmlns:a16="http://schemas.microsoft.com/office/drawing/2014/main" id="{209448FC-4C67-4DC2-81E2-8064311879B7}"/>
              </a:ext>
            </a:extLst>
          </p:cNvPr>
          <p:cNvGrpSpPr>
            <a:grpSpLocks/>
          </p:cNvGrpSpPr>
          <p:nvPr/>
        </p:nvGrpSpPr>
        <p:grpSpPr bwMode="auto">
          <a:xfrm>
            <a:off x="9299169" y="5015747"/>
            <a:ext cx="328359" cy="310623"/>
            <a:chOff x="-44" y="1473"/>
            <a:chExt cx="981" cy="1105"/>
          </a:xfrm>
        </p:grpSpPr>
        <p:pic>
          <p:nvPicPr>
            <p:cNvPr id="58" name="Picture 45" descr="desktop_computer_stylized_medium">
              <a:extLst>
                <a:ext uri="{FF2B5EF4-FFF2-40B4-BE49-F238E27FC236}">
                  <a16:creationId xmlns:a16="http://schemas.microsoft.com/office/drawing/2014/main" id="{ADE80FCE-F42D-418B-940D-9E04CC4CA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84D3BCF1-1AA9-4ECD-A975-C21A35DAD4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0" name="Group 44">
            <a:extLst>
              <a:ext uri="{FF2B5EF4-FFF2-40B4-BE49-F238E27FC236}">
                <a16:creationId xmlns:a16="http://schemas.microsoft.com/office/drawing/2014/main" id="{AAADA1B4-3804-4C0A-B5D5-298AEB5A8D55}"/>
              </a:ext>
            </a:extLst>
          </p:cNvPr>
          <p:cNvGrpSpPr>
            <a:grpSpLocks/>
          </p:cNvGrpSpPr>
          <p:nvPr/>
        </p:nvGrpSpPr>
        <p:grpSpPr bwMode="auto">
          <a:xfrm>
            <a:off x="9604073" y="5035425"/>
            <a:ext cx="328359" cy="310623"/>
            <a:chOff x="-44" y="1473"/>
            <a:chExt cx="981" cy="1105"/>
          </a:xfrm>
        </p:grpSpPr>
        <p:pic>
          <p:nvPicPr>
            <p:cNvPr id="61" name="Picture 45" descr="desktop_computer_stylized_medium">
              <a:extLst>
                <a:ext uri="{FF2B5EF4-FFF2-40B4-BE49-F238E27FC236}">
                  <a16:creationId xmlns:a16="http://schemas.microsoft.com/office/drawing/2014/main" id="{5C8ABC26-5CD3-4247-9EFC-938409D88A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Freeform 46">
              <a:extLst>
                <a:ext uri="{FF2B5EF4-FFF2-40B4-BE49-F238E27FC236}">
                  <a16:creationId xmlns:a16="http://schemas.microsoft.com/office/drawing/2014/main" id="{0EF7CFC1-E913-4F1D-9D07-71115AAFCE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63" name="Picture 3">
            <a:extLst>
              <a:ext uri="{FF2B5EF4-FFF2-40B4-BE49-F238E27FC236}">
                <a16:creationId xmlns:a16="http://schemas.microsoft.com/office/drawing/2014/main" id="{F2E00EB2-FBDD-43C3-B4BC-AFEF6F578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6255" y="4749347"/>
            <a:ext cx="392113" cy="19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4" name="Line 20">
            <a:extLst>
              <a:ext uri="{FF2B5EF4-FFF2-40B4-BE49-F238E27FC236}">
                <a16:creationId xmlns:a16="http://schemas.microsoft.com/office/drawing/2014/main" id="{02BA9B48-97F3-4C28-A168-9EC11415A6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92293" y="4928735"/>
            <a:ext cx="32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pic>
        <p:nvPicPr>
          <p:cNvPr id="65" name="Picture 3">
            <a:extLst>
              <a:ext uri="{FF2B5EF4-FFF2-40B4-BE49-F238E27FC236}">
                <a16:creationId xmlns:a16="http://schemas.microsoft.com/office/drawing/2014/main" id="{63224536-4662-460F-B46A-FF3BE6574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930" y="4779510"/>
            <a:ext cx="392113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66" name="Group 44">
            <a:extLst>
              <a:ext uri="{FF2B5EF4-FFF2-40B4-BE49-F238E27FC236}">
                <a16:creationId xmlns:a16="http://schemas.microsoft.com/office/drawing/2014/main" id="{9395F459-41DE-427B-94F8-6262EE22DEFE}"/>
              </a:ext>
            </a:extLst>
          </p:cNvPr>
          <p:cNvGrpSpPr>
            <a:grpSpLocks/>
          </p:cNvGrpSpPr>
          <p:nvPr/>
        </p:nvGrpSpPr>
        <p:grpSpPr bwMode="auto">
          <a:xfrm>
            <a:off x="10987466" y="4788434"/>
            <a:ext cx="328359" cy="310623"/>
            <a:chOff x="-44" y="1473"/>
            <a:chExt cx="981" cy="1105"/>
          </a:xfrm>
        </p:grpSpPr>
        <p:pic>
          <p:nvPicPr>
            <p:cNvPr id="67" name="Picture 45" descr="desktop_computer_stylized_medium">
              <a:extLst>
                <a:ext uri="{FF2B5EF4-FFF2-40B4-BE49-F238E27FC236}">
                  <a16:creationId xmlns:a16="http://schemas.microsoft.com/office/drawing/2014/main" id="{51793F19-D887-42DF-B7E8-2D069FD639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46">
              <a:extLst>
                <a:ext uri="{FF2B5EF4-FFF2-40B4-BE49-F238E27FC236}">
                  <a16:creationId xmlns:a16="http://schemas.microsoft.com/office/drawing/2014/main" id="{334DC7E6-0E36-4310-A342-B134BEEAF0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69" name="Picture 3">
            <a:extLst>
              <a:ext uri="{FF2B5EF4-FFF2-40B4-BE49-F238E27FC236}">
                <a16:creationId xmlns:a16="http://schemas.microsoft.com/office/drawing/2014/main" id="{B3B36A41-EF86-41E6-ACAC-EF026C597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918" y="3612697"/>
            <a:ext cx="53975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70" name="Group 906">
            <a:extLst>
              <a:ext uri="{FF2B5EF4-FFF2-40B4-BE49-F238E27FC236}">
                <a16:creationId xmlns:a16="http://schemas.microsoft.com/office/drawing/2014/main" id="{EFA0C9A3-B5E9-462F-8F53-EF3824B74EA4}"/>
              </a:ext>
            </a:extLst>
          </p:cNvPr>
          <p:cNvGrpSpPr>
            <a:grpSpLocks/>
          </p:cNvGrpSpPr>
          <p:nvPr/>
        </p:nvGrpSpPr>
        <p:grpSpPr bwMode="auto">
          <a:xfrm>
            <a:off x="10095720" y="2998649"/>
            <a:ext cx="211953" cy="373659"/>
            <a:chOff x="4140" y="429"/>
            <a:chExt cx="1425" cy="2396"/>
          </a:xfrm>
        </p:grpSpPr>
        <p:sp>
          <p:nvSpPr>
            <p:cNvPr id="71" name="Freeform 907">
              <a:extLst>
                <a:ext uri="{FF2B5EF4-FFF2-40B4-BE49-F238E27FC236}">
                  <a16:creationId xmlns:a16="http://schemas.microsoft.com/office/drawing/2014/main" id="{30865A32-7C3C-47EF-8134-E8D5EC15F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" name="Rectangle 908">
              <a:extLst>
                <a:ext uri="{FF2B5EF4-FFF2-40B4-BE49-F238E27FC236}">
                  <a16:creationId xmlns:a16="http://schemas.microsoft.com/office/drawing/2014/main" id="{C589E6B4-D532-4772-A687-B3326CBD7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427"/>
              <a:ext cx="1057" cy="229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73" name="Freeform 909">
              <a:extLst>
                <a:ext uri="{FF2B5EF4-FFF2-40B4-BE49-F238E27FC236}">
                  <a16:creationId xmlns:a16="http://schemas.microsoft.com/office/drawing/2014/main" id="{64C3EE88-1DE1-47C5-B70C-1D87CA05B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" name="Freeform 910">
              <a:extLst>
                <a:ext uri="{FF2B5EF4-FFF2-40B4-BE49-F238E27FC236}">
                  <a16:creationId xmlns:a16="http://schemas.microsoft.com/office/drawing/2014/main" id="{A827FCD1-C3E8-4229-8A45-AFB38AE8B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5" name="Rectangle 911">
              <a:extLst>
                <a:ext uri="{FF2B5EF4-FFF2-40B4-BE49-F238E27FC236}">
                  <a16:creationId xmlns:a16="http://schemas.microsoft.com/office/drawing/2014/main" id="{40F620EA-F849-4928-9756-498131820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2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76" name="Group 912">
              <a:extLst>
                <a:ext uri="{FF2B5EF4-FFF2-40B4-BE49-F238E27FC236}">
                  <a16:creationId xmlns:a16="http://schemas.microsoft.com/office/drawing/2014/main" id="{96DE6A55-D59B-40B1-8A7A-66D8375669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1" name="AutoShape 913">
                <a:extLst>
                  <a:ext uri="{FF2B5EF4-FFF2-40B4-BE49-F238E27FC236}">
                    <a16:creationId xmlns:a16="http://schemas.microsoft.com/office/drawing/2014/main" id="{483FE4C7-6E09-4E6A-B45D-AF40462AF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0" y="2571"/>
                <a:ext cx="73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2" name="AutoShape 914">
                <a:extLst>
                  <a:ext uri="{FF2B5EF4-FFF2-40B4-BE49-F238E27FC236}">
                    <a16:creationId xmlns:a16="http://schemas.microsoft.com/office/drawing/2014/main" id="{C806F86E-B856-4F57-9B2A-C38952177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1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7" name="Rectangle 915">
              <a:extLst>
                <a:ext uri="{FF2B5EF4-FFF2-40B4-BE49-F238E27FC236}">
                  <a16:creationId xmlns:a16="http://schemas.microsoft.com/office/drawing/2014/main" id="{111D8550-6D95-422B-9DA6-A78F78582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7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78" name="Group 916">
              <a:extLst>
                <a:ext uri="{FF2B5EF4-FFF2-40B4-BE49-F238E27FC236}">
                  <a16:creationId xmlns:a16="http://schemas.microsoft.com/office/drawing/2014/main" id="{834EC1F3-64C7-4D6F-9466-D14DF47F62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9" name="AutoShape 917">
                <a:extLst>
                  <a:ext uri="{FF2B5EF4-FFF2-40B4-BE49-F238E27FC236}">
                    <a16:creationId xmlns:a16="http://schemas.microsoft.com/office/drawing/2014/main" id="{EDFB6D70-0C50-4A1C-8A99-C3A8657EEC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7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00" name="AutoShape 918">
                <a:extLst>
                  <a:ext uri="{FF2B5EF4-FFF2-40B4-BE49-F238E27FC236}">
                    <a16:creationId xmlns:a16="http://schemas.microsoft.com/office/drawing/2014/main" id="{808E69F9-49BA-40CA-99C6-C19397057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2"/>
                <a:ext cx="70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79" name="Rectangle 919">
              <a:extLst>
                <a:ext uri="{FF2B5EF4-FFF2-40B4-BE49-F238E27FC236}">
                  <a16:creationId xmlns:a16="http://schemas.microsoft.com/office/drawing/2014/main" id="{DCE44C49-BBB1-44C6-8D66-C2F0E7F24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1363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0" name="Rectangle 920">
              <a:extLst>
                <a:ext uri="{FF2B5EF4-FFF2-40B4-BE49-F238E27FC236}">
                  <a16:creationId xmlns:a16="http://schemas.microsoft.com/office/drawing/2014/main" id="{93DBA163-A358-4842-9CA5-B27E997F4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659"/>
              <a:ext cx="598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81" name="Group 921">
              <a:extLst>
                <a:ext uri="{FF2B5EF4-FFF2-40B4-BE49-F238E27FC236}">
                  <a16:creationId xmlns:a16="http://schemas.microsoft.com/office/drawing/2014/main" id="{035D6462-2F37-43A0-AC20-85669E7BB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7" name="AutoShape 922">
                <a:extLst>
                  <a:ext uri="{FF2B5EF4-FFF2-40B4-BE49-F238E27FC236}">
                    <a16:creationId xmlns:a16="http://schemas.microsoft.com/office/drawing/2014/main" id="{449F74C3-AF4E-425F-97DF-9F4CC5F898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9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8" name="AutoShape 923">
                <a:extLst>
                  <a:ext uri="{FF2B5EF4-FFF2-40B4-BE49-F238E27FC236}">
                    <a16:creationId xmlns:a16="http://schemas.microsoft.com/office/drawing/2014/main" id="{A0298AD9-C15B-4E12-8893-C828FBED6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74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82" name="Freeform 924">
              <a:extLst>
                <a:ext uri="{FF2B5EF4-FFF2-40B4-BE49-F238E27FC236}">
                  <a16:creationId xmlns:a16="http://schemas.microsoft.com/office/drawing/2014/main" id="{FE8F7461-3F73-498E-A26F-2F0BFDD7C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3" name="Group 925">
              <a:extLst>
                <a:ext uri="{FF2B5EF4-FFF2-40B4-BE49-F238E27FC236}">
                  <a16:creationId xmlns:a16="http://schemas.microsoft.com/office/drawing/2014/main" id="{1E9C50D9-043B-4A6E-BCA3-C40FD02A1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" name="AutoShape 926">
                <a:extLst>
                  <a:ext uri="{FF2B5EF4-FFF2-40B4-BE49-F238E27FC236}">
                    <a16:creationId xmlns:a16="http://schemas.microsoft.com/office/drawing/2014/main" id="{89DF4E38-EEE3-476F-9FF4-57222A277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4"/>
                <a:ext cx="731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96" name="AutoShape 927">
                <a:extLst>
                  <a:ext uri="{FF2B5EF4-FFF2-40B4-BE49-F238E27FC236}">
                    <a16:creationId xmlns:a16="http://schemas.microsoft.com/office/drawing/2014/main" id="{045A11A6-DC30-4C2D-B411-6558C3002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" y="2584"/>
                <a:ext cx="70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84" name="Rectangle 928">
              <a:extLst>
                <a:ext uri="{FF2B5EF4-FFF2-40B4-BE49-F238E27FC236}">
                  <a16:creationId xmlns:a16="http://schemas.microsoft.com/office/drawing/2014/main" id="{BE23F5AB-AB22-4928-998F-50B6BCDC5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427"/>
              <a:ext cx="75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5" name="Freeform 929">
              <a:extLst>
                <a:ext uri="{FF2B5EF4-FFF2-40B4-BE49-F238E27FC236}">
                  <a16:creationId xmlns:a16="http://schemas.microsoft.com/office/drawing/2014/main" id="{A72E6E21-D561-400A-AF36-CB5BFB924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930">
              <a:extLst>
                <a:ext uri="{FF2B5EF4-FFF2-40B4-BE49-F238E27FC236}">
                  <a16:creationId xmlns:a16="http://schemas.microsoft.com/office/drawing/2014/main" id="{A496E3F3-1000-40A7-B2E6-3E0BAABD0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Oval 931">
              <a:extLst>
                <a:ext uri="{FF2B5EF4-FFF2-40B4-BE49-F238E27FC236}">
                  <a16:creationId xmlns:a16="http://schemas.microsoft.com/office/drawing/2014/main" id="{A3508F27-B6C3-4109-A107-90EFD5A72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4" y="2616"/>
              <a:ext cx="5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8" name="Freeform 932">
              <a:extLst>
                <a:ext uri="{FF2B5EF4-FFF2-40B4-BE49-F238E27FC236}">
                  <a16:creationId xmlns:a16="http://schemas.microsoft.com/office/drawing/2014/main" id="{8EF43DBA-80F9-4614-B7F9-57E9585D0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AutoShape 933">
              <a:extLst>
                <a:ext uri="{FF2B5EF4-FFF2-40B4-BE49-F238E27FC236}">
                  <a16:creationId xmlns:a16="http://schemas.microsoft.com/office/drawing/2014/main" id="{30AC077B-1E20-484F-975A-032CAFBDF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" y="2687"/>
              <a:ext cx="1206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0" name="AutoShape 934">
              <a:extLst>
                <a:ext uri="{FF2B5EF4-FFF2-40B4-BE49-F238E27FC236}">
                  <a16:creationId xmlns:a16="http://schemas.microsoft.com/office/drawing/2014/main" id="{F11F07CA-D254-42C5-9377-5EB488AAA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2717"/>
              <a:ext cx="1078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1" name="Oval 935">
              <a:extLst>
                <a:ext uri="{FF2B5EF4-FFF2-40B4-BE49-F238E27FC236}">
                  <a16:creationId xmlns:a16="http://schemas.microsoft.com/office/drawing/2014/main" id="{313D278E-8B7E-4E1E-B7CD-77A6B2880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60" cy="15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2" name="Oval 936">
              <a:extLst>
                <a:ext uri="{FF2B5EF4-FFF2-40B4-BE49-F238E27FC236}">
                  <a16:creationId xmlns:a16="http://schemas.microsoft.com/office/drawing/2014/main" id="{BE2926B1-A4F7-48ED-AC6B-7FD01B8BD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0" y="239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3" name="Oval 937">
              <a:extLst>
                <a:ext uri="{FF2B5EF4-FFF2-40B4-BE49-F238E27FC236}">
                  <a16:creationId xmlns:a16="http://schemas.microsoft.com/office/drawing/2014/main" id="{EB8F224C-FA91-4C15-9B11-376F47754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4" name="Rectangle 938">
              <a:extLst>
                <a:ext uri="{FF2B5EF4-FFF2-40B4-BE49-F238E27FC236}">
                  <a16:creationId xmlns:a16="http://schemas.microsoft.com/office/drawing/2014/main" id="{9CD4C47C-D50D-4B6A-AADD-F491A7157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6" y="1832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03" name="Group 906">
            <a:extLst>
              <a:ext uri="{FF2B5EF4-FFF2-40B4-BE49-F238E27FC236}">
                <a16:creationId xmlns:a16="http://schemas.microsoft.com/office/drawing/2014/main" id="{F7117861-EA74-49B5-AF13-4714C8B3A6AF}"/>
              </a:ext>
            </a:extLst>
          </p:cNvPr>
          <p:cNvGrpSpPr>
            <a:grpSpLocks/>
          </p:cNvGrpSpPr>
          <p:nvPr/>
        </p:nvGrpSpPr>
        <p:grpSpPr bwMode="auto">
          <a:xfrm>
            <a:off x="10444500" y="3327744"/>
            <a:ext cx="211953" cy="373659"/>
            <a:chOff x="4140" y="429"/>
            <a:chExt cx="1425" cy="2396"/>
          </a:xfrm>
        </p:grpSpPr>
        <p:sp>
          <p:nvSpPr>
            <p:cNvPr id="104" name="Freeform 907">
              <a:extLst>
                <a:ext uri="{FF2B5EF4-FFF2-40B4-BE49-F238E27FC236}">
                  <a16:creationId xmlns:a16="http://schemas.microsoft.com/office/drawing/2014/main" id="{1D4336D4-4806-401D-BC5D-E5FD3E617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Rectangle 908">
              <a:extLst>
                <a:ext uri="{FF2B5EF4-FFF2-40B4-BE49-F238E27FC236}">
                  <a16:creationId xmlns:a16="http://schemas.microsoft.com/office/drawing/2014/main" id="{EDC5D434-1D06-4ADF-85CF-B0988088C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34"/>
              <a:ext cx="1046" cy="2280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06" name="Freeform 909">
              <a:extLst>
                <a:ext uri="{FF2B5EF4-FFF2-40B4-BE49-F238E27FC236}">
                  <a16:creationId xmlns:a16="http://schemas.microsoft.com/office/drawing/2014/main" id="{2D458C77-D861-4115-91C5-C985527F1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910">
              <a:extLst>
                <a:ext uri="{FF2B5EF4-FFF2-40B4-BE49-F238E27FC236}">
                  <a16:creationId xmlns:a16="http://schemas.microsoft.com/office/drawing/2014/main" id="{80E8D1DA-2558-4F84-BDDB-17B64489A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8" name="Rectangle 911">
              <a:extLst>
                <a:ext uri="{FF2B5EF4-FFF2-40B4-BE49-F238E27FC236}">
                  <a16:creationId xmlns:a16="http://schemas.microsoft.com/office/drawing/2014/main" id="{A2E1D6B2-0B12-4E39-9509-27709F641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699"/>
              <a:ext cx="587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09" name="Group 912">
              <a:extLst>
                <a:ext uri="{FF2B5EF4-FFF2-40B4-BE49-F238E27FC236}">
                  <a16:creationId xmlns:a16="http://schemas.microsoft.com/office/drawing/2014/main" id="{F6A03432-20E6-45E5-8852-ABF0A918AC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" name="AutoShape 913">
                <a:extLst>
                  <a:ext uri="{FF2B5EF4-FFF2-40B4-BE49-F238E27FC236}">
                    <a16:creationId xmlns:a16="http://schemas.microsoft.com/office/drawing/2014/main" id="{9D830BA8-4248-44F2-97EB-C9C3BAAA3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9" cy="17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5" name="AutoShape 914">
                <a:extLst>
                  <a:ext uri="{FF2B5EF4-FFF2-40B4-BE49-F238E27FC236}">
                    <a16:creationId xmlns:a16="http://schemas.microsoft.com/office/drawing/2014/main" id="{15C8FFBA-91A5-432A-A084-640DF773A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8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10" name="Rectangle 915">
              <a:extLst>
                <a:ext uri="{FF2B5EF4-FFF2-40B4-BE49-F238E27FC236}">
                  <a16:creationId xmlns:a16="http://schemas.microsoft.com/office/drawing/2014/main" id="{E17B91D1-FEB9-4B7F-BE68-0E5CE666A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4"/>
              <a:ext cx="587" cy="4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1" name="Group 916">
              <a:extLst>
                <a:ext uri="{FF2B5EF4-FFF2-40B4-BE49-F238E27FC236}">
                  <a16:creationId xmlns:a16="http://schemas.microsoft.com/office/drawing/2014/main" id="{B0E3CDA2-A329-422B-94A4-62BC66B2D4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2" name="AutoShape 917">
                <a:extLst>
                  <a:ext uri="{FF2B5EF4-FFF2-40B4-BE49-F238E27FC236}">
                    <a16:creationId xmlns:a16="http://schemas.microsoft.com/office/drawing/2014/main" id="{ED2010BC-40B2-495C-BB6E-CF415472B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3" name="AutoShape 918">
                <a:extLst>
                  <a:ext uri="{FF2B5EF4-FFF2-40B4-BE49-F238E27FC236}">
                    <a16:creationId xmlns:a16="http://schemas.microsoft.com/office/drawing/2014/main" id="{D8964D1D-2444-4C4E-9F3B-5710B71C77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9"/>
                <a:ext cx="693" cy="13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12" name="Rectangle 919">
              <a:extLst>
                <a:ext uri="{FF2B5EF4-FFF2-40B4-BE49-F238E27FC236}">
                  <a16:creationId xmlns:a16="http://schemas.microsoft.com/office/drawing/2014/main" id="{F0910101-4BF5-48B7-8A93-A21943AC3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60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3" name="Rectangle 920">
              <a:extLst>
                <a:ext uri="{FF2B5EF4-FFF2-40B4-BE49-F238E27FC236}">
                  <a16:creationId xmlns:a16="http://schemas.microsoft.com/office/drawing/2014/main" id="{9AF7B341-53AA-4DD5-9D43-38FC9C3D8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6"/>
              <a:ext cx="598" cy="51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4" name="Group 921">
              <a:extLst>
                <a:ext uri="{FF2B5EF4-FFF2-40B4-BE49-F238E27FC236}">
                  <a16:creationId xmlns:a16="http://schemas.microsoft.com/office/drawing/2014/main" id="{C4200DB9-5AC0-4F55-8B37-FA29C8C8AB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0" name="AutoShape 922">
                <a:extLst>
                  <a:ext uri="{FF2B5EF4-FFF2-40B4-BE49-F238E27FC236}">
                    <a16:creationId xmlns:a16="http://schemas.microsoft.com/office/drawing/2014/main" id="{30365F71-9E14-4640-A6FE-1FE23D1A7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604"/>
                <a:ext cx="718" cy="10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31" name="AutoShape 923">
                <a:extLst>
                  <a:ext uri="{FF2B5EF4-FFF2-40B4-BE49-F238E27FC236}">
                    <a16:creationId xmlns:a16="http://schemas.microsoft.com/office/drawing/2014/main" id="{FF45E07E-B449-4D06-8E1B-D96C762069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622"/>
                <a:ext cx="691" cy="6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15" name="Freeform 924">
              <a:extLst>
                <a:ext uri="{FF2B5EF4-FFF2-40B4-BE49-F238E27FC236}">
                  <a16:creationId xmlns:a16="http://schemas.microsoft.com/office/drawing/2014/main" id="{7AF66A90-FD9D-400F-B056-031A2E9A8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16" name="Group 925">
              <a:extLst>
                <a:ext uri="{FF2B5EF4-FFF2-40B4-BE49-F238E27FC236}">
                  <a16:creationId xmlns:a16="http://schemas.microsoft.com/office/drawing/2014/main" id="{64A9AE76-2299-4BB3-9541-97E51DA6E9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8" name="AutoShape 926">
                <a:extLst>
                  <a:ext uri="{FF2B5EF4-FFF2-40B4-BE49-F238E27FC236}">
                    <a16:creationId xmlns:a16="http://schemas.microsoft.com/office/drawing/2014/main" id="{F9DC47B7-5AD4-4F96-9DD8-8BF6B5B39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678" cy="17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129" name="AutoShape 927">
                <a:extLst>
                  <a:ext uri="{FF2B5EF4-FFF2-40B4-BE49-F238E27FC236}">
                    <a16:creationId xmlns:a16="http://schemas.microsoft.com/office/drawing/2014/main" id="{810F8845-5FED-4D08-9159-735C7C81C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91"/>
                <a:ext cx="651" cy="13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117" name="Rectangle 928">
              <a:extLst>
                <a:ext uri="{FF2B5EF4-FFF2-40B4-BE49-F238E27FC236}">
                  <a16:creationId xmlns:a16="http://schemas.microsoft.com/office/drawing/2014/main" id="{E217CEC0-CD49-402B-9944-9ABCA1135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34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18" name="Freeform 929">
              <a:extLst>
                <a:ext uri="{FF2B5EF4-FFF2-40B4-BE49-F238E27FC236}">
                  <a16:creationId xmlns:a16="http://schemas.microsoft.com/office/drawing/2014/main" id="{CDFDCFC2-DA1C-4D0F-BE78-769FAFEB3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9" name="Freeform 930">
              <a:extLst>
                <a:ext uri="{FF2B5EF4-FFF2-40B4-BE49-F238E27FC236}">
                  <a16:creationId xmlns:a16="http://schemas.microsoft.com/office/drawing/2014/main" id="{E39C877C-2693-4898-8294-F9736836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0" name="Oval 931">
              <a:extLst>
                <a:ext uri="{FF2B5EF4-FFF2-40B4-BE49-F238E27FC236}">
                  <a16:creationId xmlns:a16="http://schemas.microsoft.com/office/drawing/2014/main" id="{8DB9E79A-E0FC-4408-9825-893E29E94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2"/>
              <a:ext cx="43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1" name="Freeform 932">
              <a:extLst>
                <a:ext uri="{FF2B5EF4-FFF2-40B4-BE49-F238E27FC236}">
                  <a16:creationId xmlns:a16="http://schemas.microsoft.com/office/drawing/2014/main" id="{45F46F93-D7D3-466B-A5E6-A669F8E32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" name="AutoShape 933">
              <a:extLst>
                <a:ext uri="{FF2B5EF4-FFF2-40B4-BE49-F238E27FC236}">
                  <a16:creationId xmlns:a16="http://schemas.microsoft.com/office/drawing/2014/main" id="{F4D5DD56-DBD4-45F5-A6A3-97A51FA15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" y="2684"/>
              <a:ext cx="1195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3" name="AutoShape 934">
              <a:extLst>
                <a:ext uri="{FF2B5EF4-FFF2-40B4-BE49-F238E27FC236}">
                  <a16:creationId xmlns:a16="http://schemas.microsoft.com/office/drawing/2014/main" id="{1695682A-899B-46FC-810A-5357FE687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67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4" name="Oval 935">
              <a:extLst>
                <a:ext uri="{FF2B5EF4-FFF2-40B4-BE49-F238E27FC236}">
                  <a16:creationId xmlns:a16="http://schemas.microsoft.com/office/drawing/2014/main" id="{D6994A8F-DAE9-4FF3-A2FA-4F053F81A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2389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5" name="Oval 936">
              <a:extLst>
                <a:ext uri="{FF2B5EF4-FFF2-40B4-BE49-F238E27FC236}">
                  <a16:creationId xmlns:a16="http://schemas.microsoft.com/office/drawing/2014/main" id="{B9C7D8F4-37A6-4DD4-870C-EDEB02A17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9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i="0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6" name="Oval 937">
              <a:extLst>
                <a:ext uri="{FF2B5EF4-FFF2-40B4-BE49-F238E27FC236}">
                  <a16:creationId xmlns:a16="http://schemas.microsoft.com/office/drawing/2014/main" id="{973A8DAE-9543-4033-AED0-DA077E4AB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8"/>
              <a:ext cx="14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27" name="Rectangle 938">
              <a:extLst>
                <a:ext uri="{FF2B5EF4-FFF2-40B4-BE49-F238E27FC236}">
                  <a16:creationId xmlns:a16="http://schemas.microsoft.com/office/drawing/2014/main" id="{76D0D6CD-9F88-49CC-AE10-35BFF3573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9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136" name="Text Box 86">
            <a:extLst>
              <a:ext uri="{FF2B5EF4-FFF2-40B4-BE49-F238E27FC236}">
                <a16:creationId xmlns:a16="http://schemas.microsoft.com/office/drawing/2014/main" id="{1FB83C1F-8C8B-4A3D-AEDC-8084B6FD8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855" y="5217660"/>
            <a:ext cx="10191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Computer </a:t>
            </a:r>
          </a:p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Science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7" name="Text Box 87">
            <a:extLst>
              <a:ext uri="{FF2B5EF4-FFF2-40B4-BE49-F238E27FC236}">
                <a16:creationId xmlns:a16="http://schemas.microsoft.com/office/drawing/2014/main" id="{44B16DED-AFFE-4219-826C-51A20464E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555" y="5468485"/>
            <a:ext cx="11414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Electrical</a:t>
            </a:r>
          </a:p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38" name="Text Box 88">
            <a:extLst>
              <a:ext uri="{FF2B5EF4-FFF2-40B4-BE49-F238E27FC236}">
                <a16:creationId xmlns:a16="http://schemas.microsoft.com/office/drawing/2014/main" id="{FCA77E78-E34D-44AE-BC59-0CECCBD35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6218" y="5309735"/>
            <a:ext cx="11398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Computer</a:t>
            </a:r>
          </a:p>
          <a:p>
            <a:pPr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  <a:cs typeface="Arial" charset="0"/>
              </a:rPr>
              <a:t>Engineering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39" name="Group 347">
            <a:extLst>
              <a:ext uri="{FF2B5EF4-FFF2-40B4-BE49-F238E27FC236}">
                <a16:creationId xmlns:a16="http://schemas.microsoft.com/office/drawing/2014/main" id="{EFADB568-4656-46E8-8DCD-74820B601F12}"/>
              </a:ext>
            </a:extLst>
          </p:cNvPr>
          <p:cNvGrpSpPr>
            <a:grpSpLocks/>
          </p:cNvGrpSpPr>
          <p:nvPr/>
        </p:nvGrpSpPr>
        <p:grpSpPr bwMode="auto">
          <a:xfrm>
            <a:off x="8665972" y="3056914"/>
            <a:ext cx="518892" cy="300522"/>
            <a:chOff x="1871277" y="1576300"/>
            <a:chExt cx="1128371" cy="437861"/>
          </a:xfrm>
        </p:grpSpPr>
        <p:sp>
          <p:nvSpPr>
            <p:cNvPr id="140" name="Oval 154">
              <a:extLst>
                <a:ext uri="{FF2B5EF4-FFF2-40B4-BE49-F238E27FC236}">
                  <a16:creationId xmlns:a16="http://schemas.microsoft.com/office/drawing/2014/main" id="{CDD1A9FF-0150-4C9D-A8C7-71392916CD21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1" name="Rectangle 155">
              <a:extLst>
                <a:ext uri="{FF2B5EF4-FFF2-40B4-BE49-F238E27FC236}">
                  <a16:creationId xmlns:a16="http://schemas.microsoft.com/office/drawing/2014/main" id="{BD042F68-7086-4A13-B0ED-877E4623323B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2" name="Oval 156">
              <a:extLst>
                <a:ext uri="{FF2B5EF4-FFF2-40B4-BE49-F238E27FC236}">
                  <a16:creationId xmlns:a16="http://schemas.microsoft.com/office/drawing/2014/main" id="{88D7AF9F-6A65-47D1-8EE1-42918A4616CB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3" name="Freeform 157">
              <a:extLst>
                <a:ext uri="{FF2B5EF4-FFF2-40B4-BE49-F238E27FC236}">
                  <a16:creationId xmlns:a16="http://schemas.microsoft.com/office/drawing/2014/main" id="{11F47C19-7459-4F29-A7BE-B1C42E0334FE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4" name="Freeform 158">
              <a:extLst>
                <a:ext uri="{FF2B5EF4-FFF2-40B4-BE49-F238E27FC236}">
                  <a16:creationId xmlns:a16="http://schemas.microsoft.com/office/drawing/2014/main" id="{808EF680-AECA-498A-8147-127B39C17520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5" name="Freeform 159">
              <a:extLst>
                <a:ext uri="{FF2B5EF4-FFF2-40B4-BE49-F238E27FC236}">
                  <a16:creationId xmlns:a16="http://schemas.microsoft.com/office/drawing/2014/main" id="{53CDEE48-8DA5-4589-A977-AB92E6D5C70B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46" name="Freeform 160">
              <a:extLst>
                <a:ext uri="{FF2B5EF4-FFF2-40B4-BE49-F238E27FC236}">
                  <a16:creationId xmlns:a16="http://schemas.microsoft.com/office/drawing/2014/main" id="{E9AD3217-9CC3-40FD-85D8-2CA03F377785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47" name="Straight Connector 161">
              <a:extLst>
                <a:ext uri="{FF2B5EF4-FFF2-40B4-BE49-F238E27FC236}">
                  <a16:creationId xmlns:a16="http://schemas.microsoft.com/office/drawing/2014/main" id="{97AFC10A-FF62-4D0B-A1AD-173415481665}"/>
                </a:ext>
              </a:extLst>
            </p:cNvPr>
            <p:cNvCxnSpPr>
              <a:endCxn id="14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62">
              <a:extLst>
                <a:ext uri="{FF2B5EF4-FFF2-40B4-BE49-F238E27FC236}">
                  <a16:creationId xmlns:a16="http://schemas.microsoft.com/office/drawing/2014/main" id="{1AEA55B1-F0C0-40B3-83BA-470D00B91B2A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文本框 148">
            <a:extLst>
              <a:ext uri="{FF2B5EF4-FFF2-40B4-BE49-F238E27FC236}">
                <a16:creationId xmlns:a16="http://schemas.microsoft.com/office/drawing/2014/main" id="{EA784A32-CED5-4207-9E56-DFC60C13D7C8}"/>
              </a:ext>
            </a:extLst>
          </p:cNvPr>
          <p:cNvSpPr txBox="1"/>
          <p:nvPr/>
        </p:nvSpPr>
        <p:spPr>
          <a:xfrm>
            <a:off x="1313529" y="4563446"/>
            <a:ext cx="4958520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VLAN</a:t>
            </a:r>
            <a:r>
              <a:rPr lang="zh-CN" altLang="en-US" dirty="0"/>
              <a:t>：</a:t>
            </a:r>
            <a:r>
              <a:rPr lang="en-US" altLang="zh-CN" dirty="0"/>
              <a:t>switches supporting VLAN capabilities can be configured to define multiple </a:t>
            </a:r>
            <a:r>
              <a:rPr lang="en-US" altLang="zh-CN" i="1" u="sng" dirty="0">
                <a:solidFill>
                  <a:srgbClr val="FF0000"/>
                </a:solidFill>
              </a:rPr>
              <a:t>virtual</a:t>
            </a:r>
            <a:r>
              <a:rPr lang="en-US" altLang="zh-CN" dirty="0"/>
              <a:t> LANs over single physical LAN infrastructure.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7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70559" y="1376053"/>
            <a:ext cx="10838687" cy="51829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66332" y="1307499"/>
            <a:ext cx="2236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虚拟局域网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70559" y="1901353"/>
            <a:ext cx="10838687" cy="303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57708" indent="-357708">
              <a:lnSpc>
                <a:spcPts val="4667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533" b="1" dirty="0">
                <a:latin typeface="微软雅黑" pitchFamily="34" charset="-122"/>
                <a:ea typeface="微软雅黑" pitchFamily="34" charset="-122"/>
              </a:rPr>
              <a:t>利用以太网交换机可以很方便地实现虚拟局域网 </a:t>
            </a:r>
            <a:r>
              <a:rPr lang="en-US" altLang="zh-CN" sz="2533" b="1" dirty="0">
                <a:latin typeface="微软雅黑" pitchFamily="34" charset="-122"/>
                <a:ea typeface="微软雅黑" pitchFamily="34" charset="-122"/>
              </a:rPr>
              <a:t>VLAN (Virtual LAN)</a:t>
            </a:r>
            <a:r>
              <a:rPr lang="zh-CN" altLang="en-US" sz="2533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57708" indent="-357708">
              <a:lnSpc>
                <a:spcPts val="4667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en-US" altLang="zh-CN" sz="2533" b="1" dirty="0">
                <a:latin typeface="微软雅黑" pitchFamily="34" charset="-122"/>
                <a:ea typeface="微软雅黑" pitchFamily="34" charset="-122"/>
              </a:rPr>
              <a:t>IEEE 802.1Q </a:t>
            </a:r>
            <a:r>
              <a:rPr lang="zh-CN" altLang="en-US" sz="2533" b="1" dirty="0">
                <a:latin typeface="微软雅黑" pitchFamily="34" charset="-122"/>
                <a:ea typeface="微软雅黑" pitchFamily="34" charset="-122"/>
              </a:rPr>
              <a:t>对虚拟局域网 </a:t>
            </a:r>
            <a:r>
              <a:rPr lang="en-US" altLang="zh-CN" sz="2533" b="1" dirty="0">
                <a:latin typeface="微软雅黑" pitchFamily="34" charset="-122"/>
                <a:ea typeface="微软雅黑" pitchFamily="34" charset="-122"/>
              </a:rPr>
              <a:t>VLAN </a:t>
            </a:r>
            <a:r>
              <a:rPr lang="zh-CN" altLang="en-US" sz="2533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533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定义</a:t>
            </a:r>
            <a:r>
              <a:rPr lang="zh-CN" altLang="en-US" sz="2533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533" b="1" dirty="0">
              <a:latin typeface="微软雅黑" pitchFamily="34" charset="-122"/>
              <a:ea typeface="微软雅黑" pitchFamily="34" charset="-122"/>
            </a:endParaRPr>
          </a:p>
          <a:p>
            <a:pPr marL="361942">
              <a:lnSpc>
                <a:spcPts val="4667"/>
              </a:lnSpc>
              <a:buClr>
                <a:srgbClr val="0070C0"/>
              </a:buClr>
            </a:pPr>
            <a:r>
              <a:rPr lang="zh-CN" altLang="en-US" sz="2533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虚拟局域网 </a:t>
            </a:r>
            <a:r>
              <a:rPr lang="en-US" altLang="zh-CN" sz="2533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VLAN </a:t>
            </a:r>
            <a:r>
              <a:rPr lang="zh-CN" altLang="en-US" sz="2533" b="1" dirty="0">
                <a:latin typeface="微软雅黑" pitchFamily="34" charset="-122"/>
                <a:ea typeface="微软雅黑" pitchFamily="34" charset="-122"/>
              </a:rPr>
              <a:t>是由一些局域网网段构成的</a:t>
            </a:r>
            <a:r>
              <a:rPr lang="zh-CN" altLang="en-US" sz="2533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与物理位置无关的逻辑组</a:t>
            </a:r>
            <a:r>
              <a:rPr lang="zh-CN" altLang="en-US" sz="2533" b="1" dirty="0">
                <a:latin typeface="微软雅黑" pitchFamily="34" charset="-122"/>
                <a:ea typeface="微软雅黑" pitchFamily="34" charset="-122"/>
              </a:rPr>
              <a:t>，而这些网段具有某些共同的需求。每一个 </a:t>
            </a:r>
            <a:r>
              <a:rPr lang="en-US" altLang="zh-CN" sz="2533" b="1" dirty="0">
                <a:latin typeface="微软雅黑" pitchFamily="34" charset="-122"/>
                <a:ea typeface="微软雅黑" pitchFamily="34" charset="-122"/>
              </a:rPr>
              <a:t>VLAN </a:t>
            </a:r>
            <a:r>
              <a:rPr lang="zh-CN" altLang="en-US" sz="2533" b="1" dirty="0">
                <a:latin typeface="微软雅黑" pitchFamily="34" charset="-122"/>
                <a:ea typeface="微软雅黑" pitchFamily="34" charset="-122"/>
              </a:rPr>
              <a:t>的帧都有一个明确的标识符，指明发送这个帧的计算机是属于哪一个 </a:t>
            </a:r>
            <a:r>
              <a:rPr lang="en-US" altLang="zh-CN" sz="2533" b="1" dirty="0">
                <a:latin typeface="微软雅黑" pitchFamily="34" charset="-122"/>
                <a:ea typeface="微软雅黑" pitchFamily="34" charset="-122"/>
              </a:rPr>
              <a:t>VLAN</a:t>
            </a:r>
            <a:r>
              <a:rPr lang="zh-CN" altLang="en-US" sz="2533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408961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70559" y="1407514"/>
            <a:ext cx="10838687" cy="51829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966333" y="1338961"/>
            <a:ext cx="2236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虚拟局域网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70559" y="1932814"/>
            <a:ext cx="10838687" cy="303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57708" indent="-357708">
              <a:lnSpc>
                <a:spcPts val="4667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533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虚拟局域网其实只是局域网给用户提供的一种服务，而并不是一种新型局域网。</a:t>
            </a:r>
          </a:p>
          <a:p>
            <a:pPr marL="357708" indent="-357708">
              <a:lnSpc>
                <a:spcPts val="4667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533" b="1" dirty="0">
                <a:latin typeface="微软雅黑" pitchFamily="34" charset="-122"/>
                <a:ea typeface="微软雅黑" pitchFamily="34" charset="-122"/>
              </a:rPr>
              <a:t>由于虚拟局域网是用户和网络资源的逻辑组合，因此可按照需要将有关设备和资源非常方便地重新组合，使用户从不同的服务器或数据库中存取所需的资源。</a:t>
            </a:r>
          </a:p>
        </p:txBody>
      </p:sp>
    </p:spTree>
    <p:extLst>
      <p:ext uri="{BB962C8B-B14F-4D97-AF65-F5344CB8AC3E}">
        <p14:creationId xmlns:p14="http://schemas.microsoft.com/office/powerpoint/2010/main" val="23938835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圆角矩形 48"/>
          <p:cNvSpPr/>
          <p:nvPr/>
        </p:nvSpPr>
        <p:spPr>
          <a:xfrm>
            <a:off x="670561" y="803393"/>
            <a:ext cx="10838687" cy="502438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51" name="AutoShape 2"/>
          <p:cNvSpPr>
            <a:spLocks noChangeArrowheads="1"/>
          </p:cNvSpPr>
          <p:nvPr/>
        </p:nvSpPr>
        <p:spPr bwMode="auto">
          <a:xfrm flipH="1">
            <a:off x="3233753" y="3698946"/>
            <a:ext cx="5665468" cy="967317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Line 3"/>
          <p:cNvSpPr>
            <a:spLocks noChangeShapeType="1"/>
          </p:cNvSpPr>
          <p:nvPr/>
        </p:nvSpPr>
        <p:spPr bwMode="auto">
          <a:xfrm>
            <a:off x="4298333" y="5329596"/>
            <a:ext cx="54596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AutoShape 4"/>
          <p:cNvSpPr>
            <a:spLocks noChangeArrowheads="1"/>
          </p:cNvSpPr>
          <p:nvPr/>
        </p:nvSpPr>
        <p:spPr bwMode="auto">
          <a:xfrm flipH="1">
            <a:off x="3233753" y="2356121"/>
            <a:ext cx="5665468" cy="966220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AutoShape 5"/>
          <p:cNvSpPr>
            <a:spLocks noChangeArrowheads="1"/>
          </p:cNvSpPr>
          <p:nvPr/>
        </p:nvSpPr>
        <p:spPr bwMode="auto">
          <a:xfrm flipH="1">
            <a:off x="3289657" y="1065998"/>
            <a:ext cx="5553659" cy="967317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6"/>
          <p:cNvSpPr>
            <a:spLocks noChangeShapeType="1"/>
          </p:cNvSpPr>
          <p:nvPr/>
        </p:nvSpPr>
        <p:spPr bwMode="auto">
          <a:xfrm>
            <a:off x="4621868" y="1335001"/>
            <a:ext cx="29356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Line 7"/>
          <p:cNvSpPr>
            <a:spLocks noChangeShapeType="1"/>
          </p:cNvSpPr>
          <p:nvPr/>
        </p:nvSpPr>
        <p:spPr bwMode="auto">
          <a:xfrm>
            <a:off x="4733680" y="1442604"/>
            <a:ext cx="176993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Line 8"/>
          <p:cNvSpPr>
            <a:spLocks noChangeShapeType="1"/>
          </p:cNvSpPr>
          <p:nvPr/>
        </p:nvSpPr>
        <p:spPr bwMode="auto">
          <a:xfrm>
            <a:off x="4844302" y="1549107"/>
            <a:ext cx="38895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8" name="Line 9"/>
          <p:cNvSpPr>
            <a:spLocks noChangeShapeType="1"/>
          </p:cNvSpPr>
          <p:nvPr/>
        </p:nvSpPr>
        <p:spPr bwMode="auto">
          <a:xfrm>
            <a:off x="4844302" y="2893031"/>
            <a:ext cx="38895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9" name="Line 10"/>
          <p:cNvSpPr>
            <a:spLocks noChangeShapeType="1"/>
          </p:cNvSpPr>
          <p:nvPr/>
        </p:nvSpPr>
        <p:spPr bwMode="auto">
          <a:xfrm>
            <a:off x="4733681" y="2731628"/>
            <a:ext cx="196025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Line 11"/>
          <p:cNvSpPr>
            <a:spLocks noChangeShapeType="1"/>
          </p:cNvSpPr>
          <p:nvPr/>
        </p:nvSpPr>
        <p:spPr bwMode="auto">
          <a:xfrm>
            <a:off x="4567153" y="2570225"/>
            <a:ext cx="29808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Line 12"/>
          <p:cNvSpPr>
            <a:spLocks noChangeShapeType="1"/>
          </p:cNvSpPr>
          <p:nvPr/>
        </p:nvSpPr>
        <p:spPr bwMode="auto">
          <a:xfrm>
            <a:off x="4677775" y="4128255"/>
            <a:ext cx="105506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Line 13"/>
          <p:cNvSpPr>
            <a:spLocks noChangeShapeType="1"/>
          </p:cNvSpPr>
          <p:nvPr/>
        </p:nvSpPr>
        <p:spPr bwMode="auto">
          <a:xfrm>
            <a:off x="4677775" y="4235856"/>
            <a:ext cx="55905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Line 14"/>
          <p:cNvSpPr>
            <a:spLocks noChangeShapeType="1"/>
          </p:cNvSpPr>
          <p:nvPr/>
        </p:nvSpPr>
        <p:spPr bwMode="auto">
          <a:xfrm>
            <a:off x="4416091" y="3914149"/>
            <a:ext cx="31782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" name="Line 15"/>
          <p:cNvSpPr>
            <a:spLocks noChangeShapeType="1"/>
          </p:cNvSpPr>
          <p:nvPr/>
        </p:nvSpPr>
        <p:spPr bwMode="auto">
          <a:xfrm>
            <a:off x="4567154" y="4021751"/>
            <a:ext cx="19804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5" name="AutoShape 16"/>
          <p:cNvSpPr>
            <a:spLocks noChangeArrowheads="1"/>
          </p:cNvSpPr>
          <p:nvPr/>
        </p:nvSpPr>
        <p:spPr bwMode="auto">
          <a:xfrm flipH="1">
            <a:off x="3955764" y="3752747"/>
            <a:ext cx="888539" cy="644512"/>
          </a:xfrm>
          <a:prstGeom prst="cube">
            <a:avLst>
              <a:gd name="adj" fmla="val 28329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以太网</a:t>
            </a:r>
          </a:p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交换机</a:t>
            </a:r>
          </a:p>
        </p:txBody>
      </p:sp>
      <p:sp>
        <p:nvSpPr>
          <p:cNvPr id="71" name="AutoShape 22"/>
          <p:cNvSpPr>
            <a:spLocks noChangeArrowheads="1"/>
          </p:cNvSpPr>
          <p:nvPr/>
        </p:nvSpPr>
        <p:spPr bwMode="auto">
          <a:xfrm flipH="1">
            <a:off x="3955764" y="1119799"/>
            <a:ext cx="888539" cy="644512"/>
          </a:xfrm>
          <a:prstGeom prst="cube">
            <a:avLst>
              <a:gd name="adj" fmla="val 28329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以太网</a:t>
            </a:r>
          </a:p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交换机</a:t>
            </a:r>
          </a:p>
        </p:txBody>
      </p:sp>
      <p:sp>
        <p:nvSpPr>
          <p:cNvPr id="72" name="Line 23"/>
          <p:cNvSpPr>
            <a:spLocks noChangeShapeType="1"/>
          </p:cNvSpPr>
          <p:nvPr/>
        </p:nvSpPr>
        <p:spPr bwMode="auto">
          <a:xfrm>
            <a:off x="3789236" y="1504091"/>
            <a:ext cx="0" cy="34838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Line 24"/>
          <p:cNvSpPr>
            <a:spLocks noChangeShapeType="1"/>
          </p:cNvSpPr>
          <p:nvPr/>
        </p:nvSpPr>
        <p:spPr bwMode="auto">
          <a:xfrm>
            <a:off x="3778532" y="1496404"/>
            <a:ext cx="34375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46"/>
          <p:cNvSpPr>
            <a:spLocks noChangeArrowheads="1"/>
          </p:cNvSpPr>
          <p:nvPr/>
        </p:nvSpPr>
        <p:spPr bwMode="auto">
          <a:xfrm flipH="1">
            <a:off x="3955764" y="2408823"/>
            <a:ext cx="888539" cy="645611"/>
          </a:xfrm>
          <a:prstGeom prst="cube">
            <a:avLst>
              <a:gd name="adj" fmla="val 28329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67" b="1">
                <a:latin typeface="微软雅黑" pitchFamily="34" charset="-122"/>
                <a:ea typeface="微软雅黑" pitchFamily="34" charset="-122"/>
              </a:rPr>
              <a:t>以太网</a:t>
            </a:r>
          </a:p>
          <a:p>
            <a:pPr algn="ctr"/>
            <a:r>
              <a:rPr kumimoji="1" lang="zh-CN" altLang="en-US" sz="1467" b="1">
                <a:latin typeface="微软雅黑" pitchFamily="34" charset="-122"/>
                <a:ea typeface="微软雅黑" pitchFamily="34" charset="-122"/>
              </a:rPr>
              <a:t>交换机</a:t>
            </a:r>
          </a:p>
        </p:txBody>
      </p:sp>
      <p:sp>
        <p:nvSpPr>
          <p:cNvPr id="96" name="Line 47"/>
          <p:cNvSpPr>
            <a:spLocks noChangeShapeType="1"/>
          </p:cNvSpPr>
          <p:nvPr/>
        </p:nvSpPr>
        <p:spPr bwMode="auto">
          <a:xfrm>
            <a:off x="3899857" y="2781038"/>
            <a:ext cx="0" cy="23145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Line 48"/>
          <p:cNvSpPr>
            <a:spLocks noChangeShapeType="1"/>
          </p:cNvSpPr>
          <p:nvPr/>
        </p:nvSpPr>
        <p:spPr bwMode="auto">
          <a:xfrm>
            <a:off x="3890344" y="2785429"/>
            <a:ext cx="2069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Line 49"/>
          <p:cNvSpPr>
            <a:spLocks noChangeShapeType="1"/>
          </p:cNvSpPr>
          <p:nvPr/>
        </p:nvSpPr>
        <p:spPr bwMode="auto">
          <a:xfrm>
            <a:off x="4011669" y="4155704"/>
            <a:ext cx="0" cy="10474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Line 50"/>
          <p:cNvSpPr>
            <a:spLocks noChangeShapeType="1"/>
          </p:cNvSpPr>
          <p:nvPr/>
        </p:nvSpPr>
        <p:spPr bwMode="auto">
          <a:xfrm>
            <a:off x="4000963" y="4155704"/>
            <a:ext cx="11418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AutoShape 51"/>
          <p:cNvSpPr>
            <a:spLocks noChangeArrowheads="1"/>
          </p:cNvSpPr>
          <p:nvPr/>
        </p:nvSpPr>
        <p:spPr bwMode="auto">
          <a:xfrm flipH="1">
            <a:off x="3510899" y="4922285"/>
            <a:ext cx="889727" cy="644512"/>
          </a:xfrm>
          <a:prstGeom prst="cube">
            <a:avLst>
              <a:gd name="adj" fmla="val 28329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以太网</a:t>
            </a:r>
          </a:p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交换机</a:t>
            </a:r>
          </a:p>
        </p:txBody>
      </p:sp>
      <p:sp>
        <p:nvSpPr>
          <p:cNvPr id="101" name="Text Box 52"/>
          <p:cNvSpPr txBox="1">
            <a:spLocks noChangeArrowheads="1"/>
          </p:cNvSpPr>
          <p:nvPr/>
        </p:nvSpPr>
        <p:spPr bwMode="auto">
          <a:xfrm>
            <a:off x="4981589" y="4870488"/>
            <a:ext cx="4029879" cy="666977"/>
          </a:xfrm>
          <a:prstGeom prst="rect">
            <a:avLst/>
          </a:prstGeom>
          <a:solidFill>
            <a:srgbClr val="0000CC"/>
          </a:solidFill>
          <a:ln>
            <a:solidFill>
              <a:srgbClr val="000099"/>
            </a:solidFill>
          </a:ln>
          <a:effectLst/>
        </p:spPr>
        <p:txBody>
          <a:bodyPr wrap="square">
            <a:spAutoFit/>
          </a:bodyPr>
          <a:lstStyle/>
          <a:p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 </a:t>
            </a: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台计算机划分为三个虚拟局域网：</a:t>
            </a:r>
            <a:endParaRPr lang="en-US" altLang="zh-CN" sz="1867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VLAN</a:t>
            </a:r>
            <a:r>
              <a:rPr lang="en-US" altLang="zh-CN" sz="1867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VLAN</a:t>
            </a:r>
            <a:r>
              <a:rPr lang="en-US" altLang="zh-CN" sz="1867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VLAN</a:t>
            </a:r>
            <a:r>
              <a:rPr lang="en-US" altLang="zh-CN" sz="1867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en-US" altLang="zh-CN" sz="1867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286137" y="1119799"/>
            <a:ext cx="863058" cy="3169859"/>
            <a:chOff x="5479461" y="839849"/>
            <a:chExt cx="647293" cy="2377394"/>
          </a:xfrm>
        </p:grpSpPr>
        <p:sp>
          <p:nvSpPr>
            <p:cNvPr id="70" name="AutoShape 21"/>
            <p:cNvSpPr>
              <a:spLocks noChangeArrowheads="1"/>
            </p:cNvSpPr>
            <p:nvPr/>
          </p:nvSpPr>
          <p:spPr bwMode="auto">
            <a:xfrm>
              <a:off x="5508433" y="839849"/>
              <a:ext cx="582545" cy="2377394"/>
            </a:xfrm>
            <a:prstGeom prst="roundRect">
              <a:avLst>
                <a:gd name="adj" fmla="val 50000"/>
              </a:avLst>
            </a:prstGeom>
            <a:solidFill>
              <a:srgbClr val="FF66FF">
                <a:alpha val="49804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 Box 25"/>
            <p:cNvSpPr txBox="1">
              <a:spLocks noChangeArrowheads="1"/>
            </p:cNvSpPr>
            <p:nvPr/>
          </p:nvSpPr>
          <p:spPr bwMode="auto">
            <a:xfrm>
              <a:off x="5479461" y="1517604"/>
              <a:ext cx="647293" cy="25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en-US" altLang="zh-CN" sz="1600" b="1" baseline="-25000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046919" y="1227402"/>
            <a:ext cx="1166875" cy="3546465"/>
            <a:chOff x="3800050" y="920551"/>
            <a:chExt cx="875156" cy="2659849"/>
          </a:xfrm>
        </p:grpSpPr>
        <p:sp>
          <p:nvSpPr>
            <p:cNvPr id="67" name="AutoShape 18"/>
            <p:cNvSpPr>
              <a:spLocks noChangeArrowheads="1"/>
            </p:cNvSpPr>
            <p:nvPr/>
          </p:nvSpPr>
          <p:spPr bwMode="auto">
            <a:xfrm>
              <a:off x="3800050" y="920551"/>
              <a:ext cx="875156" cy="2659849"/>
            </a:xfrm>
            <a:prstGeom prst="roundRect">
              <a:avLst>
                <a:gd name="adj" fmla="val 50000"/>
              </a:avLst>
            </a:prstGeom>
            <a:solidFill>
              <a:srgbClr val="00FF99">
                <a:alpha val="49804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28"/>
            <p:cNvSpPr txBox="1">
              <a:spLocks noChangeArrowheads="1"/>
            </p:cNvSpPr>
            <p:nvPr/>
          </p:nvSpPr>
          <p:spPr bwMode="auto">
            <a:xfrm>
              <a:off x="3924944" y="1519251"/>
              <a:ext cx="647293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en-US" altLang="zh-CN" sz="1600" b="1" baseline="-25000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292923" y="1227400"/>
            <a:ext cx="864123" cy="3169859"/>
            <a:chOff x="4734553" y="920550"/>
            <a:chExt cx="648092" cy="2377394"/>
          </a:xfrm>
        </p:grpSpPr>
        <p:sp>
          <p:nvSpPr>
            <p:cNvPr id="66" name="AutoShape 17"/>
            <p:cNvSpPr>
              <a:spLocks noChangeArrowheads="1"/>
            </p:cNvSpPr>
            <p:nvPr/>
          </p:nvSpPr>
          <p:spPr bwMode="auto">
            <a:xfrm>
              <a:off x="4758171" y="920550"/>
              <a:ext cx="624474" cy="2377394"/>
            </a:xfrm>
            <a:prstGeom prst="roundRect">
              <a:avLst>
                <a:gd name="adj" fmla="val 50000"/>
              </a:avLst>
            </a:prstGeom>
            <a:solidFill>
              <a:srgbClr val="FFFF00">
                <a:alpha val="49804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Text Box 29"/>
            <p:cNvSpPr txBox="1">
              <a:spLocks noChangeArrowheads="1"/>
            </p:cNvSpPr>
            <p:nvPr/>
          </p:nvSpPr>
          <p:spPr bwMode="auto">
            <a:xfrm>
              <a:off x="4734553" y="1519251"/>
              <a:ext cx="647293" cy="25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en-US" altLang="zh-CN" sz="1600" b="1" baseline="-25000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126686" y="1180909"/>
            <a:ext cx="3015061" cy="3536545"/>
            <a:chOff x="3845014" y="885681"/>
            <a:chExt cx="2261296" cy="2652409"/>
          </a:xfrm>
        </p:grpSpPr>
        <p:sp>
          <p:nvSpPr>
            <p:cNvPr id="68" name="Text Box 19"/>
            <p:cNvSpPr txBox="1">
              <a:spLocks noChangeArrowheads="1"/>
            </p:cNvSpPr>
            <p:nvPr/>
          </p:nvSpPr>
          <p:spPr bwMode="auto">
            <a:xfrm>
              <a:off x="4085835" y="1094845"/>
              <a:ext cx="317636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1" lang="en-US" altLang="zh-CN" sz="1600" b="1" baseline="-25000">
                  <a:latin typeface="微软雅黑" pitchFamily="34" charset="-122"/>
                  <a:ea typeface="微软雅黑" pitchFamily="34" charset="-122"/>
                </a:rPr>
                <a:t>4</a:t>
              </a:r>
              <a:endParaRPr kumimoji="1" lang="en-US" altLang="zh-CN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20"/>
            <p:cNvSpPr txBox="1">
              <a:spLocks noChangeArrowheads="1"/>
            </p:cNvSpPr>
            <p:nvPr/>
          </p:nvSpPr>
          <p:spPr bwMode="auto">
            <a:xfrm>
              <a:off x="5062189" y="2913974"/>
              <a:ext cx="308018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Text Box 26"/>
            <p:cNvSpPr txBox="1">
              <a:spLocks noChangeArrowheads="1"/>
            </p:cNvSpPr>
            <p:nvPr/>
          </p:nvSpPr>
          <p:spPr bwMode="auto">
            <a:xfrm>
              <a:off x="5787082" y="885681"/>
              <a:ext cx="305613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Text Box 27"/>
            <p:cNvSpPr txBox="1">
              <a:spLocks noChangeArrowheads="1"/>
            </p:cNvSpPr>
            <p:nvPr/>
          </p:nvSpPr>
          <p:spPr bwMode="auto">
            <a:xfrm>
              <a:off x="5036430" y="1030614"/>
              <a:ext cx="308018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kumimoji="1" lang="en-US" altLang="zh-CN" sz="1600" b="1" baseline="-25000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 Box 30"/>
            <p:cNvSpPr txBox="1">
              <a:spLocks noChangeArrowheads="1"/>
            </p:cNvSpPr>
            <p:nvPr/>
          </p:nvSpPr>
          <p:spPr bwMode="auto">
            <a:xfrm>
              <a:off x="5786423" y="2799738"/>
              <a:ext cx="305613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kumimoji="1" lang="en-US" altLang="zh-CN" sz="1600" b="1" baseline="-2500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Text Box 31"/>
            <p:cNvSpPr txBox="1">
              <a:spLocks noChangeArrowheads="1"/>
            </p:cNvSpPr>
            <p:nvPr/>
          </p:nvSpPr>
          <p:spPr bwMode="auto">
            <a:xfrm>
              <a:off x="4396522" y="3013843"/>
              <a:ext cx="317636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1" lang="en-US" altLang="zh-CN" sz="16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Text Box 32"/>
            <p:cNvSpPr txBox="1">
              <a:spLocks noChangeArrowheads="1"/>
            </p:cNvSpPr>
            <p:nvPr/>
          </p:nvSpPr>
          <p:spPr bwMode="auto">
            <a:xfrm>
              <a:off x="4091768" y="3284174"/>
              <a:ext cx="317636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2" name="Text Box 33"/>
            <p:cNvSpPr txBox="1">
              <a:spLocks noChangeArrowheads="1"/>
            </p:cNvSpPr>
            <p:nvPr/>
          </p:nvSpPr>
          <p:spPr bwMode="auto">
            <a:xfrm>
              <a:off x="4084866" y="2094297"/>
              <a:ext cx="317636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3" name="Text Box 34"/>
            <p:cNvSpPr txBox="1">
              <a:spLocks noChangeArrowheads="1"/>
            </p:cNvSpPr>
            <p:nvPr/>
          </p:nvSpPr>
          <p:spPr bwMode="auto">
            <a:xfrm>
              <a:off x="5800697" y="1795685"/>
              <a:ext cx="305613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4" name="Text Box 35"/>
            <p:cNvSpPr txBox="1">
              <a:spLocks noChangeArrowheads="1"/>
            </p:cNvSpPr>
            <p:nvPr/>
          </p:nvSpPr>
          <p:spPr bwMode="auto">
            <a:xfrm>
              <a:off x="5061530" y="1914494"/>
              <a:ext cx="308018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2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014" y="1112108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179" y="1032598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512" y="947370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014" y="2075645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179" y="1955482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179" y="2931790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014" y="3116010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39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823" y="3036051"/>
              <a:ext cx="279663" cy="27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512" y="1795564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512" y="2835929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413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670561" y="803393"/>
            <a:ext cx="10838687" cy="502438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>
            <a:off x="4981590" y="4870489"/>
            <a:ext cx="5431037" cy="755207"/>
          </a:xfrm>
          <a:prstGeom prst="rect">
            <a:avLst/>
          </a:prstGeom>
          <a:solidFill>
            <a:srgbClr val="0000CC"/>
          </a:solidFill>
          <a:ln>
            <a:solidFill>
              <a:srgbClr val="000099"/>
            </a:solidFill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667"/>
              </a:lnSpc>
            </a:pP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每个虚拟局域网是一个广播域。</a:t>
            </a:r>
            <a:endParaRPr lang="en-US" altLang="zh-CN" sz="1867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ts val="2667"/>
              </a:lnSpc>
            </a:pP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VLAN</a:t>
            </a:r>
            <a:r>
              <a:rPr lang="en-US" altLang="zh-CN" sz="1867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, VLAN</a:t>
            </a:r>
            <a:r>
              <a:rPr lang="en-US" altLang="zh-CN" sz="1867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VLAN</a:t>
            </a:r>
            <a:r>
              <a:rPr lang="en-US" altLang="zh-CN" sz="1867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是三个不同的广播域。</a:t>
            </a:r>
          </a:p>
        </p:txBody>
      </p:sp>
      <p:sp>
        <p:nvSpPr>
          <p:cNvPr id="120" name="AutoShape 2"/>
          <p:cNvSpPr>
            <a:spLocks noChangeArrowheads="1"/>
          </p:cNvSpPr>
          <p:nvPr/>
        </p:nvSpPr>
        <p:spPr bwMode="auto">
          <a:xfrm flipH="1">
            <a:off x="3233753" y="3698946"/>
            <a:ext cx="5665468" cy="967317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Line 3"/>
          <p:cNvSpPr>
            <a:spLocks noChangeShapeType="1"/>
          </p:cNvSpPr>
          <p:nvPr/>
        </p:nvSpPr>
        <p:spPr bwMode="auto">
          <a:xfrm>
            <a:off x="4298333" y="5329596"/>
            <a:ext cx="54596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AutoShape 4"/>
          <p:cNvSpPr>
            <a:spLocks noChangeArrowheads="1"/>
          </p:cNvSpPr>
          <p:nvPr/>
        </p:nvSpPr>
        <p:spPr bwMode="auto">
          <a:xfrm flipH="1">
            <a:off x="3233753" y="2356121"/>
            <a:ext cx="5665468" cy="966220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AutoShape 5"/>
          <p:cNvSpPr>
            <a:spLocks noChangeArrowheads="1"/>
          </p:cNvSpPr>
          <p:nvPr/>
        </p:nvSpPr>
        <p:spPr bwMode="auto">
          <a:xfrm flipH="1">
            <a:off x="3289657" y="1065998"/>
            <a:ext cx="5553659" cy="967317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Line 6"/>
          <p:cNvSpPr>
            <a:spLocks noChangeShapeType="1"/>
          </p:cNvSpPr>
          <p:nvPr/>
        </p:nvSpPr>
        <p:spPr bwMode="auto">
          <a:xfrm>
            <a:off x="4621868" y="1335001"/>
            <a:ext cx="29356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Line 7"/>
          <p:cNvSpPr>
            <a:spLocks noChangeShapeType="1"/>
          </p:cNvSpPr>
          <p:nvPr/>
        </p:nvSpPr>
        <p:spPr bwMode="auto">
          <a:xfrm>
            <a:off x="4733680" y="1442604"/>
            <a:ext cx="176993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Line 8"/>
          <p:cNvSpPr>
            <a:spLocks noChangeShapeType="1"/>
          </p:cNvSpPr>
          <p:nvPr/>
        </p:nvSpPr>
        <p:spPr bwMode="auto">
          <a:xfrm>
            <a:off x="4844302" y="1549107"/>
            <a:ext cx="38895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Line 9"/>
          <p:cNvSpPr>
            <a:spLocks noChangeShapeType="1"/>
          </p:cNvSpPr>
          <p:nvPr/>
        </p:nvSpPr>
        <p:spPr bwMode="auto">
          <a:xfrm>
            <a:off x="4844302" y="2893031"/>
            <a:ext cx="38895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Line 10"/>
          <p:cNvSpPr>
            <a:spLocks noChangeShapeType="1"/>
          </p:cNvSpPr>
          <p:nvPr/>
        </p:nvSpPr>
        <p:spPr bwMode="auto">
          <a:xfrm>
            <a:off x="4733681" y="2731628"/>
            <a:ext cx="196025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Line 11"/>
          <p:cNvSpPr>
            <a:spLocks noChangeShapeType="1"/>
          </p:cNvSpPr>
          <p:nvPr/>
        </p:nvSpPr>
        <p:spPr bwMode="auto">
          <a:xfrm>
            <a:off x="4567153" y="2570225"/>
            <a:ext cx="29808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Line 12"/>
          <p:cNvSpPr>
            <a:spLocks noChangeShapeType="1"/>
          </p:cNvSpPr>
          <p:nvPr/>
        </p:nvSpPr>
        <p:spPr bwMode="auto">
          <a:xfrm>
            <a:off x="4677775" y="4128255"/>
            <a:ext cx="105506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1" name="Line 13"/>
          <p:cNvSpPr>
            <a:spLocks noChangeShapeType="1"/>
          </p:cNvSpPr>
          <p:nvPr/>
        </p:nvSpPr>
        <p:spPr bwMode="auto">
          <a:xfrm>
            <a:off x="4677775" y="4235856"/>
            <a:ext cx="55905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Line 14"/>
          <p:cNvSpPr>
            <a:spLocks noChangeShapeType="1"/>
          </p:cNvSpPr>
          <p:nvPr/>
        </p:nvSpPr>
        <p:spPr bwMode="auto">
          <a:xfrm>
            <a:off x="4416091" y="3914149"/>
            <a:ext cx="31782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Line 15"/>
          <p:cNvSpPr>
            <a:spLocks noChangeShapeType="1"/>
          </p:cNvSpPr>
          <p:nvPr/>
        </p:nvSpPr>
        <p:spPr bwMode="auto">
          <a:xfrm>
            <a:off x="4567154" y="4021751"/>
            <a:ext cx="19804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AutoShape 16"/>
          <p:cNvSpPr>
            <a:spLocks noChangeArrowheads="1"/>
          </p:cNvSpPr>
          <p:nvPr/>
        </p:nvSpPr>
        <p:spPr bwMode="auto">
          <a:xfrm flipH="1">
            <a:off x="3955764" y="3752747"/>
            <a:ext cx="888539" cy="644512"/>
          </a:xfrm>
          <a:prstGeom prst="cube">
            <a:avLst>
              <a:gd name="adj" fmla="val 28329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以太网</a:t>
            </a:r>
          </a:p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交换机</a:t>
            </a:r>
          </a:p>
        </p:txBody>
      </p:sp>
      <p:sp>
        <p:nvSpPr>
          <p:cNvPr id="135" name="AutoShape 22"/>
          <p:cNvSpPr>
            <a:spLocks noChangeArrowheads="1"/>
          </p:cNvSpPr>
          <p:nvPr/>
        </p:nvSpPr>
        <p:spPr bwMode="auto">
          <a:xfrm flipH="1">
            <a:off x="3955764" y="1119799"/>
            <a:ext cx="888539" cy="644512"/>
          </a:xfrm>
          <a:prstGeom prst="cube">
            <a:avLst>
              <a:gd name="adj" fmla="val 28329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以太网</a:t>
            </a:r>
          </a:p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交换机</a:t>
            </a:r>
          </a:p>
        </p:txBody>
      </p:sp>
      <p:sp>
        <p:nvSpPr>
          <p:cNvPr id="136" name="Line 23"/>
          <p:cNvSpPr>
            <a:spLocks noChangeShapeType="1"/>
          </p:cNvSpPr>
          <p:nvPr/>
        </p:nvSpPr>
        <p:spPr bwMode="auto">
          <a:xfrm>
            <a:off x="3789236" y="1504091"/>
            <a:ext cx="0" cy="34838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7" name="Line 24"/>
          <p:cNvSpPr>
            <a:spLocks noChangeShapeType="1"/>
          </p:cNvSpPr>
          <p:nvPr/>
        </p:nvSpPr>
        <p:spPr bwMode="auto">
          <a:xfrm>
            <a:off x="3778532" y="1496404"/>
            <a:ext cx="34375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8" name="AutoShape 46"/>
          <p:cNvSpPr>
            <a:spLocks noChangeArrowheads="1"/>
          </p:cNvSpPr>
          <p:nvPr/>
        </p:nvSpPr>
        <p:spPr bwMode="auto">
          <a:xfrm flipH="1">
            <a:off x="3955764" y="2408823"/>
            <a:ext cx="888539" cy="645611"/>
          </a:xfrm>
          <a:prstGeom prst="cube">
            <a:avLst>
              <a:gd name="adj" fmla="val 28329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67" b="1">
                <a:latin typeface="微软雅黑" pitchFamily="34" charset="-122"/>
                <a:ea typeface="微软雅黑" pitchFamily="34" charset="-122"/>
              </a:rPr>
              <a:t>以太网</a:t>
            </a:r>
          </a:p>
          <a:p>
            <a:pPr algn="ctr"/>
            <a:r>
              <a:rPr kumimoji="1" lang="zh-CN" altLang="en-US" sz="1467" b="1">
                <a:latin typeface="微软雅黑" pitchFamily="34" charset="-122"/>
                <a:ea typeface="微软雅黑" pitchFamily="34" charset="-122"/>
              </a:rPr>
              <a:t>交换机</a:t>
            </a:r>
          </a:p>
        </p:txBody>
      </p:sp>
      <p:sp>
        <p:nvSpPr>
          <p:cNvPr id="139" name="Line 47"/>
          <p:cNvSpPr>
            <a:spLocks noChangeShapeType="1"/>
          </p:cNvSpPr>
          <p:nvPr/>
        </p:nvSpPr>
        <p:spPr bwMode="auto">
          <a:xfrm>
            <a:off x="3899857" y="2781038"/>
            <a:ext cx="0" cy="23145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Line 48"/>
          <p:cNvSpPr>
            <a:spLocks noChangeShapeType="1"/>
          </p:cNvSpPr>
          <p:nvPr/>
        </p:nvSpPr>
        <p:spPr bwMode="auto">
          <a:xfrm>
            <a:off x="3890344" y="2785429"/>
            <a:ext cx="2069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Line 49"/>
          <p:cNvSpPr>
            <a:spLocks noChangeShapeType="1"/>
          </p:cNvSpPr>
          <p:nvPr/>
        </p:nvSpPr>
        <p:spPr bwMode="auto">
          <a:xfrm>
            <a:off x="4011669" y="4155704"/>
            <a:ext cx="0" cy="10474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Line 50"/>
          <p:cNvSpPr>
            <a:spLocks noChangeShapeType="1"/>
          </p:cNvSpPr>
          <p:nvPr/>
        </p:nvSpPr>
        <p:spPr bwMode="auto">
          <a:xfrm>
            <a:off x="4000963" y="4155704"/>
            <a:ext cx="11418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3" name="AutoShape 51"/>
          <p:cNvSpPr>
            <a:spLocks noChangeArrowheads="1"/>
          </p:cNvSpPr>
          <p:nvPr/>
        </p:nvSpPr>
        <p:spPr bwMode="auto">
          <a:xfrm flipH="1">
            <a:off x="3510899" y="4922285"/>
            <a:ext cx="889727" cy="644512"/>
          </a:xfrm>
          <a:prstGeom prst="cube">
            <a:avLst>
              <a:gd name="adj" fmla="val 28329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以太网</a:t>
            </a:r>
          </a:p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交换机</a:t>
            </a:r>
          </a:p>
        </p:txBody>
      </p:sp>
      <p:grpSp>
        <p:nvGrpSpPr>
          <p:cNvPr id="144" name="组合 143"/>
          <p:cNvGrpSpPr/>
          <p:nvPr/>
        </p:nvGrpSpPr>
        <p:grpSpPr>
          <a:xfrm>
            <a:off x="7286137" y="1119799"/>
            <a:ext cx="863058" cy="3169859"/>
            <a:chOff x="5479461" y="839849"/>
            <a:chExt cx="647293" cy="2377394"/>
          </a:xfrm>
        </p:grpSpPr>
        <p:sp>
          <p:nvSpPr>
            <p:cNvPr id="145" name="AutoShape 21"/>
            <p:cNvSpPr>
              <a:spLocks noChangeArrowheads="1"/>
            </p:cNvSpPr>
            <p:nvPr/>
          </p:nvSpPr>
          <p:spPr bwMode="auto">
            <a:xfrm>
              <a:off x="5508433" y="839849"/>
              <a:ext cx="582545" cy="2377394"/>
            </a:xfrm>
            <a:prstGeom prst="roundRect">
              <a:avLst>
                <a:gd name="adj" fmla="val 50000"/>
              </a:avLst>
            </a:prstGeom>
            <a:solidFill>
              <a:srgbClr val="FF66FF">
                <a:alpha val="49804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6" name="Text Box 25"/>
            <p:cNvSpPr txBox="1">
              <a:spLocks noChangeArrowheads="1"/>
            </p:cNvSpPr>
            <p:nvPr/>
          </p:nvSpPr>
          <p:spPr bwMode="auto">
            <a:xfrm>
              <a:off x="5479461" y="1517604"/>
              <a:ext cx="647293" cy="25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en-US" altLang="zh-CN" sz="1600" b="1" baseline="-25000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5046919" y="1227402"/>
            <a:ext cx="1166875" cy="3546465"/>
            <a:chOff x="3800050" y="920551"/>
            <a:chExt cx="875156" cy="2659849"/>
          </a:xfrm>
        </p:grpSpPr>
        <p:sp>
          <p:nvSpPr>
            <p:cNvPr id="148" name="AutoShape 18"/>
            <p:cNvSpPr>
              <a:spLocks noChangeArrowheads="1"/>
            </p:cNvSpPr>
            <p:nvPr/>
          </p:nvSpPr>
          <p:spPr bwMode="auto">
            <a:xfrm>
              <a:off x="3800050" y="920551"/>
              <a:ext cx="875156" cy="2659849"/>
            </a:xfrm>
            <a:prstGeom prst="roundRect">
              <a:avLst>
                <a:gd name="adj" fmla="val 50000"/>
              </a:avLst>
            </a:prstGeom>
            <a:solidFill>
              <a:srgbClr val="00FF99">
                <a:alpha val="49804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9" name="Text Box 28"/>
            <p:cNvSpPr txBox="1">
              <a:spLocks noChangeArrowheads="1"/>
            </p:cNvSpPr>
            <p:nvPr/>
          </p:nvSpPr>
          <p:spPr bwMode="auto">
            <a:xfrm>
              <a:off x="3924944" y="1519251"/>
              <a:ext cx="647293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en-US" altLang="zh-CN" sz="1600" b="1" baseline="-25000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6292923" y="1227400"/>
            <a:ext cx="864123" cy="3169859"/>
            <a:chOff x="4734553" y="920550"/>
            <a:chExt cx="648092" cy="2377394"/>
          </a:xfrm>
        </p:grpSpPr>
        <p:sp>
          <p:nvSpPr>
            <p:cNvPr id="151" name="AutoShape 17"/>
            <p:cNvSpPr>
              <a:spLocks noChangeArrowheads="1"/>
            </p:cNvSpPr>
            <p:nvPr/>
          </p:nvSpPr>
          <p:spPr bwMode="auto">
            <a:xfrm>
              <a:off x="4758171" y="920550"/>
              <a:ext cx="624474" cy="2377394"/>
            </a:xfrm>
            <a:prstGeom prst="roundRect">
              <a:avLst>
                <a:gd name="adj" fmla="val 50000"/>
              </a:avLst>
            </a:prstGeom>
            <a:solidFill>
              <a:srgbClr val="FFFF00">
                <a:alpha val="49804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2" name="Text Box 29"/>
            <p:cNvSpPr txBox="1">
              <a:spLocks noChangeArrowheads="1"/>
            </p:cNvSpPr>
            <p:nvPr/>
          </p:nvSpPr>
          <p:spPr bwMode="auto">
            <a:xfrm>
              <a:off x="4734553" y="1519251"/>
              <a:ext cx="647293" cy="25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en-US" altLang="zh-CN" sz="1600" b="1" baseline="-25000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5126686" y="1180909"/>
            <a:ext cx="3015061" cy="3536545"/>
            <a:chOff x="3845014" y="885681"/>
            <a:chExt cx="2261296" cy="2652409"/>
          </a:xfrm>
        </p:grpSpPr>
        <p:sp>
          <p:nvSpPr>
            <p:cNvPr id="154" name="Text Box 19"/>
            <p:cNvSpPr txBox="1">
              <a:spLocks noChangeArrowheads="1"/>
            </p:cNvSpPr>
            <p:nvPr/>
          </p:nvSpPr>
          <p:spPr bwMode="auto">
            <a:xfrm>
              <a:off x="4085835" y="1094845"/>
              <a:ext cx="317636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1" lang="en-US" altLang="zh-CN" sz="1600" b="1" baseline="-25000">
                  <a:latin typeface="微软雅黑" pitchFamily="34" charset="-122"/>
                  <a:ea typeface="微软雅黑" pitchFamily="34" charset="-122"/>
                </a:rPr>
                <a:t>4</a:t>
              </a:r>
              <a:endParaRPr kumimoji="1" lang="en-US" altLang="zh-CN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5" name="Text Box 20"/>
            <p:cNvSpPr txBox="1">
              <a:spLocks noChangeArrowheads="1"/>
            </p:cNvSpPr>
            <p:nvPr/>
          </p:nvSpPr>
          <p:spPr bwMode="auto">
            <a:xfrm>
              <a:off x="5062189" y="2913974"/>
              <a:ext cx="308018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Text Box 26"/>
            <p:cNvSpPr txBox="1">
              <a:spLocks noChangeArrowheads="1"/>
            </p:cNvSpPr>
            <p:nvPr/>
          </p:nvSpPr>
          <p:spPr bwMode="auto">
            <a:xfrm>
              <a:off x="5787082" y="885681"/>
              <a:ext cx="305613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Text Box 27"/>
            <p:cNvSpPr txBox="1">
              <a:spLocks noChangeArrowheads="1"/>
            </p:cNvSpPr>
            <p:nvPr/>
          </p:nvSpPr>
          <p:spPr bwMode="auto">
            <a:xfrm>
              <a:off x="5036430" y="1030614"/>
              <a:ext cx="308018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kumimoji="1" lang="en-US" altLang="zh-CN" sz="1600" b="1" baseline="-25000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Text Box 30"/>
            <p:cNvSpPr txBox="1">
              <a:spLocks noChangeArrowheads="1"/>
            </p:cNvSpPr>
            <p:nvPr/>
          </p:nvSpPr>
          <p:spPr bwMode="auto">
            <a:xfrm>
              <a:off x="5786423" y="2799738"/>
              <a:ext cx="305613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kumimoji="1" lang="en-US" altLang="zh-CN" sz="1600" b="1" baseline="-2500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Text Box 31"/>
            <p:cNvSpPr txBox="1">
              <a:spLocks noChangeArrowheads="1"/>
            </p:cNvSpPr>
            <p:nvPr/>
          </p:nvSpPr>
          <p:spPr bwMode="auto">
            <a:xfrm>
              <a:off x="4396522" y="3013843"/>
              <a:ext cx="317636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1" lang="en-US" altLang="zh-CN" sz="16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Text Box 32"/>
            <p:cNvSpPr txBox="1">
              <a:spLocks noChangeArrowheads="1"/>
            </p:cNvSpPr>
            <p:nvPr/>
          </p:nvSpPr>
          <p:spPr bwMode="auto">
            <a:xfrm>
              <a:off x="4091768" y="3284174"/>
              <a:ext cx="317636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Text Box 33"/>
            <p:cNvSpPr txBox="1">
              <a:spLocks noChangeArrowheads="1"/>
            </p:cNvSpPr>
            <p:nvPr/>
          </p:nvSpPr>
          <p:spPr bwMode="auto">
            <a:xfrm>
              <a:off x="4084866" y="2094297"/>
              <a:ext cx="317636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Text Box 34"/>
            <p:cNvSpPr txBox="1">
              <a:spLocks noChangeArrowheads="1"/>
            </p:cNvSpPr>
            <p:nvPr/>
          </p:nvSpPr>
          <p:spPr bwMode="auto">
            <a:xfrm>
              <a:off x="5800697" y="1795685"/>
              <a:ext cx="305613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Text Box 35"/>
            <p:cNvSpPr txBox="1">
              <a:spLocks noChangeArrowheads="1"/>
            </p:cNvSpPr>
            <p:nvPr/>
          </p:nvSpPr>
          <p:spPr bwMode="auto">
            <a:xfrm>
              <a:off x="5061530" y="1914494"/>
              <a:ext cx="308018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64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014" y="1112108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179" y="1032598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512" y="947370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7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014" y="2075645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179" y="1955482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179" y="2931790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014" y="3116010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239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823" y="3036051"/>
              <a:ext cx="279663" cy="27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512" y="1795564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512" y="2835929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5056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21794" y="846692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626383" y="815905"/>
            <a:ext cx="2916183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667" b="1" dirty="0">
                <a:solidFill>
                  <a:schemeClr val="bg1"/>
                </a:solidFill>
                <a:ea typeface="微软雅黑" pitchFamily="34" charset="-122"/>
              </a:rPr>
              <a:t>数据链路层的作用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694582" y="1468142"/>
            <a:ext cx="10838687" cy="437156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47" name="Text Box 46"/>
          <p:cNvSpPr txBox="1">
            <a:spLocks noChangeArrowheads="1"/>
          </p:cNvSpPr>
          <p:nvPr/>
        </p:nvSpPr>
        <p:spPr bwMode="auto">
          <a:xfrm>
            <a:off x="1836112" y="2032866"/>
            <a:ext cx="790601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主机 </a:t>
            </a:r>
            <a:r>
              <a:rPr kumimoji="1" lang="en-US" altLang="zh-CN" sz="1333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333" b="1" baseline="-25000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148" name="Text Box 47"/>
          <p:cNvSpPr txBox="1">
            <a:spLocks noChangeArrowheads="1"/>
          </p:cNvSpPr>
          <p:nvPr/>
        </p:nvSpPr>
        <p:spPr bwMode="auto">
          <a:xfrm>
            <a:off x="9480576" y="2011259"/>
            <a:ext cx="790601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主机 </a:t>
            </a:r>
            <a:r>
              <a:rPr kumimoji="1" lang="en-US" altLang="zh-CN" sz="1333" b="1" dirty="0"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333" b="1" baseline="-250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149" name="Text Box 48"/>
          <p:cNvSpPr txBox="1">
            <a:spLocks noChangeArrowheads="1"/>
          </p:cNvSpPr>
          <p:nvPr/>
        </p:nvSpPr>
        <p:spPr bwMode="auto">
          <a:xfrm>
            <a:off x="3884240" y="1873066"/>
            <a:ext cx="93968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kumimoji="1" lang="en-US" altLang="zh-CN" sz="1333" b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333" b="1" baseline="-25000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1150" name="Text Box 49"/>
          <p:cNvSpPr txBox="1">
            <a:spLocks noChangeArrowheads="1"/>
          </p:cNvSpPr>
          <p:nvPr/>
        </p:nvSpPr>
        <p:spPr bwMode="auto">
          <a:xfrm>
            <a:off x="5759149" y="2030864"/>
            <a:ext cx="93968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kumimoji="1" lang="en-US" altLang="zh-CN" sz="1333" b="1" dirty="0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333" b="1" baseline="-25000" dirty="0"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1151" name="Text Box 50"/>
          <p:cNvSpPr txBox="1">
            <a:spLocks noChangeArrowheads="1"/>
          </p:cNvSpPr>
          <p:nvPr/>
        </p:nvSpPr>
        <p:spPr bwMode="auto">
          <a:xfrm>
            <a:off x="7447947" y="1918879"/>
            <a:ext cx="93968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>
                <a:latin typeface="微软雅黑" pitchFamily="34" charset="-122"/>
                <a:ea typeface="微软雅黑" pitchFamily="34" charset="-122"/>
              </a:rPr>
              <a:t>路由器 </a:t>
            </a:r>
            <a:r>
              <a:rPr kumimoji="1" lang="en-US" altLang="zh-CN" sz="1333" b="1">
                <a:latin typeface="微软雅黑" pitchFamily="34" charset="-122"/>
                <a:ea typeface="微软雅黑" pitchFamily="34" charset="-122"/>
              </a:rPr>
              <a:t>R</a:t>
            </a:r>
            <a:r>
              <a:rPr kumimoji="1" lang="en-US" altLang="zh-CN" sz="1333" b="1" baseline="-25000"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1621" name="Text Box 521"/>
          <p:cNvSpPr txBox="1">
            <a:spLocks noChangeArrowheads="1"/>
          </p:cNvSpPr>
          <p:nvPr/>
        </p:nvSpPr>
        <p:spPr bwMode="auto">
          <a:xfrm>
            <a:off x="4688997" y="1543789"/>
            <a:ext cx="2728632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18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主机 </a:t>
            </a:r>
            <a:r>
              <a:rPr kumimoji="1" lang="en-US" altLang="zh-CN" sz="18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867" b="1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en-US" altLang="zh-CN" sz="18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8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向 </a:t>
            </a:r>
            <a:r>
              <a:rPr kumimoji="1" lang="en-US" altLang="zh-CN" sz="18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kumimoji="1" lang="en-US" altLang="zh-CN" sz="1867" b="1" baseline="-25000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en-US" altLang="zh-CN" sz="18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8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发送数据</a:t>
            </a:r>
            <a:endParaRPr kumimoji="1" lang="zh-CN" altLang="en-US" sz="1867" b="1" baseline="-25000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7" name="矩形 1676"/>
          <p:cNvSpPr/>
          <p:nvPr/>
        </p:nvSpPr>
        <p:spPr>
          <a:xfrm>
            <a:off x="3516660" y="5339228"/>
            <a:ext cx="5149331" cy="420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2133" b="1" dirty="0">
                <a:latin typeface="微软雅黑" pitchFamily="34" charset="-122"/>
                <a:ea typeface="微软雅黑" pitchFamily="34" charset="-122"/>
              </a:rPr>
              <a:t>数据链路层的地位</a:t>
            </a:r>
            <a:endParaRPr lang="zh-CN" altLang="en-US" sz="2133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8" name="矩形 1677"/>
          <p:cNvSpPr/>
          <p:nvPr/>
        </p:nvSpPr>
        <p:spPr>
          <a:xfrm>
            <a:off x="3634300" y="2988423"/>
            <a:ext cx="4976042" cy="379656"/>
          </a:xfrm>
          <a:prstGeom prst="rect">
            <a:avLst/>
          </a:prstGeom>
          <a:solidFill>
            <a:srgbClr val="00FF99"/>
          </a:solidFill>
          <a:ln>
            <a:solidFill>
              <a:srgbClr val="000066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867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1867" b="1" baseline="-250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867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67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en-US" altLang="zh-CN" sz="1867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H</a:t>
            </a:r>
            <a:r>
              <a:rPr lang="en-US" altLang="zh-CN" sz="1867" b="1" baseline="-25000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867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1867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所经过的网络可以是多种</a:t>
            </a:r>
            <a:r>
              <a:rPr lang="zh-CN" altLang="en-US" sz="1867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不同类型</a:t>
            </a:r>
            <a:r>
              <a:rPr lang="zh-CN" altLang="zh-CN" sz="1867" b="1" dirty="0">
                <a:solidFill>
                  <a:sysClr val="windowText" lastClr="0000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endParaRPr lang="zh-CN" altLang="en-US" sz="1867" b="1" dirty="0">
              <a:solidFill>
                <a:sysClr val="windowText" lastClr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5" name="Text Box 582"/>
          <p:cNvSpPr txBox="1">
            <a:spLocks noChangeArrowheads="1"/>
          </p:cNvSpPr>
          <p:nvPr/>
        </p:nvSpPr>
        <p:spPr bwMode="auto">
          <a:xfrm>
            <a:off x="4628512" y="3459955"/>
            <a:ext cx="2811988" cy="379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67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从层次上来看数据的流动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2181889" y="3272029"/>
            <a:ext cx="7817982" cy="1966108"/>
            <a:chOff x="1636416" y="2454021"/>
            <a:chExt cx="5863486" cy="1474581"/>
          </a:xfrm>
        </p:grpSpPr>
        <p:grpSp>
          <p:nvGrpSpPr>
            <p:cNvPr id="11" name="组合 10"/>
            <p:cNvGrpSpPr/>
            <p:nvPr/>
          </p:nvGrpSpPr>
          <p:grpSpPr>
            <a:xfrm>
              <a:off x="1655027" y="2454021"/>
              <a:ext cx="5784905" cy="1474581"/>
              <a:chOff x="1655027" y="2454021"/>
              <a:chExt cx="5784905" cy="1474581"/>
            </a:xfrm>
          </p:grpSpPr>
          <p:sp>
            <p:nvSpPr>
              <p:cNvPr id="1623" name="AutoShape 524"/>
              <p:cNvSpPr>
                <a:spLocks noChangeArrowheads="1"/>
              </p:cNvSpPr>
              <p:nvPr/>
            </p:nvSpPr>
            <p:spPr bwMode="auto">
              <a:xfrm>
                <a:off x="1655027" y="2691672"/>
                <a:ext cx="583152" cy="1091858"/>
              </a:xfrm>
              <a:prstGeom prst="cube">
                <a:avLst>
                  <a:gd name="adj" fmla="val 9250"/>
                </a:avLst>
              </a:prstGeom>
              <a:solidFill>
                <a:srgbClr val="FFFF00"/>
              </a:solidFill>
              <a:ln w="12700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4" name="Freeform 525"/>
              <p:cNvSpPr>
                <a:spLocks/>
              </p:cNvSpPr>
              <p:nvPr/>
            </p:nvSpPr>
            <p:spPr bwMode="auto">
              <a:xfrm>
                <a:off x="1655027" y="351056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5" name="Freeform 528"/>
              <p:cNvSpPr>
                <a:spLocks/>
              </p:cNvSpPr>
              <p:nvPr/>
            </p:nvSpPr>
            <p:spPr bwMode="auto">
              <a:xfrm>
                <a:off x="1655027" y="289305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6" name="Freeform 526"/>
              <p:cNvSpPr>
                <a:spLocks/>
              </p:cNvSpPr>
              <p:nvPr/>
            </p:nvSpPr>
            <p:spPr bwMode="auto">
              <a:xfrm>
                <a:off x="1655027" y="3302502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7" name="Freeform 527"/>
              <p:cNvSpPr>
                <a:spLocks/>
              </p:cNvSpPr>
              <p:nvPr/>
            </p:nvSpPr>
            <p:spPr bwMode="auto">
              <a:xfrm>
                <a:off x="1655027" y="3097301"/>
                <a:ext cx="583152" cy="72536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28" name="Rectangle 529"/>
              <p:cNvSpPr>
                <a:spLocks noChangeArrowheads="1"/>
              </p:cNvSpPr>
              <p:nvPr/>
            </p:nvSpPr>
            <p:spPr bwMode="auto">
              <a:xfrm>
                <a:off x="1667434" y="3388400"/>
                <a:ext cx="502503" cy="18515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4" name="AutoShape 536"/>
              <p:cNvSpPr>
                <a:spLocks noChangeArrowheads="1"/>
              </p:cNvSpPr>
              <p:nvPr/>
            </p:nvSpPr>
            <p:spPr bwMode="auto">
              <a:xfrm>
                <a:off x="6856780" y="2691672"/>
                <a:ext cx="583152" cy="1091858"/>
              </a:xfrm>
              <a:prstGeom prst="cube">
                <a:avLst>
                  <a:gd name="adj" fmla="val 9250"/>
                </a:avLst>
              </a:prstGeom>
              <a:solidFill>
                <a:srgbClr val="FFFF00"/>
              </a:solidFill>
              <a:ln w="12700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5" name="Freeform 537"/>
              <p:cNvSpPr>
                <a:spLocks/>
              </p:cNvSpPr>
              <p:nvPr/>
            </p:nvSpPr>
            <p:spPr bwMode="auto">
              <a:xfrm>
                <a:off x="6856780" y="351056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6" name="Freeform 538"/>
              <p:cNvSpPr>
                <a:spLocks/>
              </p:cNvSpPr>
              <p:nvPr/>
            </p:nvSpPr>
            <p:spPr bwMode="auto">
              <a:xfrm>
                <a:off x="6856780" y="3302502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7" name="Freeform 539"/>
              <p:cNvSpPr>
                <a:spLocks/>
              </p:cNvSpPr>
              <p:nvPr/>
            </p:nvSpPr>
            <p:spPr bwMode="auto">
              <a:xfrm>
                <a:off x="6856780" y="3097301"/>
                <a:ext cx="583152" cy="72536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8" name="Freeform 540"/>
              <p:cNvSpPr>
                <a:spLocks/>
              </p:cNvSpPr>
              <p:nvPr/>
            </p:nvSpPr>
            <p:spPr bwMode="auto">
              <a:xfrm>
                <a:off x="6856780" y="289305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6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39" name="Rectangle 541"/>
              <p:cNvSpPr>
                <a:spLocks noChangeArrowheads="1"/>
              </p:cNvSpPr>
              <p:nvPr/>
            </p:nvSpPr>
            <p:spPr bwMode="auto">
              <a:xfrm>
                <a:off x="6869188" y="3387445"/>
                <a:ext cx="502503" cy="186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45" name="AutoShape 547"/>
              <p:cNvSpPr>
                <a:spLocks noChangeArrowheads="1"/>
              </p:cNvSpPr>
              <p:nvPr/>
            </p:nvSpPr>
            <p:spPr bwMode="auto">
              <a:xfrm>
                <a:off x="3009307" y="3119253"/>
                <a:ext cx="583152" cy="664277"/>
              </a:xfrm>
              <a:prstGeom prst="cube">
                <a:avLst>
                  <a:gd name="adj" fmla="val 9250"/>
                </a:avLst>
              </a:prstGeom>
              <a:solidFill>
                <a:srgbClr val="00FFFF"/>
              </a:solidFill>
              <a:ln w="12700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46" name="Freeform 548"/>
              <p:cNvSpPr>
                <a:spLocks/>
              </p:cNvSpPr>
              <p:nvPr/>
            </p:nvSpPr>
            <p:spPr bwMode="auto">
              <a:xfrm>
                <a:off x="3009307" y="351056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47" name="Rectangle 549"/>
              <p:cNvSpPr>
                <a:spLocks noChangeArrowheads="1"/>
              </p:cNvSpPr>
              <p:nvPr/>
            </p:nvSpPr>
            <p:spPr bwMode="auto">
              <a:xfrm>
                <a:off x="3035156" y="3378855"/>
                <a:ext cx="492164" cy="1947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48" name="Freeform 550"/>
              <p:cNvSpPr>
                <a:spLocks/>
              </p:cNvSpPr>
              <p:nvPr/>
            </p:nvSpPr>
            <p:spPr bwMode="auto">
              <a:xfrm>
                <a:off x="3009307" y="3302502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52" name="AutoShape 554"/>
              <p:cNvSpPr>
                <a:spLocks noChangeArrowheads="1"/>
              </p:cNvSpPr>
              <p:nvPr/>
            </p:nvSpPr>
            <p:spPr bwMode="auto">
              <a:xfrm>
                <a:off x="4281160" y="3119253"/>
                <a:ext cx="583152" cy="664277"/>
              </a:xfrm>
              <a:prstGeom prst="cube">
                <a:avLst>
                  <a:gd name="adj" fmla="val 9250"/>
                </a:avLst>
              </a:prstGeom>
              <a:solidFill>
                <a:srgbClr val="00FFFF"/>
              </a:solidFill>
              <a:ln w="12700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53" name="Freeform 555"/>
              <p:cNvSpPr>
                <a:spLocks/>
              </p:cNvSpPr>
              <p:nvPr/>
            </p:nvSpPr>
            <p:spPr bwMode="auto">
              <a:xfrm>
                <a:off x="4281160" y="351056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54" name="Rectangle 556"/>
              <p:cNvSpPr>
                <a:spLocks noChangeArrowheads="1"/>
              </p:cNvSpPr>
              <p:nvPr/>
            </p:nvSpPr>
            <p:spPr bwMode="auto">
              <a:xfrm>
                <a:off x="4293567" y="3378855"/>
                <a:ext cx="508707" cy="1947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55" name="Freeform 557"/>
              <p:cNvSpPr>
                <a:spLocks/>
              </p:cNvSpPr>
              <p:nvPr/>
            </p:nvSpPr>
            <p:spPr bwMode="auto">
              <a:xfrm>
                <a:off x="4281160" y="3302502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59" name="AutoShape 561"/>
              <p:cNvSpPr>
                <a:spLocks noChangeArrowheads="1"/>
              </p:cNvSpPr>
              <p:nvPr/>
            </p:nvSpPr>
            <p:spPr bwMode="auto">
              <a:xfrm>
                <a:off x="5562707" y="3119253"/>
                <a:ext cx="583152" cy="664277"/>
              </a:xfrm>
              <a:prstGeom prst="cube">
                <a:avLst>
                  <a:gd name="adj" fmla="val 9250"/>
                </a:avLst>
              </a:prstGeom>
              <a:solidFill>
                <a:srgbClr val="00FFFF"/>
              </a:solidFill>
              <a:ln w="12700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0" name="Freeform 562"/>
              <p:cNvSpPr>
                <a:spLocks/>
              </p:cNvSpPr>
              <p:nvPr/>
            </p:nvSpPr>
            <p:spPr bwMode="auto">
              <a:xfrm>
                <a:off x="5562707" y="3510565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1" name="Rectangle 563"/>
              <p:cNvSpPr>
                <a:spLocks noChangeArrowheads="1"/>
              </p:cNvSpPr>
              <p:nvPr/>
            </p:nvSpPr>
            <p:spPr bwMode="auto">
              <a:xfrm>
                <a:off x="5572013" y="3378855"/>
                <a:ext cx="514911" cy="1947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DDDDDD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2" name="Freeform 564"/>
              <p:cNvSpPr>
                <a:spLocks/>
              </p:cNvSpPr>
              <p:nvPr/>
            </p:nvSpPr>
            <p:spPr bwMode="auto">
              <a:xfrm>
                <a:off x="5562707" y="3302502"/>
                <a:ext cx="583152" cy="71582"/>
              </a:xfrm>
              <a:custGeom>
                <a:avLst/>
                <a:gdLst>
                  <a:gd name="T0" fmla="*/ 0 w 1200"/>
                  <a:gd name="T1" fmla="*/ 120 h 120"/>
                  <a:gd name="T2" fmla="*/ 1080 w 1200"/>
                  <a:gd name="T3" fmla="*/ 120 h 120"/>
                  <a:gd name="T4" fmla="*/ 1200 w 120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00" h="120">
                    <a:moveTo>
                      <a:pt x="0" y="120"/>
                    </a:moveTo>
                    <a:lnTo>
                      <a:pt x="1080" y="120"/>
                    </a:lnTo>
                    <a:lnTo>
                      <a:pt x="1200" y="0"/>
                    </a:lnTo>
                  </a:path>
                </a:pathLst>
              </a:custGeom>
              <a:noFill/>
              <a:ln w="12700" cmpd="sng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6" name="Freeform 572"/>
              <p:cNvSpPr>
                <a:spLocks/>
              </p:cNvSpPr>
              <p:nvPr/>
            </p:nvSpPr>
            <p:spPr bwMode="auto">
              <a:xfrm>
                <a:off x="2053896" y="3783530"/>
                <a:ext cx="1083383" cy="145072"/>
              </a:xfrm>
              <a:custGeom>
                <a:avLst/>
                <a:gdLst>
                  <a:gd name="T0" fmla="*/ 0 w 1072"/>
                  <a:gd name="T1" fmla="*/ 0 h 152"/>
                  <a:gd name="T2" fmla="*/ 0 w 1072"/>
                  <a:gd name="T3" fmla="*/ 152 h 152"/>
                  <a:gd name="T4" fmla="*/ 1072 w 1072"/>
                  <a:gd name="T5" fmla="*/ 152 h 152"/>
                  <a:gd name="T6" fmla="*/ 1072 w 1072"/>
                  <a:gd name="T7" fmla="*/ 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2" h="152">
                    <a:moveTo>
                      <a:pt x="0" y="0"/>
                    </a:moveTo>
                    <a:lnTo>
                      <a:pt x="0" y="152"/>
                    </a:lnTo>
                    <a:lnTo>
                      <a:pt x="1072" y="152"/>
                    </a:lnTo>
                    <a:lnTo>
                      <a:pt x="1072" y="8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7" name="Freeform 573"/>
              <p:cNvSpPr>
                <a:spLocks/>
              </p:cNvSpPr>
              <p:nvPr/>
            </p:nvSpPr>
            <p:spPr bwMode="auto">
              <a:xfrm>
                <a:off x="5950559" y="3783530"/>
                <a:ext cx="1108402" cy="145072"/>
              </a:xfrm>
              <a:custGeom>
                <a:avLst/>
                <a:gdLst>
                  <a:gd name="T0" fmla="*/ 0 w 1072"/>
                  <a:gd name="T1" fmla="*/ 0 h 152"/>
                  <a:gd name="T2" fmla="*/ 0 w 1072"/>
                  <a:gd name="T3" fmla="*/ 152 h 152"/>
                  <a:gd name="T4" fmla="*/ 1072 w 1072"/>
                  <a:gd name="T5" fmla="*/ 152 h 152"/>
                  <a:gd name="T6" fmla="*/ 1072 w 1072"/>
                  <a:gd name="T7" fmla="*/ 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2" h="152">
                    <a:moveTo>
                      <a:pt x="0" y="0"/>
                    </a:moveTo>
                    <a:lnTo>
                      <a:pt x="0" y="152"/>
                    </a:lnTo>
                    <a:lnTo>
                      <a:pt x="1072" y="152"/>
                    </a:lnTo>
                    <a:lnTo>
                      <a:pt x="1072" y="8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8" name="Freeform 574"/>
              <p:cNvSpPr>
                <a:spLocks/>
              </p:cNvSpPr>
              <p:nvPr/>
            </p:nvSpPr>
            <p:spPr bwMode="auto">
              <a:xfrm>
                <a:off x="3426993" y="3775895"/>
                <a:ext cx="951241" cy="152707"/>
              </a:xfrm>
              <a:custGeom>
                <a:avLst/>
                <a:gdLst>
                  <a:gd name="T0" fmla="*/ 0 w 1072"/>
                  <a:gd name="T1" fmla="*/ 0 h 152"/>
                  <a:gd name="T2" fmla="*/ 0 w 1072"/>
                  <a:gd name="T3" fmla="*/ 152 h 152"/>
                  <a:gd name="T4" fmla="*/ 1072 w 1072"/>
                  <a:gd name="T5" fmla="*/ 152 h 152"/>
                  <a:gd name="T6" fmla="*/ 1072 w 1072"/>
                  <a:gd name="T7" fmla="*/ 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2" h="152">
                    <a:moveTo>
                      <a:pt x="0" y="0"/>
                    </a:moveTo>
                    <a:lnTo>
                      <a:pt x="0" y="152"/>
                    </a:lnTo>
                    <a:lnTo>
                      <a:pt x="1072" y="152"/>
                    </a:lnTo>
                    <a:lnTo>
                      <a:pt x="1072" y="8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69" name="Freeform 575"/>
              <p:cNvSpPr>
                <a:spLocks/>
              </p:cNvSpPr>
              <p:nvPr/>
            </p:nvSpPr>
            <p:spPr bwMode="auto">
              <a:xfrm>
                <a:off x="4709337" y="3783530"/>
                <a:ext cx="959512" cy="145072"/>
              </a:xfrm>
              <a:custGeom>
                <a:avLst/>
                <a:gdLst>
                  <a:gd name="T0" fmla="*/ 0 w 1072"/>
                  <a:gd name="T1" fmla="*/ 0 h 152"/>
                  <a:gd name="T2" fmla="*/ 0 w 1072"/>
                  <a:gd name="T3" fmla="*/ 152 h 152"/>
                  <a:gd name="T4" fmla="*/ 1072 w 1072"/>
                  <a:gd name="T5" fmla="*/ 152 h 152"/>
                  <a:gd name="T6" fmla="*/ 1072 w 1072"/>
                  <a:gd name="T7" fmla="*/ 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72" h="152">
                    <a:moveTo>
                      <a:pt x="0" y="0"/>
                    </a:moveTo>
                    <a:lnTo>
                      <a:pt x="0" y="152"/>
                    </a:lnTo>
                    <a:lnTo>
                      <a:pt x="1072" y="152"/>
                    </a:lnTo>
                    <a:lnTo>
                      <a:pt x="1072" y="8"/>
                    </a:lnTo>
                  </a:path>
                </a:pathLst>
              </a:custGeom>
              <a:noFill/>
              <a:ln w="28575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67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70" name="Text Box 576"/>
              <p:cNvSpPr txBox="1">
                <a:spLocks noChangeArrowheads="1"/>
              </p:cNvSpPr>
              <p:nvPr/>
            </p:nvSpPr>
            <p:spPr bwMode="auto">
              <a:xfrm>
                <a:off x="3162332" y="2886374"/>
                <a:ext cx="280365" cy="2230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333" b="1" dirty="0">
                    <a:latin typeface="微软雅黑" pitchFamily="34" charset="-122"/>
                    <a:ea typeface="微软雅黑" pitchFamily="34" charset="-122"/>
                  </a:rPr>
                  <a:t>R</a:t>
                </a:r>
                <a:r>
                  <a:rPr kumimoji="1" lang="en-US" altLang="zh-CN" sz="1333" b="1" baseline="-25000" dirty="0"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1671" name="Text Box 577"/>
              <p:cNvSpPr txBox="1">
                <a:spLocks noChangeArrowheads="1"/>
              </p:cNvSpPr>
              <p:nvPr/>
            </p:nvSpPr>
            <p:spPr bwMode="auto">
              <a:xfrm>
                <a:off x="4423846" y="2886374"/>
                <a:ext cx="280365" cy="2230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333" b="1" dirty="0">
                    <a:latin typeface="微软雅黑" pitchFamily="34" charset="-122"/>
                    <a:ea typeface="微软雅黑" pitchFamily="34" charset="-122"/>
                  </a:rPr>
                  <a:t>R</a:t>
                </a:r>
                <a:r>
                  <a:rPr kumimoji="1" lang="en-US" altLang="zh-CN" sz="1333" b="1" baseline="-25000" dirty="0"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  <p:sp>
            <p:nvSpPr>
              <p:cNvPr id="1672" name="Text Box 578"/>
              <p:cNvSpPr txBox="1">
                <a:spLocks noChangeArrowheads="1"/>
              </p:cNvSpPr>
              <p:nvPr/>
            </p:nvSpPr>
            <p:spPr bwMode="auto">
              <a:xfrm>
                <a:off x="5709529" y="2886374"/>
                <a:ext cx="280365" cy="2230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333" b="1" dirty="0">
                    <a:latin typeface="微软雅黑" pitchFamily="34" charset="-122"/>
                    <a:ea typeface="微软雅黑" pitchFamily="34" charset="-122"/>
                  </a:rPr>
                  <a:t>R</a:t>
                </a:r>
                <a:r>
                  <a:rPr kumimoji="1" lang="en-US" altLang="zh-CN" sz="1333" b="1" baseline="-25000" dirty="0">
                    <a:latin typeface="微软雅黑" pitchFamily="34" charset="-122"/>
                    <a:ea typeface="微软雅黑" pitchFamily="34" charset="-122"/>
                  </a:rPr>
                  <a:t>3</a:t>
                </a:r>
              </a:p>
            </p:txBody>
          </p:sp>
          <p:sp>
            <p:nvSpPr>
              <p:cNvPr id="1673" name="Text Box 579"/>
              <p:cNvSpPr txBox="1">
                <a:spLocks noChangeArrowheads="1"/>
              </p:cNvSpPr>
              <p:nvPr/>
            </p:nvSpPr>
            <p:spPr bwMode="auto">
              <a:xfrm>
                <a:off x="1810121" y="2454021"/>
                <a:ext cx="297196" cy="2230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333" b="1" dirty="0">
                    <a:latin typeface="微软雅黑" pitchFamily="34" charset="-122"/>
                    <a:ea typeface="微软雅黑" pitchFamily="34" charset="-122"/>
                  </a:rPr>
                  <a:t>H</a:t>
                </a:r>
                <a:r>
                  <a:rPr kumimoji="1" lang="en-US" altLang="zh-CN" sz="1333" b="1" baseline="-25000" dirty="0">
                    <a:latin typeface="微软雅黑" pitchFamily="34" charset="-122"/>
                    <a:ea typeface="微软雅黑" pitchFamily="34" charset="-122"/>
                  </a:rPr>
                  <a:t>1</a:t>
                </a:r>
              </a:p>
            </p:txBody>
          </p:sp>
          <p:sp>
            <p:nvSpPr>
              <p:cNvPr id="1674" name="Text Box 580"/>
              <p:cNvSpPr txBox="1">
                <a:spLocks noChangeArrowheads="1"/>
              </p:cNvSpPr>
              <p:nvPr/>
            </p:nvSpPr>
            <p:spPr bwMode="auto">
              <a:xfrm>
                <a:off x="6999466" y="2460702"/>
                <a:ext cx="297196" cy="2230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1333" b="1" dirty="0">
                    <a:latin typeface="微软雅黑" pitchFamily="34" charset="-122"/>
                    <a:ea typeface="微软雅黑" pitchFamily="34" charset="-122"/>
                  </a:rPr>
                  <a:t>H</a:t>
                </a:r>
                <a:r>
                  <a:rPr kumimoji="1" lang="en-US" altLang="zh-CN" sz="1333" b="1" baseline="-25000" dirty="0">
                    <a:latin typeface="微软雅黑" pitchFamily="34" charset="-122"/>
                    <a:ea typeface="微软雅黑" pitchFamily="34" charset="-122"/>
                  </a:rPr>
                  <a:t>2</a:t>
                </a:r>
              </a:p>
            </p:txBody>
          </p:sp>
        </p:grpSp>
        <p:sp>
          <p:nvSpPr>
            <p:cNvPr id="1679" name="Text Box 530"/>
            <p:cNvSpPr txBox="1">
              <a:spLocks noChangeArrowheads="1"/>
            </p:cNvSpPr>
            <p:nvPr/>
          </p:nvSpPr>
          <p:spPr bwMode="auto">
            <a:xfrm>
              <a:off x="1636416" y="3350223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80" name="Text Box 531"/>
            <p:cNvSpPr txBox="1">
              <a:spLocks noChangeArrowheads="1"/>
            </p:cNvSpPr>
            <p:nvPr/>
          </p:nvSpPr>
          <p:spPr bwMode="auto">
            <a:xfrm>
              <a:off x="1638484" y="2726986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应用层</a:t>
              </a:r>
            </a:p>
          </p:txBody>
        </p:sp>
        <p:sp>
          <p:nvSpPr>
            <p:cNvPr id="1681" name="Text Box 532"/>
            <p:cNvSpPr txBox="1">
              <a:spLocks noChangeArrowheads="1"/>
            </p:cNvSpPr>
            <p:nvPr/>
          </p:nvSpPr>
          <p:spPr bwMode="auto">
            <a:xfrm>
              <a:off x="1636416" y="2934095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运输层</a:t>
              </a:r>
            </a:p>
          </p:txBody>
        </p:sp>
        <p:sp>
          <p:nvSpPr>
            <p:cNvPr id="1682" name="Text Box 533"/>
            <p:cNvSpPr txBox="1">
              <a:spLocks noChangeArrowheads="1"/>
            </p:cNvSpPr>
            <p:nvPr/>
          </p:nvSpPr>
          <p:spPr bwMode="auto">
            <a:xfrm>
              <a:off x="1636416" y="3142159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83" name="Text Box 534"/>
            <p:cNvSpPr txBox="1">
              <a:spLocks noChangeArrowheads="1"/>
            </p:cNvSpPr>
            <p:nvPr/>
          </p:nvSpPr>
          <p:spPr bwMode="auto">
            <a:xfrm>
              <a:off x="1636416" y="3558287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84" name="Text Box 542"/>
            <p:cNvSpPr txBox="1">
              <a:spLocks noChangeArrowheads="1"/>
            </p:cNvSpPr>
            <p:nvPr/>
          </p:nvSpPr>
          <p:spPr bwMode="auto">
            <a:xfrm>
              <a:off x="6820592" y="3358812"/>
              <a:ext cx="679310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85" name="Text Box 543"/>
            <p:cNvSpPr txBox="1">
              <a:spLocks noChangeArrowheads="1"/>
            </p:cNvSpPr>
            <p:nvPr/>
          </p:nvSpPr>
          <p:spPr bwMode="auto">
            <a:xfrm>
              <a:off x="6822660" y="2726986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应用层</a:t>
              </a:r>
            </a:p>
          </p:txBody>
        </p:sp>
        <p:sp>
          <p:nvSpPr>
            <p:cNvPr id="1686" name="Text Box 544"/>
            <p:cNvSpPr txBox="1">
              <a:spLocks noChangeArrowheads="1"/>
            </p:cNvSpPr>
            <p:nvPr/>
          </p:nvSpPr>
          <p:spPr bwMode="auto">
            <a:xfrm>
              <a:off x="6820592" y="2934095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运输层</a:t>
              </a:r>
            </a:p>
          </p:txBody>
        </p:sp>
        <p:sp>
          <p:nvSpPr>
            <p:cNvPr id="1687" name="Text Box 545"/>
            <p:cNvSpPr txBox="1">
              <a:spLocks noChangeArrowheads="1"/>
            </p:cNvSpPr>
            <p:nvPr/>
          </p:nvSpPr>
          <p:spPr bwMode="auto">
            <a:xfrm>
              <a:off x="6820592" y="3142159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88" name="Text Box 546"/>
            <p:cNvSpPr txBox="1">
              <a:spLocks noChangeArrowheads="1"/>
            </p:cNvSpPr>
            <p:nvPr/>
          </p:nvSpPr>
          <p:spPr bwMode="auto">
            <a:xfrm>
              <a:off x="6820592" y="3558287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89" name="Text Box 551"/>
            <p:cNvSpPr txBox="1">
              <a:spLocks noChangeArrowheads="1"/>
            </p:cNvSpPr>
            <p:nvPr/>
          </p:nvSpPr>
          <p:spPr bwMode="auto">
            <a:xfrm>
              <a:off x="3005171" y="3356904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90" name="Text Box 552"/>
            <p:cNvSpPr txBox="1">
              <a:spLocks noChangeArrowheads="1"/>
            </p:cNvSpPr>
            <p:nvPr/>
          </p:nvSpPr>
          <p:spPr bwMode="auto">
            <a:xfrm>
              <a:off x="3005171" y="3148840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91" name="Text Box 553"/>
            <p:cNvSpPr txBox="1">
              <a:spLocks noChangeArrowheads="1"/>
            </p:cNvSpPr>
            <p:nvPr/>
          </p:nvSpPr>
          <p:spPr bwMode="auto">
            <a:xfrm>
              <a:off x="3005171" y="3564967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92" name="Text Box 558"/>
            <p:cNvSpPr txBox="1">
              <a:spLocks noChangeArrowheads="1"/>
            </p:cNvSpPr>
            <p:nvPr/>
          </p:nvSpPr>
          <p:spPr bwMode="auto">
            <a:xfrm>
              <a:off x="4269787" y="3356904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93" name="Text Box 559"/>
            <p:cNvSpPr txBox="1">
              <a:spLocks noChangeArrowheads="1"/>
            </p:cNvSpPr>
            <p:nvPr/>
          </p:nvSpPr>
          <p:spPr bwMode="auto">
            <a:xfrm>
              <a:off x="4269787" y="3148840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94" name="Text Box 560"/>
            <p:cNvSpPr txBox="1">
              <a:spLocks noChangeArrowheads="1"/>
            </p:cNvSpPr>
            <p:nvPr/>
          </p:nvSpPr>
          <p:spPr bwMode="auto">
            <a:xfrm>
              <a:off x="4269787" y="3564967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  <p:sp>
          <p:nvSpPr>
            <p:cNvPr id="1695" name="Text Box 565"/>
            <p:cNvSpPr txBox="1">
              <a:spLocks noChangeArrowheads="1"/>
            </p:cNvSpPr>
            <p:nvPr/>
          </p:nvSpPr>
          <p:spPr bwMode="auto">
            <a:xfrm>
              <a:off x="5538926" y="3356904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链路层</a:t>
              </a:r>
            </a:p>
          </p:txBody>
        </p:sp>
        <p:sp>
          <p:nvSpPr>
            <p:cNvPr id="1696" name="Text Box 566"/>
            <p:cNvSpPr txBox="1">
              <a:spLocks noChangeArrowheads="1"/>
            </p:cNvSpPr>
            <p:nvPr/>
          </p:nvSpPr>
          <p:spPr bwMode="auto">
            <a:xfrm>
              <a:off x="5538926" y="3148840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网络层</a:t>
              </a:r>
            </a:p>
          </p:txBody>
        </p:sp>
        <p:sp>
          <p:nvSpPr>
            <p:cNvPr id="1697" name="Text Box 567"/>
            <p:cNvSpPr txBox="1">
              <a:spLocks noChangeArrowheads="1"/>
            </p:cNvSpPr>
            <p:nvPr/>
          </p:nvSpPr>
          <p:spPr bwMode="auto">
            <a:xfrm>
              <a:off x="5538926" y="3564967"/>
              <a:ext cx="542456" cy="230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物理层</a:t>
              </a:r>
            </a:p>
          </p:txBody>
        </p:sp>
      </p:grpSp>
      <p:sp>
        <p:nvSpPr>
          <p:cNvPr id="1700" name="Freeform 583"/>
          <p:cNvSpPr>
            <a:spLocks/>
          </p:cNvSpPr>
          <p:nvPr/>
        </p:nvSpPr>
        <p:spPr bwMode="auto">
          <a:xfrm>
            <a:off x="2893249" y="3708516"/>
            <a:ext cx="6265668" cy="1500349"/>
          </a:xfrm>
          <a:custGeom>
            <a:avLst/>
            <a:gdLst>
              <a:gd name="T0" fmla="*/ 12 w 4396"/>
              <a:gd name="T1" fmla="*/ 30 h 1179"/>
              <a:gd name="T2" fmla="*/ 12 w 4396"/>
              <a:gd name="T3" fmla="*/ 909 h 1179"/>
              <a:gd name="T4" fmla="*/ 84 w 4396"/>
              <a:gd name="T5" fmla="*/ 1137 h 1179"/>
              <a:gd name="T6" fmla="*/ 408 w 4396"/>
              <a:gd name="T7" fmla="*/ 1161 h 1179"/>
              <a:gd name="T8" fmla="*/ 567 w 4396"/>
              <a:gd name="T9" fmla="*/ 1158 h 1179"/>
              <a:gd name="T10" fmla="*/ 768 w 4396"/>
              <a:gd name="T11" fmla="*/ 1140 h 1179"/>
              <a:gd name="T12" fmla="*/ 804 w 4396"/>
              <a:gd name="T13" fmla="*/ 1050 h 1179"/>
              <a:gd name="T14" fmla="*/ 804 w 4396"/>
              <a:gd name="T15" fmla="*/ 666 h 1179"/>
              <a:gd name="T16" fmla="*/ 855 w 4396"/>
              <a:gd name="T17" fmla="*/ 477 h 1179"/>
              <a:gd name="T18" fmla="*/ 1182 w 4396"/>
              <a:gd name="T19" fmla="*/ 483 h 1179"/>
              <a:gd name="T20" fmla="*/ 1212 w 4396"/>
              <a:gd name="T21" fmla="*/ 663 h 1179"/>
              <a:gd name="T22" fmla="*/ 1209 w 4396"/>
              <a:gd name="T23" fmla="*/ 906 h 1179"/>
              <a:gd name="T24" fmla="*/ 1236 w 4396"/>
              <a:gd name="T25" fmla="*/ 1122 h 1179"/>
              <a:gd name="T26" fmla="*/ 1488 w 4396"/>
              <a:gd name="T27" fmla="*/ 1161 h 1179"/>
              <a:gd name="T28" fmla="*/ 1866 w 4396"/>
              <a:gd name="T29" fmla="*/ 1143 h 1179"/>
              <a:gd name="T30" fmla="*/ 1977 w 4396"/>
              <a:gd name="T31" fmla="*/ 1050 h 1179"/>
              <a:gd name="T32" fmla="*/ 1992 w 4396"/>
              <a:gd name="T33" fmla="*/ 750 h 1179"/>
              <a:gd name="T34" fmla="*/ 2016 w 4396"/>
              <a:gd name="T35" fmla="*/ 459 h 1179"/>
              <a:gd name="T36" fmla="*/ 2370 w 4396"/>
              <a:gd name="T37" fmla="*/ 453 h 1179"/>
              <a:gd name="T38" fmla="*/ 2409 w 4396"/>
              <a:gd name="T39" fmla="*/ 663 h 1179"/>
              <a:gd name="T40" fmla="*/ 2412 w 4396"/>
              <a:gd name="T41" fmla="*/ 867 h 1179"/>
              <a:gd name="T42" fmla="*/ 2436 w 4396"/>
              <a:gd name="T43" fmla="*/ 1098 h 1179"/>
              <a:gd name="T44" fmla="*/ 2565 w 4396"/>
              <a:gd name="T45" fmla="*/ 1158 h 1179"/>
              <a:gd name="T46" fmla="*/ 3024 w 4396"/>
              <a:gd name="T47" fmla="*/ 1146 h 1179"/>
              <a:gd name="T48" fmla="*/ 3165 w 4396"/>
              <a:gd name="T49" fmla="*/ 1041 h 1179"/>
              <a:gd name="T50" fmla="*/ 3172 w 4396"/>
              <a:gd name="T51" fmla="*/ 662 h 1179"/>
              <a:gd name="T52" fmla="*/ 3207 w 4396"/>
              <a:gd name="T53" fmla="*/ 462 h 1179"/>
              <a:gd name="T54" fmla="*/ 3492 w 4396"/>
              <a:gd name="T55" fmla="*/ 438 h 1179"/>
              <a:gd name="T56" fmla="*/ 3585 w 4396"/>
              <a:gd name="T57" fmla="*/ 540 h 1179"/>
              <a:gd name="T58" fmla="*/ 3591 w 4396"/>
              <a:gd name="T59" fmla="*/ 894 h 1179"/>
              <a:gd name="T60" fmla="*/ 3609 w 4396"/>
              <a:gd name="T61" fmla="*/ 1101 h 1179"/>
              <a:gd name="T62" fmla="*/ 3708 w 4396"/>
              <a:gd name="T63" fmla="*/ 1149 h 1179"/>
              <a:gd name="T64" fmla="*/ 4155 w 4396"/>
              <a:gd name="T65" fmla="*/ 1158 h 1179"/>
              <a:gd name="T66" fmla="*/ 4335 w 4396"/>
              <a:gd name="T67" fmla="*/ 1125 h 1179"/>
              <a:gd name="T68" fmla="*/ 4389 w 4396"/>
              <a:gd name="T69" fmla="*/ 945 h 1179"/>
              <a:gd name="T70" fmla="*/ 4380 w 4396"/>
              <a:gd name="T71" fmla="*/ 0 h 1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396" h="1179">
                <a:moveTo>
                  <a:pt x="12" y="30"/>
                </a:moveTo>
                <a:cubicBezTo>
                  <a:pt x="13" y="176"/>
                  <a:pt x="0" y="725"/>
                  <a:pt x="12" y="909"/>
                </a:cubicBezTo>
                <a:cubicBezTo>
                  <a:pt x="24" y="1093"/>
                  <a:pt x="18" y="1095"/>
                  <a:pt x="84" y="1137"/>
                </a:cubicBezTo>
                <a:cubicBezTo>
                  <a:pt x="150" y="1179"/>
                  <a:pt x="328" y="1158"/>
                  <a:pt x="408" y="1161"/>
                </a:cubicBezTo>
                <a:cubicBezTo>
                  <a:pt x="488" y="1164"/>
                  <a:pt x="507" y="1162"/>
                  <a:pt x="567" y="1158"/>
                </a:cubicBezTo>
                <a:cubicBezTo>
                  <a:pt x="627" y="1154"/>
                  <a:pt x="728" y="1158"/>
                  <a:pt x="768" y="1140"/>
                </a:cubicBezTo>
                <a:cubicBezTo>
                  <a:pt x="808" y="1122"/>
                  <a:pt x="798" y="1129"/>
                  <a:pt x="804" y="1050"/>
                </a:cubicBezTo>
                <a:cubicBezTo>
                  <a:pt x="810" y="971"/>
                  <a:pt x="796" y="761"/>
                  <a:pt x="804" y="666"/>
                </a:cubicBezTo>
                <a:cubicBezTo>
                  <a:pt x="812" y="571"/>
                  <a:pt x="792" y="507"/>
                  <a:pt x="855" y="477"/>
                </a:cubicBezTo>
                <a:cubicBezTo>
                  <a:pt x="918" y="447"/>
                  <a:pt x="1122" y="452"/>
                  <a:pt x="1182" y="483"/>
                </a:cubicBezTo>
                <a:cubicBezTo>
                  <a:pt x="1242" y="514"/>
                  <a:pt x="1208" y="592"/>
                  <a:pt x="1212" y="663"/>
                </a:cubicBezTo>
                <a:cubicBezTo>
                  <a:pt x="1216" y="734"/>
                  <a:pt x="1205" y="830"/>
                  <a:pt x="1209" y="906"/>
                </a:cubicBezTo>
                <a:cubicBezTo>
                  <a:pt x="1213" y="982"/>
                  <a:pt x="1190" y="1080"/>
                  <a:pt x="1236" y="1122"/>
                </a:cubicBezTo>
                <a:cubicBezTo>
                  <a:pt x="1282" y="1164"/>
                  <a:pt x="1383" y="1158"/>
                  <a:pt x="1488" y="1161"/>
                </a:cubicBezTo>
                <a:cubicBezTo>
                  <a:pt x="1593" y="1164"/>
                  <a:pt x="1785" y="1161"/>
                  <a:pt x="1866" y="1143"/>
                </a:cubicBezTo>
                <a:cubicBezTo>
                  <a:pt x="1947" y="1125"/>
                  <a:pt x="1956" y="1115"/>
                  <a:pt x="1977" y="1050"/>
                </a:cubicBezTo>
                <a:cubicBezTo>
                  <a:pt x="1998" y="985"/>
                  <a:pt x="1986" y="848"/>
                  <a:pt x="1992" y="750"/>
                </a:cubicBezTo>
                <a:cubicBezTo>
                  <a:pt x="1998" y="652"/>
                  <a:pt x="1953" y="508"/>
                  <a:pt x="2016" y="459"/>
                </a:cubicBezTo>
                <a:cubicBezTo>
                  <a:pt x="2079" y="410"/>
                  <a:pt x="2305" y="419"/>
                  <a:pt x="2370" y="453"/>
                </a:cubicBezTo>
                <a:cubicBezTo>
                  <a:pt x="2435" y="487"/>
                  <a:pt x="2402" y="594"/>
                  <a:pt x="2409" y="663"/>
                </a:cubicBezTo>
                <a:cubicBezTo>
                  <a:pt x="2416" y="732"/>
                  <a:pt x="2408" y="794"/>
                  <a:pt x="2412" y="867"/>
                </a:cubicBezTo>
                <a:cubicBezTo>
                  <a:pt x="2416" y="940"/>
                  <a:pt x="2411" y="1050"/>
                  <a:pt x="2436" y="1098"/>
                </a:cubicBezTo>
                <a:cubicBezTo>
                  <a:pt x="2461" y="1146"/>
                  <a:pt x="2467" y="1150"/>
                  <a:pt x="2565" y="1158"/>
                </a:cubicBezTo>
                <a:cubicBezTo>
                  <a:pt x="2663" y="1166"/>
                  <a:pt x="2924" y="1165"/>
                  <a:pt x="3024" y="1146"/>
                </a:cubicBezTo>
                <a:cubicBezTo>
                  <a:pt x="3124" y="1127"/>
                  <a:pt x="3140" y="1122"/>
                  <a:pt x="3165" y="1041"/>
                </a:cubicBezTo>
                <a:cubicBezTo>
                  <a:pt x="3190" y="960"/>
                  <a:pt x="3165" y="758"/>
                  <a:pt x="3172" y="662"/>
                </a:cubicBezTo>
                <a:cubicBezTo>
                  <a:pt x="3179" y="566"/>
                  <a:pt x="3154" y="499"/>
                  <a:pt x="3207" y="462"/>
                </a:cubicBezTo>
                <a:cubicBezTo>
                  <a:pt x="3260" y="425"/>
                  <a:pt x="3429" y="425"/>
                  <a:pt x="3492" y="438"/>
                </a:cubicBezTo>
                <a:cubicBezTo>
                  <a:pt x="3555" y="451"/>
                  <a:pt x="3568" y="464"/>
                  <a:pt x="3585" y="540"/>
                </a:cubicBezTo>
                <a:cubicBezTo>
                  <a:pt x="3602" y="616"/>
                  <a:pt x="3587" y="801"/>
                  <a:pt x="3591" y="894"/>
                </a:cubicBezTo>
                <a:cubicBezTo>
                  <a:pt x="3595" y="987"/>
                  <a:pt x="3590" y="1059"/>
                  <a:pt x="3609" y="1101"/>
                </a:cubicBezTo>
                <a:cubicBezTo>
                  <a:pt x="3628" y="1143"/>
                  <a:pt x="3617" y="1140"/>
                  <a:pt x="3708" y="1149"/>
                </a:cubicBezTo>
                <a:cubicBezTo>
                  <a:pt x="3799" y="1158"/>
                  <a:pt x="4051" y="1162"/>
                  <a:pt x="4155" y="1158"/>
                </a:cubicBezTo>
                <a:cubicBezTo>
                  <a:pt x="4259" y="1154"/>
                  <a:pt x="4296" y="1160"/>
                  <a:pt x="4335" y="1125"/>
                </a:cubicBezTo>
                <a:cubicBezTo>
                  <a:pt x="4374" y="1090"/>
                  <a:pt x="4382" y="1132"/>
                  <a:pt x="4389" y="945"/>
                </a:cubicBezTo>
                <a:cubicBezTo>
                  <a:pt x="4396" y="758"/>
                  <a:pt x="4382" y="197"/>
                  <a:pt x="4380" y="0"/>
                </a:cubicBezTo>
              </a:path>
            </a:pathLst>
          </a:custGeom>
          <a:noFill/>
          <a:ln w="38100" cmpd="sng">
            <a:solidFill>
              <a:srgbClr val="CC00CC"/>
            </a:solidFill>
            <a:prstDash val="solid"/>
            <a:round/>
            <a:headEnd type="none" w="med" len="lg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67" b="1">
              <a:solidFill>
                <a:srgbClr val="CC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97234" y="2259924"/>
            <a:ext cx="7448180" cy="394637"/>
            <a:chOff x="1722925" y="1694943"/>
            <a:chExt cx="5586135" cy="295978"/>
          </a:xfrm>
        </p:grpSpPr>
        <p:sp>
          <p:nvSpPr>
            <p:cNvPr id="1104" name="Line 3"/>
            <p:cNvSpPr>
              <a:spLocks noChangeShapeType="1"/>
            </p:cNvSpPr>
            <p:nvPr/>
          </p:nvSpPr>
          <p:spPr bwMode="auto">
            <a:xfrm flipH="1" flipV="1">
              <a:off x="6632853" y="1931639"/>
              <a:ext cx="676207" cy="5928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5" name="Line 4"/>
            <p:cNvSpPr>
              <a:spLocks noChangeShapeType="1"/>
            </p:cNvSpPr>
            <p:nvPr/>
          </p:nvSpPr>
          <p:spPr bwMode="auto">
            <a:xfrm flipH="1" flipV="1">
              <a:off x="5921491" y="1748391"/>
              <a:ext cx="413583" cy="12980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6" name="Line 5"/>
            <p:cNvSpPr>
              <a:spLocks noChangeShapeType="1"/>
            </p:cNvSpPr>
            <p:nvPr/>
          </p:nvSpPr>
          <p:spPr bwMode="auto">
            <a:xfrm flipV="1">
              <a:off x="5342475" y="1740756"/>
              <a:ext cx="496299" cy="916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7" name="Line 6"/>
            <p:cNvSpPr>
              <a:spLocks noChangeShapeType="1"/>
            </p:cNvSpPr>
            <p:nvPr/>
          </p:nvSpPr>
          <p:spPr bwMode="auto">
            <a:xfrm flipV="1">
              <a:off x="4647656" y="1786568"/>
              <a:ext cx="595559" cy="4581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8" name="Line 7"/>
            <p:cNvSpPr>
              <a:spLocks noChangeShapeType="1"/>
            </p:cNvSpPr>
            <p:nvPr/>
          </p:nvSpPr>
          <p:spPr bwMode="auto">
            <a:xfrm>
              <a:off x="3952837" y="1832380"/>
              <a:ext cx="59555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9" name="Line 8"/>
            <p:cNvSpPr>
              <a:spLocks noChangeShapeType="1"/>
            </p:cNvSpPr>
            <p:nvPr/>
          </p:nvSpPr>
          <p:spPr bwMode="auto">
            <a:xfrm>
              <a:off x="3208388" y="1694943"/>
              <a:ext cx="595559" cy="13743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Line 3"/>
            <p:cNvSpPr>
              <a:spLocks noChangeShapeType="1"/>
            </p:cNvSpPr>
            <p:nvPr/>
          </p:nvSpPr>
          <p:spPr bwMode="auto">
            <a:xfrm flipH="1">
              <a:off x="1722925" y="1879113"/>
              <a:ext cx="702951" cy="1030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Line 3"/>
            <p:cNvSpPr>
              <a:spLocks noChangeShapeType="1"/>
            </p:cNvSpPr>
            <p:nvPr/>
          </p:nvSpPr>
          <p:spPr bwMode="auto">
            <a:xfrm flipH="1">
              <a:off x="2746503" y="1696853"/>
              <a:ext cx="421675" cy="1345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33" name="Picture 3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2182" y="2321008"/>
            <a:ext cx="383253" cy="24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135" name="Picture 3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687" y="2201388"/>
            <a:ext cx="383253" cy="24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698" name="Picture 239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8513" y="2306129"/>
            <a:ext cx="542840" cy="54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2" name="Picture 31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146" y="2163211"/>
            <a:ext cx="383253" cy="24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1699" name="Picture 239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759" y="2339581"/>
            <a:ext cx="542840" cy="54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1" name="Group 10"/>
          <p:cNvGrpSpPr>
            <a:grpSpLocks/>
          </p:cNvGrpSpPr>
          <p:nvPr/>
        </p:nvGrpSpPr>
        <p:grpSpPr bwMode="auto">
          <a:xfrm>
            <a:off x="3020559" y="2137759"/>
            <a:ext cx="980192" cy="626100"/>
            <a:chOff x="1680" y="240"/>
            <a:chExt cx="2529" cy="1270"/>
          </a:xfrm>
          <a:solidFill>
            <a:schemeClr val="bg1"/>
          </a:solidFill>
        </p:grpSpPr>
        <p:sp>
          <p:nvSpPr>
            <p:cNvPr id="1112" name="Oval 1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3" name="Oval 1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4" name="Oval 1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5" name="Oval 1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6" name="Oval 1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7" name="Oval 1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8" name="Oval 1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19" name="Oval 1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0" name="Oval 1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52" name="Text Box 51"/>
          <p:cNvSpPr txBox="1">
            <a:spLocks noChangeArrowheads="1"/>
          </p:cNvSpPr>
          <p:nvPr/>
        </p:nvSpPr>
        <p:spPr bwMode="auto">
          <a:xfrm>
            <a:off x="3208530" y="2299374"/>
            <a:ext cx="699229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电话网</a:t>
            </a:r>
          </a:p>
        </p:txBody>
      </p:sp>
      <p:grpSp>
        <p:nvGrpSpPr>
          <p:cNvPr id="1121" name="Group 20"/>
          <p:cNvGrpSpPr>
            <a:grpSpLocks/>
          </p:cNvGrpSpPr>
          <p:nvPr/>
        </p:nvGrpSpPr>
        <p:grpSpPr bwMode="auto">
          <a:xfrm>
            <a:off x="4674889" y="2137759"/>
            <a:ext cx="980192" cy="626100"/>
            <a:chOff x="1680" y="240"/>
            <a:chExt cx="2529" cy="1270"/>
          </a:xfrm>
          <a:solidFill>
            <a:schemeClr val="bg1"/>
          </a:solidFill>
        </p:grpSpPr>
        <p:sp>
          <p:nvSpPr>
            <p:cNvPr id="1122" name="Oval 21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3" name="Oval 22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4" name="Oval 23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5" name="Oval 24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6" name="Oval 25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7" name="Oval 26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8" name="Oval 27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9" name="Oval 28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0" name="Oval 29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31" name="Text Box 30"/>
          <p:cNvSpPr txBox="1">
            <a:spLocks noChangeArrowheads="1"/>
          </p:cNvSpPr>
          <p:nvPr/>
        </p:nvSpPr>
        <p:spPr bwMode="auto">
          <a:xfrm>
            <a:off x="4861362" y="2289194"/>
            <a:ext cx="699229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局域网</a:t>
            </a:r>
          </a:p>
        </p:txBody>
      </p:sp>
      <p:grpSp>
        <p:nvGrpSpPr>
          <p:cNvPr id="1136" name="Group 35"/>
          <p:cNvGrpSpPr>
            <a:grpSpLocks/>
          </p:cNvGrpSpPr>
          <p:nvPr/>
        </p:nvGrpSpPr>
        <p:grpSpPr bwMode="auto">
          <a:xfrm>
            <a:off x="6527741" y="2137759"/>
            <a:ext cx="980192" cy="626100"/>
            <a:chOff x="1680" y="240"/>
            <a:chExt cx="2529" cy="1270"/>
          </a:xfrm>
          <a:solidFill>
            <a:schemeClr val="bg1"/>
          </a:solidFill>
        </p:grpSpPr>
        <p:sp>
          <p:nvSpPr>
            <p:cNvPr id="1137" name="Oval 36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8" name="Oval 37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39" name="Oval 38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0" name="Oval 39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1" name="Oval 40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2" name="Oval 41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3" name="Oval 42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4" name="Oval 43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45" name="Oval 44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46" name="Text Box 45"/>
          <p:cNvSpPr txBox="1">
            <a:spLocks noChangeArrowheads="1"/>
          </p:cNvSpPr>
          <p:nvPr/>
        </p:nvSpPr>
        <p:spPr bwMode="auto">
          <a:xfrm>
            <a:off x="6692155" y="2297840"/>
            <a:ext cx="699229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广域网</a:t>
            </a:r>
          </a:p>
        </p:txBody>
      </p:sp>
      <p:grpSp>
        <p:nvGrpSpPr>
          <p:cNvPr id="1606" name="Group 506"/>
          <p:cNvGrpSpPr>
            <a:grpSpLocks/>
          </p:cNvGrpSpPr>
          <p:nvPr/>
        </p:nvGrpSpPr>
        <p:grpSpPr bwMode="auto">
          <a:xfrm>
            <a:off x="8115899" y="2198842"/>
            <a:ext cx="980192" cy="626100"/>
            <a:chOff x="1680" y="240"/>
            <a:chExt cx="2529" cy="1270"/>
          </a:xfrm>
          <a:solidFill>
            <a:schemeClr val="bg1"/>
          </a:solidFill>
        </p:grpSpPr>
        <p:sp>
          <p:nvSpPr>
            <p:cNvPr id="1607" name="Oval 507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8" name="Oval 508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9" name="Oval 509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0" name="Oval 510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1" name="Oval 511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2" name="Oval 512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3" name="Oval 513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4" name="Oval 514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5" name="Oval 515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616" name="Text Box 516"/>
          <p:cNvSpPr txBox="1">
            <a:spLocks noChangeArrowheads="1"/>
          </p:cNvSpPr>
          <p:nvPr/>
        </p:nvSpPr>
        <p:spPr bwMode="auto">
          <a:xfrm>
            <a:off x="8318164" y="2350278"/>
            <a:ext cx="699229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333" b="1" dirty="0">
                <a:latin typeface="微软雅黑" pitchFamily="34" charset="-122"/>
                <a:ea typeface="微软雅黑" pitchFamily="34" charset="-122"/>
              </a:rPr>
              <a:t>局域网</a:t>
            </a:r>
          </a:p>
        </p:txBody>
      </p:sp>
      <p:sp>
        <p:nvSpPr>
          <p:cNvPr id="1618" name="Line 518"/>
          <p:cNvSpPr>
            <a:spLocks noChangeShapeType="1"/>
          </p:cNvSpPr>
          <p:nvPr/>
        </p:nvSpPr>
        <p:spPr bwMode="auto">
          <a:xfrm flipV="1">
            <a:off x="6355416" y="2262471"/>
            <a:ext cx="1221448" cy="92896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67" b="1">
              <a:solidFill>
                <a:srgbClr val="CC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9" name="Line 519"/>
          <p:cNvSpPr>
            <a:spLocks noChangeShapeType="1"/>
          </p:cNvSpPr>
          <p:nvPr/>
        </p:nvSpPr>
        <p:spPr bwMode="auto">
          <a:xfrm>
            <a:off x="8097977" y="2299374"/>
            <a:ext cx="1492491" cy="17314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67" b="1">
              <a:solidFill>
                <a:srgbClr val="CC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0" name="Line 520"/>
          <p:cNvSpPr>
            <a:spLocks noChangeShapeType="1"/>
          </p:cNvSpPr>
          <p:nvPr/>
        </p:nvSpPr>
        <p:spPr bwMode="auto">
          <a:xfrm>
            <a:off x="4563224" y="2228111"/>
            <a:ext cx="1340009" cy="114531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67" b="1">
              <a:solidFill>
                <a:srgbClr val="CC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7" name="Line 517"/>
          <p:cNvSpPr>
            <a:spLocks noChangeShapeType="1"/>
          </p:cNvSpPr>
          <p:nvPr/>
        </p:nvSpPr>
        <p:spPr bwMode="auto">
          <a:xfrm flipV="1">
            <a:off x="2463599" y="2221878"/>
            <a:ext cx="1541287" cy="283604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67" b="1">
              <a:solidFill>
                <a:srgbClr val="CC00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405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mph" presetSubtype="0" repeatCount="5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30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" grpId="0"/>
      <p:bldP spid="1148" grpId="0"/>
      <p:bldP spid="1149" grpId="0"/>
      <p:bldP spid="1150" grpId="0"/>
      <p:bldP spid="1151" grpId="0"/>
      <p:bldP spid="1621" grpId="0"/>
      <p:bldP spid="1678" grpId="0" animBg="1"/>
      <p:bldP spid="1675" grpId="0"/>
      <p:bldP spid="1700" grpId="0" animBg="1"/>
      <p:bldP spid="1618" grpId="0" animBg="1"/>
      <p:bldP spid="1619" grpId="0" animBg="1"/>
      <p:bldP spid="1620" grpId="0" animBg="1"/>
      <p:bldP spid="161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670561" y="803393"/>
            <a:ext cx="10838687" cy="502438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>
            <a:off x="4981589" y="4870488"/>
            <a:ext cx="4814419" cy="755207"/>
          </a:xfrm>
          <a:prstGeom prst="rect">
            <a:avLst/>
          </a:prstGeom>
          <a:solidFill>
            <a:srgbClr val="0000CC"/>
          </a:solidFill>
          <a:ln>
            <a:solidFill>
              <a:srgbClr val="000099"/>
            </a:solidFill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667"/>
              </a:lnSpc>
            </a:pP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当 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867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向 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VLAN</a:t>
            </a:r>
            <a:r>
              <a:rPr lang="en-US" altLang="zh-CN" sz="1867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工作组内成员发送数据时，</a:t>
            </a:r>
          </a:p>
          <a:p>
            <a:pPr>
              <a:lnSpc>
                <a:spcPts val="2667"/>
              </a:lnSpc>
            </a:pP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工作站 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867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 </a:t>
            </a: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867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将会收到其广播的信息。</a:t>
            </a:r>
          </a:p>
        </p:txBody>
      </p:sp>
      <p:sp>
        <p:nvSpPr>
          <p:cNvPr id="66" name="AutoShape 2"/>
          <p:cNvSpPr>
            <a:spLocks noChangeArrowheads="1"/>
          </p:cNvSpPr>
          <p:nvPr/>
        </p:nvSpPr>
        <p:spPr bwMode="auto">
          <a:xfrm flipH="1">
            <a:off x="3233753" y="3698946"/>
            <a:ext cx="5665468" cy="967317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Line 3"/>
          <p:cNvSpPr>
            <a:spLocks noChangeShapeType="1"/>
          </p:cNvSpPr>
          <p:nvPr/>
        </p:nvSpPr>
        <p:spPr bwMode="auto">
          <a:xfrm>
            <a:off x="4298333" y="5329596"/>
            <a:ext cx="54596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AutoShape 4"/>
          <p:cNvSpPr>
            <a:spLocks noChangeArrowheads="1"/>
          </p:cNvSpPr>
          <p:nvPr/>
        </p:nvSpPr>
        <p:spPr bwMode="auto">
          <a:xfrm flipH="1">
            <a:off x="3233753" y="2356121"/>
            <a:ext cx="5665468" cy="966220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AutoShape 5"/>
          <p:cNvSpPr>
            <a:spLocks noChangeArrowheads="1"/>
          </p:cNvSpPr>
          <p:nvPr/>
        </p:nvSpPr>
        <p:spPr bwMode="auto">
          <a:xfrm flipH="1">
            <a:off x="3289657" y="1065998"/>
            <a:ext cx="5553659" cy="967317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4621868" y="1335001"/>
            <a:ext cx="29356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Line 7"/>
          <p:cNvSpPr>
            <a:spLocks noChangeShapeType="1"/>
          </p:cNvSpPr>
          <p:nvPr/>
        </p:nvSpPr>
        <p:spPr bwMode="auto">
          <a:xfrm>
            <a:off x="4733680" y="1442604"/>
            <a:ext cx="176993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Line 8"/>
          <p:cNvSpPr>
            <a:spLocks noChangeShapeType="1"/>
          </p:cNvSpPr>
          <p:nvPr/>
        </p:nvSpPr>
        <p:spPr bwMode="auto">
          <a:xfrm>
            <a:off x="4844302" y="1549107"/>
            <a:ext cx="38895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Line 9"/>
          <p:cNvSpPr>
            <a:spLocks noChangeShapeType="1"/>
          </p:cNvSpPr>
          <p:nvPr/>
        </p:nvSpPr>
        <p:spPr bwMode="auto">
          <a:xfrm>
            <a:off x="4844302" y="2893031"/>
            <a:ext cx="38895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Line 10"/>
          <p:cNvSpPr>
            <a:spLocks noChangeShapeType="1"/>
          </p:cNvSpPr>
          <p:nvPr/>
        </p:nvSpPr>
        <p:spPr bwMode="auto">
          <a:xfrm>
            <a:off x="4733681" y="2731628"/>
            <a:ext cx="196025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Line 11"/>
          <p:cNvSpPr>
            <a:spLocks noChangeShapeType="1"/>
          </p:cNvSpPr>
          <p:nvPr/>
        </p:nvSpPr>
        <p:spPr bwMode="auto">
          <a:xfrm>
            <a:off x="4567153" y="2570225"/>
            <a:ext cx="29808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6" name="Line 12"/>
          <p:cNvSpPr>
            <a:spLocks noChangeShapeType="1"/>
          </p:cNvSpPr>
          <p:nvPr/>
        </p:nvSpPr>
        <p:spPr bwMode="auto">
          <a:xfrm>
            <a:off x="4677775" y="4128255"/>
            <a:ext cx="105506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Line 13"/>
          <p:cNvSpPr>
            <a:spLocks noChangeShapeType="1"/>
          </p:cNvSpPr>
          <p:nvPr/>
        </p:nvSpPr>
        <p:spPr bwMode="auto">
          <a:xfrm>
            <a:off x="4677775" y="4235856"/>
            <a:ext cx="55905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Line 14"/>
          <p:cNvSpPr>
            <a:spLocks noChangeShapeType="1"/>
          </p:cNvSpPr>
          <p:nvPr/>
        </p:nvSpPr>
        <p:spPr bwMode="auto">
          <a:xfrm>
            <a:off x="4416091" y="3914149"/>
            <a:ext cx="31782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>
            <a:off x="4567154" y="4021751"/>
            <a:ext cx="19804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0" name="AutoShape 16"/>
          <p:cNvSpPr>
            <a:spLocks noChangeArrowheads="1"/>
          </p:cNvSpPr>
          <p:nvPr/>
        </p:nvSpPr>
        <p:spPr bwMode="auto">
          <a:xfrm flipH="1">
            <a:off x="3955764" y="3752747"/>
            <a:ext cx="888539" cy="644512"/>
          </a:xfrm>
          <a:prstGeom prst="cube">
            <a:avLst>
              <a:gd name="adj" fmla="val 28329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以太网</a:t>
            </a:r>
          </a:p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交换机</a:t>
            </a:r>
          </a:p>
        </p:txBody>
      </p:sp>
      <p:sp>
        <p:nvSpPr>
          <p:cNvPr id="81" name="AutoShape 22"/>
          <p:cNvSpPr>
            <a:spLocks noChangeArrowheads="1"/>
          </p:cNvSpPr>
          <p:nvPr/>
        </p:nvSpPr>
        <p:spPr bwMode="auto">
          <a:xfrm flipH="1">
            <a:off x="3955764" y="1119799"/>
            <a:ext cx="888539" cy="644512"/>
          </a:xfrm>
          <a:prstGeom prst="cube">
            <a:avLst>
              <a:gd name="adj" fmla="val 28329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以太网</a:t>
            </a:r>
          </a:p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交换机</a:t>
            </a:r>
          </a:p>
        </p:txBody>
      </p:sp>
      <p:sp>
        <p:nvSpPr>
          <p:cNvPr id="82" name="Line 23"/>
          <p:cNvSpPr>
            <a:spLocks noChangeShapeType="1"/>
          </p:cNvSpPr>
          <p:nvPr/>
        </p:nvSpPr>
        <p:spPr bwMode="auto">
          <a:xfrm>
            <a:off x="3789236" y="1504091"/>
            <a:ext cx="0" cy="34838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Line 24"/>
          <p:cNvSpPr>
            <a:spLocks noChangeShapeType="1"/>
          </p:cNvSpPr>
          <p:nvPr/>
        </p:nvSpPr>
        <p:spPr bwMode="auto">
          <a:xfrm>
            <a:off x="3778532" y="1496404"/>
            <a:ext cx="34375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AutoShape 46"/>
          <p:cNvSpPr>
            <a:spLocks noChangeArrowheads="1"/>
          </p:cNvSpPr>
          <p:nvPr/>
        </p:nvSpPr>
        <p:spPr bwMode="auto">
          <a:xfrm flipH="1">
            <a:off x="3955764" y="2408823"/>
            <a:ext cx="888539" cy="645611"/>
          </a:xfrm>
          <a:prstGeom prst="cube">
            <a:avLst>
              <a:gd name="adj" fmla="val 28329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67" b="1">
                <a:latin typeface="微软雅黑" pitchFamily="34" charset="-122"/>
                <a:ea typeface="微软雅黑" pitchFamily="34" charset="-122"/>
              </a:rPr>
              <a:t>以太网</a:t>
            </a:r>
          </a:p>
          <a:p>
            <a:pPr algn="ctr"/>
            <a:r>
              <a:rPr kumimoji="1" lang="zh-CN" altLang="en-US" sz="1467" b="1">
                <a:latin typeface="微软雅黑" pitchFamily="34" charset="-122"/>
                <a:ea typeface="微软雅黑" pitchFamily="34" charset="-122"/>
              </a:rPr>
              <a:t>交换机</a:t>
            </a:r>
          </a:p>
        </p:txBody>
      </p:sp>
      <p:sp>
        <p:nvSpPr>
          <p:cNvPr id="85" name="Line 47"/>
          <p:cNvSpPr>
            <a:spLocks noChangeShapeType="1"/>
          </p:cNvSpPr>
          <p:nvPr/>
        </p:nvSpPr>
        <p:spPr bwMode="auto">
          <a:xfrm>
            <a:off x="3899857" y="2781038"/>
            <a:ext cx="0" cy="23145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6" name="Line 48"/>
          <p:cNvSpPr>
            <a:spLocks noChangeShapeType="1"/>
          </p:cNvSpPr>
          <p:nvPr/>
        </p:nvSpPr>
        <p:spPr bwMode="auto">
          <a:xfrm>
            <a:off x="3890344" y="2785429"/>
            <a:ext cx="2069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7" name="Line 49"/>
          <p:cNvSpPr>
            <a:spLocks noChangeShapeType="1"/>
          </p:cNvSpPr>
          <p:nvPr/>
        </p:nvSpPr>
        <p:spPr bwMode="auto">
          <a:xfrm>
            <a:off x="4011669" y="4155704"/>
            <a:ext cx="0" cy="10474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8" name="Line 50"/>
          <p:cNvSpPr>
            <a:spLocks noChangeShapeType="1"/>
          </p:cNvSpPr>
          <p:nvPr/>
        </p:nvSpPr>
        <p:spPr bwMode="auto">
          <a:xfrm>
            <a:off x="4000963" y="4155704"/>
            <a:ext cx="11418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9" name="AutoShape 51"/>
          <p:cNvSpPr>
            <a:spLocks noChangeArrowheads="1"/>
          </p:cNvSpPr>
          <p:nvPr/>
        </p:nvSpPr>
        <p:spPr bwMode="auto">
          <a:xfrm flipH="1">
            <a:off x="3510899" y="4922285"/>
            <a:ext cx="889727" cy="644512"/>
          </a:xfrm>
          <a:prstGeom prst="cube">
            <a:avLst>
              <a:gd name="adj" fmla="val 28329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以太网</a:t>
            </a:r>
          </a:p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交换机</a:t>
            </a:r>
          </a:p>
        </p:txBody>
      </p:sp>
      <p:grpSp>
        <p:nvGrpSpPr>
          <p:cNvPr id="90" name="组合 89"/>
          <p:cNvGrpSpPr/>
          <p:nvPr/>
        </p:nvGrpSpPr>
        <p:grpSpPr>
          <a:xfrm>
            <a:off x="7286137" y="1119799"/>
            <a:ext cx="863058" cy="3169859"/>
            <a:chOff x="5479461" y="839849"/>
            <a:chExt cx="647293" cy="2377394"/>
          </a:xfrm>
        </p:grpSpPr>
        <p:sp>
          <p:nvSpPr>
            <p:cNvPr id="91" name="AutoShape 21"/>
            <p:cNvSpPr>
              <a:spLocks noChangeArrowheads="1"/>
            </p:cNvSpPr>
            <p:nvPr/>
          </p:nvSpPr>
          <p:spPr bwMode="auto">
            <a:xfrm>
              <a:off x="5508433" y="839849"/>
              <a:ext cx="582545" cy="2377394"/>
            </a:xfrm>
            <a:prstGeom prst="roundRect">
              <a:avLst>
                <a:gd name="adj" fmla="val 50000"/>
              </a:avLst>
            </a:prstGeom>
            <a:solidFill>
              <a:srgbClr val="FF66FF">
                <a:alpha val="49804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2" name="Text Box 25"/>
            <p:cNvSpPr txBox="1">
              <a:spLocks noChangeArrowheads="1"/>
            </p:cNvSpPr>
            <p:nvPr/>
          </p:nvSpPr>
          <p:spPr bwMode="auto">
            <a:xfrm>
              <a:off x="5479461" y="1517604"/>
              <a:ext cx="647293" cy="25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en-US" altLang="zh-CN" sz="1600" b="1" baseline="-25000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5046919" y="1227402"/>
            <a:ext cx="1166875" cy="3546465"/>
            <a:chOff x="3800050" y="920551"/>
            <a:chExt cx="875156" cy="2659849"/>
          </a:xfrm>
        </p:grpSpPr>
        <p:sp>
          <p:nvSpPr>
            <p:cNvPr id="94" name="AutoShape 18"/>
            <p:cNvSpPr>
              <a:spLocks noChangeArrowheads="1"/>
            </p:cNvSpPr>
            <p:nvPr/>
          </p:nvSpPr>
          <p:spPr bwMode="auto">
            <a:xfrm>
              <a:off x="3800050" y="920551"/>
              <a:ext cx="875156" cy="2659849"/>
            </a:xfrm>
            <a:prstGeom prst="roundRect">
              <a:avLst>
                <a:gd name="adj" fmla="val 50000"/>
              </a:avLst>
            </a:prstGeom>
            <a:solidFill>
              <a:srgbClr val="00FF99">
                <a:alpha val="49804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5" name="Text Box 28"/>
            <p:cNvSpPr txBox="1">
              <a:spLocks noChangeArrowheads="1"/>
            </p:cNvSpPr>
            <p:nvPr/>
          </p:nvSpPr>
          <p:spPr bwMode="auto">
            <a:xfrm>
              <a:off x="3924944" y="1519251"/>
              <a:ext cx="647293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en-US" altLang="zh-CN" sz="1600" b="1" baseline="-25000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6292923" y="1227400"/>
            <a:ext cx="864123" cy="3169859"/>
            <a:chOff x="4734553" y="920550"/>
            <a:chExt cx="648092" cy="2377394"/>
          </a:xfrm>
        </p:grpSpPr>
        <p:sp>
          <p:nvSpPr>
            <p:cNvPr id="97" name="AutoShape 17"/>
            <p:cNvSpPr>
              <a:spLocks noChangeArrowheads="1"/>
            </p:cNvSpPr>
            <p:nvPr/>
          </p:nvSpPr>
          <p:spPr bwMode="auto">
            <a:xfrm>
              <a:off x="4758171" y="920550"/>
              <a:ext cx="624474" cy="2377394"/>
            </a:xfrm>
            <a:prstGeom prst="roundRect">
              <a:avLst>
                <a:gd name="adj" fmla="val 50000"/>
              </a:avLst>
            </a:prstGeom>
            <a:solidFill>
              <a:srgbClr val="FFFF00">
                <a:alpha val="49804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 Box 29"/>
            <p:cNvSpPr txBox="1">
              <a:spLocks noChangeArrowheads="1"/>
            </p:cNvSpPr>
            <p:nvPr/>
          </p:nvSpPr>
          <p:spPr bwMode="auto">
            <a:xfrm>
              <a:off x="4734553" y="1519251"/>
              <a:ext cx="647293" cy="25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en-US" altLang="zh-CN" sz="1600" b="1" baseline="-25000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5126686" y="1180909"/>
            <a:ext cx="3015061" cy="3536545"/>
            <a:chOff x="3845014" y="885681"/>
            <a:chExt cx="2261296" cy="2652409"/>
          </a:xfrm>
        </p:grpSpPr>
        <p:sp>
          <p:nvSpPr>
            <p:cNvPr id="100" name="Text Box 19"/>
            <p:cNvSpPr txBox="1">
              <a:spLocks noChangeArrowheads="1"/>
            </p:cNvSpPr>
            <p:nvPr/>
          </p:nvSpPr>
          <p:spPr bwMode="auto">
            <a:xfrm>
              <a:off x="4085835" y="1094845"/>
              <a:ext cx="317636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1" lang="en-US" altLang="zh-CN" sz="1600" b="1" baseline="-25000">
                  <a:latin typeface="微软雅黑" pitchFamily="34" charset="-122"/>
                  <a:ea typeface="微软雅黑" pitchFamily="34" charset="-122"/>
                </a:rPr>
                <a:t>4</a:t>
              </a:r>
              <a:endParaRPr kumimoji="1" lang="en-US" altLang="zh-CN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 Box 20"/>
            <p:cNvSpPr txBox="1">
              <a:spLocks noChangeArrowheads="1"/>
            </p:cNvSpPr>
            <p:nvPr/>
          </p:nvSpPr>
          <p:spPr bwMode="auto">
            <a:xfrm>
              <a:off x="5062189" y="2913974"/>
              <a:ext cx="308018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 Box 26"/>
            <p:cNvSpPr txBox="1">
              <a:spLocks noChangeArrowheads="1"/>
            </p:cNvSpPr>
            <p:nvPr/>
          </p:nvSpPr>
          <p:spPr bwMode="auto">
            <a:xfrm>
              <a:off x="5787082" y="885681"/>
              <a:ext cx="305613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27"/>
            <p:cNvSpPr txBox="1">
              <a:spLocks noChangeArrowheads="1"/>
            </p:cNvSpPr>
            <p:nvPr/>
          </p:nvSpPr>
          <p:spPr bwMode="auto">
            <a:xfrm>
              <a:off x="5036430" y="1030614"/>
              <a:ext cx="308018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kumimoji="1" lang="en-US" altLang="zh-CN" sz="1600" b="1" baseline="-25000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Text Box 30"/>
            <p:cNvSpPr txBox="1">
              <a:spLocks noChangeArrowheads="1"/>
            </p:cNvSpPr>
            <p:nvPr/>
          </p:nvSpPr>
          <p:spPr bwMode="auto">
            <a:xfrm>
              <a:off x="5786423" y="2799738"/>
              <a:ext cx="305613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kumimoji="1" lang="en-US" altLang="zh-CN" sz="1600" b="1" baseline="-2500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Text Box 31"/>
            <p:cNvSpPr txBox="1">
              <a:spLocks noChangeArrowheads="1"/>
            </p:cNvSpPr>
            <p:nvPr/>
          </p:nvSpPr>
          <p:spPr bwMode="auto">
            <a:xfrm>
              <a:off x="4396522" y="3013843"/>
              <a:ext cx="317636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1" lang="en-US" altLang="zh-CN" sz="16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 Box 32"/>
            <p:cNvSpPr txBox="1">
              <a:spLocks noChangeArrowheads="1"/>
            </p:cNvSpPr>
            <p:nvPr/>
          </p:nvSpPr>
          <p:spPr bwMode="auto">
            <a:xfrm>
              <a:off x="4091768" y="3284174"/>
              <a:ext cx="317636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 Box 33"/>
            <p:cNvSpPr txBox="1">
              <a:spLocks noChangeArrowheads="1"/>
            </p:cNvSpPr>
            <p:nvPr/>
          </p:nvSpPr>
          <p:spPr bwMode="auto">
            <a:xfrm>
              <a:off x="4084866" y="2094297"/>
              <a:ext cx="317636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8" name="Text Box 34"/>
            <p:cNvSpPr txBox="1">
              <a:spLocks noChangeArrowheads="1"/>
            </p:cNvSpPr>
            <p:nvPr/>
          </p:nvSpPr>
          <p:spPr bwMode="auto">
            <a:xfrm>
              <a:off x="5800697" y="1795685"/>
              <a:ext cx="305613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 Box 35"/>
            <p:cNvSpPr txBox="1">
              <a:spLocks noChangeArrowheads="1"/>
            </p:cNvSpPr>
            <p:nvPr/>
          </p:nvSpPr>
          <p:spPr bwMode="auto">
            <a:xfrm>
              <a:off x="5061530" y="1914494"/>
              <a:ext cx="308018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10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014" y="1112108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179" y="1032598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512" y="947370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014" y="2075645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179" y="1955482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179" y="2931790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6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014" y="3116010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" name="Picture 239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823" y="3036051"/>
              <a:ext cx="279663" cy="27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8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512" y="1795564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9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512" y="2835929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直接连接符 56"/>
          <p:cNvCxnSpPr/>
          <p:nvPr/>
        </p:nvCxnSpPr>
        <p:spPr>
          <a:xfrm flipH="1">
            <a:off x="4840943" y="4005273"/>
            <a:ext cx="1580989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H="1">
            <a:off x="4857419" y="2719784"/>
            <a:ext cx="1580989" cy="0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4857419" y="1427425"/>
            <a:ext cx="1580989" cy="0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6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圆角矩形 55"/>
          <p:cNvSpPr/>
          <p:nvPr/>
        </p:nvSpPr>
        <p:spPr>
          <a:xfrm>
            <a:off x="670561" y="803393"/>
            <a:ext cx="10838687" cy="502438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5" name="Text Box 52"/>
          <p:cNvSpPr txBox="1">
            <a:spLocks noChangeArrowheads="1"/>
          </p:cNvSpPr>
          <p:nvPr/>
        </p:nvSpPr>
        <p:spPr bwMode="auto">
          <a:xfrm>
            <a:off x="4981589" y="4870489"/>
            <a:ext cx="5694648" cy="755207"/>
          </a:xfrm>
          <a:prstGeom prst="rect">
            <a:avLst/>
          </a:prstGeom>
          <a:solidFill>
            <a:srgbClr val="0000CC"/>
          </a:solidFill>
          <a:ln>
            <a:solidFill>
              <a:srgbClr val="000099"/>
            </a:solidFill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667"/>
              </a:lnSpc>
            </a:pP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867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发送数据时，</a:t>
            </a:r>
            <a:r>
              <a:rPr lang="nl-NL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VLAN</a:t>
            </a:r>
            <a:r>
              <a:rPr lang="nl-NL" altLang="zh-CN" sz="1867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nl-NL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nl-NL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nl-NL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VLAN</a:t>
            </a:r>
            <a:r>
              <a:rPr lang="nl-NL" altLang="zh-CN" sz="1867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nl-NL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中的工作站 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867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867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en-US" altLang="zh-CN" sz="1867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等都不会收到 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1867" b="1" baseline="-25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发出的广播信息。 </a:t>
            </a:r>
          </a:p>
        </p:txBody>
      </p:sp>
      <p:sp>
        <p:nvSpPr>
          <p:cNvPr id="59" name="AutoShape 2"/>
          <p:cNvSpPr>
            <a:spLocks noChangeArrowheads="1"/>
          </p:cNvSpPr>
          <p:nvPr/>
        </p:nvSpPr>
        <p:spPr bwMode="auto">
          <a:xfrm flipH="1">
            <a:off x="3233753" y="3698946"/>
            <a:ext cx="5665468" cy="967317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Line 3"/>
          <p:cNvSpPr>
            <a:spLocks noChangeShapeType="1"/>
          </p:cNvSpPr>
          <p:nvPr/>
        </p:nvSpPr>
        <p:spPr bwMode="auto">
          <a:xfrm>
            <a:off x="4298333" y="5329596"/>
            <a:ext cx="54596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1" name="AutoShape 4"/>
          <p:cNvSpPr>
            <a:spLocks noChangeArrowheads="1"/>
          </p:cNvSpPr>
          <p:nvPr/>
        </p:nvSpPr>
        <p:spPr bwMode="auto">
          <a:xfrm flipH="1">
            <a:off x="3233753" y="2356121"/>
            <a:ext cx="5665468" cy="966220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2" name="AutoShape 5"/>
          <p:cNvSpPr>
            <a:spLocks noChangeArrowheads="1"/>
          </p:cNvSpPr>
          <p:nvPr/>
        </p:nvSpPr>
        <p:spPr bwMode="auto">
          <a:xfrm flipH="1">
            <a:off x="3289657" y="1065998"/>
            <a:ext cx="5553659" cy="967317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Line 6"/>
          <p:cNvSpPr>
            <a:spLocks noChangeShapeType="1"/>
          </p:cNvSpPr>
          <p:nvPr/>
        </p:nvSpPr>
        <p:spPr bwMode="auto">
          <a:xfrm>
            <a:off x="4621868" y="1335001"/>
            <a:ext cx="29356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6" name="Line 7"/>
          <p:cNvSpPr>
            <a:spLocks noChangeShapeType="1"/>
          </p:cNvSpPr>
          <p:nvPr/>
        </p:nvSpPr>
        <p:spPr bwMode="auto">
          <a:xfrm>
            <a:off x="4733680" y="1442604"/>
            <a:ext cx="176993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7" name="Line 8"/>
          <p:cNvSpPr>
            <a:spLocks noChangeShapeType="1"/>
          </p:cNvSpPr>
          <p:nvPr/>
        </p:nvSpPr>
        <p:spPr bwMode="auto">
          <a:xfrm>
            <a:off x="4844302" y="1549107"/>
            <a:ext cx="38895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8" name="Line 9"/>
          <p:cNvSpPr>
            <a:spLocks noChangeShapeType="1"/>
          </p:cNvSpPr>
          <p:nvPr/>
        </p:nvSpPr>
        <p:spPr bwMode="auto">
          <a:xfrm>
            <a:off x="4844302" y="2893031"/>
            <a:ext cx="38895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9" name="Line 10"/>
          <p:cNvSpPr>
            <a:spLocks noChangeShapeType="1"/>
          </p:cNvSpPr>
          <p:nvPr/>
        </p:nvSpPr>
        <p:spPr bwMode="auto">
          <a:xfrm>
            <a:off x="4733681" y="2731628"/>
            <a:ext cx="196025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>
            <a:off x="4567153" y="2570225"/>
            <a:ext cx="29808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Line 12"/>
          <p:cNvSpPr>
            <a:spLocks noChangeShapeType="1"/>
          </p:cNvSpPr>
          <p:nvPr/>
        </p:nvSpPr>
        <p:spPr bwMode="auto">
          <a:xfrm>
            <a:off x="4677775" y="4128255"/>
            <a:ext cx="105506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2" name="Line 13"/>
          <p:cNvSpPr>
            <a:spLocks noChangeShapeType="1"/>
          </p:cNvSpPr>
          <p:nvPr/>
        </p:nvSpPr>
        <p:spPr bwMode="auto">
          <a:xfrm>
            <a:off x="4677775" y="4235856"/>
            <a:ext cx="55905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3" name="Line 14"/>
          <p:cNvSpPr>
            <a:spLocks noChangeShapeType="1"/>
          </p:cNvSpPr>
          <p:nvPr/>
        </p:nvSpPr>
        <p:spPr bwMode="auto">
          <a:xfrm>
            <a:off x="4416091" y="3914149"/>
            <a:ext cx="31782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4" name="Line 15"/>
          <p:cNvSpPr>
            <a:spLocks noChangeShapeType="1"/>
          </p:cNvSpPr>
          <p:nvPr/>
        </p:nvSpPr>
        <p:spPr bwMode="auto">
          <a:xfrm>
            <a:off x="4567154" y="4021751"/>
            <a:ext cx="19804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AutoShape 16"/>
          <p:cNvSpPr>
            <a:spLocks noChangeArrowheads="1"/>
          </p:cNvSpPr>
          <p:nvPr/>
        </p:nvSpPr>
        <p:spPr bwMode="auto">
          <a:xfrm flipH="1">
            <a:off x="3955764" y="3752747"/>
            <a:ext cx="888539" cy="644512"/>
          </a:xfrm>
          <a:prstGeom prst="cube">
            <a:avLst>
              <a:gd name="adj" fmla="val 28329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以太网</a:t>
            </a:r>
          </a:p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交换机</a:t>
            </a:r>
          </a:p>
        </p:txBody>
      </p:sp>
      <p:sp>
        <p:nvSpPr>
          <p:cNvPr id="76" name="AutoShape 22"/>
          <p:cNvSpPr>
            <a:spLocks noChangeArrowheads="1"/>
          </p:cNvSpPr>
          <p:nvPr/>
        </p:nvSpPr>
        <p:spPr bwMode="auto">
          <a:xfrm flipH="1">
            <a:off x="3955764" y="1119799"/>
            <a:ext cx="888539" cy="644512"/>
          </a:xfrm>
          <a:prstGeom prst="cube">
            <a:avLst>
              <a:gd name="adj" fmla="val 28329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以太网</a:t>
            </a:r>
          </a:p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交换机</a:t>
            </a:r>
          </a:p>
        </p:txBody>
      </p:sp>
      <p:sp>
        <p:nvSpPr>
          <p:cNvPr id="77" name="Line 23"/>
          <p:cNvSpPr>
            <a:spLocks noChangeShapeType="1"/>
          </p:cNvSpPr>
          <p:nvPr/>
        </p:nvSpPr>
        <p:spPr bwMode="auto">
          <a:xfrm>
            <a:off x="3789236" y="1504091"/>
            <a:ext cx="0" cy="34838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Line 24"/>
          <p:cNvSpPr>
            <a:spLocks noChangeShapeType="1"/>
          </p:cNvSpPr>
          <p:nvPr/>
        </p:nvSpPr>
        <p:spPr bwMode="auto">
          <a:xfrm>
            <a:off x="3778532" y="1496404"/>
            <a:ext cx="34375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9" name="AutoShape 46"/>
          <p:cNvSpPr>
            <a:spLocks noChangeArrowheads="1"/>
          </p:cNvSpPr>
          <p:nvPr/>
        </p:nvSpPr>
        <p:spPr bwMode="auto">
          <a:xfrm flipH="1">
            <a:off x="3955764" y="2408823"/>
            <a:ext cx="888539" cy="645611"/>
          </a:xfrm>
          <a:prstGeom prst="cube">
            <a:avLst>
              <a:gd name="adj" fmla="val 28329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67" b="1">
                <a:latin typeface="微软雅黑" pitchFamily="34" charset="-122"/>
                <a:ea typeface="微软雅黑" pitchFamily="34" charset="-122"/>
              </a:rPr>
              <a:t>以太网</a:t>
            </a:r>
          </a:p>
          <a:p>
            <a:pPr algn="ctr"/>
            <a:r>
              <a:rPr kumimoji="1" lang="zh-CN" altLang="en-US" sz="1467" b="1">
                <a:latin typeface="微软雅黑" pitchFamily="34" charset="-122"/>
                <a:ea typeface="微软雅黑" pitchFamily="34" charset="-122"/>
              </a:rPr>
              <a:t>交换机</a:t>
            </a:r>
          </a:p>
        </p:txBody>
      </p:sp>
      <p:sp>
        <p:nvSpPr>
          <p:cNvPr id="80" name="Line 47"/>
          <p:cNvSpPr>
            <a:spLocks noChangeShapeType="1"/>
          </p:cNvSpPr>
          <p:nvPr/>
        </p:nvSpPr>
        <p:spPr bwMode="auto">
          <a:xfrm>
            <a:off x="3899857" y="2781038"/>
            <a:ext cx="0" cy="23145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Line 48"/>
          <p:cNvSpPr>
            <a:spLocks noChangeShapeType="1"/>
          </p:cNvSpPr>
          <p:nvPr/>
        </p:nvSpPr>
        <p:spPr bwMode="auto">
          <a:xfrm>
            <a:off x="3890344" y="2785429"/>
            <a:ext cx="2069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Line 49"/>
          <p:cNvSpPr>
            <a:spLocks noChangeShapeType="1"/>
          </p:cNvSpPr>
          <p:nvPr/>
        </p:nvSpPr>
        <p:spPr bwMode="auto">
          <a:xfrm>
            <a:off x="4011669" y="4155704"/>
            <a:ext cx="0" cy="10474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3" name="Line 50"/>
          <p:cNvSpPr>
            <a:spLocks noChangeShapeType="1"/>
          </p:cNvSpPr>
          <p:nvPr/>
        </p:nvSpPr>
        <p:spPr bwMode="auto">
          <a:xfrm>
            <a:off x="4000963" y="4155704"/>
            <a:ext cx="11418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AutoShape 51"/>
          <p:cNvSpPr>
            <a:spLocks noChangeArrowheads="1"/>
          </p:cNvSpPr>
          <p:nvPr/>
        </p:nvSpPr>
        <p:spPr bwMode="auto">
          <a:xfrm flipH="1">
            <a:off x="3510899" y="4922285"/>
            <a:ext cx="889727" cy="644512"/>
          </a:xfrm>
          <a:prstGeom prst="cube">
            <a:avLst>
              <a:gd name="adj" fmla="val 28329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以太网</a:t>
            </a:r>
          </a:p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交换机</a:t>
            </a:r>
          </a:p>
        </p:txBody>
      </p:sp>
      <p:grpSp>
        <p:nvGrpSpPr>
          <p:cNvPr id="85" name="组合 84"/>
          <p:cNvGrpSpPr/>
          <p:nvPr/>
        </p:nvGrpSpPr>
        <p:grpSpPr>
          <a:xfrm>
            <a:off x="7286137" y="1119799"/>
            <a:ext cx="863058" cy="3169859"/>
            <a:chOff x="5479461" y="839849"/>
            <a:chExt cx="647293" cy="2377394"/>
          </a:xfrm>
        </p:grpSpPr>
        <p:sp>
          <p:nvSpPr>
            <p:cNvPr id="86" name="AutoShape 21"/>
            <p:cNvSpPr>
              <a:spLocks noChangeArrowheads="1"/>
            </p:cNvSpPr>
            <p:nvPr/>
          </p:nvSpPr>
          <p:spPr bwMode="auto">
            <a:xfrm>
              <a:off x="5508433" y="839849"/>
              <a:ext cx="582545" cy="2377394"/>
            </a:xfrm>
            <a:prstGeom prst="roundRect">
              <a:avLst>
                <a:gd name="adj" fmla="val 50000"/>
              </a:avLst>
            </a:prstGeom>
            <a:solidFill>
              <a:srgbClr val="FF66FF">
                <a:alpha val="49804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Text Box 25"/>
            <p:cNvSpPr txBox="1">
              <a:spLocks noChangeArrowheads="1"/>
            </p:cNvSpPr>
            <p:nvPr/>
          </p:nvSpPr>
          <p:spPr bwMode="auto">
            <a:xfrm>
              <a:off x="5479461" y="1517604"/>
              <a:ext cx="647293" cy="25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en-US" altLang="zh-CN" sz="1600" b="1" baseline="-25000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5046919" y="1227402"/>
            <a:ext cx="1166875" cy="3546465"/>
            <a:chOff x="3800050" y="920551"/>
            <a:chExt cx="875156" cy="2659849"/>
          </a:xfrm>
        </p:grpSpPr>
        <p:sp>
          <p:nvSpPr>
            <p:cNvPr id="89" name="AutoShape 18"/>
            <p:cNvSpPr>
              <a:spLocks noChangeArrowheads="1"/>
            </p:cNvSpPr>
            <p:nvPr/>
          </p:nvSpPr>
          <p:spPr bwMode="auto">
            <a:xfrm>
              <a:off x="3800050" y="920551"/>
              <a:ext cx="875156" cy="2659849"/>
            </a:xfrm>
            <a:prstGeom prst="roundRect">
              <a:avLst>
                <a:gd name="adj" fmla="val 50000"/>
              </a:avLst>
            </a:prstGeom>
            <a:solidFill>
              <a:srgbClr val="00FF99">
                <a:alpha val="49804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Text Box 28"/>
            <p:cNvSpPr txBox="1">
              <a:spLocks noChangeArrowheads="1"/>
            </p:cNvSpPr>
            <p:nvPr/>
          </p:nvSpPr>
          <p:spPr bwMode="auto">
            <a:xfrm>
              <a:off x="3924944" y="1519251"/>
              <a:ext cx="647293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en-US" altLang="zh-CN" sz="1600" b="1" baseline="-25000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6292923" y="1227400"/>
            <a:ext cx="864123" cy="3169859"/>
            <a:chOff x="4734553" y="920550"/>
            <a:chExt cx="648092" cy="2377394"/>
          </a:xfrm>
        </p:grpSpPr>
        <p:sp>
          <p:nvSpPr>
            <p:cNvPr id="92" name="AutoShape 17"/>
            <p:cNvSpPr>
              <a:spLocks noChangeArrowheads="1"/>
            </p:cNvSpPr>
            <p:nvPr/>
          </p:nvSpPr>
          <p:spPr bwMode="auto">
            <a:xfrm>
              <a:off x="4758171" y="920550"/>
              <a:ext cx="624474" cy="2377394"/>
            </a:xfrm>
            <a:prstGeom prst="roundRect">
              <a:avLst>
                <a:gd name="adj" fmla="val 50000"/>
              </a:avLst>
            </a:prstGeom>
            <a:solidFill>
              <a:srgbClr val="FFFF00">
                <a:alpha val="49804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3" name="Text Box 29"/>
            <p:cNvSpPr txBox="1">
              <a:spLocks noChangeArrowheads="1"/>
            </p:cNvSpPr>
            <p:nvPr/>
          </p:nvSpPr>
          <p:spPr bwMode="auto">
            <a:xfrm>
              <a:off x="4734553" y="1519251"/>
              <a:ext cx="647293" cy="25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en-US" altLang="zh-CN" sz="1600" b="1" baseline="-25000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5126686" y="1180909"/>
            <a:ext cx="3015061" cy="3536545"/>
            <a:chOff x="3845014" y="885681"/>
            <a:chExt cx="2261296" cy="2652409"/>
          </a:xfrm>
        </p:grpSpPr>
        <p:sp>
          <p:nvSpPr>
            <p:cNvPr id="95" name="Text Box 19"/>
            <p:cNvSpPr txBox="1">
              <a:spLocks noChangeArrowheads="1"/>
            </p:cNvSpPr>
            <p:nvPr/>
          </p:nvSpPr>
          <p:spPr bwMode="auto">
            <a:xfrm>
              <a:off x="4085835" y="1094845"/>
              <a:ext cx="317636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1" lang="en-US" altLang="zh-CN" sz="1600" b="1" baseline="-25000">
                  <a:latin typeface="微软雅黑" pitchFamily="34" charset="-122"/>
                  <a:ea typeface="微软雅黑" pitchFamily="34" charset="-122"/>
                </a:rPr>
                <a:t>4</a:t>
              </a:r>
              <a:endParaRPr kumimoji="1" lang="en-US" altLang="zh-CN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6" name="Text Box 20"/>
            <p:cNvSpPr txBox="1">
              <a:spLocks noChangeArrowheads="1"/>
            </p:cNvSpPr>
            <p:nvPr/>
          </p:nvSpPr>
          <p:spPr bwMode="auto">
            <a:xfrm>
              <a:off x="5062189" y="2913974"/>
              <a:ext cx="308018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 Box 26"/>
            <p:cNvSpPr txBox="1">
              <a:spLocks noChangeArrowheads="1"/>
            </p:cNvSpPr>
            <p:nvPr/>
          </p:nvSpPr>
          <p:spPr bwMode="auto">
            <a:xfrm>
              <a:off x="5787082" y="885681"/>
              <a:ext cx="305613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8" name="Text Box 27"/>
            <p:cNvSpPr txBox="1">
              <a:spLocks noChangeArrowheads="1"/>
            </p:cNvSpPr>
            <p:nvPr/>
          </p:nvSpPr>
          <p:spPr bwMode="auto">
            <a:xfrm>
              <a:off x="5036430" y="1030614"/>
              <a:ext cx="308018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kumimoji="1" lang="en-US" altLang="zh-CN" sz="1600" b="1" baseline="-25000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9" name="Text Box 30"/>
            <p:cNvSpPr txBox="1">
              <a:spLocks noChangeArrowheads="1"/>
            </p:cNvSpPr>
            <p:nvPr/>
          </p:nvSpPr>
          <p:spPr bwMode="auto">
            <a:xfrm>
              <a:off x="5786423" y="2799738"/>
              <a:ext cx="305613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kumimoji="1" lang="en-US" altLang="zh-CN" sz="1600" b="1" baseline="-2500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 Box 31"/>
            <p:cNvSpPr txBox="1">
              <a:spLocks noChangeArrowheads="1"/>
            </p:cNvSpPr>
            <p:nvPr/>
          </p:nvSpPr>
          <p:spPr bwMode="auto">
            <a:xfrm>
              <a:off x="4396522" y="3013843"/>
              <a:ext cx="317636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1" lang="en-US" altLang="zh-CN" sz="16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Text Box 32"/>
            <p:cNvSpPr txBox="1">
              <a:spLocks noChangeArrowheads="1"/>
            </p:cNvSpPr>
            <p:nvPr/>
          </p:nvSpPr>
          <p:spPr bwMode="auto">
            <a:xfrm>
              <a:off x="4091768" y="3284174"/>
              <a:ext cx="317636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Text Box 33"/>
            <p:cNvSpPr txBox="1">
              <a:spLocks noChangeArrowheads="1"/>
            </p:cNvSpPr>
            <p:nvPr/>
          </p:nvSpPr>
          <p:spPr bwMode="auto">
            <a:xfrm>
              <a:off x="4084866" y="2094297"/>
              <a:ext cx="317636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34"/>
            <p:cNvSpPr txBox="1">
              <a:spLocks noChangeArrowheads="1"/>
            </p:cNvSpPr>
            <p:nvPr/>
          </p:nvSpPr>
          <p:spPr bwMode="auto">
            <a:xfrm>
              <a:off x="5800697" y="1795685"/>
              <a:ext cx="305613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4" name="Text Box 35"/>
            <p:cNvSpPr txBox="1">
              <a:spLocks noChangeArrowheads="1"/>
            </p:cNvSpPr>
            <p:nvPr/>
          </p:nvSpPr>
          <p:spPr bwMode="auto">
            <a:xfrm>
              <a:off x="5061530" y="1914494"/>
              <a:ext cx="308018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05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014" y="1112108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179" y="1032598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512" y="947370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8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014" y="2075645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179" y="1955482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179" y="2931790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014" y="3116010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" name="Picture 239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823" y="3036051"/>
              <a:ext cx="279663" cy="27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512" y="1795564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4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512" y="2835929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5" name="直接连接符 114"/>
          <p:cNvCxnSpPr/>
          <p:nvPr/>
        </p:nvCxnSpPr>
        <p:spPr>
          <a:xfrm flipH="1">
            <a:off x="4840943" y="4005273"/>
            <a:ext cx="1580989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H="1">
            <a:off x="4857419" y="2719784"/>
            <a:ext cx="1580989" cy="0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 flipH="1">
            <a:off x="4857419" y="1427425"/>
            <a:ext cx="1580989" cy="0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37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圆角矩形 91"/>
          <p:cNvSpPr/>
          <p:nvPr/>
        </p:nvSpPr>
        <p:spPr>
          <a:xfrm>
            <a:off x="670561" y="803393"/>
            <a:ext cx="10838687" cy="502438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/>
          </a:p>
        </p:txBody>
      </p:sp>
      <p:sp>
        <p:nvSpPr>
          <p:cNvPr id="41" name="Text Box 52"/>
          <p:cNvSpPr txBox="1">
            <a:spLocks noChangeArrowheads="1"/>
          </p:cNvSpPr>
          <p:nvPr/>
        </p:nvSpPr>
        <p:spPr bwMode="auto">
          <a:xfrm>
            <a:off x="4981588" y="4870488"/>
            <a:ext cx="6007689" cy="605294"/>
          </a:xfrm>
          <a:prstGeom prst="rect">
            <a:avLst/>
          </a:prstGeom>
          <a:solidFill>
            <a:srgbClr val="0000CC"/>
          </a:solidFill>
          <a:ln>
            <a:solidFill>
              <a:srgbClr val="000099"/>
            </a:solidFill>
          </a:ln>
          <a:effectLst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 sz="14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1733" dirty="0"/>
              <a:t>虚拟局域网限制了接收广播信息的工作站数，使得网络不会因传播过多的广播信息 </a:t>
            </a:r>
            <a:r>
              <a:rPr lang="en-US" altLang="zh-CN" sz="1733" dirty="0"/>
              <a:t>(</a:t>
            </a:r>
            <a:r>
              <a:rPr lang="zh-CN" altLang="en-US" sz="1733" dirty="0"/>
              <a:t>即“广播风暴”</a:t>
            </a:r>
            <a:r>
              <a:rPr lang="en-US" altLang="zh-CN" sz="1733" dirty="0"/>
              <a:t>) </a:t>
            </a:r>
            <a:r>
              <a:rPr lang="zh-CN" altLang="en-US" sz="1733" dirty="0"/>
              <a:t>而引起性能恶化。 </a:t>
            </a:r>
          </a:p>
        </p:txBody>
      </p:sp>
      <p:sp>
        <p:nvSpPr>
          <p:cNvPr id="93" name="AutoShape 2"/>
          <p:cNvSpPr>
            <a:spLocks noChangeArrowheads="1"/>
          </p:cNvSpPr>
          <p:nvPr/>
        </p:nvSpPr>
        <p:spPr bwMode="auto">
          <a:xfrm flipH="1">
            <a:off x="3233753" y="3698946"/>
            <a:ext cx="5665468" cy="967317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Line 3"/>
          <p:cNvSpPr>
            <a:spLocks noChangeShapeType="1"/>
          </p:cNvSpPr>
          <p:nvPr/>
        </p:nvSpPr>
        <p:spPr bwMode="auto">
          <a:xfrm>
            <a:off x="4298333" y="5329596"/>
            <a:ext cx="545969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AutoShape 4"/>
          <p:cNvSpPr>
            <a:spLocks noChangeArrowheads="1"/>
          </p:cNvSpPr>
          <p:nvPr/>
        </p:nvSpPr>
        <p:spPr bwMode="auto">
          <a:xfrm flipH="1">
            <a:off x="3233753" y="2356121"/>
            <a:ext cx="5665468" cy="966220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AutoShape 5"/>
          <p:cNvSpPr>
            <a:spLocks noChangeArrowheads="1"/>
          </p:cNvSpPr>
          <p:nvPr/>
        </p:nvSpPr>
        <p:spPr bwMode="auto">
          <a:xfrm flipH="1">
            <a:off x="3289657" y="1065998"/>
            <a:ext cx="5553659" cy="967317"/>
          </a:xfrm>
          <a:prstGeom prst="cube">
            <a:avLst>
              <a:gd name="adj" fmla="val 9374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Line 6"/>
          <p:cNvSpPr>
            <a:spLocks noChangeShapeType="1"/>
          </p:cNvSpPr>
          <p:nvPr/>
        </p:nvSpPr>
        <p:spPr bwMode="auto">
          <a:xfrm>
            <a:off x="4621868" y="1335001"/>
            <a:ext cx="29356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Line 7"/>
          <p:cNvSpPr>
            <a:spLocks noChangeShapeType="1"/>
          </p:cNvSpPr>
          <p:nvPr/>
        </p:nvSpPr>
        <p:spPr bwMode="auto">
          <a:xfrm>
            <a:off x="4733680" y="1442604"/>
            <a:ext cx="176993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Line 8"/>
          <p:cNvSpPr>
            <a:spLocks noChangeShapeType="1"/>
          </p:cNvSpPr>
          <p:nvPr/>
        </p:nvSpPr>
        <p:spPr bwMode="auto">
          <a:xfrm>
            <a:off x="4844302" y="1549107"/>
            <a:ext cx="38895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Line 9"/>
          <p:cNvSpPr>
            <a:spLocks noChangeShapeType="1"/>
          </p:cNvSpPr>
          <p:nvPr/>
        </p:nvSpPr>
        <p:spPr bwMode="auto">
          <a:xfrm>
            <a:off x="4844302" y="2893031"/>
            <a:ext cx="38895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Line 10"/>
          <p:cNvSpPr>
            <a:spLocks noChangeShapeType="1"/>
          </p:cNvSpPr>
          <p:nvPr/>
        </p:nvSpPr>
        <p:spPr bwMode="auto">
          <a:xfrm>
            <a:off x="4733681" y="2731628"/>
            <a:ext cx="196025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Line 11"/>
          <p:cNvSpPr>
            <a:spLocks noChangeShapeType="1"/>
          </p:cNvSpPr>
          <p:nvPr/>
        </p:nvSpPr>
        <p:spPr bwMode="auto">
          <a:xfrm>
            <a:off x="4567153" y="2570225"/>
            <a:ext cx="29808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Line 12"/>
          <p:cNvSpPr>
            <a:spLocks noChangeShapeType="1"/>
          </p:cNvSpPr>
          <p:nvPr/>
        </p:nvSpPr>
        <p:spPr bwMode="auto">
          <a:xfrm>
            <a:off x="4677775" y="4128255"/>
            <a:ext cx="105506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4" name="Line 13"/>
          <p:cNvSpPr>
            <a:spLocks noChangeShapeType="1"/>
          </p:cNvSpPr>
          <p:nvPr/>
        </p:nvSpPr>
        <p:spPr bwMode="auto">
          <a:xfrm>
            <a:off x="4677775" y="4235856"/>
            <a:ext cx="55905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5" name="Line 14"/>
          <p:cNvSpPr>
            <a:spLocks noChangeShapeType="1"/>
          </p:cNvSpPr>
          <p:nvPr/>
        </p:nvSpPr>
        <p:spPr bwMode="auto">
          <a:xfrm>
            <a:off x="4416091" y="3914149"/>
            <a:ext cx="31782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" name="Line 15"/>
          <p:cNvSpPr>
            <a:spLocks noChangeShapeType="1"/>
          </p:cNvSpPr>
          <p:nvPr/>
        </p:nvSpPr>
        <p:spPr bwMode="auto">
          <a:xfrm>
            <a:off x="4567154" y="4021751"/>
            <a:ext cx="19804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AutoShape 16"/>
          <p:cNvSpPr>
            <a:spLocks noChangeArrowheads="1"/>
          </p:cNvSpPr>
          <p:nvPr/>
        </p:nvSpPr>
        <p:spPr bwMode="auto">
          <a:xfrm flipH="1">
            <a:off x="3955764" y="3752747"/>
            <a:ext cx="888539" cy="644512"/>
          </a:xfrm>
          <a:prstGeom prst="cube">
            <a:avLst>
              <a:gd name="adj" fmla="val 28329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以太网</a:t>
            </a:r>
          </a:p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交换机</a:t>
            </a:r>
          </a:p>
        </p:txBody>
      </p:sp>
      <p:sp>
        <p:nvSpPr>
          <p:cNvPr id="108" name="AutoShape 22"/>
          <p:cNvSpPr>
            <a:spLocks noChangeArrowheads="1"/>
          </p:cNvSpPr>
          <p:nvPr/>
        </p:nvSpPr>
        <p:spPr bwMode="auto">
          <a:xfrm flipH="1">
            <a:off x="3955764" y="1119799"/>
            <a:ext cx="888539" cy="644512"/>
          </a:xfrm>
          <a:prstGeom prst="cube">
            <a:avLst>
              <a:gd name="adj" fmla="val 28329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以太网</a:t>
            </a:r>
          </a:p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交换机</a:t>
            </a:r>
          </a:p>
        </p:txBody>
      </p:sp>
      <p:sp>
        <p:nvSpPr>
          <p:cNvPr id="109" name="Line 23"/>
          <p:cNvSpPr>
            <a:spLocks noChangeShapeType="1"/>
          </p:cNvSpPr>
          <p:nvPr/>
        </p:nvSpPr>
        <p:spPr bwMode="auto">
          <a:xfrm>
            <a:off x="3789236" y="1504091"/>
            <a:ext cx="0" cy="34838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0" name="Line 24"/>
          <p:cNvSpPr>
            <a:spLocks noChangeShapeType="1"/>
          </p:cNvSpPr>
          <p:nvPr/>
        </p:nvSpPr>
        <p:spPr bwMode="auto">
          <a:xfrm>
            <a:off x="3778532" y="1496404"/>
            <a:ext cx="34375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1" name="AutoShape 46"/>
          <p:cNvSpPr>
            <a:spLocks noChangeArrowheads="1"/>
          </p:cNvSpPr>
          <p:nvPr/>
        </p:nvSpPr>
        <p:spPr bwMode="auto">
          <a:xfrm flipH="1">
            <a:off x="3955764" y="2408823"/>
            <a:ext cx="888539" cy="645611"/>
          </a:xfrm>
          <a:prstGeom prst="cube">
            <a:avLst>
              <a:gd name="adj" fmla="val 28329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67" b="1">
                <a:latin typeface="微软雅黑" pitchFamily="34" charset="-122"/>
                <a:ea typeface="微软雅黑" pitchFamily="34" charset="-122"/>
              </a:rPr>
              <a:t>以太网</a:t>
            </a:r>
          </a:p>
          <a:p>
            <a:pPr algn="ctr"/>
            <a:r>
              <a:rPr kumimoji="1" lang="zh-CN" altLang="en-US" sz="1467" b="1">
                <a:latin typeface="微软雅黑" pitchFamily="34" charset="-122"/>
                <a:ea typeface="微软雅黑" pitchFamily="34" charset="-122"/>
              </a:rPr>
              <a:t>交换机</a:t>
            </a:r>
          </a:p>
        </p:txBody>
      </p:sp>
      <p:sp>
        <p:nvSpPr>
          <p:cNvPr id="112" name="Line 47"/>
          <p:cNvSpPr>
            <a:spLocks noChangeShapeType="1"/>
          </p:cNvSpPr>
          <p:nvPr/>
        </p:nvSpPr>
        <p:spPr bwMode="auto">
          <a:xfrm>
            <a:off x="3899857" y="2781038"/>
            <a:ext cx="0" cy="23145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3" name="Line 48"/>
          <p:cNvSpPr>
            <a:spLocks noChangeShapeType="1"/>
          </p:cNvSpPr>
          <p:nvPr/>
        </p:nvSpPr>
        <p:spPr bwMode="auto">
          <a:xfrm>
            <a:off x="3890344" y="2785429"/>
            <a:ext cx="2069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Line 49"/>
          <p:cNvSpPr>
            <a:spLocks noChangeShapeType="1"/>
          </p:cNvSpPr>
          <p:nvPr/>
        </p:nvSpPr>
        <p:spPr bwMode="auto">
          <a:xfrm>
            <a:off x="4011669" y="4155704"/>
            <a:ext cx="0" cy="104746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5" name="Line 50"/>
          <p:cNvSpPr>
            <a:spLocks noChangeShapeType="1"/>
          </p:cNvSpPr>
          <p:nvPr/>
        </p:nvSpPr>
        <p:spPr bwMode="auto">
          <a:xfrm>
            <a:off x="4000963" y="4155704"/>
            <a:ext cx="11418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67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6" name="AutoShape 51"/>
          <p:cNvSpPr>
            <a:spLocks noChangeArrowheads="1"/>
          </p:cNvSpPr>
          <p:nvPr/>
        </p:nvSpPr>
        <p:spPr bwMode="auto">
          <a:xfrm flipH="1">
            <a:off x="3510899" y="4922285"/>
            <a:ext cx="889727" cy="644512"/>
          </a:xfrm>
          <a:prstGeom prst="cube">
            <a:avLst>
              <a:gd name="adj" fmla="val 28329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以太网</a:t>
            </a:r>
          </a:p>
          <a:p>
            <a:pPr algn="ctr"/>
            <a:r>
              <a:rPr kumimoji="1" lang="zh-CN" altLang="en-US" sz="1467" b="1" dirty="0">
                <a:latin typeface="微软雅黑" pitchFamily="34" charset="-122"/>
                <a:ea typeface="微软雅黑" pitchFamily="34" charset="-122"/>
              </a:rPr>
              <a:t>交换机</a:t>
            </a:r>
          </a:p>
        </p:txBody>
      </p:sp>
      <p:grpSp>
        <p:nvGrpSpPr>
          <p:cNvPr id="117" name="组合 116"/>
          <p:cNvGrpSpPr/>
          <p:nvPr/>
        </p:nvGrpSpPr>
        <p:grpSpPr>
          <a:xfrm>
            <a:off x="7286137" y="1119799"/>
            <a:ext cx="863058" cy="3169859"/>
            <a:chOff x="5479461" y="839849"/>
            <a:chExt cx="647293" cy="2377394"/>
          </a:xfrm>
        </p:grpSpPr>
        <p:sp>
          <p:nvSpPr>
            <p:cNvPr id="118" name="AutoShape 21"/>
            <p:cNvSpPr>
              <a:spLocks noChangeArrowheads="1"/>
            </p:cNvSpPr>
            <p:nvPr/>
          </p:nvSpPr>
          <p:spPr bwMode="auto">
            <a:xfrm>
              <a:off x="5508433" y="839849"/>
              <a:ext cx="582545" cy="2377394"/>
            </a:xfrm>
            <a:prstGeom prst="roundRect">
              <a:avLst>
                <a:gd name="adj" fmla="val 50000"/>
              </a:avLst>
            </a:prstGeom>
            <a:solidFill>
              <a:srgbClr val="FF66FF">
                <a:alpha val="49804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9" name="Text Box 25"/>
            <p:cNvSpPr txBox="1">
              <a:spLocks noChangeArrowheads="1"/>
            </p:cNvSpPr>
            <p:nvPr/>
          </p:nvSpPr>
          <p:spPr bwMode="auto">
            <a:xfrm>
              <a:off x="5479461" y="1517604"/>
              <a:ext cx="647293" cy="25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en-US" altLang="zh-CN" sz="1600" b="1" baseline="-25000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5046919" y="1227402"/>
            <a:ext cx="1166875" cy="3546465"/>
            <a:chOff x="3800050" y="920551"/>
            <a:chExt cx="875156" cy="2659849"/>
          </a:xfrm>
        </p:grpSpPr>
        <p:sp>
          <p:nvSpPr>
            <p:cNvPr id="121" name="AutoShape 18"/>
            <p:cNvSpPr>
              <a:spLocks noChangeArrowheads="1"/>
            </p:cNvSpPr>
            <p:nvPr/>
          </p:nvSpPr>
          <p:spPr bwMode="auto">
            <a:xfrm>
              <a:off x="3800050" y="920551"/>
              <a:ext cx="875156" cy="2659849"/>
            </a:xfrm>
            <a:prstGeom prst="roundRect">
              <a:avLst>
                <a:gd name="adj" fmla="val 50000"/>
              </a:avLst>
            </a:prstGeom>
            <a:solidFill>
              <a:srgbClr val="00FF99">
                <a:alpha val="49804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 Box 28"/>
            <p:cNvSpPr txBox="1">
              <a:spLocks noChangeArrowheads="1"/>
            </p:cNvSpPr>
            <p:nvPr/>
          </p:nvSpPr>
          <p:spPr bwMode="auto">
            <a:xfrm>
              <a:off x="3924944" y="1519251"/>
              <a:ext cx="647293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en-US" altLang="zh-CN" sz="1600" b="1" baseline="-25000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6292923" y="1227400"/>
            <a:ext cx="864123" cy="3169859"/>
            <a:chOff x="4734553" y="920550"/>
            <a:chExt cx="648092" cy="2377394"/>
          </a:xfrm>
        </p:grpSpPr>
        <p:sp>
          <p:nvSpPr>
            <p:cNvPr id="124" name="AutoShape 17"/>
            <p:cNvSpPr>
              <a:spLocks noChangeArrowheads="1"/>
            </p:cNvSpPr>
            <p:nvPr/>
          </p:nvSpPr>
          <p:spPr bwMode="auto">
            <a:xfrm>
              <a:off x="4758171" y="920550"/>
              <a:ext cx="624474" cy="2377394"/>
            </a:xfrm>
            <a:prstGeom prst="roundRect">
              <a:avLst>
                <a:gd name="adj" fmla="val 50000"/>
              </a:avLst>
            </a:prstGeom>
            <a:solidFill>
              <a:srgbClr val="FFFF00">
                <a:alpha val="49804"/>
              </a:srgbClr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867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5" name="Text Box 29"/>
            <p:cNvSpPr txBox="1">
              <a:spLocks noChangeArrowheads="1"/>
            </p:cNvSpPr>
            <p:nvPr/>
          </p:nvSpPr>
          <p:spPr bwMode="auto">
            <a:xfrm>
              <a:off x="4734553" y="1519251"/>
              <a:ext cx="647293" cy="2539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VLAN</a:t>
              </a:r>
              <a:r>
                <a:rPr kumimoji="1" lang="en-US" altLang="zh-CN" sz="1600" b="1" baseline="-25000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 dirty="0">
                <a:solidFill>
                  <a:srgbClr val="3333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5126686" y="1180909"/>
            <a:ext cx="3015061" cy="3536545"/>
            <a:chOff x="3845014" y="885681"/>
            <a:chExt cx="2261296" cy="2652409"/>
          </a:xfrm>
        </p:grpSpPr>
        <p:sp>
          <p:nvSpPr>
            <p:cNvPr id="127" name="Text Box 19"/>
            <p:cNvSpPr txBox="1">
              <a:spLocks noChangeArrowheads="1"/>
            </p:cNvSpPr>
            <p:nvPr/>
          </p:nvSpPr>
          <p:spPr bwMode="auto">
            <a:xfrm>
              <a:off x="4085835" y="1094845"/>
              <a:ext cx="317636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1" lang="en-US" altLang="zh-CN" sz="1600" b="1" baseline="-25000">
                  <a:latin typeface="微软雅黑" pitchFamily="34" charset="-122"/>
                  <a:ea typeface="微软雅黑" pitchFamily="34" charset="-122"/>
                </a:rPr>
                <a:t>4</a:t>
              </a:r>
              <a:endParaRPr kumimoji="1" lang="en-US" altLang="zh-CN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8" name="Text Box 20"/>
            <p:cNvSpPr txBox="1">
              <a:spLocks noChangeArrowheads="1"/>
            </p:cNvSpPr>
            <p:nvPr/>
          </p:nvSpPr>
          <p:spPr bwMode="auto">
            <a:xfrm>
              <a:off x="5062189" y="2913974"/>
              <a:ext cx="308018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9" name="Text Box 26"/>
            <p:cNvSpPr txBox="1">
              <a:spLocks noChangeArrowheads="1"/>
            </p:cNvSpPr>
            <p:nvPr/>
          </p:nvSpPr>
          <p:spPr bwMode="auto">
            <a:xfrm>
              <a:off x="5787082" y="885681"/>
              <a:ext cx="305613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0" name="Text Box 27"/>
            <p:cNvSpPr txBox="1">
              <a:spLocks noChangeArrowheads="1"/>
            </p:cNvSpPr>
            <p:nvPr/>
          </p:nvSpPr>
          <p:spPr bwMode="auto">
            <a:xfrm>
              <a:off x="5036430" y="1030614"/>
              <a:ext cx="308018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kumimoji="1" lang="en-US" altLang="zh-CN" sz="1600" b="1" baseline="-25000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1" name="Text Box 30"/>
            <p:cNvSpPr txBox="1">
              <a:spLocks noChangeArrowheads="1"/>
            </p:cNvSpPr>
            <p:nvPr/>
          </p:nvSpPr>
          <p:spPr bwMode="auto">
            <a:xfrm>
              <a:off x="5786423" y="2799738"/>
              <a:ext cx="305613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kumimoji="1" lang="en-US" altLang="zh-CN" sz="1600" b="1" baseline="-2500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2" name="Text Box 31"/>
            <p:cNvSpPr txBox="1">
              <a:spLocks noChangeArrowheads="1"/>
            </p:cNvSpPr>
            <p:nvPr/>
          </p:nvSpPr>
          <p:spPr bwMode="auto">
            <a:xfrm>
              <a:off x="4396522" y="3013843"/>
              <a:ext cx="317636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1" lang="en-US" altLang="zh-CN" sz="16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3" name="Text Box 32"/>
            <p:cNvSpPr txBox="1">
              <a:spLocks noChangeArrowheads="1"/>
            </p:cNvSpPr>
            <p:nvPr/>
          </p:nvSpPr>
          <p:spPr bwMode="auto">
            <a:xfrm>
              <a:off x="4091768" y="3284174"/>
              <a:ext cx="317636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4" name="Text Box 33"/>
            <p:cNvSpPr txBox="1">
              <a:spLocks noChangeArrowheads="1"/>
            </p:cNvSpPr>
            <p:nvPr/>
          </p:nvSpPr>
          <p:spPr bwMode="auto">
            <a:xfrm>
              <a:off x="4084866" y="2094297"/>
              <a:ext cx="317636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3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5" name="Text Box 34"/>
            <p:cNvSpPr txBox="1">
              <a:spLocks noChangeArrowheads="1"/>
            </p:cNvSpPr>
            <p:nvPr/>
          </p:nvSpPr>
          <p:spPr bwMode="auto">
            <a:xfrm>
              <a:off x="5800697" y="1795685"/>
              <a:ext cx="305613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6" name="Text Box 35"/>
            <p:cNvSpPr txBox="1">
              <a:spLocks noChangeArrowheads="1"/>
            </p:cNvSpPr>
            <p:nvPr/>
          </p:nvSpPr>
          <p:spPr bwMode="auto">
            <a:xfrm>
              <a:off x="5061530" y="1914494"/>
              <a:ext cx="308018" cy="2539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kumimoji="1" lang="en-US" altLang="zh-CN" sz="16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  <a:endParaRPr kumimoji="1" lang="en-US" altLang="zh-CN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37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014" y="1112108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179" y="1032598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512" y="947370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014" y="2075645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179" y="1955482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94179" y="2931790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5014" y="3116010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239" descr="jisuanji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5823" y="3036051"/>
              <a:ext cx="279663" cy="2796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512" y="1795564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239" descr="jisuanji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46512" y="2835929"/>
              <a:ext cx="330980" cy="330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47" name="直接连接符 146"/>
          <p:cNvCxnSpPr/>
          <p:nvPr/>
        </p:nvCxnSpPr>
        <p:spPr>
          <a:xfrm flipH="1">
            <a:off x="4840943" y="4005273"/>
            <a:ext cx="1580989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 flipH="1">
            <a:off x="4857419" y="2719784"/>
            <a:ext cx="1580989" cy="0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 flipH="1">
            <a:off x="4857419" y="1427425"/>
            <a:ext cx="1580989" cy="0"/>
          </a:xfrm>
          <a:prstGeom prst="line">
            <a:avLst/>
          </a:prstGeom>
          <a:ln w="3810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05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3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AutoShape 5"/>
          <p:cNvSpPr>
            <a:spLocks noChangeArrowheads="1"/>
          </p:cNvSpPr>
          <p:nvPr/>
        </p:nvSpPr>
        <p:spPr bwMode="auto">
          <a:xfrm>
            <a:off x="670559" y="1452153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4" name="Rectangle 6"/>
          <p:cNvSpPr>
            <a:spLocks noChangeArrowheads="1"/>
          </p:cNvSpPr>
          <p:nvPr/>
        </p:nvSpPr>
        <p:spPr bwMode="auto">
          <a:xfrm>
            <a:off x="4802061" y="1421367"/>
            <a:ext cx="2574744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虚拟局域网优点</a:t>
            </a:r>
            <a:endParaRPr lang="fr-FR" altLang="zh-CN" sz="2667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687036" y="1938371"/>
            <a:ext cx="10822211" cy="285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虚拟局域网（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VLAN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）技术具有以下主要优点：</a:t>
            </a:r>
            <a:endParaRPr lang="en-US" altLang="zh-CN" sz="2667" b="1" dirty="0">
              <a:latin typeface="微软雅黑" pitchFamily="34" charset="-122"/>
              <a:ea typeface="微软雅黑" pitchFamily="34" charset="-122"/>
            </a:endParaRPr>
          </a:p>
          <a:p>
            <a:pPr marL="960943" indent="-480472" eaLnBrk="0" hangingPunct="0">
              <a:lnSpc>
                <a:spcPts val="44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改善了性能</a:t>
            </a:r>
            <a:endParaRPr lang="en-US" altLang="zh-CN" sz="2667" b="1" dirty="0">
              <a:latin typeface="微软雅黑" pitchFamily="34" charset="-122"/>
              <a:ea typeface="微软雅黑" pitchFamily="34" charset="-122"/>
            </a:endParaRPr>
          </a:p>
          <a:p>
            <a:pPr marL="960943" indent="-480472" eaLnBrk="0" hangingPunct="0">
              <a:lnSpc>
                <a:spcPts val="44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简化了管理</a:t>
            </a:r>
            <a:endParaRPr lang="en-US" altLang="zh-CN" sz="2667" b="1" dirty="0">
              <a:latin typeface="微软雅黑" pitchFamily="34" charset="-122"/>
              <a:ea typeface="微软雅黑" pitchFamily="34" charset="-122"/>
            </a:endParaRPr>
          </a:p>
          <a:p>
            <a:pPr marL="960943" indent="-480472" eaLnBrk="0" hangingPunct="0">
              <a:lnSpc>
                <a:spcPts val="44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降低了成本</a:t>
            </a:r>
            <a:endParaRPr lang="en-US" altLang="zh-CN" sz="2667" b="1" dirty="0">
              <a:latin typeface="微软雅黑" pitchFamily="34" charset="-122"/>
              <a:ea typeface="微软雅黑" pitchFamily="34" charset="-122"/>
            </a:endParaRPr>
          </a:p>
          <a:p>
            <a:pPr marL="960943" indent="-480472" eaLnBrk="0" hangingPunct="0">
              <a:lnSpc>
                <a:spcPts val="44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改善了安全性</a:t>
            </a:r>
          </a:p>
        </p:txBody>
      </p:sp>
    </p:spTree>
    <p:extLst>
      <p:ext uri="{BB962C8B-B14F-4D97-AF65-F5344CB8AC3E}">
        <p14:creationId xmlns:p14="http://schemas.microsoft.com/office/powerpoint/2010/main" val="5277458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AutoShape 5"/>
          <p:cNvSpPr>
            <a:spLocks noChangeArrowheads="1"/>
          </p:cNvSpPr>
          <p:nvPr/>
        </p:nvSpPr>
        <p:spPr bwMode="auto">
          <a:xfrm>
            <a:off x="670559" y="1428557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4" name="Rectangle 6"/>
          <p:cNvSpPr>
            <a:spLocks noChangeArrowheads="1"/>
          </p:cNvSpPr>
          <p:nvPr/>
        </p:nvSpPr>
        <p:spPr bwMode="auto">
          <a:xfrm>
            <a:off x="4289903" y="1397771"/>
            <a:ext cx="3599062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划分虚拟局域网的方法</a:t>
            </a:r>
            <a:endParaRPr lang="fr-FR" altLang="zh-CN" sz="2667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687036" y="1914775"/>
            <a:ext cx="10822211" cy="285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基于交换机端口</a:t>
            </a:r>
          </a:p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基于计算机网卡的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地址</a:t>
            </a:r>
          </a:p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基于协议类型</a:t>
            </a:r>
          </a:p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子网地址</a:t>
            </a:r>
          </a:p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基于高层应用或服务</a:t>
            </a:r>
          </a:p>
        </p:txBody>
      </p:sp>
    </p:spTree>
    <p:extLst>
      <p:ext uri="{BB962C8B-B14F-4D97-AF65-F5344CB8AC3E}">
        <p14:creationId xmlns:p14="http://schemas.microsoft.com/office/powerpoint/2010/main" val="275463406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AutoShape 5"/>
          <p:cNvSpPr>
            <a:spLocks noChangeArrowheads="1"/>
          </p:cNvSpPr>
          <p:nvPr/>
        </p:nvSpPr>
        <p:spPr bwMode="auto">
          <a:xfrm>
            <a:off x="670559" y="1593729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4" name="Rectangle 6"/>
          <p:cNvSpPr>
            <a:spLocks noChangeArrowheads="1"/>
          </p:cNvSpPr>
          <p:nvPr/>
        </p:nvSpPr>
        <p:spPr bwMode="auto">
          <a:xfrm>
            <a:off x="4289903" y="1562943"/>
            <a:ext cx="3599062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基于交换机端口的方法</a:t>
            </a:r>
            <a:endParaRPr lang="fr-FR" altLang="zh-CN" sz="2667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687036" y="2079948"/>
            <a:ext cx="10822211" cy="172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最简单、也是最常用的方法。</a:t>
            </a:r>
            <a:endParaRPr lang="en-US" altLang="zh-CN" sz="2667" b="1" dirty="0"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属于在第一层划分虚拟局域网的方法。</a:t>
            </a:r>
            <a:endParaRPr lang="en-US" altLang="zh-CN" sz="2667" b="1" dirty="0"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：不允许用户移动。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318504" y="2502171"/>
            <a:ext cx="4049005" cy="2918244"/>
            <a:chOff x="4480268" y="1924108"/>
            <a:chExt cx="3036754" cy="2188683"/>
          </a:xfrm>
        </p:grpSpPr>
        <p:sp>
          <p:nvSpPr>
            <p:cNvPr id="13" name="Line 4"/>
            <p:cNvSpPr>
              <a:spLocks noChangeShapeType="1"/>
            </p:cNvSpPr>
            <p:nvPr/>
          </p:nvSpPr>
          <p:spPr bwMode="auto">
            <a:xfrm flipH="1">
              <a:off x="5103341" y="2517774"/>
              <a:ext cx="682396" cy="685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4" name="Line 5"/>
            <p:cNvSpPr>
              <a:spLocks noChangeShapeType="1"/>
            </p:cNvSpPr>
            <p:nvPr/>
          </p:nvSpPr>
          <p:spPr bwMode="auto">
            <a:xfrm>
              <a:off x="5956643" y="2517774"/>
              <a:ext cx="0" cy="990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6136615" y="2507474"/>
              <a:ext cx="994900" cy="133945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4480268" y="3187699"/>
              <a:ext cx="931650" cy="284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sz="1867" b="1" dirty="0">
                  <a:latin typeface="微软雅黑" pitchFamily="34" charset="-122"/>
                  <a:ea typeface="微软雅黑" pitchFamily="34" charset="-122"/>
                </a:rPr>
                <a:t>VLAN 10</a:t>
              </a: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5347043" y="3508374"/>
              <a:ext cx="931650" cy="284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sz="1867" b="1" dirty="0">
                  <a:latin typeface="微软雅黑" pitchFamily="34" charset="-122"/>
                  <a:ea typeface="微软雅黑" pitchFamily="34" charset="-122"/>
                </a:rPr>
                <a:t>VLAN 20</a:t>
              </a:r>
            </a:p>
          </p:txBody>
        </p:sp>
        <p:sp>
          <p:nvSpPr>
            <p:cNvPr id="18" name="Text Box 9"/>
            <p:cNvSpPr txBox="1">
              <a:spLocks noChangeArrowheads="1"/>
            </p:cNvSpPr>
            <p:nvPr/>
          </p:nvSpPr>
          <p:spPr bwMode="auto">
            <a:xfrm>
              <a:off x="6585372" y="3828049"/>
              <a:ext cx="931650" cy="284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sz="1867" b="1" dirty="0">
                  <a:latin typeface="微软雅黑" pitchFamily="34" charset="-122"/>
                  <a:ea typeface="微软雅黑" pitchFamily="34" charset="-122"/>
                </a:rPr>
                <a:t>VLAN 30</a:t>
              </a: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5573980" y="1924108"/>
              <a:ext cx="760374" cy="669866"/>
              <a:chOff x="7065949" y="3613937"/>
              <a:chExt cx="630195" cy="561943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7065949" y="3613937"/>
                <a:ext cx="630195" cy="561943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8" name="右箭头 7"/>
              <p:cNvSpPr/>
              <p:nvPr/>
            </p:nvSpPr>
            <p:spPr>
              <a:xfrm>
                <a:off x="7355485" y="3667313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9" name="右箭头 8"/>
              <p:cNvSpPr/>
              <p:nvPr/>
            </p:nvSpPr>
            <p:spPr>
              <a:xfrm>
                <a:off x="7355485" y="3880191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0" name="右箭头 9"/>
              <p:cNvSpPr/>
              <p:nvPr/>
            </p:nvSpPr>
            <p:spPr>
              <a:xfrm flipH="1">
                <a:off x="7112099" y="3778526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11" name="右箭头 10"/>
              <p:cNvSpPr/>
              <p:nvPr/>
            </p:nvSpPr>
            <p:spPr>
              <a:xfrm flipH="1">
                <a:off x="7112099" y="3979753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5282504" y="2579559"/>
              <a:ext cx="249107" cy="284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sz="1867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5706006" y="2579559"/>
              <a:ext cx="249107" cy="284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sz="1867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26" name="Text Box 7"/>
            <p:cNvSpPr txBox="1">
              <a:spLocks noChangeArrowheads="1"/>
            </p:cNvSpPr>
            <p:nvPr/>
          </p:nvSpPr>
          <p:spPr bwMode="auto">
            <a:xfrm>
              <a:off x="6054685" y="2579559"/>
              <a:ext cx="249107" cy="284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sz="1867" b="1" dirty="0">
                  <a:solidFill>
                    <a:srgbClr val="3333FF"/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64403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AutoShape 5"/>
          <p:cNvSpPr>
            <a:spLocks noChangeArrowheads="1"/>
          </p:cNvSpPr>
          <p:nvPr/>
        </p:nvSpPr>
        <p:spPr bwMode="auto">
          <a:xfrm>
            <a:off x="670559" y="822927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4" name="Rectangle 6"/>
          <p:cNvSpPr>
            <a:spLocks noChangeArrowheads="1"/>
          </p:cNvSpPr>
          <p:nvPr/>
        </p:nvSpPr>
        <p:spPr bwMode="auto">
          <a:xfrm>
            <a:off x="3361316" y="792140"/>
            <a:ext cx="5456237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基于计算机网卡的</a:t>
            </a:r>
            <a:r>
              <a:rPr lang="en-US" altLang="zh-CN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地址的方法</a:t>
            </a:r>
            <a:endParaRPr lang="fr-FR" altLang="zh-CN" sz="2667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687036" y="1309144"/>
            <a:ext cx="7913368" cy="3418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根据用户计算机的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地址划分虚拟局域网。</a:t>
            </a:r>
            <a:endParaRPr lang="en-US" altLang="zh-CN" sz="2667" b="1" dirty="0"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属于在第二层划分虚拟局域网的方法。</a:t>
            </a:r>
            <a:endParaRPr lang="en-US" altLang="zh-CN" sz="2667" b="1" dirty="0"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允许用户移动。</a:t>
            </a:r>
            <a:endParaRPr lang="en-US" altLang="zh-CN" sz="2667" b="1" dirty="0"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：需要输入和管理大量的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地址。如果用户的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MAC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地址改变了，则需要管理员重新配置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VLAN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465891" y="2572959"/>
            <a:ext cx="3770522" cy="2956880"/>
            <a:chOff x="5599418" y="1929719"/>
            <a:chExt cx="2827892" cy="2217660"/>
          </a:xfrm>
        </p:grpSpPr>
        <p:sp>
          <p:nvSpPr>
            <p:cNvPr id="52" name="Line 4"/>
            <p:cNvSpPr>
              <a:spLocks noChangeShapeType="1"/>
            </p:cNvSpPr>
            <p:nvPr/>
          </p:nvSpPr>
          <p:spPr bwMode="auto">
            <a:xfrm flipH="1">
              <a:off x="6265393" y="2585169"/>
              <a:ext cx="528954" cy="7882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4" name="Line 6"/>
            <p:cNvSpPr>
              <a:spLocks noChangeShapeType="1"/>
            </p:cNvSpPr>
            <p:nvPr/>
          </p:nvSpPr>
          <p:spPr bwMode="auto">
            <a:xfrm>
              <a:off x="7145224" y="2574869"/>
              <a:ext cx="640963" cy="9304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5760900" y="3862637"/>
              <a:ext cx="931650" cy="284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sz="1867" b="1" dirty="0">
                  <a:latin typeface="微软雅黑" pitchFamily="34" charset="-122"/>
                  <a:ea typeface="微软雅黑" pitchFamily="34" charset="-122"/>
                </a:rPr>
                <a:t>VLAN 10</a:t>
              </a:r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7359199" y="3833660"/>
              <a:ext cx="931650" cy="284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sz="1867" b="1" dirty="0">
                  <a:latin typeface="微软雅黑" pitchFamily="34" charset="-122"/>
                  <a:ea typeface="微软雅黑" pitchFamily="34" charset="-122"/>
                </a:rPr>
                <a:t>VLAN 30</a:t>
              </a: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6582590" y="1929719"/>
              <a:ext cx="760374" cy="669866"/>
              <a:chOff x="7065949" y="3613937"/>
              <a:chExt cx="630195" cy="561943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7065949" y="3613937"/>
                <a:ext cx="630195" cy="561943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3" name="右箭头 62"/>
              <p:cNvSpPr/>
              <p:nvPr/>
            </p:nvSpPr>
            <p:spPr>
              <a:xfrm>
                <a:off x="7355485" y="3667313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4" name="右箭头 63"/>
              <p:cNvSpPr/>
              <p:nvPr/>
            </p:nvSpPr>
            <p:spPr>
              <a:xfrm>
                <a:off x="7355485" y="3880191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5" name="右箭头 64"/>
              <p:cNvSpPr/>
              <p:nvPr/>
            </p:nvSpPr>
            <p:spPr>
              <a:xfrm flipH="1">
                <a:off x="7112099" y="3778526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6" name="右箭头 65"/>
              <p:cNvSpPr/>
              <p:nvPr/>
            </p:nvSpPr>
            <p:spPr>
              <a:xfrm flipH="1">
                <a:off x="7112099" y="3979753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pic>
          <p:nvPicPr>
            <p:cNvPr id="30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418" y="3198776"/>
              <a:ext cx="1282243" cy="644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5976974" y="3250262"/>
              <a:ext cx="576840" cy="500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sz="1867" b="1" dirty="0">
                  <a:latin typeface="微软雅黑" pitchFamily="34" charset="-122"/>
                  <a:ea typeface="微软雅黑" pitchFamily="34" charset="-122"/>
                </a:rPr>
                <a:t>MAC</a:t>
              </a:r>
            </a:p>
            <a:p>
              <a:pPr algn="ctr"/>
              <a:r>
                <a:rPr lang="zh-CN" altLang="en-US" sz="1867" b="1" dirty="0">
                  <a:latin typeface="微软雅黑" pitchFamily="34" charset="-122"/>
                  <a:ea typeface="微软雅黑" pitchFamily="34" charset="-122"/>
                </a:rPr>
                <a:t>地址</a:t>
              </a:r>
              <a:endParaRPr lang="en-US" altLang="zh-CN" sz="1867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2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5067" y="3183154"/>
              <a:ext cx="1282243" cy="644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7519791" y="3254816"/>
              <a:ext cx="576840" cy="500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sz="1867" b="1" dirty="0">
                  <a:latin typeface="微软雅黑" pitchFamily="34" charset="-122"/>
                  <a:ea typeface="微软雅黑" pitchFamily="34" charset="-122"/>
                </a:rPr>
                <a:t>MAC</a:t>
              </a:r>
            </a:p>
            <a:p>
              <a:pPr algn="ctr"/>
              <a:r>
                <a:rPr lang="zh-CN" altLang="en-US" sz="1867" b="1" dirty="0">
                  <a:latin typeface="微软雅黑" pitchFamily="34" charset="-122"/>
                  <a:ea typeface="微软雅黑" pitchFamily="34" charset="-122"/>
                </a:rPr>
                <a:t>地址</a:t>
              </a:r>
              <a:endParaRPr lang="en-US" altLang="zh-CN" sz="1867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196285" y="4331375"/>
          <a:ext cx="380588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MAC 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地址</a:t>
                      </a: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VLAN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00-15-F5-CC-C8-14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C0-AB-D5-00-18-F4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C0-C5-18-DE-BC-E6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51372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AutoShape 5"/>
          <p:cNvSpPr>
            <a:spLocks noChangeArrowheads="1"/>
          </p:cNvSpPr>
          <p:nvPr/>
        </p:nvSpPr>
        <p:spPr bwMode="auto">
          <a:xfrm>
            <a:off x="670559" y="1058887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4" name="Rectangle 6"/>
          <p:cNvSpPr>
            <a:spLocks noChangeArrowheads="1"/>
          </p:cNvSpPr>
          <p:nvPr/>
        </p:nvSpPr>
        <p:spPr bwMode="auto">
          <a:xfrm>
            <a:off x="4460623" y="1028100"/>
            <a:ext cx="3257622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基于协议类型的方法</a:t>
            </a:r>
            <a:endParaRPr lang="fr-FR" altLang="zh-CN" sz="2667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687036" y="1545105"/>
            <a:ext cx="7913368" cy="172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根据以太网帧的第三个字段“类型”字段确定该类型的协议属于哪一个虚拟局域网。</a:t>
            </a:r>
            <a:endParaRPr lang="en-US" altLang="zh-CN" sz="2667" b="1" dirty="0"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属于在第二层划分虚拟局域网的方法。</a:t>
            </a:r>
            <a:endParaRPr lang="en-US" altLang="zh-CN" sz="2667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65891" y="2187557"/>
            <a:ext cx="3770522" cy="2956880"/>
            <a:chOff x="5599418" y="1929719"/>
            <a:chExt cx="2827892" cy="2217660"/>
          </a:xfrm>
        </p:grpSpPr>
        <p:sp>
          <p:nvSpPr>
            <p:cNvPr id="52" name="Line 4"/>
            <p:cNvSpPr>
              <a:spLocks noChangeShapeType="1"/>
            </p:cNvSpPr>
            <p:nvPr/>
          </p:nvSpPr>
          <p:spPr bwMode="auto">
            <a:xfrm flipH="1">
              <a:off x="6265393" y="2585169"/>
              <a:ext cx="528954" cy="7882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4" name="Line 6"/>
            <p:cNvSpPr>
              <a:spLocks noChangeShapeType="1"/>
            </p:cNvSpPr>
            <p:nvPr/>
          </p:nvSpPr>
          <p:spPr bwMode="auto">
            <a:xfrm>
              <a:off x="7145224" y="2574869"/>
              <a:ext cx="640963" cy="9304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5760900" y="3862637"/>
              <a:ext cx="931650" cy="284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sz="1867" b="1" dirty="0">
                  <a:latin typeface="微软雅黑" pitchFamily="34" charset="-122"/>
                  <a:ea typeface="微软雅黑" pitchFamily="34" charset="-122"/>
                </a:rPr>
                <a:t>VLAN 10</a:t>
              </a:r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7359199" y="3833660"/>
              <a:ext cx="931650" cy="284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sz="1867" b="1" dirty="0">
                  <a:latin typeface="微软雅黑" pitchFamily="34" charset="-122"/>
                  <a:ea typeface="微软雅黑" pitchFamily="34" charset="-122"/>
                </a:rPr>
                <a:t>VLAN 30</a:t>
              </a: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6582590" y="1929719"/>
              <a:ext cx="760374" cy="669866"/>
              <a:chOff x="7065949" y="3613937"/>
              <a:chExt cx="630195" cy="561943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7065949" y="3613937"/>
                <a:ext cx="630195" cy="561943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3" name="右箭头 62"/>
              <p:cNvSpPr/>
              <p:nvPr/>
            </p:nvSpPr>
            <p:spPr>
              <a:xfrm>
                <a:off x="7355485" y="3667313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4" name="右箭头 63"/>
              <p:cNvSpPr/>
              <p:nvPr/>
            </p:nvSpPr>
            <p:spPr>
              <a:xfrm>
                <a:off x="7355485" y="3880191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5" name="右箭头 64"/>
              <p:cNvSpPr/>
              <p:nvPr/>
            </p:nvSpPr>
            <p:spPr>
              <a:xfrm flipH="1">
                <a:off x="7112099" y="3778526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6" name="右箭头 65"/>
              <p:cNvSpPr/>
              <p:nvPr/>
            </p:nvSpPr>
            <p:spPr>
              <a:xfrm flipH="1">
                <a:off x="7112099" y="3979753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pic>
          <p:nvPicPr>
            <p:cNvPr id="30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9418" y="3198776"/>
              <a:ext cx="1282243" cy="644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6017008" y="3250262"/>
              <a:ext cx="496771" cy="500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zh-CN" altLang="en-US" sz="1867" b="1" dirty="0">
                  <a:latin typeface="微软雅黑" pitchFamily="34" charset="-122"/>
                  <a:ea typeface="微软雅黑" pitchFamily="34" charset="-122"/>
                </a:rPr>
                <a:t>协议</a:t>
              </a:r>
              <a:endParaRPr lang="en-US" altLang="zh-CN" sz="1867" b="1" dirty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867" b="1" dirty="0">
                  <a:latin typeface="微软雅黑" pitchFamily="34" charset="-122"/>
                  <a:ea typeface="微软雅黑" pitchFamily="34" charset="-122"/>
                </a:rPr>
                <a:t>类型</a:t>
              </a:r>
              <a:endParaRPr lang="en-US" altLang="zh-CN" sz="1867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2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5067" y="3183154"/>
              <a:ext cx="1282243" cy="644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7559825" y="3254816"/>
              <a:ext cx="496771" cy="500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zh-CN" altLang="en-US" sz="1867" b="1" dirty="0">
                  <a:latin typeface="微软雅黑" pitchFamily="34" charset="-122"/>
                  <a:ea typeface="微软雅黑" pitchFamily="34" charset="-122"/>
                </a:rPr>
                <a:t>协议</a:t>
              </a:r>
              <a:endParaRPr lang="en-US" altLang="zh-CN" sz="1867" b="1" dirty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1867" b="1" dirty="0">
                  <a:latin typeface="微软雅黑" pitchFamily="34" charset="-122"/>
                  <a:ea typeface="微软雅黑" pitchFamily="34" charset="-122"/>
                </a:rPr>
                <a:t>类型</a:t>
              </a:r>
              <a:endParaRPr lang="en-US" altLang="zh-CN" sz="1867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196285" y="3662821"/>
          <a:ext cx="380588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“类型”</a:t>
                      </a: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VLAN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IPX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4711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AutoShape 5"/>
          <p:cNvSpPr>
            <a:spLocks noChangeArrowheads="1"/>
          </p:cNvSpPr>
          <p:nvPr/>
        </p:nvSpPr>
        <p:spPr bwMode="auto">
          <a:xfrm>
            <a:off x="670559" y="1113944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4" name="Rectangle 6"/>
          <p:cNvSpPr>
            <a:spLocks noChangeArrowheads="1"/>
          </p:cNvSpPr>
          <p:nvPr/>
        </p:nvSpPr>
        <p:spPr bwMode="auto">
          <a:xfrm>
            <a:off x="4290703" y="1083157"/>
            <a:ext cx="3597460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子网地址的方法</a:t>
            </a:r>
            <a:endParaRPr lang="fr-FR" altLang="zh-CN" sz="2667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687036" y="1600162"/>
            <a:ext cx="7855229" cy="2289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根据以太网帧的第三个字段“类型”字段和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分组首部中的</a:t>
            </a:r>
            <a:r>
              <a:rPr lang="zh-CN" altLang="en-US" sz="2667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源 </a:t>
            </a:r>
            <a:r>
              <a:rPr lang="en-US" altLang="zh-CN" sz="2667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667" b="1" dirty="0">
                <a:solidFill>
                  <a:srgbClr val="CC00CC"/>
                </a:solidFill>
                <a:latin typeface="微软雅黑" pitchFamily="34" charset="-122"/>
                <a:ea typeface="微软雅黑" pitchFamily="34" charset="-122"/>
              </a:rPr>
              <a:t>地址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字段确定该 </a:t>
            </a:r>
            <a:r>
              <a:rPr lang="en-US" altLang="zh-CN" sz="2667" b="1" dirty="0">
                <a:latin typeface="微软雅黑" pitchFamily="34" charset="-122"/>
                <a:ea typeface="微软雅黑" pitchFamily="34" charset="-122"/>
              </a:rPr>
              <a:t>IP </a:t>
            </a: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分组属于哪一个虚拟局域网。</a:t>
            </a:r>
            <a:endParaRPr lang="en-US" altLang="zh-CN" sz="2667" b="1" dirty="0"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属于在第三层划分虚拟局域网的方法。</a:t>
            </a:r>
            <a:endParaRPr lang="en-US" altLang="zh-CN" sz="2667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32937" y="2572959"/>
            <a:ext cx="3896211" cy="2956880"/>
            <a:chOff x="5574704" y="1929719"/>
            <a:chExt cx="2922159" cy="2217660"/>
          </a:xfrm>
        </p:grpSpPr>
        <p:sp>
          <p:nvSpPr>
            <p:cNvPr id="52" name="Line 4"/>
            <p:cNvSpPr>
              <a:spLocks noChangeShapeType="1"/>
            </p:cNvSpPr>
            <p:nvPr/>
          </p:nvSpPr>
          <p:spPr bwMode="auto">
            <a:xfrm flipH="1">
              <a:off x="6265393" y="2585169"/>
              <a:ext cx="528954" cy="7882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4" name="Line 6"/>
            <p:cNvSpPr>
              <a:spLocks noChangeShapeType="1"/>
            </p:cNvSpPr>
            <p:nvPr/>
          </p:nvSpPr>
          <p:spPr bwMode="auto">
            <a:xfrm>
              <a:off x="7145224" y="2574869"/>
              <a:ext cx="640963" cy="9304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5760900" y="3862637"/>
              <a:ext cx="931650" cy="284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sz="1867" b="1" dirty="0">
                  <a:latin typeface="微软雅黑" pitchFamily="34" charset="-122"/>
                  <a:ea typeface="微软雅黑" pitchFamily="34" charset="-122"/>
                </a:rPr>
                <a:t>VLAN 10</a:t>
              </a:r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7359199" y="3833660"/>
              <a:ext cx="931650" cy="284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sz="1867" b="1" dirty="0">
                  <a:latin typeface="微软雅黑" pitchFamily="34" charset="-122"/>
                  <a:ea typeface="微软雅黑" pitchFamily="34" charset="-122"/>
                </a:rPr>
                <a:t>VLAN 30</a:t>
              </a: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6582590" y="1929719"/>
              <a:ext cx="760374" cy="669866"/>
              <a:chOff x="7065949" y="3613937"/>
              <a:chExt cx="630195" cy="561943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7065949" y="3613937"/>
                <a:ext cx="630195" cy="561943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3" name="右箭头 62"/>
              <p:cNvSpPr/>
              <p:nvPr/>
            </p:nvSpPr>
            <p:spPr>
              <a:xfrm>
                <a:off x="7355485" y="3667313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4" name="右箭头 63"/>
              <p:cNvSpPr/>
              <p:nvPr/>
            </p:nvSpPr>
            <p:spPr>
              <a:xfrm>
                <a:off x="7355485" y="3880191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5" name="右箭头 64"/>
              <p:cNvSpPr/>
              <p:nvPr/>
            </p:nvSpPr>
            <p:spPr>
              <a:xfrm flipH="1">
                <a:off x="7112099" y="3778526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6" name="右箭头 65"/>
              <p:cNvSpPr/>
              <p:nvPr/>
            </p:nvSpPr>
            <p:spPr>
              <a:xfrm flipH="1">
                <a:off x="7112099" y="3979753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pic>
          <p:nvPicPr>
            <p:cNvPr id="30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4704" y="3198776"/>
              <a:ext cx="1351796" cy="644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5593150" y="3273858"/>
              <a:ext cx="1295066" cy="438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IP</a:t>
              </a: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子网</a:t>
              </a:r>
              <a:endParaRPr lang="en-US" altLang="zh-CN" sz="1600" b="1" dirty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192.168.1.0/24</a:t>
              </a:r>
            </a:p>
          </p:txBody>
        </p:sp>
        <p:pic>
          <p:nvPicPr>
            <p:cNvPr id="32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5067" y="3183154"/>
              <a:ext cx="1351796" cy="644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7160680" y="3278412"/>
              <a:ext cx="1295066" cy="4385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IP</a:t>
              </a: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子网</a:t>
              </a:r>
              <a:endParaRPr lang="en-US" altLang="zh-CN" sz="1600" b="1" dirty="0"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en-US" altLang="zh-CN" sz="1600" b="1" dirty="0">
                  <a:latin typeface="微软雅黑" pitchFamily="34" charset="-122"/>
                  <a:ea typeface="微软雅黑" pitchFamily="34" charset="-122"/>
                </a:rPr>
                <a:t>192.168.2.0/24</a:t>
              </a: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196285" y="4024627"/>
          <a:ext cx="380588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IP 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子网</a:t>
                      </a: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VLAN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192.168.1.0/24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192.168.2.0/24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46608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AutoShape 5"/>
          <p:cNvSpPr>
            <a:spLocks noChangeArrowheads="1"/>
          </p:cNvSpPr>
          <p:nvPr/>
        </p:nvSpPr>
        <p:spPr bwMode="auto">
          <a:xfrm>
            <a:off x="670559" y="1247655"/>
            <a:ext cx="10838687" cy="471907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/>
          </a:p>
        </p:txBody>
      </p:sp>
      <p:sp>
        <p:nvSpPr>
          <p:cNvPr id="94" name="Rectangle 6"/>
          <p:cNvSpPr>
            <a:spLocks noChangeArrowheads="1"/>
          </p:cNvSpPr>
          <p:nvPr/>
        </p:nvSpPr>
        <p:spPr bwMode="auto">
          <a:xfrm>
            <a:off x="3948464" y="1216868"/>
            <a:ext cx="4281941" cy="50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667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基于高层应用或服务的方法</a:t>
            </a:r>
            <a:endParaRPr lang="fr-FR" altLang="zh-CN" sz="2667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687037" y="1733873"/>
            <a:ext cx="7608961" cy="1725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根据高层应用或服务、或者它们的组合划分虚拟局域网。</a:t>
            </a:r>
            <a:endParaRPr lang="en-US" altLang="zh-CN" sz="2667" b="1" dirty="0">
              <a:latin typeface="微软雅黑" pitchFamily="34" charset="-122"/>
              <a:ea typeface="微软雅黑" pitchFamily="34" charset="-122"/>
            </a:endParaRPr>
          </a:p>
          <a:p>
            <a:pPr marL="457189" indent="-457189" eaLnBrk="0" hangingPunct="0">
              <a:lnSpc>
                <a:spcPts val="44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667" b="1" dirty="0">
                <a:latin typeface="微软雅黑" pitchFamily="34" charset="-122"/>
                <a:ea typeface="微软雅黑" pitchFamily="34" charset="-122"/>
              </a:rPr>
              <a:t>更加灵活，但更加复杂。</a:t>
            </a:r>
            <a:endParaRPr lang="en-US" altLang="zh-CN" sz="2667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942718" y="2281941"/>
            <a:ext cx="4511931" cy="2956880"/>
            <a:chOff x="5401705" y="1929719"/>
            <a:chExt cx="3383948" cy="2217660"/>
          </a:xfrm>
        </p:grpSpPr>
        <p:sp>
          <p:nvSpPr>
            <p:cNvPr id="52" name="Line 4"/>
            <p:cNvSpPr>
              <a:spLocks noChangeShapeType="1"/>
            </p:cNvSpPr>
            <p:nvPr/>
          </p:nvSpPr>
          <p:spPr bwMode="auto">
            <a:xfrm flipH="1">
              <a:off x="6265393" y="2585169"/>
              <a:ext cx="528954" cy="7882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4" name="Line 6"/>
            <p:cNvSpPr>
              <a:spLocks noChangeShapeType="1"/>
            </p:cNvSpPr>
            <p:nvPr/>
          </p:nvSpPr>
          <p:spPr bwMode="auto">
            <a:xfrm>
              <a:off x="7145224" y="2574869"/>
              <a:ext cx="640963" cy="9304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5" name="Text Box 7"/>
            <p:cNvSpPr txBox="1">
              <a:spLocks noChangeArrowheads="1"/>
            </p:cNvSpPr>
            <p:nvPr/>
          </p:nvSpPr>
          <p:spPr bwMode="auto">
            <a:xfrm>
              <a:off x="5760900" y="3862637"/>
              <a:ext cx="931650" cy="284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sz="1867" b="1" dirty="0">
                  <a:latin typeface="微软雅黑" pitchFamily="34" charset="-122"/>
                  <a:ea typeface="微软雅黑" pitchFamily="34" charset="-122"/>
                </a:rPr>
                <a:t>VLAN 10</a:t>
              </a:r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7544554" y="3833660"/>
              <a:ext cx="931650" cy="284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zh-CN" sz="1867" b="1" dirty="0">
                  <a:latin typeface="微软雅黑" pitchFamily="34" charset="-122"/>
                  <a:ea typeface="微软雅黑" pitchFamily="34" charset="-122"/>
                </a:rPr>
                <a:t>VLAN 30</a:t>
              </a: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6582590" y="1929719"/>
              <a:ext cx="760374" cy="669866"/>
              <a:chOff x="7065949" y="3613937"/>
              <a:chExt cx="630195" cy="561943"/>
            </a:xfrm>
          </p:grpSpPr>
          <p:sp>
            <p:nvSpPr>
              <p:cNvPr id="62" name="矩形 61"/>
              <p:cNvSpPr/>
              <p:nvPr/>
            </p:nvSpPr>
            <p:spPr>
              <a:xfrm>
                <a:off x="7065949" y="3613937"/>
                <a:ext cx="630195" cy="561943"/>
              </a:xfrm>
              <a:prstGeom prst="rect">
                <a:avLst/>
              </a:prstGeom>
              <a:solidFill>
                <a:srgbClr val="3399FF"/>
              </a:solidFill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3" name="右箭头 62"/>
              <p:cNvSpPr/>
              <p:nvPr/>
            </p:nvSpPr>
            <p:spPr>
              <a:xfrm>
                <a:off x="7355485" y="3667313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4" name="右箭头 63"/>
              <p:cNvSpPr/>
              <p:nvPr/>
            </p:nvSpPr>
            <p:spPr>
              <a:xfrm>
                <a:off x="7355485" y="3880191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5" name="右箭头 64"/>
              <p:cNvSpPr/>
              <p:nvPr/>
            </p:nvSpPr>
            <p:spPr>
              <a:xfrm flipH="1">
                <a:off x="7112099" y="3778526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6" name="右箭头 65"/>
              <p:cNvSpPr/>
              <p:nvPr/>
            </p:nvSpPr>
            <p:spPr>
              <a:xfrm flipH="1">
                <a:off x="7112099" y="3979753"/>
                <a:ext cx="258706" cy="159056"/>
              </a:xfrm>
              <a:prstGeom prst="rightArrow">
                <a:avLst/>
              </a:prstGeom>
              <a:solidFill>
                <a:schemeClr val="bg1"/>
              </a:solidFill>
              <a:ln>
                <a:noFill/>
              </a:ln>
              <a:effectLst>
                <a:innerShdw dist="12700" dir="13500000">
                  <a:schemeClr val="tx1">
                    <a:alpha val="80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pic>
          <p:nvPicPr>
            <p:cNvPr id="30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1705" y="3198776"/>
              <a:ext cx="1640587" cy="644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5634027" y="3250262"/>
              <a:ext cx="1213313" cy="500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sz="1867" b="1" dirty="0">
                  <a:latin typeface="微软雅黑" pitchFamily="34" charset="-122"/>
                  <a:ea typeface="微软雅黑" pitchFamily="34" charset="-122"/>
                </a:rPr>
                <a:t>FTP</a:t>
              </a:r>
            </a:p>
            <a:p>
              <a:pPr algn="ctr"/>
              <a:r>
                <a:rPr lang="zh-CN" altLang="en-US" sz="1867" b="1" dirty="0">
                  <a:latin typeface="微软雅黑" pitchFamily="34" charset="-122"/>
                  <a:ea typeface="微软雅黑" pitchFamily="34" charset="-122"/>
                </a:rPr>
                <a:t>文件传输服务</a:t>
              </a:r>
              <a:endParaRPr lang="en-US" altLang="zh-CN" sz="1867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32" name="Picture 1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5066" y="3183154"/>
              <a:ext cx="1640587" cy="644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Text Box 19"/>
            <p:cNvSpPr txBox="1">
              <a:spLocks noChangeArrowheads="1"/>
            </p:cNvSpPr>
            <p:nvPr/>
          </p:nvSpPr>
          <p:spPr bwMode="auto">
            <a:xfrm>
              <a:off x="7578401" y="3242459"/>
              <a:ext cx="855042" cy="500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/>
              <a:r>
                <a:rPr lang="en-US" altLang="zh-CN" sz="1867" b="1" dirty="0">
                  <a:latin typeface="微软雅黑" pitchFamily="34" charset="-122"/>
                  <a:ea typeface="微软雅黑" pitchFamily="34" charset="-122"/>
                </a:rPr>
                <a:t>TELNET</a:t>
              </a:r>
            </a:p>
            <a:p>
              <a:pPr algn="ctr"/>
              <a:r>
                <a:rPr lang="zh-CN" altLang="en-US" sz="1867" b="1" dirty="0">
                  <a:latin typeface="微软雅黑" pitchFamily="34" charset="-122"/>
                  <a:ea typeface="微软雅黑" pitchFamily="34" charset="-122"/>
                </a:rPr>
                <a:t>远程终端</a:t>
              </a:r>
              <a:endParaRPr lang="en-US" altLang="zh-CN" sz="1867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936729" y="3827993"/>
          <a:ext cx="380588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0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应用</a:t>
                      </a: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VLAN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FTP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10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TELNET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30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……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…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21920" marR="121920" marT="60960" marB="6096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048565"/>
      </p:ext>
    </p:extLst>
  </p:cSld>
  <p:clrMapOvr>
    <a:masterClrMapping/>
  </p:clrMapOvr>
</p:sld>
</file>

<file path=ppt/theme/theme1.xml><?xml version="1.0" encoding="utf-8"?>
<a:theme xmlns:a="http://schemas.openxmlformats.org/drawingml/2006/main" name="菱形网格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19_TF03031015" id="{4D6D15B2-A3EB-4896-B32E-5E1845D70213}" vid="{3C8FFD1D-C814-4C51-B282-C32E538AEF55}"/>
    </a:ext>
  </a:extLst>
</a:theme>
</file>

<file path=ppt/theme/theme2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菱形网格业务演示文稿（宽屏）</Template>
  <TotalTime>2411</TotalTime>
  <Words>7703</Words>
  <Application>Microsoft Office PowerPoint</Application>
  <PresentationFormat>宽屏</PresentationFormat>
  <Paragraphs>1430</Paragraphs>
  <Slides>102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10" baseType="lpstr">
      <vt:lpstr>微软雅黑</vt:lpstr>
      <vt:lpstr>Arial</vt:lpstr>
      <vt:lpstr>Cambria Math</vt:lpstr>
      <vt:lpstr>Comic Sans MS</vt:lpstr>
      <vt:lpstr>Courier New</vt:lpstr>
      <vt:lpstr>Gill Sans MT</vt:lpstr>
      <vt:lpstr>Wingdings</vt:lpstr>
      <vt:lpstr>菱形网格 16x9</vt:lpstr>
      <vt:lpstr>链路层和局域网</vt:lpstr>
      <vt:lpstr>本课内容</vt:lpstr>
      <vt:lpstr>链路层概述</vt:lpstr>
      <vt:lpstr>链路层的位置</vt:lpstr>
      <vt:lpstr>链路层基础术语</vt:lpstr>
      <vt:lpstr>链路层基础术语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链路层在哪里实现?</vt:lpstr>
      <vt:lpstr>差错检测</vt:lpstr>
      <vt:lpstr>为什么需要差错检测？</vt:lpstr>
      <vt:lpstr>差错检测</vt:lpstr>
      <vt:lpstr>简单的例子 – 奇偶校验</vt:lpstr>
      <vt:lpstr>循环冗余校验 – CRC (Cyclic Redundancy Check)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循环冗余校验 – 注意事项</vt:lpstr>
      <vt:lpstr>循环冗余校验 – 注意事项</vt:lpstr>
      <vt:lpstr>广播信道、信道复用</vt:lpstr>
      <vt:lpstr>广播信道</vt:lpstr>
      <vt:lpstr>多接入协议</vt:lpstr>
      <vt:lpstr>三类多接入协议</vt:lpstr>
      <vt:lpstr>信道划分 – TDMA </vt:lpstr>
      <vt:lpstr>信道划分 – FDMA </vt:lpstr>
      <vt:lpstr>信道划分 – CDMA </vt:lpstr>
      <vt:lpstr>随机接入</vt:lpstr>
      <vt:lpstr>Slotted ALOHA</vt:lpstr>
      <vt:lpstr>Slotted ALOHA</vt:lpstr>
      <vt:lpstr>Slotted ALOHA</vt:lpstr>
      <vt:lpstr>CSMA协议家族</vt:lpstr>
      <vt:lpstr>CSMA/CD 碰撞检测</vt:lpstr>
      <vt:lpstr>碰撞检测</vt:lpstr>
      <vt:lpstr>碰撞检测</vt:lpstr>
      <vt:lpstr>CSMA/CD 算法</vt:lpstr>
      <vt:lpstr>CSMA/CD的效率</vt:lpstr>
      <vt:lpstr>Taking turns 轮流接入</vt:lpstr>
      <vt:lpstr>Taking turns 轮流接入</vt:lpstr>
      <vt:lpstr>链路层寻址</vt:lpstr>
      <vt:lpstr>MAC地址</vt:lpstr>
      <vt:lpstr>PowerPoint 演示文稿</vt:lpstr>
      <vt:lpstr>PowerPoint 演示文稿</vt:lpstr>
      <vt:lpstr>MAC地址</vt:lpstr>
      <vt:lpstr>NIC检查MAC地址</vt:lpstr>
      <vt:lpstr>NIC检查MAC地址</vt:lpstr>
      <vt:lpstr>ARP协议 – Address Resolution Protocol</vt:lpstr>
      <vt:lpstr>ARP协议 – 同一局域网内</vt:lpstr>
      <vt:lpstr>ARP协议 – 不在同一局域网内</vt:lpstr>
      <vt:lpstr>以太网</vt:lpstr>
      <vt:lpstr>Ethernet</vt:lpstr>
      <vt:lpstr>以太网的帧结构</vt:lpstr>
      <vt:lpstr>以太网的帧结构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以太网的帧结构</vt:lpstr>
      <vt:lpstr>不可靠、无连接的以太网</vt:lpstr>
      <vt:lpstr>802.3 Ethernet标准家族</vt:lpstr>
      <vt:lpstr>交换机</vt:lpstr>
      <vt:lpstr>为什么要使用交换机？</vt:lpstr>
      <vt:lpstr>PowerPoint 演示文稿</vt:lpstr>
      <vt:lpstr>交换机的特点</vt:lpstr>
      <vt:lpstr>PowerPoint 演示文稿</vt:lpstr>
      <vt:lpstr>交换表/转发表 forwarding table</vt:lpstr>
      <vt:lpstr>交换机功能：过滤帧、转发帧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虚拟局域网</vt:lpstr>
      <vt:lpstr>VLAN – 为什么要有VLAN？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链路层和局域网</dc:title>
  <dc:creator>Suiming Guo</dc:creator>
  <cp:lastModifiedBy>Guo Suiming</cp:lastModifiedBy>
  <cp:revision>202</cp:revision>
  <dcterms:created xsi:type="dcterms:W3CDTF">2019-08-21T08:04:30Z</dcterms:created>
  <dcterms:modified xsi:type="dcterms:W3CDTF">2022-08-29T06:00:38Z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