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60" r:id="rId3"/>
    <p:sldId id="257" r:id="rId4"/>
    <p:sldId id="258" r:id="rId5"/>
    <p:sldId id="964" r:id="rId6"/>
    <p:sldId id="965" r:id="rId7"/>
    <p:sldId id="967" r:id="rId8"/>
    <p:sldId id="972" r:id="rId9"/>
    <p:sldId id="968" r:id="rId10"/>
    <p:sldId id="966" r:id="rId11"/>
    <p:sldId id="969" r:id="rId12"/>
    <p:sldId id="259" r:id="rId13"/>
    <p:sldId id="962" r:id="rId14"/>
    <p:sldId id="971" r:id="rId15"/>
    <p:sldId id="954" r:id="rId16"/>
    <p:sldId id="970" r:id="rId17"/>
    <p:sldId id="266" r:id="rId18"/>
    <p:sldId id="267" r:id="rId19"/>
    <p:sldId id="268" r:id="rId20"/>
    <p:sldId id="963" r:id="rId21"/>
    <p:sldId id="260" r:id="rId22"/>
    <p:sldId id="263" r:id="rId23"/>
    <p:sldId id="269" r:id="rId24"/>
    <p:sldId id="261" r:id="rId25"/>
    <p:sldId id="262" r:id="rId26"/>
    <p:sldId id="264" r:id="rId27"/>
    <p:sldId id="285" r:id="rId28"/>
    <p:sldId id="961" r:id="rId29"/>
    <p:sldId id="286" r:id="rId30"/>
    <p:sldId id="288" r:id="rId31"/>
    <p:sldId id="289" r:id="rId32"/>
    <p:sldId id="290" r:id="rId33"/>
    <p:sldId id="955" r:id="rId34"/>
    <p:sldId id="287" r:id="rId35"/>
    <p:sldId id="956" r:id="rId36"/>
    <p:sldId id="265" r:id="rId37"/>
    <p:sldId id="272" r:id="rId38"/>
    <p:sldId id="957" r:id="rId39"/>
    <p:sldId id="958" r:id="rId40"/>
    <p:sldId id="95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04285961-8f1d-4dac-83a4-2cd896b4506a" providerId="ADAL" clId="{74B49D6A-4A6A-4B7D-B784-1645C7D24715}"/>
    <pc:docChg chg="modSld">
      <pc:chgData name="Teoh Teik Toe" userId="04285961-8f1d-4dac-83a4-2cd896b4506a" providerId="ADAL" clId="{74B49D6A-4A6A-4B7D-B784-1645C7D24715}" dt="2022-07-28T09:34:09.026" v="29" actId="1076"/>
      <pc:docMkLst>
        <pc:docMk/>
      </pc:docMkLst>
      <pc:sldChg chg="modSp mod">
        <pc:chgData name="Teoh Teik Toe" userId="04285961-8f1d-4dac-83a4-2cd896b4506a" providerId="ADAL" clId="{74B49D6A-4A6A-4B7D-B784-1645C7D24715}" dt="2022-07-28T09:34:09.026" v="29" actId="1076"/>
        <pc:sldMkLst>
          <pc:docMk/>
          <pc:sldMk cId="568035069" sldId="267"/>
        </pc:sldMkLst>
        <pc:spChg chg="mod">
          <ac:chgData name="Teoh Teik Toe" userId="04285961-8f1d-4dac-83a4-2cd896b4506a" providerId="ADAL" clId="{74B49D6A-4A6A-4B7D-B784-1645C7D24715}" dt="2022-07-28T09:34:09.026" v="29" actId="1076"/>
          <ac:spMkLst>
            <pc:docMk/>
            <pc:sldMk cId="568035069" sldId="267"/>
            <ac:spMk id="6" creationId="{EB8743A8-A947-4261-AB68-25592127F1DB}"/>
          </ac:spMkLst>
        </pc:spChg>
      </pc:sldChg>
      <pc:sldChg chg="modSp mod">
        <pc:chgData name="Teoh Teik Toe" userId="04285961-8f1d-4dac-83a4-2cd896b4506a" providerId="ADAL" clId="{74B49D6A-4A6A-4B7D-B784-1645C7D24715}" dt="2022-07-28T06:22:53.521" v="28" actId="20577"/>
        <pc:sldMkLst>
          <pc:docMk/>
          <pc:sldMk cId="229144911" sldId="965"/>
        </pc:sldMkLst>
        <pc:spChg chg="mod">
          <ac:chgData name="Teoh Teik Toe" userId="04285961-8f1d-4dac-83a4-2cd896b4506a" providerId="ADAL" clId="{74B49D6A-4A6A-4B7D-B784-1645C7D24715}" dt="2022-07-28T06:22:53.521" v="28" actId="20577"/>
          <ac:spMkLst>
            <pc:docMk/>
            <pc:sldMk cId="229144911" sldId="965"/>
            <ac:spMk id="2" creationId="{CB2672F4-E46C-4D2B-81AC-494ED20F5C8C}"/>
          </ac:spMkLst>
        </pc:spChg>
      </pc:sldChg>
    </pc:docChg>
  </pc:docChgLst>
  <pc:docChgLst>
    <pc:chgData name="Teoh Teik Toe" userId="04285961-8f1d-4dac-83a4-2cd896b4506a" providerId="ADAL" clId="{5AC47CC2-F069-4FEB-9D3C-275585101CE9}"/>
    <pc:docChg chg="addSld modSld sldOrd">
      <pc:chgData name="Teoh Teik Toe" userId="04285961-8f1d-4dac-83a4-2cd896b4506a" providerId="ADAL" clId="{5AC47CC2-F069-4FEB-9D3C-275585101CE9}" dt="2022-06-30T06:36:40.706" v="35" actId="1076"/>
      <pc:docMkLst>
        <pc:docMk/>
      </pc:docMkLst>
      <pc:sldChg chg="modSp mod">
        <pc:chgData name="Teoh Teik Toe" userId="04285961-8f1d-4dac-83a4-2cd896b4506a" providerId="ADAL" clId="{5AC47CC2-F069-4FEB-9D3C-275585101CE9}" dt="2022-06-30T06:36:40.706" v="35" actId="1076"/>
        <pc:sldMkLst>
          <pc:docMk/>
          <pc:sldMk cId="514951224" sldId="268"/>
        </pc:sldMkLst>
        <pc:spChg chg="mod">
          <ac:chgData name="Teoh Teik Toe" userId="04285961-8f1d-4dac-83a4-2cd896b4506a" providerId="ADAL" clId="{5AC47CC2-F069-4FEB-9D3C-275585101CE9}" dt="2022-06-30T06:36:40.706" v="35" actId="1076"/>
          <ac:spMkLst>
            <pc:docMk/>
            <pc:sldMk cId="514951224" sldId="268"/>
            <ac:spMk id="3" creationId="{9FA7F1A0-4A29-4839-91BA-A586D0356D44}"/>
          </ac:spMkLst>
        </pc:spChg>
      </pc:sldChg>
      <pc:sldChg chg="addSp modSp new mod ord">
        <pc:chgData name="Teoh Teik Toe" userId="04285961-8f1d-4dac-83a4-2cd896b4506a" providerId="ADAL" clId="{5AC47CC2-F069-4FEB-9D3C-275585101CE9}" dt="2022-06-30T05:33:02.670" v="34"/>
        <pc:sldMkLst>
          <pc:docMk/>
          <pc:sldMk cId="3509804455" sldId="972"/>
        </pc:sldMkLst>
        <pc:spChg chg="mod">
          <ac:chgData name="Teoh Teik Toe" userId="04285961-8f1d-4dac-83a4-2cd896b4506a" providerId="ADAL" clId="{5AC47CC2-F069-4FEB-9D3C-275585101CE9}" dt="2022-06-30T05:32:59.787" v="32" actId="20577"/>
          <ac:spMkLst>
            <pc:docMk/>
            <pc:sldMk cId="3509804455" sldId="972"/>
            <ac:spMk id="2" creationId="{7C796F7C-DE36-59E8-1C99-D1D53C76AA20}"/>
          </ac:spMkLst>
        </pc:spChg>
        <pc:picChg chg="add mod">
          <ac:chgData name="Teoh Teik Toe" userId="04285961-8f1d-4dac-83a4-2cd896b4506a" providerId="ADAL" clId="{5AC47CC2-F069-4FEB-9D3C-275585101CE9}" dt="2022-06-30T05:32:50.976" v="3" actId="1076"/>
          <ac:picMkLst>
            <pc:docMk/>
            <pc:sldMk cId="3509804455" sldId="972"/>
            <ac:picMk id="4" creationId="{693AC182-7615-405D-A1BE-6FE40EF812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F05D-86A1-45FD-A80C-2CFEDB17E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38B6-646F-463B-8DB1-80D0F0EB7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2C3B-2919-476D-8D41-005BA5BD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3E5D-E720-4A6F-9470-C1468720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67C9-713A-4AC1-BDAC-37C5B5EE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98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B43D-B475-42A7-94B3-E0EBDBD4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92BD-E68B-45C0-BE0B-A6CC28EB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FDC0-DE5D-44E9-8C1A-227F3482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BF485-AF52-4302-89F8-24489E32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9D9B-3C75-4064-85C6-1A3002B6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7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D0BF2-6552-4E83-A154-B9FF71763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50E9-A8D0-4505-939D-FDAE5CD33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99F9-6473-45AB-9C14-C9670997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89DF-86D7-42FB-8444-89008927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1E3C-FA4E-4507-AD8B-169059D8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93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6D95-316A-446E-9483-7F4670D0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30FC-4EF9-4686-AFD2-D3D899C4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D568-6F43-4178-9BB9-A2B5F33A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024C-E19F-484A-AAB1-ED06F572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4B5A-74FD-4624-B17D-D6F15AB7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4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9A3A-DF88-413B-92FA-4EE92BA0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DA57C-73EC-4AF9-829B-DE0F32F8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2A67-8B7E-4E10-BC64-325558D1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7FAA-3C18-4153-9552-32D3FD8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7389-48DE-A8F2-4001F812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1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33D1-96F0-4729-874B-DB7AAD0D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CE18-D1C7-4A6B-BA84-37905164D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ABA83-847B-4362-9846-E931B2F6F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76AB9-16B2-4402-9E88-3F7EB60C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627F-0C0B-4883-8EF0-9DD1C378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0F237-7427-476D-8DB5-4230B33F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49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0C85-E972-4119-B476-925931D5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24A57-4D56-46B4-BF2E-5D1334663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90164-8EE1-4A08-A174-172C07B0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4E224-75C4-4B0E-9BD9-B881A6F51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39DFC-D88C-4D28-92CD-D4CC5F3E1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22969-95AF-431F-9576-A6F2A5BA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9E88D-24F7-404F-A147-C4ABD61A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4394B-8C4C-4D2E-9E39-8AEC933D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59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740F-C288-46C1-9193-6ED6AF8E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2AB73-4D12-40E6-8BAD-536EB38C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066C1-C56E-4EBA-A620-1F89A2DA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37DFA-0E76-4D19-BA9D-F971EF22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20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C0061-8945-44A5-8A5B-EDDC714A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84E6B-C6FE-447B-BE92-A329D9AE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967E2-E0B6-4BF8-BA26-D9C66AC7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37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C0D9-9A12-43F3-91D4-96B92474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574-ACCA-4588-A86D-DF7E508C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EB4E7-5D8C-4AA0-9B70-49F2DED72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33D17-4C25-4773-B9F5-26190DDE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B8BFD-101C-48CB-AFAC-C7501761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49B3-EB54-4307-A1D9-9D43F1DF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14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8CE1-01B5-4E14-B55A-6D453C9F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21D16-1B3A-462D-8F28-81F80B76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57CB5-F494-409D-B0B8-4C72F6AC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43007-7493-4057-BB9F-4644ABFE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17AE9-DB42-485D-A77B-12A9A7F8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17ED-EAB3-4F74-A6BA-23E14C37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7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2A9AE-0474-4D8B-AEB4-59246541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97B0C-776C-4B8B-BEE2-C55C07C1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06FB-661C-4021-9F1B-B9985F017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0712-4DD2-479D-BEBA-9D2183317BD0}" type="datetimeFigureOut">
              <a:rPr lang="en-SG" smtClean="0"/>
              <a:t>6/8/22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FC6D-AF46-4F99-8A6C-D89639E32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AFF3-7765-4317-9F60-81F19B88E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C6E2-0748-439F-8595-B0686A062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5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Excel________.xlsm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B716-C1F4-473D-AA16-0CEA4E325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F50B-2415-4FBA-9D83-B0B5A5DDD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TT</a:t>
            </a:r>
          </a:p>
        </p:txBody>
      </p:sp>
    </p:spTree>
    <p:extLst>
      <p:ext uri="{BB962C8B-B14F-4D97-AF65-F5344CB8AC3E}">
        <p14:creationId xmlns:p14="http://schemas.microsoft.com/office/powerpoint/2010/main" val="332669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CA61-BDA6-4C2E-A7EA-A4E99830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Buttons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0497B-86F5-43DA-8643-AAF3D9B4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4" y="1550638"/>
            <a:ext cx="9371023" cy="44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6B01-AC15-4739-BFE9-5990D3F1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 Macro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2DC9E-F366-4A50-95E9-4BBC6622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979222"/>
            <a:ext cx="8639503" cy="40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76D9-6426-464C-8039-237E3C87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Insert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2FE7B-0C52-41DE-8B98-E2DD886A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96" y="1326083"/>
            <a:ext cx="6643644" cy="5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7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7B2F-DF91-4145-ACAE-55D27F3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45" y="52142"/>
            <a:ext cx="10515600" cy="1325563"/>
          </a:xfrm>
        </p:spPr>
        <p:txBody>
          <a:bodyPr/>
          <a:lstStyle/>
          <a:p>
            <a:r>
              <a:rPr lang="en-SG" dirty="0"/>
              <a:t>VBA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E9E2D-C6AB-4993-820D-19A98C765E0D}"/>
              </a:ext>
            </a:extLst>
          </p:cNvPr>
          <p:cNvSpPr txBox="1"/>
          <p:nvPr/>
        </p:nvSpPr>
        <p:spPr>
          <a:xfrm>
            <a:off x="2070833" y="258901"/>
            <a:ext cx="87779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'my first </a:t>
            </a:r>
            <a:r>
              <a:rPr lang="en-US" dirty="0" err="1"/>
              <a:t>vba</a:t>
            </a:r>
            <a:endParaRPr lang="en-US" dirty="0"/>
          </a:p>
          <a:p>
            <a:r>
              <a:rPr lang="en-US" dirty="0"/>
              <a:t>Sub </a:t>
            </a:r>
            <a:r>
              <a:rPr lang="en-US" dirty="0" err="1"/>
              <a:t>MyfirstVBA</a:t>
            </a:r>
            <a:r>
              <a:rPr lang="en-US" dirty="0"/>
              <a:t>()</a:t>
            </a:r>
          </a:p>
          <a:p>
            <a:r>
              <a:rPr lang="en-US" dirty="0"/>
              <a:t>a = 1</a:t>
            </a:r>
          </a:p>
          <a:p>
            <a:r>
              <a:rPr lang="en-US" dirty="0" err="1"/>
              <a:t>MsgBox</a:t>
            </a:r>
            <a:r>
              <a:rPr lang="en-US" dirty="0"/>
              <a:t> (a)</a:t>
            </a:r>
          </a:p>
          <a:p>
            <a:r>
              <a:rPr lang="en-US" dirty="0"/>
              <a:t>b = "hello"</a:t>
            </a:r>
          </a:p>
          <a:p>
            <a:r>
              <a:rPr lang="en-US" dirty="0" err="1"/>
              <a:t>MsgBox</a:t>
            </a:r>
            <a:r>
              <a:rPr lang="en-US" dirty="0"/>
              <a:t> (b)</a:t>
            </a:r>
          </a:p>
          <a:p>
            <a:r>
              <a:rPr lang="en-US" dirty="0"/>
              <a:t>c = </a:t>
            </a:r>
            <a:r>
              <a:rPr lang="en-US" dirty="0" err="1"/>
              <a:t>InputBox</a:t>
            </a:r>
            <a:r>
              <a:rPr lang="en-US" dirty="0"/>
              <a:t>("please enter your name:")</a:t>
            </a:r>
          </a:p>
          <a:p>
            <a:r>
              <a:rPr lang="en-US" dirty="0" err="1"/>
              <a:t>MsgBox</a:t>
            </a:r>
            <a:r>
              <a:rPr lang="en-US" dirty="0"/>
              <a:t> ("you name is " &amp; c &amp; " Thank you")</a:t>
            </a:r>
          </a:p>
          <a:p>
            <a:r>
              <a:rPr lang="en-US" dirty="0"/>
              <a:t>End Sub</a:t>
            </a:r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84387-218D-4E7D-A66F-DAA94BC74847}"/>
              </a:ext>
            </a:extLst>
          </p:cNvPr>
          <p:cNvSpPr txBox="1"/>
          <p:nvPr/>
        </p:nvSpPr>
        <p:spPr>
          <a:xfrm>
            <a:off x="2070833" y="3157715"/>
            <a:ext cx="60949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'My second VBA</a:t>
            </a:r>
          </a:p>
          <a:p>
            <a:r>
              <a:rPr lang="en-US" dirty="0"/>
              <a:t>Sub </a:t>
            </a:r>
            <a:r>
              <a:rPr lang="en-US" dirty="0" err="1"/>
              <a:t>mySecondVBA</a:t>
            </a:r>
            <a:r>
              <a:rPr lang="en-US" dirty="0"/>
              <a:t>()</a:t>
            </a:r>
          </a:p>
          <a:p>
            <a:r>
              <a:rPr lang="en-US" dirty="0"/>
              <a:t>a = 3</a:t>
            </a:r>
          </a:p>
          <a:p>
            <a:r>
              <a:rPr lang="en-US" dirty="0"/>
              <a:t>If a = 1 Then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("a is 1")</a:t>
            </a:r>
          </a:p>
          <a:p>
            <a:r>
              <a:rPr lang="en-US" dirty="0" err="1"/>
              <a:t>ElseIf</a:t>
            </a:r>
            <a:r>
              <a:rPr lang="en-US" dirty="0"/>
              <a:t> a = 2 Then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("a is 2")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("a is not 1 or 2")</a:t>
            </a:r>
          </a:p>
          <a:p>
            <a:r>
              <a:rPr lang="en-US" dirty="0"/>
              <a:t>End If</a:t>
            </a:r>
          </a:p>
          <a:p>
            <a:r>
              <a:rPr lang="en-US" dirty="0"/>
              <a:t>End Sub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60157-9C72-4134-AB03-43DE04B902D3}"/>
              </a:ext>
            </a:extLst>
          </p:cNvPr>
          <p:cNvSpPr txBox="1"/>
          <p:nvPr/>
        </p:nvSpPr>
        <p:spPr>
          <a:xfrm>
            <a:off x="7073693" y="258901"/>
            <a:ext cx="60949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'My Third VBA</a:t>
            </a:r>
          </a:p>
          <a:p>
            <a:r>
              <a:rPr lang="en-US" dirty="0"/>
              <a:t>Sub </a:t>
            </a:r>
            <a:r>
              <a:rPr lang="en-US" dirty="0" err="1"/>
              <a:t>myThirdVBA</a:t>
            </a:r>
            <a:r>
              <a:rPr lang="en-US" dirty="0"/>
              <a:t>()</a:t>
            </a:r>
          </a:p>
          <a:p>
            <a:r>
              <a:rPr lang="en-US" dirty="0"/>
              <a:t>a = 1</a:t>
            </a:r>
          </a:p>
          <a:p>
            <a:r>
              <a:rPr lang="en-US" dirty="0"/>
              <a:t>While a &lt;= 5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(a)</a:t>
            </a:r>
          </a:p>
          <a:p>
            <a:r>
              <a:rPr lang="en-US" dirty="0"/>
              <a:t>    a = a + 1</a:t>
            </a:r>
          </a:p>
          <a:p>
            <a:r>
              <a:rPr lang="en-US" dirty="0"/>
              <a:t>Wend</a:t>
            </a:r>
          </a:p>
          <a:p>
            <a:r>
              <a:rPr lang="en-US" dirty="0"/>
              <a:t>End Sub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D0BF4-75DF-4865-95E4-6A3316C795A9}"/>
              </a:ext>
            </a:extLst>
          </p:cNvPr>
          <p:cNvSpPr txBox="1"/>
          <p:nvPr/>
        </p:nvSpPr>
        <p:spPr>
          <a:xfrm>
            <a:off x="7135004" y="3157715"/>
            <a:ext cx="40101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'My fourth VBA</a:t>
            </a:r>
          </a:p>
          <a:p>
            <a:r>
              <a:rPr lang="en-US" dirty="0"/>
              <a:t>Sub </a:t>
            </a:r>
            <a:r>
              <a:rPr lang="en-US" dirty="0" err="1"/>
              <a:t>myfourthVBA</a:t>
            </a:r>
            <a:r>
              <a:rPr lang="en-US" dirty="0"/>
              <a:t>()</a:t>
            </a:r>
          </a:p>
          <a:p>
            <a:r>
              <a:rPr lang="en-US" dirty="0"/>
              <a:t>Range("d10") = 2021</a:t>
            </a:r>
          </a:p>
          <a:p>
            <a:r>
              <a:rPr lang="en-US" dirty="0"/>
              <a:t>Range("d11").Value = Range("b5").Value</a:t>
            </a:r>
          </a:p>
          <a:p>
            <a:r>
              <a:rPr lang="en-US" dirty="0"/>
              <a:t>End Sub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48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C2B9-4E7F-4546-BF7A-E905CB3B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Save as </a:t>
            </a:r>
            <a:r>
              <a:rPr lang="en-SG" dirty="0" err="1"/>
              <a:t>xlsm</a:t>
            </a:r>
            <a:r>
              <a:rPr lang="en-SG" dirty="0"/>
              <a:t> (macro)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2BAD0-AF43-4DF8-B4AB-43F96E28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2079113"/>
            <a:ext cx="9898380" cy="37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5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EB02-BEDA-44F9-887D-23FFA970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A8BE-6CC9-405A-9F1B-E4F441FF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Company incorporate in 2021</a:t>
            </a:r>
          </a:p>
          <a:p>
            <a:r>
              <a:rPr lang="en-US" dirty="0"/>
              <a:t>All activity is to start in Jan 2021.</a:t>
            </a:r>
          </a:p>
          <a:p>
            <a:r>
              <a:rPr lang="en-US" dirty="0"/>
              <a:t>The valuation is based on Nov 2021.</a:t>
            </a:r>
          </a:p>
          <a:p>
            <a:r>
              <a:rPr lang="en-US" dirty="0"/>
              <a:t>Tax Rate 17%</a:t>
            </a:r>
          </a:p>
          <a:p>
            <a:r>
              <a:rPr lang="en-US" dirty="0"/>
              <a:t>Sales for 2021 is 700,000 yearly growth by 22.5% for 5 years</a:t>
            </a:r>
          </a:p>
          <a:p>
            <a:r>
              <a:rPr lang="en-US" dirty="0"/>
              <a:t>Expense for 2021 is 200,000 yearly growth by 22.5% for 5 years</a:t>
            </a:r>
          </a:p>
          <a:p>
            <a:r>
              <a:rPr lang="en-SG" dirty="0"/>
              <a:t>Working Capital at 10% of revenue</a:t>
            </a:r>
          </a:p>
          <a:p>
            <a:r>
              <a:rPr lang="en-SG" dirty="0"/>
              <a:t>Capital Expenditure </a:t>
            </a:r>
            <a:r>
              <a:rPr lang="en-SG"/>
              <a:t>at 20% </a:t>
            </a:r>
            <a:r>
              <a:rPr lang="en-SG" dirty="0"/>
              <a:t>of revenue and depreciation same at Capex</a:t>
            </a:r>
          </a:p>
          <a:p>
            <a:r>
              <a:rPr lang="en-SG" dirty="0"/>
              <a:t>WACC 25%</a:t>
            </a:r>
          </a:p>
        </p:txBody>
      </p:sp>
    </p:spTree>
    <p:extLst>
      <p:ext uri="{BB962C8B-B14F-4D97-AF65-F5344CB8AC3E}">
        <p14:creationId xmlns:p14="http://schemas.microsoft.com/office/powerpoint/2010/main" val="8395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8E02-6962-47A5-8D18-103717F4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5048-50E7-45DD-AA8F-4392ABCA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years</a:t>
            </a:r>
          </a:p>
          <a:p>
            <a:r>
              <a:rPr lang="en-US" dirty="0"/>
              <a:t>Since is Nov, the value in 2021 is not counted</a:t>
            </a:r>
          </a:p>
          <a:p>
            <a:r>
              <a:rPr lang="en-US" dirty="0"/>
              <a:t>Capex is same as depreciation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99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0B04-49F1-40E3-A92A-BDBED2B2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BV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00DB4D5-B6FA-4AC2-933C-4793DAE5A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49" y="2209801"/>
          <a:ext cx="10666215" cy="356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3020608" imgH="4348186" progId="Excel.SheetMacroEnabled.12">
                  <p:embed/>
                </p:oleObj>
              </mc:Choice>
              <mc:Fallback>
                <p:oleObj name="Macro-Enabled Worksheet" r:id="rId2" imgW="13020608" imgH="4348186" progId="Excel.SheetMacroEnabled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00DB4D5-B6FA-4AC2-933C-4793DAE5A7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7049" y="2209801"/>
                        <a:ext cx="10666215" cy="3562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20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8743A8-A947-4261-AB68-25592127F1DB}"/>
              </a:ext>
            </a:extLst>
          </p:cNvPr>
          <p:cNvSpPr txBox="1"/>
          <p:nvPr/>
        </p:nvSpPr>
        <p:spPr>
          <a:xfrm>
            <a:off x="494440" y="335845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Sub </a:t>
            </a:r>
            <a:r>
              <a:rPr lang="en-SG" sz="1200" dirty="0" err="1"/>
              <a:t>calEV</a:t>
            </a:r>
            <a:r>
              <a:rPr lang="en-SG" sz="1200" dirty="0"/>
              <a:t>()</a:t>
            </a:r>
          </a:p>
          <a:p>
            <a:endParaRPr lang="en-SG" sz="1200" dirty="0"/>
          </a:p>
          <a:p>
            <a:r>
              <a:rPr lang="en-SG" sz="1200" dirty="0"/>
              <a:t>Range("e1") = 2021</a:t>
            </a:r>
          </a:p>
          <a:p>
            <a:r>
              <a:rPr lang="en-SG" sz="1200" dirty="0"/>
              <a:t>Range("f1") = 2022</a:t>
            </a:r>
          </a:p>
          <a:p>
            <a:r>
              <a:rPr lang="en-SG" sz="1200" dirty="0"/>
              <a:t>Range("g1") = 2023</a:t>
            </a:r>
          </a:p>
          <a:p>
            <a:r>
              <a:rPr lang="en-SG" sz="1200" dirty="0"/>
              <a:t>Range("h1") = 2024</a:t>
            </a:r>
          </a:p>
          <a:p>
            <a:r>
              <a:rPr lang="en-SG" sz="1200" dirty="0"/>
              <a:t>Range("i1") = 2025</a:t>
            </a:r>
          </a:p>
          <a:p>
            <a:r>
              <a:rPr lang="en-SG" sz="1200" dirty="0"/>
              <a:t>Range("j1") = 2026</a:t>
            </a:r>
          </a:p>
          <a:p>
            <a:r>
              <a:rPr lang="en-SG" sz="1200" dirty="0"/>
              <a:t>Range("k1") = "Terminal Value"</a:t>
            </a:r>
          </a:p>
          <a:p>
            <a:endParaRPr lang="en-SG" sz="1200" dirty="0"/>
          </a:p>
          <a:p>
            <a:r>
              <a:rPr lang="en-SG" sz="1200" dirty="0"/>
              <a:t>Range("d3") = "Sales"</a:t>
            </a:r>
          </a:p>
          <a:p>
            <a:r>
              <a:rPr lang="en-SG" sz="1200" dirty="0"/>
              <a:t>Range("d5") = "Expenses include Depreciation"</a:t>
            </a:r>
          </a:p>
          <a:p>
            <a:r>
              <a:rPr lang="en-SG" sz="1200" dirty="0"/>
              <a:t>Range("d7") = "Profit Before Tax"</a:t>
            </a:r>
          </a:p>
          <a:p>
            <a:r>
              <a:rPr lang="en-SG" sz="1200" dirty="0"/>
              <a:t>Range("d8") = "Tax"</a:t>
            </a:r>
          </a:p>
          <a:p>
            <a:r>
              <a:rPr lang="en-SG" sz="1200" dirty="0"/>
              <a:t>Range("d9") = "Add Back Depreciation"</a:t>
            </a:r>
          </a:p>
          <a:p>
            <a:r>
              <a:rPr lang="en-SG" sz="1200" dirty="0"/>
              <a:t>Range("d11") = "Capital Expenditure"</a:t>
            </a:r>
          </a:p>
          <a:p>
            <a:r>
              <a:rPr lang="en-SG" sz="1200" dirty="0"/>
              <a:t>Range("d13") = "Change in Working Capital"</a:t>
            </a:r>
          </a:p>
          <a:p>
            <a:r>
              <a:rPr lang="en-SG" sz="1200" dirty="0"/>
              <a:t>Range("d15") = "Free Cash Flow"</a:t>
            </a:r>
          </a:p>
          <a:p>
            <a:r>
              <a:rPr lang="en-SG" sz="1200" dirty="0"/>
              <a:t>Range("d17") = "Discounting Factor"</a:t>
            </a:r>
          </a:p>
          <a:p>
            <a:r>
              <a:rPr lang="en-SG" sz="1200" dirty="0"/>
              <a:t>Range("d18") = "Present Value of FCF"</a:t>
            </a:r>
          </a:p>
          <a:p>
            <a:r>
              <a:rPr lang="en-SG" sz="1200" dirty="0"/>
              <a:t>Range("d19") = "EV"</a:t>
            </a:r>
          </a:p>
          <a:p>
            <a:r>
              <a:rPr lang="en-SG" sz="1200" dirty="0"/>
              <a:t>Range("d22") = "Working"</a:t>
            </a:r>
          </a:p>
          <a:p>
            <a:r>
              <a:rPr lang="en-SG" sz="1200" dirty="0"/>
              <a:t>Range("d24") = "Working Capital"</a:t>
            </a:r>
          </a:p>
          <a:p>
            <a:endParaRPr lang="en-SG" sz="1200" dirty="0"/>
          </a:p>
          <a:p>
            <a:r>
              <a:rPr lang="en-SG" sz="1200" dirty="0"/>
              <a:t>GR = </a:t>
            </a:r>
            <a:r>
              <a:rPr lang="en-SG" sz="1200" dirty="0" err="1"/>
              <a:t>InputBox</a:t>
            </a:r>
            <a:r>
              <a:rPr lang="en-SG" sz="1200" dirty="0"/>
              <a:t>("Please enter the growth rate : ")</a:t>
            </a:r>
          </a:p>
          <a:p>
            <a:endParaRPr lang="en-SG" sz="1200" dirty="0"/>
          </a:p>
          <a:p>
            <a:r>
              <a:rPr lang="en-SG" sz="1200" dirty="0"/>
              <a:t>Range("e3") = Range("b2")</a:t>
            </a:r>
          </a:p>
          <a:p>
            <a:r>
              <a:rPr lang="en-SG" sz="1200" dirty="0"/>
              <a:t>Range("f3") = Range("e3") * (GR + 1)</a:t>
            </a:r>
          </a:p>
          <a:p>
            <a:r>
              <a:rPr lang="en-SG" sz="1200" dirty="0"/>
              <a:t>Range("g3") = Range("f3") * (GR + 1)</a:t>
            </a:r>
          </a:p>
          <a:p>
            <a:r>
              <a:rPr lang="en-SG" sz="1200" dirty="0"/>
              <a:t>Range("h3") = Range("g3") * (GR + 1)</a:t>
            </a:r>
          </a:p>
          <a:p>
            <a:r>
              <a:rPr lang="en-SG" sz="1200" dirty="0"/>
              <a:t>Range("i3") = Range("h3") * (GR + 1)</a:t>
            </a:r>
          </a:p>
          <a:p>
            <a:r>
              <a:rPr lang="en-SG" sz="1200" dirty="0"/>
              <a:t>Range("j3") = Range("i3") * (GR + 1)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AA8C9-4552-45C2-B133-DEF94382DAFE}"/>
              </a:ext>
            </a:extLst>
          </p:cNvPr>
          <p:cNvSpPr txBox="1"/>
          <p:nvPr/>
        </p:nvSpPr>
        <p:spPr>
          <a:xfrm>
            <a:off x="6096000" y="120402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Range("e5").Value = Range("b3").Value</a:t>
            </a:r>
          </a:p>
          <a:p>
            <a:r>
              <a:rPr lang="en-SG" sz="1200" dirty="0"/>
              <a:t>Range("f5") = Range("e5").Value * (GR + 1)</a:t>
            </a:r>
          </a:p>
          <a:p>
            <a:r>
              <a:rPr lang="en-SG" sz="1200" dirty="0"/>
              <a:t>Range("g5") = Range("f5").Value * (GR + 1)</a:t>
            </a:r>
          </a:p>
          <a:p>
            <a:r>
              <a:rPr lang="en-SG" sz="1200" dirty="0"/>
              <a:t>Range("h5") = Range("g5").Value * (GR + 1)</a:t>
            </a:r>
          </a:p>
          <a:p>
            <a:r>
              <a:rPr lang="en-SG" sz="1200" dirty="0"/>
              <a:t>Range("i5") = Range("h5").Value * (GR + 1)</a:t>
            </a:r>
          </a:p>
          <a:p>
            <a:r>
              <a:rPr lang="en-SG" sz="1200" dirty="0"/>
              <a:t>Range("j5") = Range("i5").Value * (GR + 1)</a:t>
            </a:r>
          </a:p>
          <a:p>
            <a:endParaRPr lang="en-SG" sz="1200" dirty="0"/>
          </a:p>
          <a:p>
            <a:r>
              <a:rPr lang="en-SG" sz="1200" dirty="0"/>
              <a:t>Range("e7") = Range("e3") - Range("e5")</a:t>
            </a:r>
          </a:p>
          <a:p>
            <a:r>
              <a:rPr lang="en-SG" sz="1200" dirty="0"/>
              <a:t>Range("f7") = Range("f3") - Range("f5")</a:t>
            </a:r>
          </a:p>
          <a:p>
            <a:r>
              <a:rPr lang="en-SG" sz="1200" dirty="0"/>
              <a:t>Range("g7") = Range("g3") - Range("g5")</a:t>
            </a:r>
          </a:p>
          <a:p>
            <a:r>
              <a:rPr lang="en-SG" sz="1200" dirty="0"/>
              <a:t>Range("h7") = Range("h3") - Range("h5")</a:t>
            </a:r>
          </a:p>
          <a:p>
            <a:r>
              <a:rPr lang="en-SG" sz="1200" dirty="0"/>
              <a:t>Range("i7") = Range("i3") - Range("i5")</a:t>
            </a:r>
          </a:p>
          <a:p>
            <a:r>
              <a:rPr lang="en-SG" sz="1200" dirty="0"/>
              <a:t>Range("j7") = Range("j3") - Range("j5")</a:t>
            </a:r>
          </a:p>
          <a:p>
            <a:endParaRPr lang="en-SG" sz="1200" dirty="0"/>
          </a:p>
          <a:p>
            <a:r>
              <a:rPr lang="en-SG" sz="1200" dirty="0"/>
              <a:t>Range("e8") = Range("e7") * Range("b7")</a:t>
            </a:r>
          </a:p>
          <a:p>
            <a:r>
              <a:rPr lang="en-SG" sz="1200" dirty="0"/>
              <a:t>Range("f8") = Range("f7") * Range("b7")</a:t>
            </a:r>
          </a:p>
          <a:p>
            <a:r>
              <a:rPr lang="en-SG" sz="1200" dirty="0"/>
              <a:t>Range("g8") = Range("g7") * Range("b7")</a:t>
            </a:r>
          </a:p>
          <a:p>
            <a:r>
              <a:rPr lang="en-SG" sz="1200" dirty="0"/>
              <a:t>Range("h8") = Range("h7") * Range("b7")</a:t>
            </a:r>
          </a:p>
          <a:p>
            <a:r>
              <a:rPr lang="en-SG" sz="1200" dirty="0"/>
              <a:t>Range("i8") = Range("i7") * Range("b7")</a:t>
            </a:r>
          </a:p>
          <a:p>
            <a:r>
              <a:rPr lang="en-SG" sz="1200" dirty="0"/>
              <a:t>Range("j8") = Range("j7") * Range("b7")</a:t>
            </a:r>
          </a:p>
          <a:p>
            <a:endParaRPr lang="en-SG" sz="1200" dirty="0"/>
          </a:p>
          <a:p>
            <a:r>
              <a:rPr lang="en-SG" sz="1200" dirty="0"/>
              <a:t>Range("e9") = Range("e3") * Range("b5")</a:t>
            </a:r>
          </a:p>
          <a:p>
            <a:r>
              <a:rPr lang="en-SG" sz="1200" dirty="0"/>
              <a:t>Range("f9") = Range("f3") * Range("b5")</a:t>
            </a:r>
          </a:p>
          <a:p>
            <a:r>
              <a:rPr lang="en-SG" sz="1200" dirty="0"/>
              <a:t>Range("g9") = Range("g3") * Range("b5")</a:t>
            </a:r>
          </a:p>
          <a:p>
            <a:r>
              <a:rPr lang="en-SG" sz="1200" dirty="0"/>
              <a:t>Range("h9") = Range("h3") * Range("b5")</a:t>
            </a:r>
          </a:p>
          <a:p>
            <a:r>
              <a:rPr lang="en-SG" sz="1200" dirty="0"/>
              <a:t>Range("i9") = Range("i3") * Range("b5")</a:t>
            </a:r>
          </a:p>
          <a:p>
            <a:r>
              <a:rPr lang="en-SG" sz="1200" dirty="0"/>
              <a:t>Range("j9") = Range("j3") * Range("b5")</a:t>
            </a:r>
          </a:p>
          <a:p>
            <a:endParaRPr lang="en-SG" sz="1200" dirty="0"/>
          </a:p>
          <a:p>
            <a:r>
              <a:rPr lang="en-SG" sz="1200" dirty="0"/>
              <a:t>Range("e11") = Range("e3") * Range("b5")</a:t>
            </a:r>
          </a:p>
          <a:p>
            <a:r>
              <a:rPr lang="en-SG" sz="1200" dirty="0"/>
              <a:t>Range("f11") = Range("f3") * Range("b5")</a:t>
            </a:r>
          </a:p>
          <a:p>
            <a:r>
              <a:rPr lang="en-SG" sz="1200" dirty="0"/>
              <a:t>Range("g11") = Range("g3") * Range("b5")</a:t>
            </a:r>
          </a:p>
          <a:p>
            <a:r>
              <a:rPr lang="en-SG" sz="1200" dirty="0"/>
              <a:t>Range("h11") = Range("h3") * Range("b5")</a:t>
            </a:r>
          </a:p>
          <a:p>
            <a:r>
              <a:rPr lang="en-SG" sz="1200" dirty="0"/>
              <a:t>Range("i11") = Range("i3") * Range("b5")</a:t>
            </a:r>
          </a:p>
          <a:p>
            <a:r>
              <a:rPr lang="en-SG" sz="1200" dirty="0"/>
              <a:t>Range("j11") = Range("j3") * Range("b5")</a:t>
            </a:r>
            <a:endParaRPr lang="en-SG" sz="800" dirty="0"/>
          </a:p>
          <a:p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56803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7F1A0-4A29-4839-91BA-A586D0356D44}"/>
              </a:ext>
            </a:extLst>
          </p:cNvPr>
          <p:cNvSpPr txBox="1"/>
          <p:nvPr/>
        </p:nvSpPr>
        <p:spPr>
          <a:xfrm>
            <a:off x="296517" y="659011"/>
            <a:ext cx="7734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Range("e24") = Range("e3") * Range("b6")</a:t>
            </a:r>
          </a:p>
          <a:p>
            <a:r>
              <a:rPr lang="en-SG" sz="1200" dirty="0"/>
              <a:t>Range("f24") = Range("f3") * Range("b6")</a:t>
            </a:r>
          </a:p>
          <a:p>
            <a:r>
              <a:rPr lang="en-SG" sz="1200" dirty="0"/>
              <a:t>Range("g24") = Range("g3") * Range("b6")</a:t>
            </a:r>
          </a:p>
          <a:p>
            <a:r>
              <a:rPr lang="en-SG" sz="1200" dirty="0"/>
              <a:t>Range("h24") = Range("h3") * Range("b6")</a:t>
            </a:r>
          </a:p>
          <a:p>
            <a:r>
              <a:rPr lang="en-SG" sz="1200" dirty="0"/>
              <a:t>Range("i24") = Range("i3") * Range("b6")</a:t>
            </a:r>
          </a:p>
          <a:p>
            <a:r>
              <a:rPr lang="en-SG" sz="1200" dirty="0"/>
              <a:t>Range("j24") = Range("j3") * Range("b6")</a:t>
            </a:r>
          </a:p>
          <a:p>
            <a:endParaRPr lang="en-SG" sz="1200" dirty="0"/>
          </a:p>
          <a:p>
            <a:r>
              <a:rPr lang="en-SG" sz="1200" dirty="0"/>
              <a:t>‘Change in WC</a:t>
            </a:r>
          </a:p>
          <a:p>
            <a:r>
              <a:rPr lang="en-SG" sz="1200" dirty="0"/>
              <a:t>Range("f13") = Range("f24") - Range("e24")</a:t>
            </a:r>
          </a:p>
          <a:p>
            <a:r>
              <a:rPr lang="en-SG" sz="1200" dirty="0"/>
              <a:t>Range("g13") = Range("g24") - Range("f24")</a:t>
            </a:r>
          </a:p>
          <a:p>
            <a:r>
              <a:rPr lang="en-SG" sz="1200" dirty="0"/>
              <a:t>Range("h13") = Range("h24") - Range("g24")</a:t>
            </a:r>
          </a:p>
          <a:p>
            <a:r>
              <a:rPr lang="en-SG" sz="1200" dirty="0"/>
              <a:t>Range("i13") = Range("i24") - Range("h24")</a:t>
            </a:r>
          </a:p>
          <a:p>
            <a:r>
              <a:rPr lang="en-SG" sz="1200" dirty="0"/>
              <a:t>Range("j13") = Range("j24") - Range("i24")</a:t>
            </a:r>
          </a:p>
          <a:p>
            <a:endParaRPr lang="en-SG" sz="1200" dirty="0"/>
          </a:p>
          <a:p>
            <a:r>
              <a:rPr lang="en-SG" sz="1200" dirty="0"/>
              <a:t>Range("f15") = Range("f7") - Range("f8") + Range("f9") - Range("f11") - Range("f13")</a:t>
            </a:r>
          </a:p>
          <a:p>
            <a:r>
              <a:rPr lang="en-SG" sz="1200" dirty="0"/>
              <a:t>Range("g15") = Range("g7") - Range("g8") + Range("g9") - Range("g11") - Range("g13")</a:t>
            </a:r>
          </a:p>
          <a:p>
            <a:r>
              <a:rPr lang="en-SG" sz="1200" dirty="0"/>
              <a:t>Range("h15") = Range("h7") - Range("h8") + Range("h9") - Range("h11") - Range("h13")</a:t>
            </a:r>
          </a:p>
          <a:p>
            <a:r>
              <a:rPr lang="en-SG" sz="1200" dirty="0"/>
              <a:t>Range("i15") = Range("i7") - Range("i8") + Range("i9") - Range("i11") - Range("i13")</a:t>
            </a:r>
          </a:p>
          <a:p>
            <a:r>
              <a:rPr lang="en-SG" sz="1200" dirty="0"/>
              <a:t>Range("j15") = Range("j7") - Range("j8") + Range("j9") - Range("j11") - Range("j13")</a:t>
            </a:r>
          </a:p>
          <a:p>
            <a:endParaRPr lang="en-SG" sz="1200" dirty="0"/>
          </a:p>
          <a:p>
            <a:r>
              <a:rPr lang="en-US" sz="1200" dirty="0"/>
              <a:t>'TV</a:t>
            </a:r>
          </a:p>
          <a:p>
            <a:r>
              <a:rPr lang="en-US" sz="1200" dirty="0"/>
              <a:t>Range("k15") = (Range("j15") * (1 + GR)) / (Range("b8") - GR)</a:t>
            </a:r>
          </a:p>
          <a:p>
            <a:endParaRPr lang="en-SG" dirty="0"/>
          </a:p>
          <a:p>
            <a:r>
              <a:rPr lang="en-SG" sz="1200" dirty="0"/>
              <a:t>Range("f17") = 1 / (1 + Range("b8"))</a:t>
            </a:r>
          </a:p>
          <a:p>
            <a:r>
              <a:rPr lang="en-SG" sz="1200" dirty="0"/>
              <a:t>Range("g17") = 1 / ((1 + Range("b8")) ^ 2)</a:t>
            </a:r>
          </a:p>
          <a:p>
            <a:r>
              <a:rPr lang="en-SG" sz="1200" dirty="0"/>
              <a:t>Range("h17") = 1 / ((1 + Range("b8")) ^ 3)</a:t>
            </a:r>
          </a:p>
          <a:p>
            <a:r>
              <a:rPr lang="en-SG" sz="1200" dirty="0"/>
              <a:t>Range("i17") = 1 / ((1 + Range("b8")) ^ 4)</a:t>
            </a:r>
          </a:p>
          <a:p>
            <a:r>
              <a:rPr lang="en-SG" sz="1200" dirty="0"/>
              <a:t>Range("j17") = 1 / ((1 + Range("b8")) ^ 5)</a:t>
            </a:r>
          </a:p>
          <a:p>
            <a:endParaRPr lang="en-SG" sz="1200" dirty="0"/>
          </a:p>
          <a:p>
            <a:r>
              <a:rPr lang="en-SG" sz="1200" dirty="0"/>
              <a:t>Range("k17") = 1 / ((1 + Range("b8")) ^ 5)</a:t>
            </a:r>
          </a:p>
          <a:p>
            <a:endParaRPr lang="en-SG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0F3F9-9C64-46B9-99B5-906F6E44351C}"/>
              </a:ext>
            </a:extLst>
          </p:cNvPr>
          <p:cNvSpPr txBox="1"/>
          <p:nvPr/>
        </p:nvSpPr>
        <p:spPr>
          <a:xfrm>
            <a:off x="6191250" y="56908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Range("f18") = Range("f15") * Range("f17")</a:t>
            </a:r>
          </a:p>
          <a:p>
            <a:r>
              <a:rPr lang="en-SG" sz="1200" dirty="0"/>
              <a:t>Range("g18") = Range("g15") * Range("g17")</a:t>
            </a:r>
          </a:p>
          <a:p>
            <a:r>
              <a:rPr lang="en-SG" sz="1200" dirty="0"/>
              <a:t>Range("h18") = Range("h15") * Range("h17")</a:t>
            </a:r>
          </a:p>
          <a:p>
            <a:r>
              <a:rPr lang="en-SG" sz="1200" dirty="0"/>
              <a:t>Range("i18") = Range("i15") * Range("i17")</a:t>
            </a:r>
          </a:p>
          <a:p>
            <a:r>
              <a:rPr lang="en-SG" sz="1200" dirty="0"/>
              <a:t>Range("j18") = Range("j15") * Range("j17")</a:t>
            </a:r>
          </a:p>
          <a:p>
            <a:r>
              <a:rPr lang="en-SG" sz="1200" dirty="0"/>
              <a:t>Range("k18") = Range("k15") * Range("k17")</a:t>
            </a:r>
          </a:p>
          <a:p>
            <a:endParaRPr lang="en-SG" sz="1200" dirty="0"/>
          </a:p>
          <a:p>
            <a:r>
              <a:rPr lang="en-SG" sz="1200" dirty="0"/>
              <a:t>Range("e19") = </a:t>
            </a:r>
            <a:r>
              <a:rPr lang="en-SG" sz="1200" dirty="0" err="1"/>
              <a:t>WorksheetFunction.Sum</a:t>
            </a:r>
            <a:r>
              <a:rPr lang="en-SG" sz="1200" dirty="0"/>
              <a:t>(Range("f18:k18"))</a:t>
            </a:r>
          </a:p>
          <a:p>
            <a:endParaRPr lang="en-SG" sz="1200" dirty="0"/>
          </a:p>
          <a:p>
            <a:r>
              <a:rPr lang="en-SG" sz="1200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5149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FEC0-9CCC-4E14-96DA-87EDB8B1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Install Developer</a:t>
            </a:r>
            <a:endParaRPr lang="en-GB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9946AB-39C4-47EE-A4C7-10F51252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911" y="1539875"/>
            <a:ext cx="3775426" cy="4803775"/>
          </a:xfrm>
        </p:spPr>
      </p:pic>
    </p:spTree>
    <p:extLst>
      <p:ext uri="{BB962C8B-B14F-4D97-AF65-F5344CB8AC3E}">
        <p14:creationId xmlns:p14="http://schemas.microsoft.com/office/powerpoint/2010/main" val="98183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775-F30A-4617-BC90-BF1112FF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98622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3CE9-FE7F-43D8-ABF7-01781F62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 hello – Save as </a:t>
            </a:r>
            <a:r>
              <a:rPr lang="en-SG" dirty="0" err="1"/>
              <a:t>PrintHello</a:t>
            </a:r>
            <a:r>
              <a:rPr lang="en-SG" dirty="0"/>
              <a:t>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4D360-0860-4463-9FF3-0CD369F1F719}"/>
              </a:ext>
            </a:extLst>
          </p:cNvPr>
          <p:cNvSpPr txBox="1"/>
          <p:nvPr/>
        </p:nvSpPr>
        <p:spPr>
          <a:xfrm>
            <a:off x="931277" y="2201755"/>
            <a:ext cx="6097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 </a:t>
            </a:r>
            <a:r>
              <a:rPr lang="en-US" dirty="0" err="1"/>
              <a:t>printhello</a:t>
            </a:r>
            <a:r>
              <a:rPr lang="en-US" dirty="0"/>
              <a:t>()</a:t>
            </a:r>
          </a:p>
          <a:p>
            <a:r>
              <a:rPr lang="en-US" dirty="0" err="1"/>
              <a:t>MsgBox</a:t>
            </a:r>
            <a:r>
              <a:rPr lang="en-US" dirty="0"/>
              <a:t> "Hello"</a:t>
            </a:r>
          </a:p>
          <a:p>
            <a:r>
              <a:rPr lang="en-US" dirty="0"/>
              <a:t>End Sub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44F88-A100-4642-AEC1-292A3E47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76" y="3221937"/>
            <a:ext cx="7374965" cy="24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A5F5-0F27-40C5-8478-1AE7B5AB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Module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6D1D1-48CF-454F-9658-5B39D8CF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18" y="1762710"/>
            <a:ext cx="7784042" cy="4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2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C308-1463-444E-8ABD-2653706D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Save as </a:t>
            </a:r>
            <a:r>
              <a:rPr lang="en-SG" dirty="0" err="1"/>
              <a:t>xlsm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4F573-534C-40FB-8669-60910159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2081234"/>
            <a:ext cx="10177929" cy="38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1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BCF3-3BC2-408B-8AB8-147A1B80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Developer – Insert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EE353-6A01-4816-8EFA-8C24B9AB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75151"/>
            <a:ext cx="10218420" cy="35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1DBF-5804-4980-BC62-C623E54F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button and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D4FF5-2DD5-48F1-B96C-AFC01051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18" y="2515646"/>
            <a:ext cx="6096000" cy="3313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3D66B-9733-4F81-85FA-6975D6FF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27" y="1838325"/>
            <a:ext cx="3891831" cy="448627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8316E00-2E29-4B6E-AD71-A3959A2B106C}"/>
              </a:ext>
            </a:extLst>
          </p:cNvPr>
          <p:cNvSpPr/>
          <p:nvPr/>
        </p:nvSpPr>
        <p:spPr>
          <a:xfrm>
            <a:off x="3902636" y="500230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36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7F65-7815-4B21-851B-E912462C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Value in cell – Repeat the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AC520-A2CE-4C65-B776-4BDDEF1E7F67}"/>
              </a:ext>
            </a:extLst>
          </p:cNvPr>
          <p:cNvSpPr txBox="1"/>
          <p:nvPr/>
        </p:nvSpPr>
        <p:spPr>
          <a:xfrm>
            <a:off x="955824" y="2281535"/>
            <a:ext cx="6097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 </a:t>
            </a:r>
            <a:r>
              <a:rPr lang="en-US" dirty="0" err="1"/>
              <a:t>ChangeValue</a:t>
            </a:r>
            <a:r>
              <a:rPr lang="en-US" dirty="0"/>
              <a:t>()</a:t>
            </a:r>
          </a:p>
          <a:p>
            <a:r>
              <a:rPr lang="en-US" dirty="0"/>
              <a:t>Range("f3").Value = Range("f3").Value + 2</a:t>
            </a:r>
          </a:p>
          <a:p>
            <a:r>
              <a:rPr lang="en-US" dirty="0"/>
              <a:t>End Sub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3967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D2FE-94A8-4F6C-8C7B-24E8FA61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0139-8D34-4E22-AFE2-2D690A8F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https://www.tutorialspoint.com/vba/vba_variables.htm</a:t>
            </a:r>
          </a:p>
        </p:txBody>
      </p:sp>
    </p:spTree>
    <p:extLst>
      <p:ext uri="{BB962C8B-B14F-4D97-AF65-F5344CB8AC3E}">
        <p14:creationId xmlns:p14="http://schemas.microsoft.com/office/powerpoint/2010/main" val="1551350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50D2-0155-421B-85E3-3FB3FC59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Variable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DCC2E-BE43-4E74-A1FC-0B3899A8D7F0}"/>
              </a:ext>
            </a:extLst>
          </p:cNvPr>
          <p:cNvSpPr txBox="1"/>
          <p:nvPr/>
        </p:nvSpPr>
        <p:spPr>
          <a:xfrm>
            <a:off x="840317" y="2501900"/>
            <a:ext cx="743161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Sub a()</a:t>
            </a:r>
          </a:p>
          <a:p>
            <a:r>
              <a:rPr lang="en-US"/>
              <a:t>Dim a As Integer</a:t>
            </a:r>
          </a:p>
          <a:p>
            <a:r>
              <a:rPr lang="en-US"/>
              <a:t>a = 5.4</a:t>
            </a:r>
          </a:p>
          <a:p>
            <a:r>
              <a:rPr lang="en-US"/>
              <a:t>MsgBox a</a:t>
            </a:r>
          </a:p>
          <a:p>
            <a:r>
              <a:rPr lang="en-US"/>
              <a:t>Dim b As String</a:t>
            </a:r>
          </a:p>
          <a:p>
            <a:r>
              <a:rPr lang="en-US"/>
              <a:t>b = "123"</a:t>
            </a:r>
          </a:p>
          <a:p>
            <a:r>
              <a:rPr lang="en-US"/>
              <a:t>MsgBox b</a:t>
            </a:r>
          </a:p>
          <a:p>
            <a:r>
              <a:rPr lang="en-US"/>
              <a:t>Dim c As Double</a:t>
            </a:r>
          </a:p>
          <a:p>
            <a:r>
              <a:rPr lang="en-US"/>
              <a:t>c = 3.142</a:t>
            </a:r>
          </a:p>
          <a:p>
            <a:r>
              <a:rPr lang="en-US"/>
              <a:t>MsgBox c</a:t>
            </a:r>
          </a:p>
          <a:p>
            <a:r>
              <a:rPr lang="en-US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002713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A19E-AE1C-4AD8-B4B1-1274BCC9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5C0C6-8ABD-43B9-BFF5-D3895106F21E}"/>
              </a:ext>
            </a:extLst>
          </p:cNvPr>
          <p:cNvSpPr txBox="1"/>
          <p:nvPr/>
        </p:nvSpPr>
        <p:spPr>
          <a:xfrm>
            <a:off x="838200" y="1981935"/>
            <a:ext cx="1029927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Sub </a:t>
            </a:r>
            <a:r>
              <a:rPr lang="en-SG" sz="1400" dirty="0" err="1"/>
              <a:t>say_helloworld_Click</a:t>
            </a:r>
            <a:r>
              <a:rPr lang="en-SG" sz="1400" dirty="0"/>
              <a:t>()</a:t>
            </a:r>
          </a:p>
          <a:p>
            <a:r>
              <a:rPr lang="en-SG" sz="1400" dirty="0"/>
              <a:t>   Dim password As String</a:t>
            </a:r>
          </a:p>
          <a:p>
            <a:r>
              <a:rPr lang="en-SG" sz="1400" dirty="0"/>
              <a:t>   password = "Admin#1"</a:t>
            </a:r>
          </a:p>
          <a:p>
            <a:endParaRPr lang="en-SG" sz="1400" dirty="0"/>
          </a:p>
          <a:p>
            <a:r>
              <a:rPr lang="en-SG" sz="1400" dirty="0"/>
              <a:t>   Dim </a:t>
            </a:r>
            <a:r>
              <a:rPr lang="en-SG" sz="1400" dirty="0" err="1"/>
              <a:t>num</a:t>
            </a:r>
            <a:r>
              <a:rPr lang="en-SG" sz="1400" dirty="0"/>
              <a:t> As Integer</a:t>
            </a:r>
          </a:p>
          <a:p>
            <a:r>
              <a:rPr lang="en-SG" sz="1400" dirty="0"/>
              <a:t>   </a:t>
            </a:r>
            <a:r>
              <a:rPr lang="en-SG" sz="1400" dirty="0" err="1"/>
              <a:t>num</a:t>
            </a:r>
            <a:r>
              <a:rPr lang="en-SG" sz="1400" dirty="0"/>
              <a:t> = 1234</a:t>
            </a:r>
          </a:p>
          <a:p>
            <a:endParaRPr lang="en-SG" sz="1400" dirty="0"/>
          </a:p>
          <a:p>
            <a:r>
              <a:rPr lang="en-SG" sz="1400" dirty="0"/>
              <a:t>   Dim </a:t>
            </a:r>
            <a:r>
              <a:rPr lang="en-SG" sz="1400" dirty="0" err="1"/>
              <a:t>BirthDay</a:t>
            </a:r>
            <a:r>
              <a:rPr lang="en-SG" sz="1400" dirty="0"/>
              <a:t> As Date</a:t>
            </a:r>
          </a:p>
          <a:p>
            <a:r>
              <a:rPr lang="en-SG" sz="1400" dirty="0"/>
              <a:t>   </a:t>
            </a:r>
            <a:r>
              <a:rPr lang="en-SG" sz="1400" dirty="0" err="1"/>
              <a:t>BirthDay</a:t>
            </a:r>
            <a:r>
              <a:rPr lang="en-SG" sz="1400" dirty="0"/>
              <a:t> = </a:t>
            </a:r>
            <a:r>
              <a:rPr lang="en-SG" sz="1400" dirty="0" err="1"/>
              <a:t>DateValue</a:t>
            </a:r>
            <a:r>
              <a:rPr lang="en-SG" sz="1400" dirty="0"/>
              <a:t>("30 / 10 / 2020")</a:t>
            </a:r>
          </a:p>
          <a:p>
            <a:endParaRPr lang="en-SG" sz="1400" dirty="0"/>
          </a:p>
          <a:p>
            <a:r>
              <a:rPr lang="en-SG" sz="1400" dirty="0"/>
              <a:t>'</a:t>
            </a:r>
            <a:r>
              <a:rPr lang="en-SG" sz="1400" dirty="0" err="1"/>
              <a:t>chr</a:t>
            </a:r>
            <a:r>
              <a:rPr lang="en-SG" sz="1400" dirty="0"/>
              <a:t>(10) is line feed =&gt; next line</a:t>
            </a:r>
          </a:p>
          <a:p>
            <a:r>
              <a:rPr lang="en-SG" sz="1400" dirty="0"/>
              <a:t>   </a:t>
            </a:r>
            <a:r>
              <a:rPr lang="en-SG" sz="1400" dirty="0" err="1"/>
              <a:t>MsgBox</a:t>
            </a:r>
            <a:r>
              <a:rPr lang="en-SG" sz="1400" dirty="0"/>
              <a:t> "</a:t>
            </a:r>
            <a:r>
              <a:rPr lang="en-SG" sz="1400" dirty="0" err="1"/>
              <a:t>Passowrd</a:t>
            </a:r>
            <a:r>
              <a:rPr lang="en-SG" sz="1400" dirty="0"/>
              <a:t> is " &amp; password &amp; </a:t>
            </a:r>
            <a:r>
              <a:rPr lang="en-SG" sz="1400" dirty="0" err="1"/>
              <a:t>Chr</a:t>
            </a:r>
            <a:r>
              <a:rPr lang="en-SG" sz="1400" dirty="0"/>
              <a:t>(10) &amp; "Value of </a:t>
            </a:r>
            <a:r>
              <a:rPr lang="en-SG" sz="1400" dirty="0" err="1"/>
              <a:t>num</a:t>
            </a:r>
            <a:r>
              <a:rPr lang="en-SG" sz="1400" dirty="0"/>
              <a:t> is " &amp; </a:t>
            </a:r>
            <a:r>
              <a:rPr lang="en-SG" sz="1400" dirty="0" err="1"/>
              <a:t>num</a:t>
            </a:r>
            <a:r>
              <a:rPr lang="en-SG" sz="1400" dirty="0"/>
              <a:t> &amp; </a:t>
            </a:r>
            <a:r>
              <a:rPr lang="en-SG" sz="1400" dirty="0" err="1"/>
              <a:t>Chr</a:t>
            </a:r>
            <a:r>
              <a:rPr lang="en-SG" sz="1400" dirty="0"/>
              <a:t>(10) &amp; "Value of Birthday is " &amp; </a:t>
            </a:r>
            <a:r>
              <a:rPr lang="en-SG" sz="1400" dirty="0" err="1"/>
              <a:t>BirthDay</a:t>
            </a:r>
            <a:endParaRPr lang="en-SG" sz="1400" dirty="0"/>
          </a:p>
          <a:p>
            <a:endParaRPr lang="en-SG" sz="1400" dirty="0"/>
          </a:p>
          <a:p>
            <a:r>
              <a:rPr lang="en-SG" sz="1400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19168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19729-B97B-4D29-AD68-E1ED008A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65" y="360997"/>
            <a:ext cx="9324376" cy="59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9448-3AAC-44DA-AC22-683D99C3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MsgBox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45887-7573-4018-AB97-1FC19B3F605A}"/>
              </a:ext>
            </a:extLst>
          </p:cNvPr>
          <p:cNvSpPr txBox="1"/>
          <p:nvPr/>
        </p:nvSpPr>
        <p:spPr>
          <a:xfrm>
            <a:off x="974235" y="2136338"/>
            <a:ext cx="93971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 </a:t>
            </a:r>
            <a:r>
              <a:rPr lang="en-US" dirty="0" err="1"/>
              <a:t>MessageBox_Demo</a:t>
            </a:r>
            <a:r>
              <a:rPr lang="en-US" dirty="0"/>
              <a:t>()</a:t>
            </a:r>
          </a:p>
          <a:p>
            <a:r>
              <a:rPr lang="en-US" dirty="0"/>
              <a:t>   'Message Box with just prompt message</a:t>
            </a:r>
          </a:p>
          <a:p>
            <a:r>
              <a:rPr lang="en-US" dirty="0"/>
              <a:t>   </a:t>
            </a:r>
            <a:r>
              <a:rPr lang="en-US" dirty="0" err="1"/>
              <a:t>MsgBox</a:t>
            </a:r>
            <a:r>
              <a:rPr lang="en-US" dirty="0"/>
              <a:t> ("Welcome")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'try 1 2 and 3</a:t>
            </a:r>
          </a:p>
          <a:p>
            <a:r>
              <a:rPr lang="en-US" dirty="0"/>
              <a:t>   Dim a As Integer</a:t>
            </a:r>
          </a:p>
          <a:p>
            <a:r>
              <a:rPr lang="en-US" dirty="0"/>
              <a:t>   a = </a:t>
            </a:r>
            <a:r>
              <a:rPr lang="en-US" dirty="0" err="1"/>
              <a:t>MsgBox</a:t>
            </a:r>
            <a:r>
              <a:rPr lang="en-US" dirty="0"/>
              <a:t>("Do you like blue color?", 1)</a:t>
            </a:r>
          </a:p>
          <a:p>
            <a:r>
              <a:rPr lang="en-US" dirty="0"/>
              <a:t>   ' Assume that you press No Button</a:t>
            </a:r>
          </a:p>
          <a:p>
            <a:r>
              <a:rPr lang="en-US" dirty="0"/>
              <a:t>   </a:t>
            </a:r>
            <a:r>
              <a:rPr lang="en-US" dirty="0" err="1"/>
              <a:t>MsgBox</a:t>
            </a:r>
            <a:r>
              <a:rPr lang="en-US" dirty="0"/>
              <a:t> ("The Value of a is " &amp; a)</a:t>
            </a:r>
          </a:p>
          <a:p>
            <a:r>
              <a:rPr lang="en-US" dirty="0"/>
              <a:t>End Sub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27C203-98BF-493C-B06A-F9A32D0CD28F}"/>
              </a:ext>
            </a:extLst>
          </p:cNvPr>
          <p:cNvCxnSpPr/>
          <p:nvPr/>
        </p:nvCxnSpPr>
        <p:spPr>
          <a:xfrm>
            <a:off x="2595914" y="3381439"/>
            <a:ext cx="2117235" cy="47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09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E028-6087-4E98-8AC1-E6EAB5CA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 Area using Function – only highlight fa()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2BE8E-0D8B-4474-A967-EC85D07FC0DF}"/>
              </a:ext>
            </a:extLst>
          </p:cNvPr>
          <p:cNvSpPr txBox="1"/>
          <p:nvPr/>
        </p:nvSpPr>
        <p:spPr>
          <a:xfrm>
            <a:off x="943551" y="2392973"/>
            <a:ext cx="60970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Function </a:t>
            </a:r>
            <a:r>
              <a:rPr lang="en-SG" dirty="0" err="1"/>
              <a:t>findArea</a:t>
            </a:r>
            <a:r>
              <a:rPr lang="en-SG" dirty="0"/>
              <a:t>()</a:t>
            </a:r>
          </a:p>
          <a:p>
            <a:r>
              <a:rPr lang="en-SG" dirty="0"/>
              <a:t>   Dim Length As Double</a:t>
            </a:r>
          </a:p>
          <a:p>
            <a:r>
              <a:rPr lang="en-SG" dirty="0"/>
              <a:t>   Dim Width As Double</a:t>
            </a:r>
          </a:p>
          <a:p>
            <a:r>
              <a:rPr lang="en-SG" dirty="0"/>
              <a:t>   Length = </a:t>
            </a:r>
            <a:r>
              <a:rPr lang="en-SG" dirty="0" err="1"/>
              <a:t>InputBox</a:t>
            </a:r>
            <a:r>
              <a:rPr lang="en-SG" dirty="0"/>
              <a:t>("Enter Length ")</a:t>
            </a:r>
          </a:p>
          <a:p>
            <a:r>
              <a:rPr lang="en-SG" dirty="0"/>
              <a:t>   Width = </a:t>
            </a:r>
            <a:r>
              <a:rPr lang="en-SG" dirty="0" err="1"/>
              <a:t>InputBox</a:t>
            </a:r>
            <a:r>
              <a:rPr lang="en-SG" dirty="0"/>
              <a:t>("Enter Width ")</a:t>
            </a:r>
          </a:p>
          <a:p>
            <a:r>
              <a:rPr lang="en-SG" dirty="0"/>
              <a:t>   </a:t>
            </a:r>
            <a:r>
              <a:rPr lang="en-SG" dirty="0" err="1"/>
              <a:t>findArea</a:t>
            </a:r>
            <a:r>
              <a:rPr lang="en-SG" dirty="0"/>
              <a:t> = Length * Width</a:t>
            </a:r>
          </a:p>
          <a:p>
            <a:r>
              <a:rPr lang="en-SG" dirty="0"/>
              <a:t>End Function</a:t>
            </a:r>
          </a:p>
          <a:p>
            <a:endParaRPr lang="en-SG" dirty="0"/>
          </a:p>
          <a:p>
            <a:r>
              <a:rPr lang="en-SG" dirty="0"/>
              <a:t>Sub fa()</a:t>
            </a:r>
          </a:p>
          <a:p>
            <a:r>
              <a:rPr lang="en-SG" dirty="0"/>
              <a:t>    </a:t>
            </a:r>
            <a:r>
              <a:rPr lang="en-SG" dirty="0" err="1"/>
              <a:t>MsgBox</a:t>
            </a:r>
            <a:r>
              <a:rPr lang="en-SG" dirty="0"/>
              <a:t> (</a:t>
            </a:r>
            <a:r>
              <a:rPr lang="en-SG" dirty="0" err="1"/>
              <a:t>findArea</a:t>
            </a:r>
            <a:r>
              <a:rPr lang="en-SG" dirty="0"/>
              <a:t>)</a:t>
            </a:r>
          </a:p>
          <a:p>
            <a:r>
              <a:rPr lang="en-SG" dirty="0"/>
              <a:t>End Sub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A97FC-DA8A-4234-8727-B5FDC0F5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555" y="2490918"/>
            <a:ext cx="5860752" cy="26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80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16BC-31C4-4773-A4AA-D42CA7F1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4387C-3781-4E62-A5CB-288E2C5477A0}"/>
              </a:ext>
            </a:extLst>
          </p:cNvPr>
          <p:cNvSpPr txBox="1"/>
          <p:nvPr/>
        </p:nvSpPr>
        <p:spPr>
          <a:xfrm>
            <a:off x="919004" y="2210678"/>
            <a:ext cx="60970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 </a:t>
            </a:r>
            <a:r>
              <a:rPr lang="en-US" dirty="0" err="1"/>
              <a:t>if_demo_Click</a:t>
            </a:r>
            <a:r>
              <a:rPr lang="en-US" dirty="0"/>
              <a:t>()</a:t>
            </a:r>
          </a:p>
          <a:p>
            <a:r>
              <a:rPr lang="en-US" dirty="0"/>
              <a:t>   Dim x As Integer</a:t>
            </a:r>
          </a:p>
          <a:p>
            <a:r>
              <a:rPr lang="en-US" dirty="0"/>
              <a:t>   Dim y As Integer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x = 234</a:t>
            </a:r>
          </a:p>
          <a:p>
            <a:r>
              <a:rPr lang="en-US" dirty="0"/>
              <a:t>   y = 32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If x &gt; y Then</a:t>
            </a:r>
          </a:p>
          <a:p>
            <a:r>
              <a:rPr lang="en-US" dirty="0"/>
              <a:t>      </a:t>
            </a:r>
            <a:r>
              <a:rPr lang="en-US" dirty="0" err="1"/>
              <a:t>MsgBox</a:t>
            </a:r>
            <a:r>
              <a:rPr lang="en-US" dirty="0"/>
              <a:t> "X is Greater than Y"</a:t>
            </a:r>
          </a:p>
          <a:p>
            <a:r>
              <a:rPr lang="en-US" dirty="0"/>
              <a:t>   End If</a:t>
            </a:r>
          </a:p>
          <a:p>
            <a:r>
              <a:rPr lang="en-US" dirty="0"/>
              <a:t>End Sub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6253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090E-1974-480D-8904-ACDA3694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If then 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002DA-377B-464F-9D17-812556D9952A}"/>
              </a:ext>
            </a:extLst>
          </p:cNvPr>
          <p:cNvSpPr txBox="1"/>
          <p:nvPr/>
        </p:nvSpPr>
        <p:spPr>
          <a:xfrm>
            <a:off x="1011057" y="2333416"/>
            <a:ext cx="6097022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Sub a()</a:t>
            </a:r>
          </a:p>
          <a:p>
            <a:r>
              <a:rPr lang="en-US" dirty="0">
                <a:ea typeface="+mn-lt"/>
                <a:cs typeface="+mn-lt"/>
              </a:rPr>
              <a:t>Dim a As Integer</a:t>
            </a:r>
          </a:p>
          <a:p>
            <a:r>
              <a:rPr lang="en-US" dirty="0">
                <a:ea typeface="+mn-lt"/>
                <a:cs typeface="+mn-lt"/>
              </a:rPr>
              <a:t>a = </a:t>
            </a:r>
            <a:r>
              <a:rPr lang="en-US" dirty="0" err="1">
                <a:ea typeface="+mn-lt"/>
                <a:cs typeface="+mn-lt"/>
              </a:rPr>
              <a:t>InputBox</a:t>
            </a:r>
            <a:r>
              <a:rPr lang="en-US" dirty="0">
                <a:ea typeface="+mn-lt"/>
                <a:cs typeface="+mn-lt"/>
              </a:rPr>
              <a:t>("please enter a value ")</a:t>
            </a:r>
          </a:p>
          <a:p>
            <a:r>
              <a:rPr lang="en-US" dirty="0">
                <a:ea typeface="+mn-lt"/>
                <a:cs typeface="+mn-lt"/>
              </a:rPr>
              <a:t>If a = 5 Then</a:t>
            </a:r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MsgBox</a:t>
            </a:r>
            <a:r>
              <a:rPr lang="en-US" dirty="0">
                <a:ea typeface="+mn-lt"/>
                <a:cs typeface="+mn-lt"/>
              </a:rPr>
              <a:t> "a is 5"</a:t>
            </a:r>
          </a:p>
          <a:p>
            <a:r>
              <a:rPr lang="en-US" dirty="0" err="1">
                <a:ea typeface="+mn-lt"/>
                <a:cs typeface="+mn-lt"/>
              </a:rPr>
              <a:t>ElseIf</a:t>
            </a:r>
            <a:r>
              <a:rPr lang="en-US" dirty="0">
                <a:ea typeface="+mn-lt"/>
                <a:cs typeface="+mn-lt"/>
              </a:rPr>
              <a:t> a = 6 Then</a:t>
            </a:r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MsgBox</a:t>
            </a:r>
            <a:r>
              <a:rPr lang="en-US" dirty="0">
                <a:ea typeface="+mn-lt"/>
                <a:cs typeface="+mn-lt"/>
              </a:rPr>
              <a:t> "a=6"</a:t>
            </a:r>
          </a:p>
          <a:p>
            <a:r>
              <a:rPr lang="en-US" dirty="0">
                <a:ea typeface="+mn-lt"/>
                <a:cs typeface="+mn-lt"/>
              </a:rPr>
              <a:t>Else</a:t>
            </a:r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MsgBox</a:t>
            </a:r>
            <a:r>
              <a:rPr lang="en-US" dirty="0">
                <a:ea typeface="+mn-lt"/>
                <a:cs typeface="+mn-lt"/>
              </a:rPr>
              <a:t> "a is not 5 or 6"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End If</a:t>
            </a:r>
          </a:p>
          <a:p>
            <a:r>
              <a:rPr lang="en-US" dirty="0">
                <a:ea typeface="+mn-lt"/>
                <a:cs typeface="+mn-lt"/>
              </a:rPr>
              <a:t>End Sub</a:t>
            </a:r>
            <a:endParaRPr lang="en-SG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660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413C-8004-4D35-94C3-07101CC1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C5466-10B6-42CC-85EA-ABBDAB46436A}"/>
              </a:ext>
            </a:extLst>
          </p:cNvPr>
          <p:cNvSpPr txBox="1"/>
          <p:nvPr/>
        </p:nvSpPr>
        <p:spPr>
          <a:xfrm>
            <a:off x="672503" y="3899976"/>
            <a:ext cx="7629716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Sub </a:t>
            </a:r>
            <a:r>
              <a:rPr lang="en-US" dirty="0" err="1"/>
              <a:t>Constant_demo_Click</a:t>
            </a:r>
            <a:r>
              <a:rPr lang="en-US" dirty="0"/>
              <a:t>()</a:t>
            </a:r>
          </a:p>
          <a:p>
            <a:r>
              <a:rPr lang="en-US" dirty="0"/>
              <a:t>   Dim a As Integer</a:t>
            </a:r>
          </a:p>
          <a:p>
            <a:r>
              <a:rPr lang="en-US" dirty="0"/>
              <a:t>   a = 10</a:t>
            </a:r>
            <a:endParaRPr lang="en-US" dirty="0">
              <a:cs typeface="Calibri"/>
            </a:endParaRPr>
          </a:p>
          <a:p>
            <a:r>
              <a:rPr lang="en-US" dirty="0"/>
              <a:t>   For </a:t>
            </a:r>
            <a:r>
              <a:rPr lang="en-US" dirty="0" err="1"/>
              <a:t>i</a:t>
            </a:r>
            <a:r>
              <a:rPr lang="en-US" dirty="0"/>
              <a:t> = 0 To a Step 2</a:t>
            </a:r>
          </a:p>
          <a:p>
            <a:r>
              <a:rPr lang="en-US" dirty="0"/>
              <a:t>      </a:t>
            </a:r>
            <a:r>
              <a:rPr lang="en-US" dirty="0" err="1"/>
              <a:t>MsgBox</a:t>
            </a:r>
            <a:r>
              <a:rPr lang="en-US" dirty="0"/>
              <a:t> "The value is </a:t>
            </a:r>
            <a:r>
              <a:rPr lang="en-US" dirty="0" err="1"/>
              <a:t>i</a:t>
            </a:r>
            <a:r>
              <a:rPr lang="en-US" dirty="0"/>
              <a:t> is : " &amp;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Next</a:t>
            </a:r>
          </a:p>
          <a:p>
            <a:r>
              <a:rPr lang="en-US" dirty="0"/>
              <a:t>End Sub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B71C2-D3E5-44A2-B085-D38153E6FC5B}"/>
              </a:ext>
            </a:extLst>
          </p:cNvPr>
          <p:cNvSpPr txBox="1"/>
          <p:nvPr/>
        </p:nvSpPr>
        <p:spPr>
          <a:xfrm>
            <a:off x="672503" y="1636321"/>
            <a:ext cx="6097022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Sub b()</a:t>
            </a:r>
          </a:p>
          <a:p>
            <a:r>
              <a:rPr lang="en-US" dirty="0">
                <a:ea typeface="+mn-lt"/>
                <a:cs typeface="+mn-lt"/>
              </a:rPr>
              <a:t>For a = 1 To 5</a:t>
            </a:r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MsgBox</a:t>
            </a:r>
            <a:r>
              <a:rPr lang="en-US" dirty="0">
                <a:ea typeface="+mn-lt"/>
                <a:cs typeface="+mn-lt"/>
              </a:rPr>
              <a:t> a</a:t>
            </a:r>
          </a:p>
          <a:p>
            <a:r>
              <a:rPr lang="en-US" dirty="0">
                <a:ea typeface="+mn-lt"/>
                <a:cs typeface="+mn-lt"/>
              </a:rPr>
              <a:t>Next</a:t>
            </a:r>
          </a:p>
          <a:p>
            <a:r>
              <a:rPr lang="en-US" dirty="0">
                <a:ea typeface="+mn-lt"/>
                <a:cs typeface="+mn-lt"/>
              </a:rPr>
              <a:t>End Sub</a:t>
            </a:r>
            <a:endParaRPr lang="en-SG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246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A9B3-FAB5-40D5-9733-84AA6D76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While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E6E3B-8F64-403E-B322-F62DF4748D80}"/>
              </a:ext>
            </a:extLst>
          </p:cNvPr>
          <p:cNvSpPr txBox="1"/>
          <p:nvPr/>
        </p:nvSpPr>
        <p:spPr>
          <a:xfrm>
            <a:off x="1121522" y="1924892"/>
            <a:ext cx="60970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Sub </a:t>
            </a:r>
            <a:r>
              <a:rPr lang="en-SG" dirty="0" err="1"/>
              <a:t>While_Loop_Example</a:t>
            </a:r>
            <a:r>
              <a:rPr lang="en-SG" dirty="0"/>
              <a:t>()</a:t>
            </a:r>
          </a:p>
          <a:p>
            <a:endParaRPr lang="en-SG" dirty="0"/>
          </a:p>
          <a:p>
            <a:r>
              <a:rPr lang="en-SG" dirty="0"/>
              <a:t>   Dim </a:t>
            </a:r>
            <a:r>
              <a:rPr lang="en-SG" dirty="0" err="1"/>
              <a:t>LTotal</a:t>
            </a:r>
            <a:r>
              <a:rPr lang="en-SG" dirty="0"/>
              <a:t> As Integer</a:t>
            </a:r>
          </a:p>
          <a:p>
            <a:endParaRPr lang="en-SG" dirty="0"/>
          </a:p>
          <a:p>
            <a:r>
              <a:rPr lang="en-SG" dirty="0"/>
              <a:t>   </a:t>
            </a:r>
            <a:r>
              <a:rPr lang="en-SG" dirty="0" err="1"/>
              <a:t>LTotal</a:t>
            </a:r>
            <a:r>
              <a:rPr lang="en-SG" dirty="0"/>
              <a:t> = 1</a:t>
            </a:r>
          </a:p>
          <a:p>
            <a:endParaRPr lang="en-SG" dirty="0"/>
          </a:p>
          <a:p>
            <a:r>
              <a:rPr lang="en-SG" dirty="0"/>
              <a:t>   While </a:t>
            </a:r>
            <a:r>
              <a:rPr lang="en-SG" dirty="0" err="1"/>
              <a:t>LTotal</a:t>
            </a:r>
            <a:r>
              <a:rPr lang="en-SG" dirty="0"/>
              <a:t> &lt; 5</a:t>
            </a:r>
          </a:p>
          <a:p>
            <a:r>
              <a:rPr lang="en-SG" dirty="0"/>
              <a:t>      </a:t>
            </a:r>
            <a:r>
              <a:rPr lang="en-SG" dirty="0" err="1"/>
              <a:t>MsgBox</a:t>
            </a:r>
            <a:r>
              <a:rPr lang="en-SG" dirty="0"/>
              <a:t> (</a:t>
            </a:r>
            <a:r>
              <a:rPr lang="en-SG" dirty="0" err="1"/>
              <a:t>LTotal</a:t>
            </a:r>
            <a:r>
              <a:rPr lang="en-SG" dirty="0"/>
              <a:t>)</a:t>
            </a:r>
          </a:p>
          <a:p>
            <a:r>
              <a:rPr lang="en-SG" dirty="0"/>
              <a:t>      </a:t>
            </a:r>
            <a:r>
              <a:rPr lang="en-SG" dirty="0" err="1"/>
              <a:t>LTotal</a:t>
            </a:r>
            <a:r>
              <a:rPr lang="en-SG" dirty="0"/>
              <a:t> = </a:t>
            </a:r>
            <a:r>
              <a:rPr lang="en-SG" dirty="0" err="1"/>
              <a:t>LTotal</a:t>
            </a:r>
            <a:r>
              <a:rPr lang="en-SG" dirty="0"/>
              <a:t> + 1</a:t>
            </a:r>
          </a:p>
          <a:p>
            <a:r>
              <a:rPr lang="en-SG" dirty="0"/>
              <a:t>   Wend</a:t>
            </a:r>
          </a:p>
          <a:p>
            <a:endParaRPr lang="en-SG" dirty="0"/>
          </a:p>
          <a:p>
            <a:r>
              <a:rPr lang="en-SG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98405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1A84-C299-4087-9290-25F92765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98" y="3065367"/>
            <a:ext cx="10515600" cy="1325563"/>
          </a:xfrm>
        </p:spPr>
        <p:txBody>
          <a:bodyPr/>
          <a:lstStyle/>
          <a:p>
            <a:r>
              <a:rPr lang="en-SG" dirty="0"/>
              <a:t>VBA in Business Valuation</a:t>
            </a:r>
          </a:p>
        </p:txBody>
      </p:sp>
    </p:spTree>
    <p:extLst>
      <p:ext uri="{BB962C8B-B14F-4D97-AF65-F5344CB8AC3E}">
        <p14:creationId xmlns:p14="http://schemas.microsoft.com/office/powerpoint/2010/main" val="168338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21366AE-96AC-4182-9DA0-B6F4566FC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Macros can be created in two ways: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2556EEC-710E-4A15-8B86-37DEAE839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Recording</a:t>
            </a:r>
          </a:p>
          <a:p>
            <a:pPr lvl="1"/>
            <a:r>
              <a:rPr lang="en-US" altLang="en-US"/>
              <a:t>plan actions you need to automate</a:t>
            </a:r>
          </a:p>
          <a:p>
            <a:pPr lvl="1"/>
            <a:r>
              <a:rPr lang="en-US" altLang="en-US"/>
              <a:t>Tools&gt;Record a new macro</a:t>
            </a:r>
          </a:p>
          <a:p>
            <a:pPr lvl="1"/>
            <a:r>
              <a:rPr lang="en-US" altLang="en-US"/>
              <a:t>perform actions you need to automate</a:t>
            </a:r>
          </a:p>
          <a:p>
            <a:pPr lvl="1"/>
            <a:r>
              <a:rPr lang="en-US" altLang="en-US"/>
              <a:t>stop recording</a:t>
            </a:r>
          </a:p>
          <a:p>
            <a:r>
              <a:rPr lang="en-US" altLang="en-US"/>
              <a:t>Writing macros in VBA</a:t>
            </a:r>
          </a:p>
          <a:p>
            <a:r>
              <a:rPr lang="en-US" altLang="en-US"/>
              <a:t>Tools&gt;macros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6778-2D4C-4AEB-96BC-B53B3025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38BD7-3D55-4BA5-AC0D-D1464CD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2230711"/>
            <a:ext cx="9486900" cy="33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7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E1835-401D-41A1-8809-8C74F6C5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97088"/>
            <a:ext cx="9105900" cy="306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6B73F-AF6A-4401-B21B-7936852C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30" y="3596185"/>
            <a:ext cx="8138160" cy="27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191C88-A8EB-4CB6-A0CF-B18F1346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09" y="258390"/>
            <a:ext cx="10515600" cy="1325563"/>
          </a:xfrm>
        </p:spPr>
        <p:txBody>
          <a:bodyPr/>
          <a:lstStyle/>
          <a:p>
            <a:r>
              <a:rPr lang="en-SG" dirty="0"/>
              <a:t>Record Macro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CF3F8-57FD-4A95-AFA1-077224B4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852358"/>
            <a:ext cx="9585960" cy="4288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46B10-3955-3FC7-2C2E-696C11F0E6CE}"/>
              </a:ext>
            </a:extLst>
          </p:cNvPr>
          <p:cNvSpPr txBox="1"/>
          <p:nvPr/>
        </p:nvSpPr>
        <p:spPr>
          <a:xfrm>
            <a:off x="4270484" y="1037162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=sum($C$1:$C$3)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2E24DC-6DE7-8311-60BE-AFFFEC44D463}"/>
              </a:ext>
            </a:extLst>
          </p:cNvPr>
          <p:cNvCxnSpPr/>
          <p:nvPr/>
        </p:nvCxnSpPr>
        <p:spPr>
          <a:xfrm flipH="1">
            <a:off x="2270234" y="1403131"/>
            <a:ext cx="2853559" cy="286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68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7754-0607-49D7-9BD0-EF3522F4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0"/>
            <a:ext cx="10515600" cy="1325563"/>
          </a:xfrm>
        </p:spPr>
        <p:txBody>
          <a:bodyPr/>
          <a:lstStyle/>
          <a:p>
            <a:r>
              <a:rPr lang="en-SG" dirty="0"/>
              <a:t>Delete and 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FCCC2-D2BE-46D6-929B-6207233C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67966"/>
            <a:ext cx="7551420" cy="2710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13A66-4DDB-4362-87C0-F3075400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3919337"/>
            <a:ext cx="5307330" cy="27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3F39-1B78-44E0-B264-B5BF13BB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 =sum(b3:b5) then top recording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98664-C5B2-463E-B80B-A6440C1D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978348"/>
            <a:ext cx="9669780" cy="3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6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72F4-E46C-4D2B-81AC-494ED20F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Run Marco (must be </a:t>
            </a:r>
            <a:r>
              <a:rPr lang="en-SG"/>
              <a:t>same position)</a:t>
            </a:r>
            <a:br>
              <a:rPr lang="en-SG"/>
            </a:b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591ED-9316-4020-BE7B-F0940ADF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260719"/>
            <a:ext cx="9105900" cy="309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3DC6-92C2-443E-916B-B94386C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first VBA (print hello)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C5B43-F4F3-41D2-AA6B-014AF30E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968756"/>
            <a:ext cx="9799846" cy="37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4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6F7C-DE36-59E8-1C99-D1D53C76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View Project 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AC182-7615-405D-A1BE-6FE40EF8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22" y="2017643"/>
            <a:ext cx="5824514" cy="39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0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0DA8-F607-40EC-BB45-CF171C28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Module</a:t>
            </a: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429BE5-F680-45E8-A60B-A2774C8A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64" y="922328"/>
            <a:ext cx="5665694" cy="4331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8F9B45-CBB0-84D1-954B-6642F6DA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4" y="1518977"/>
            <a:ext cx="3747518" cy="19734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1BD0F-7420-BF54-C948-1ABC6D3C12B8}"/>
              </a:ext>
            </a:extLst>
          </p:cNvPr>
          <p:cNvCxnSpPr>
            <a:cxnSpLocks/>
          </p:cNvCxnSpPr>
          <p:nvPr/>
        </p:nvCxnSpPr>
        <p:spPr>
          <a:xfrm flipH="1">
            <a:off x="2467304" y="1269124"/>
            <a:ext cx="673227" cy="9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6BBB3BA-5BB8-9FD7-9210-E8B59A2BA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01" y="4076920"/>
            <a:ext cx="2823206" cy="22138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7ED30B-4E44-0E88-2BEC-CF7DD7AC4CFA}"/>
              </a:ext>
            </a:extLst>
          </p:cNvPr>
          <p:cNvSpPr txBox="1"/>
          <p:nvPr/>
        </p:nvSpPr>
        <p:spPr>
          <a:xfrm>
            <a:off x="838200" y="3799490"/>
            <a:ext cx="134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Save as </a:t>
            </a:r>
            <a:r>
              <a:rPr lang="en-SG" dirty="0" err="1"/>
              <a:t>xlsm</a:t>
            </a:r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12A5E1-7F7A-F83D-3FB9-601B9055D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300" y="3492460"/>
            <a:ext cx="3618848" cy="17245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C41DB2-7B43-DD95-1AA9-CE403FE54C3D}"/>
              </a:ext>
            </a:extLst>
          </p:cNvPr>
          <p:cNvSpPr txBox="1"/>
          <p:nvPr/>
        </p:nvSpPr>
        <p:spPr>
          <a:xfrm>
            <a:off x="5305386" y="5058509"/>
            <a:ext cx="60973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 print1()</a:t>
            </a:r>
          </a:p>
          <a:p>
            <a:r>
              <a:rPr lang="en-US" dirty="0"/>
              <a:t>a = 1</a:t>
            </a:r>
          </a:p>
          <a:p>
            <a:r>
              <a:rPr lang="en-US" dirty="0" err="1"/>
              <a:t>MsgBox</a:t>
            </a:r>
            <a:r>
              <a:rPr lang="en-US" dirty="0"/>
              <a:t> (a)</a:t>
            </a:r>
          </a:p>
          <a:p>
            <a:r>
              <a:rPr lang="en-US" dirty="0"/>
              <a:t>b = "hello"</a:t>
            </a:r>
          </a:p>
          <a:p>
            <a:r>
              <a:rPr lang="en-US" dirty="0" err="1"/>
              <a:t>MsgBox</a:t>
            </a:r>
            <a:r>
              <a:rPr lang="en-US" dirty="0"/>
              <a:t> (b)</a:t>
            </a:r>
          </a:p>
          <a:p>
            <a:r>
              <a:rPr lang="en-US" dirty="0"/>
              <a:t>End Sub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313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2117</Words>
  <Application>Microsoft Macintosh PowerPoint</Application>
  <PresentationFormat>宽屏</PresentationFormat>
  <Paragraphs>302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Macro-Enabled Worksheet</vt:lpstr>
      <vt:lpstr>VBA</vt:lpstr>
      <vt:lpstr>Install Developer</vt:lpstr>
      <vt:lpstr>PowerPoint 演示文稿</vt:lpstr>
      <vt:lpstr>Record Macro</vt:lpstr>
      <vt:lpstr>Type =sum(b3:b5) then top recording</vt:lpstr>
      <vt:lpstr>Run Marco (must be same position) </vt:lpstr>
      <vt:lpstr>Create first VBA (print hello)</vt:lpstr>
      <vt:lpstr>View Project Explorer</vt:lpstr>
      <vt:lpstr>Create Module</vt:lpstr>
      <vt:lpstr>Create Buttons</vt:lpstr>
      <vt:lpstr>Assign Macro</vt:lpstr>
      <vt:lpstr>Insert Module</vt:lpstr>
      <vt:lpstr>VBA</vt:lpstr>
      <vt:lpstr>Save as xlsm (macro)</vt:lpstr>
      <vt:lpstr>Practice 1</vt:lpstr>
      <vt:lpstr>Assumption</vt:lpstr>
      <vt:lpstr>BV</vt:lpstr>
      <vt:lpstr>PowerPoint 演示文稿</vt:lpstr>
      <vt:lpstr>PowerPoint 演示文稿</vt:lpstr>
      <vt:lpstr>Optional</vt:lpstr>
      <vt:lpstr>Print hello – Save as PrintHello module</vt:lpstr>
      <vt:lpstr>Change Module Name</vt:lpstr>
      <vt:lpstr>Save as xlsm</vt:lpstr>
      <vt:lpstr>Developer – Insert Button</vt:lpstr>
      <vt:lpstr>Add button and module</vt:lpstr>
      <vt:lpstr>Change Value in cell – Repeat the process</vt:lpstr>
      <vt:lpstr>Basic VBA</vt:lpstr>
      <vt:lpstr>Variable</vt:lpstr>
      <vt:lpstr>Variable</vt:lpstr>
      <vt:lpstr>MsgBox</vt:lpstr>
      <vt:lpstr>Find Area using Function – only highlight fa()</vt:lpstr>
      <vt:lpstr>If statement</vt:lpstr>
      <vt:lpstr>If then else</vt:lpstr>
      <vt:lpstr>For Loop</vt:lpstr>
      <vt:lpstr>While loop</vt:lpstr>
      <vt:lpstr>VBA in Business Valuation</vt:lpstr>
      <vt:lpstr>Macros can be created in two ways:</vt:lpstr>
      <vt:lpstr>Recording</vt:lpstr>
      <vt:lpstr>PowerPoint 演示文稿</vt:lpstr>
      <vt:lpstr>Delete and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Teoh Teik Toe</dc:creator>
  <cp:lastModifiedBy>#SHEN HAONAN#</cp:lastModifiedBy>
  <cp:revision>52</cp:revision>
  <dcterms:created xsi:type="dcterms:W3CDTF">2021-10-14T22:09:55Z</dcterms:created>
  <dcterms:modified xsi:type="dcterms:W3CDTF">2022-08-06T06:10:46Z</dcterms:modified>
</cp:coreProperties>
</file>