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7" r:id="rId3"/>
    <p:sldId id="264" r:id="rId4"/>
    <p:sldId id="392" r:id="rId5"/>
    <p:sldId id="394" r:id="rId6"/>
    <p:sldId id="395" r:id="rId7"/>
    <p:sldId id="396" r:id="rId8"/>
    <p:sldId id="398" r:id="rId9"/>
    <p:sldId id="397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34ACF6-56E4-45F7-8B9E-C3D9E4ACD0C0}">
          <p14:sldIdLst>
            <p14:sldId id="267"/>
            <p14:sldId id="264"/>
            <p14:sldId id="392"/>
            <p14:sldId id="394"/>
            <p14:sldId id="395"/>
            <p14:sldId id="396"/>
            <p14:sldId id="398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C22"/>
    <a:srgbClr val="E6E6E6"/>
    <a:srgbClr val="27AE60"/>
    <a:srgbClr val="A7A7A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6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918" y="-198"/>
      </p:cViewPr>
      <p:guideLst>
        <p:guide orient="horz" pos="2160"/>
        <p:guide pos="3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605F-1A4D-4A94-9C87-C31F0C633A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AE5F8-4071-44C1-AE9E-CE6B0161F4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140" y="2908300"/>
            <a:ext cx="91039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+mn-ea"/>
              </a:rPr>
              <a:t>第</a:t>
            </a:r>
            <a:r>
              <a:rPr lang="zh-CN" altLang="en-US" sz="3200" dirty="0" smtClean="0">
                <a:latin typeface="+mn-ea"/>
              </a:rPr>
              <a:t>四课</a:t>
            </a:r>
            <a:r>
              <a:rPr lang="zh-CN" altLang="en-US" sz="3200" dirty="0">
                <a:latin typeface="+mn-ea"/>
              </a:rPr>
              <a:t>：</a:t>
            </a:r>
            <a:endParaRPr lang="zh-CN" altLang="en-US" sz="3200" dirty="0">
              <a:latin typeface="+mn-ea"/>
            </a:endParaRPr>
          </a:p>
          <a:p>
            <a:endParaRPr lang="zh-CN" altLang="en-US" sz="3200" dirty="0">
              <a:latin typeface="+mn-ea"/>
            </a:endParaRPr>
          </a:p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3200" dirty="0">
                <a:latin typeface="+mn-ea"/>
              </a:rPr>
              <a:t>流程控制</a:t>
            </a:r>
            <a:r>
              <a:rPr lang="zh-CN" altLang="en-US" sz="3200" dirty="0">
                <a:latin typeface="+mn-ea"/>
              </a:rPr>
              <a:t>语句</a:t>
            </a:r>
            <a:endParaRPr lang="zh-CN" altLang="en-US" sz="3200" dirty="0">
              <a:latin typeface="+mn-ea"/>
            </a:endParaRPr>
          </a:p>
        </p:txBody>
      </p:sp>
      <p:sp>
        <p:nvSpPr>
          <p:cNvPr id="9" name="直角三角形 8"/>
          <p:cNvSpPr/>
          <p:nvPr/>
        </p:nvSpPr>
        <p:spPr>
          <a:xfrm rot="5400000">
            <a:off x="-635" y="-6350"/>
            <a:ext cx="876300" cy="876300"/>
          </a:xfrm>
          <a:prstGeom prst="rtTriangle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1065" y="1278255"/>
            <a:ext cx="5752465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E67C22"/>
                </a:solidFill>
              </a:rPr>
              <a:t>Python</a:t>
            </a:r>
            <a:r>
              <a:rPr lang="zh-CN" altLang="en-US" sz="6000" dirty="0" smtClean="0">
                <a:solidFill>
                  <a:srgbClr val="E67C22"/>
                </a:solidFill>
              </a:rPr>
              <a:t>基础课程</a:t>
            </a:r>
            <a:endParaRPr lang="zh-CN" altLang="en-US" sz="6000" dirty="0">
              <a:solidFill>
                <a:srgbClr val="E67C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5080" y="192083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62915" y="185733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48005" y="1698931"/>
            <a:ext cx="10915650" cy="542925"/>
            <a:chOff x="1001" y="2060"/>
            <a:chExt cx="17190" cy="855"/>
          </a:xfrm>
        </p:grpSpPr>
        <p:sp>
          <p:nvSpPr>
            <p:cNvPr id="6" name="椭圆 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548005" y="2619681"/>
            <a:ext cx="10915650" cy="542925"/>
            <a:chOff x="1001" y="2060"/>
            <a:chExt cx="17190" cy="855"/>
          </a:xfrm>
        </p:grpSpPr>
        <p:sp>
          <p:nvSpPr>
            <p:cNvPr id="16" name="椭圆 15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48005" y="3450896"/>
            <a:ext cx="10868025" cy="461645"/>
            <a:chOff x="1001" y="2060"/>
            <a:chExt cx="17115" cy="727"/>
          </a:xfrm>
        </p:grpSpPr>
        <p:sp>
          <p:nvSpPr>
            <p:cNvPr id="27" name="椭圆 26"/>
            <p:cNvSpPr/>
            <p:nvPr/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3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001" y="2787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4675" y="2574318"/>
            <a:ext cx="10868025" cy="3327372"/>
            <a:chOff x="1076" y="-2553"/>
            <a:chExt cx="17115" cy="5468"/>
          </a:xfrm>
        </p:grpSpPr>
        <p:sp>
          <p:nvSpPr>
            <p:cNvPr id="44" name="文本框 43"/>
            <p:cNvSpPr txBox="1"/>
            <p:nvPr/>
          </p:nvSpPr>
          <p:spPr>
            <a:xfrm>
              <a:off x="1857" y="-2553"/>
              <a:ext cx="6250" cy="6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Python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的循环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语句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724535" y="1717224"/>
            <a:ext cx="10868025" cy="2975426"/>
            <a:chOff x="1076" y="-4331"/>
            <a:chExt cx="17115" cy="7246"/>
          </a:xfrm>
        </p:grpSpPr>
        <p:sp>
          <p:nvSpPr>
            <p:cNvPr id="54" name="文本框 53"/>
            <p:cNvSpPr txBox="1"/>
            <p:nvPr/>
          </p:nvSpPr>
          <p:spPr>
            <a:xfrm>
              <a:off x="1621" y="-4331"/>
              <a:ext cx="4387" cy="8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Python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if-else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语句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76" y="2915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0610" y="3424104"/>
            <a:ext cx="2785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嵌套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74675" y="4129711"/>
            <a:ext cx="10868025" cy="461645"/>
            <a:chOff x="1001" y="2060"/>
            <a:chExt cx="17115" cy="727"/>
          </a:xfrm>
        </p:grpSpPr>
        <p:sp>
          <p:nvSpPr>
            <p:cNvPr id="21" name="椭圆 20"/>
            <p:cNvSpPr/>
            <p:nvPr>
              <p:custDataLst>
                <p:tags r:id="rId2"/>
              </p:custDataLst>
            </p:nvPr>
          </p:nvSpPr>
          <p:spPr>
            <a:xfrm>
              <a:off x="1001" y="2075"/>
              <a:ext cx="585" cy="58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3"/>
              </p:custDataLst>
            </p:nvPr>
          </p:nvSpPr>
          <p:spPr>
            <a:xfrm>
              <a:off x="1046" y="2060"/>
              <a:ext cx="4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4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cxnSp>
          <p:nvCxnSpPr>
            <p:cNvPr id="23" name="直接连接符 22"/>
            <p:cNvCxnSpPr/>
            <p:nvPr>
              <p:custDataLst>
                <p:tags r:id="rId4"/>
              </p:custDataLst>
            </p:nvPr>
          </p:nvCxnSpPr>
          <p:spPr>
            <a:xfrm>
              <a:off x="1001" y="2787"/>
              <a:ext cx="17115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1070610" y="4136390"/>
            <a:ext cx="402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Python中break和continue关键字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26854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控制结构之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if-else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97815" y="880745"/>
            <a:ext cx="49491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If</a:t>
            </a: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Python 条件语句是通过一条或多条语句的执行结果（True 或者 False）来决定执行的代码块。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if condition_1: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statement_block_1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elif condition_2: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statement_block_2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else: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statement_block_3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如果 "condition_1" 为 True 将执行 "statement_block_1" 块语句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如果 "condition_1" 为False，将判断 "condition_2"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72"/>
          <p:cNvCxnSpPr/>
          <p:nvPr/>
        </p:nvCxnSpPr>
        <p:spPr>
          <a:xfrm>
            <a:off x="5459949" y="714435"/>
            <a:ext cx="0" cy="554355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73090" y="1179195"/>
            <a:ext cx="58585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如果"condition_2" 为 True 将执行 "statement_block_2" 块语句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 "condition_2" 为False，将执行"statement_block_3"块语句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29184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控制结构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之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match...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case</a:t>
            </a:r>
            <a:endParaRPr lang="en-US" altLang="zh-CN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4255" y="987425"/>
            <a:ext cx="999807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Python match...case 的条件判断，match 后的对象会依次与 case 后的内容进行匹配，如果匹配成功，则执行匹配到的表达式，否则直接跳过，_ 可以匹配一切。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格式：</a:t>
            </a:r>
            <a:endParaRPr lang="zh-CN" altLang="en-US"/>
          </a:p>
          <a:p>
            <a:r>
              <a:rPr lang="zh-CN" altLang="en-US"/>
              <a:t>match subject:</a:t>
            </a:r>
            <a:endParaRPr lang="zh-CN" altLang="en-US"/>
          </a:p>
          <a:p>
            <a:r>
              <a:rPr lang="zh-CN" altLang="en-US"/>
              <a:t>    case &lt;pattern_1&gt;:</a:t>
            </a:r>
            <a:endParaRPr lang="zh-CN" altLang="en-US"/>
          </a:p>
          <a:p>
            <a:r>
              <a:rPr lang="zh-CN" altLang="en-US"/>
              <a:t>        &lt;action_1&gt;</a:t>
            </a:r>
            <a:endParaRPr lang="zh-CN" altLang="en-US"/>
          </a:p>
          <a:p>
            <a:r>
              <a:rPr lang="zh-CN" altLang="en-US"/>
              <a:t>    case &lt;pattern_2&gt;:</a:t>
            </a:r>
            <a:endParaRPr lang="zh-CN" altLang="en-US"/>
          </a:p>
          <a:p>
            <a:r>
              <a:rPr lang="zh-CN" altLang="en-US"/>
              <a:t>        &lt;action_2&gt;</a:t>
            </a:r>
            <a:endParaRPr lang="zh-CN" altLang="en-US"/>
          </a:p>
          <a:p>
            <a:r>
              <a:rPr lang="zh-CN" altLang="en-US"/>
              <a:t>    case &lt;pattern_3&gt;:</a:t>
            </a:r>
            <a:endParaRPr lang="zh-CN" altLang="en-US"/>
          </a:p>
          <a:p>
            <a:r>
              <a:rPr lang="zh-CN" altLang="en-US"/>
              <a:t>        &lt;action_3&gt;</a:t>
            </a:r>
            <a:endParaRPr lang="zh-CN" altLang="en-US"/>
          </a:p>
          <a:p>
            <a:r>
              <a:rPr lang="zh-CN" altLang="en-US"/>
              <a:t>    case _:</a:t>
            </a:r>
            <a:endParaRPr lang="zh-CN" altLang="en-US"/>
          </a:p>
          <a:p>
            <a:r>
              <a:rPr lang="zh-CN" altLang="en-US"/>
              <a:t>        &lt;action_wildcard&gt;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 case 也可以设置多个匹配条件，条件使用 ｜ 隔开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3104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控制结构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之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0725" y="825500"/>
            <a:ext cx="3733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while</a:t>
            </a: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while 判断条件(condition)：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	执行语句(statements)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2355" y="2187575"/>
            <a:ext cx="2882900" cy="20491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以内的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奇数</a:t>
            </a:r>
            <a:endParaRPr lang="en-US" altLang="zh-CN" dirty="0" err="1"/>
          </a:p>
          <a:p>
            <a:endParaRPr lang="en-US" altLang="zh-CN" dirty="0" err="1"/>
          </a:p>
          <a:p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6897BB"/>
                </a:solidFill>
              </a:rPr>
              <a:t>1</a:t>
            </a:r>
            <a:br>
              <a:rPr lang="en-US" altLang="zh-CN" dirty="0">
                <a:solidFill>
                  <a:srgbClr val="6897BB"/>
                </a:solidFill>
              </a:rPr>
            </a:br>
            <a:r>
              <a:rPr lang="en-US" altLang="zh-CN" b="1" dirty="0" err="1">
                <a:solidFill>
                  <a:srgbClr val="CC7832"/>
                </a:solidFill>
              </a:rPr>
              <a:t>while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>
                <a:solidFill>
                  <a:srgbClr val="6897BB"/>
                </a:solidFill>
              </a:rPr>
              <a:t>10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CC7832"/>
                </a:solidFill>
              </a:rPr>
              <a:t>print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/>
              <a:t>i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rgbClr val="6897BB"/>
                </a:solidFill>
              </a:rPr>
              <a:t>2</a:t>
            </a:r>
            <a:br>
              <a:rPr lang="en-US" altLang="zh-CN" dirty="0">
                <a:solidFill>
                  <a:srgbClr val="6897BB"/>
                </a:solidFill>
              </a:rPr>
            </a:br>
            <a:endParaRPr lang="zh-CN" altLang="en-US" dirty="0"/>
          </a:p>
        </p:txBody>
      </p:sp>
      <p:pic>
        <p:nvPicPr>
          <p:cNvPr id="18" name="图片 17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9370" y="1520825"/>
            <a:ext cx="42862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28155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控制结构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之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6260" y="1121410"/>
            <a:ext cx="101396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Python for 循环可以遍历任何可迭代对象，如一个列表或者一个字符串。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格式：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for &lt;variable&gt; in &lt;sequence&gt;: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&lt;statements&gt;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else: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   &lt;statements&gt;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range()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函数配合进行循环条件的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控制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控制结构之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循环嵌套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6260" y="1121410"/>
            <a:ext cx="101396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循环嵌套输出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9*9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乘法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口诀表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for i in range(1, 10):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for j in range(1,i+1):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    print(i,'*',j,'=',i*j,end='  ')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   print()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080" y="320675"/>
            <a:ext cx="488950" cy="370205"/>
            <a:chOff x="-8" y="505"/>
            <a:chExt cx="770" cy="649"/>
          </a:xfrm>
          <a:solidFill>
            <a:srgbClr val="E67C22"/>
          </a:solidFill>
        </p:grpSpPr>
        <p:sp>
          <p:nvSpPr>
            <p:cNvPr id="10" name="矩形 9"/>
            <p:cNvSpPr/>
            <p:nvPr/>
          </p:nvSpPr>
          <p:spPr>
            <a:xfrm>
              <a:off x="-8" y="505"/>
              <a:ext cx="616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2" y="506"/>
              <a:ext cx="120" cy="6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2915" y="314325"/>
            <a:ext cx="42106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控制结构之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  <a:r>
              <a:rPr lang="zh-CN" altLang="en-US" sz="20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</a:t>
            </a:r>
            <a:endParaRPr lang="zh-CN" altLang="en-US" sz="20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58520" y="2413635"/>
            <a:ext cx="9639300" cy="1015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continue</a:t>
            </a: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 继续下一个循环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 语句被用来告诉 Python 跳过当前循环块中的剩余语句，然后继续进行下一轮循环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 flipV="1">
            <a:off x="-1270" y="6809740"/>
            <a:ext cx="12185650" cy="76200"/>
          </a:xfrm>
          <a:prstGeom prst="rect">
            <a:avLst/>
          </a:prstGeom>
          <a:solidFill>
            <a:srgbClr val="E67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6935" y="3514090"/>
            <a:ext cx="7812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pass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Python pass是空语句，是为了保持程序结构的完整性。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7128" y="4429145"/>
            <a:ext cx="41662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numlist</a:t>
            </a:r>
            <a:r>
              <a:rPr lang="en-US" altLang="zh-CN" dirty="0"/>
              <a:t> = [</a:t>
            </a:r>
            <a:r>
              <a:rPr lang="en-US" altLang="zh-CN" dirty="0">
                <a:solidFill>
                  <a:srgbClr val="6897BB"/>
                </a:solidFill>
              </a:rPr>
              <a:t>13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15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30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22</a:t>
            </a:r>
            <a:r>
              <a:rPr lang="en-US" altLang="zh-CN" dirty="0">
                <a:solidFill>
                  <a:srgbClr val="CC7832"/>
                </a:solidFill>
              </a:rPr>
              <a:t>, </a:t>
            </a:r>
            <a:r>
              <a:rPr lang="en-US" altLang="zh-CN" dirty="0">
                <a:solidFill>
                  <a:srgbClr val="6897BB"/>
                </a:solidFill>
              </a:rPr>
              <a:t>19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b="1" dirty="0" err="1">
                <a:solidFill>
                  <a:srgbClr val="CC7832"/>
                </a:solidFill>
              </a:rPr>
              <a:t>for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CC7832"/>
                </a:solidFill>
              </a:rPr>
              <a:t>in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/>
              <a:t>numlist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CC7832"/>
                </a:solidFill>
              </a:rPr>
              <a:t>if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>
                <a:solidFill>
                  <a:srgbClr val="6897BB"/>
                </a:solidFill>
              </a:rPr>
              <a:t>20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>
                <a:solidFill>
                  <a:srgbClr val="CC7832"/>
                </a:solidFill>
              </a:rPr>
              <a:t>pass</a:t>
            </a:r>
            <a:br>
              <a:rPr lang="en-US" altLang="zh-CN" b="1" dirty="0">
                <a:solidFill>
                  <a:srgbClr val="CC7832"/>
                </a:solidFill>
              </a:rPr>
            </a:br>
            <a:r>
              <a:rPr lang="en-US" altLang="zh-CN" b="1" dirty="0">
                <a:solidFill>
                  <a:srgbClr val="CC7832"/>
                </a:solidFill>
              </a:rPr>
              <a:t>    </a:t>
            </a:r>
            <a:r>
              <a:rPr lang="en-US" altLang="zh-CN" b="1" dirty="0" err="1">
                <a:solidFill>
                  <a:srgbClr val="CC7832"/>
                </a:solidFill>
              </a:rPr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 err="1">
                <a:solidFill>
                  <a:srgbClr val="CC7832"/>
                </a:solidFill>
              </a:rPr>
              <a:t>print</a:t>
            </a:r>
            <a:r>
              <a:rPr lang="en-US" altLang="zh-CN" b="1" dirty="0">
                <a:solidFill>
                  <a:srgbClr val="CC7832"/>
                </a:solidFill>
              </a:rPr>
              <a:t> </a:t>
            </a:r>
            <a:r>
              <a:rPr lang="en-US" altLang="zh-CN" dirty="0" err="1"/>
              <a:t>numlist.index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6935" y="1128395"/>
            <a:ext cx="9639300" cy="1015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break</a:t>
            </a: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 跳出</a:t>
            </a:r>
            <a:r>
              <a:rPr lang="zh-CN" altLang="en-US" sz="1600" dirty="0">
                <a:solidFill>
                  <a:srgbClr val="E67C22"/>
                </a:solidFill>
                <a:latin typeface="微软雅黑" panose="020B0503020204020204" charset="-122"/>
                <a:ea typeface="微软雅黑" panose="020B0503020204020204" charset="-122"/>
              </a:rPr>
              <a:t>当前循环</a:t>
            </a:r>
            <a:endParaRPr lang="en-US" altLang="zh-CN" sz="1600" dirty="0">
              <a:solidFill>
                <a:srgbClr val="E67C2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 语句可以跳出 for 和 while 的循环体。如果你从 for 或 while 循环中终止，任何对应的循环 else 块将不执行。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 fontAlgn="auto">
              <a:lnSpc>
                <a:spcPct val="150000"/>
              </a:lnSpc>
              <a:buClrTx/>
              <a:buSzTx/>
              <a:buFontTx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8986d2d3-e651-4107-a048-e429b9dd5c7f"/>
  <p:tag name="COMMONDATA" val="eyJoZGlkIjoiYTY1MWIwYmE4YzBjZjQ5YjliMjhkMDg1MzY2MDZhNTU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1474</Words>
  <Application>WPS 演示</Application>
  <PresentationFormat>自定义</PresentationFormat>
  <Paragraphs>109</Paragraphs>
  <Slides>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Calibri Light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972</cp:revision>
  <dcterms:created xsi:type="dcterms:W3CDTF">2017-03-19T05:58:00Z</dcterms:created>
  <dcterms:modified xsi:type="dcterms:W3CDTF">2023-03-26T13:18:11Z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B8FC2C1FF0D94CEE8A55E550B469F666</vt:lpwstr>
  </property>
</Properties>
</file>