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67" r:id="rId3"/>
    <p:sldId id="264" r:id="rId4"/>
    <p:sldId id="392" r:id="rId5"/>
    <p:sldId id="393" r:id="rId6"/>
    <p:sldId id="394" r:id="rId7"/>
    <p:sldId id="395" r:id="rId8"/>
    <p:sldId id="396" r:id="rId9"/>
    <p:sldId id="398" r:id="rId10"/>
    <p:sldId id="399" r:id="rId11"/>
    <p:sldId id="400" r:id="rId12"/>
    <p:sldId id="401" r:id="rId13"/>
    <p:sldId id="402" r:id="rId14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334ACF6-56E4-45F7-8B9E-C3D9E4ACD0C0}">
          <p14:sldIdLst>
            <p14:sldId id="267"/>
            <p14:sldId id="264"/>
            <p14:sldId id="392"/>
            <p14:sldId id="393"/>
            <p14:sldId id="394"/>
            <p14:sldId id="395"/>
            <p14:sldId id="396"/>
            <p14:sldId id="398"/>
            <p14:sldId id="399"/>
            <p14:sldId id="400"/>
            <p14:sldId id="401"/>
            <p14:sldId id="4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44" userDrawn="1">
          <p15:clr>
            <a:srgbClr val="A4A3A4"/>
          </p15:clr>
        </p15:guide>
        <p15:guide id="2" pos="38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7C22"/>
    <a:srgbClr val="E6E6E6"/>
    <a:srgbClr val="27AE60"/>
    <a:srgbClr val="A7A7A7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26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-918" y="-198"/>
      </p:cViewPr>
      <p:guideLst>
        <p:guide orient="horz" pos="2144"/>
        <p:guide pos="3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07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5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E7605F-1A4D-4A94-9C87-C31F0C633A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CAE5F8-4071-44C1-AE9E-CE6B0161F47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 flipV="1">
            <a:off x="-1270" y="6809740"/>
            <a:ext cx="12185650" cy="76200"/>
          </a:xfrm>
          <a:prstGeom prst="rect">
            <a:avLst/>
          </a:prstGeom>
          <a:solidFill>
            <a:srgbClr val="E67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247140" y="2908300"/>
            <a:ext cx="910399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+mn-ea"/>
              </a:rPr>
              <a:t>第</a:t>
            </a:r>
            <a:r>
              <a:rPr lang="zh-CN" altLang="en-US" sz="3200" dirty="0" smtClean="0">
                <a:latin typeface="+mn-ea"/>
              </a:rPr>
              <a:t>三课</a:t>
            </a:r>
            <a:r>
              <a:rPr lang="zh-CN" altLang="en-US" sz="3200" dirty="0">
                <a:latin typeface="+mn-ea"/>
              </a:rPr>
              <a:t>：</a:t>
            </a:r>
            <a:endParaRPr lang="zh-CN" altLang="en-US" sz="3200" dirty="0">
              <a:latin typeface="+mn-ea"/>
            </a:endParaRPr>
          </a:p>
          <a:p>
            <a:endParaRPr lang="zh-CN" altLang="en-US" sz="3200" dirty="0">
              <a:latin typeface="+mn-ea"/>
            </a:endParaRPr>
          </a:p>
          <a:p>
            <a:pPr algn="ctr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CN" altLang="en-US" sz="3200" dirty="0">
                <a:latin typeface="+mn-ea"/>
              </a:rPr>
              <a:t>基本数据类型</a:t>
            </a:r>
            <a:r>
              <a:rPr lang="en-US" altLang="zh-CN" sz="3200" dirty="0">
                <a:latin typeface="+mn-ea"/>
              </a:rPr>
              <a:t>—</a:t>
            </a:r>
            <a:r>
              <a:rPr lang="zh-CN" altLang="en-US" sz="3200" dirty="0">
                <a:latin typeface="+mn-ea"/>
              </a:rPr>
              <a:t>列表、元组、字典</a:t>
            </a:r>
            <a:r>
              <a:rPr lang="zh-CN" altLang="en-US" sz="3200" dirty="0">
                <a:latin typeface="+mn-ea"/>
                <a:sym typeface="+mn-ea"/>
              </a:rPr>
              <a:t>和集合</a:t>
            </a:r>
            <a:endParaRPr lang="zh-CN" altLang="en-US" sz="3200" dirty="0">
              <a:latin typeface="+mn-ea"/>
            </a:endParaRPr>
          </a:p>
        </p:txBody>
      </p:sp>
      <p:sp>
        <p:nvSpPr>
          <p:cNvPr id="9" name="直角三角形 8"/>
          <p:cNvSpPr/>
          <p:nvPr/>
        </p:nvSpPr>
        <p:spPr>
          <a:xfrm rot="5400000">
            <a:off x="-635" y="-6350"/>
            <a:ext cx="876300" cy="876300"/>
          </a:xfrm>
          <a:prstGeom prst="rtTriangle">
            <a:avLst/>
          </a:prstGeom>
          <a:solidFill>
            <a:srgbClr val="E67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01065" y="1278255"/>
            <a:ext cx="5752465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rgbClr val="E67C22"/>
                </a:solidFill>
              </a:rPr>
              <a:t>Python</a:t>
            </a:r>
            <a:r>
              <a:rPr lang="zh-CN" altLang="en-US" sz="6000" dirty="0" smtClean="0">
                <a:solidFill>
                  <a:srgbClr val="E67C22"/>
                </a:solidFill>
              </a:rPr>
              <a:t>基础课程</a:t>
            </a:r>
            <a:endParaRPr lang="zh-CN" altLang="en-US" sz="6000" dirty="0">
              <a:solidFill>
                <a:srgbClr val="E67C2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5080" y="320675"/>
            <a:ext cx="488950" cy="370205"/>
            <a:chOff x="-8" y="505"/>
            <a:chExt cx="770" cy="649"/>
          </a:xfrm>
          <a:solidFill>
            <a:srgbClr val="E67C22"/>
          </a:solidFill>
        </p:grpSpPr>
        <p:sp>
          <p:nvSpPr>
            <p:cNvPr id="10" name="矩形 9"/>
            <p:cNvSpPr/>
            <p:nvPr/>
          </p:nvSpPr>
          <p:spPr>
            <a:xfrm>
              <a:off x="-8" y="505"/>
              <a:ext cx="616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42" y="506"/>
              <a:ext cx="120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462915" y="314325"/>
            <a:ext cx="28009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Python</a:t>
            </a:r>
            <a:r>
              <a:rPr lang="zh-CN" altLang="en-US" sz="20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字典</a:t>
            </a:r>
            <a:r>
              <a:rPr lang="en-US" altLang="zh-CN" sz="20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Dictionary</a:t>
            </a:r>
            <a:endParaRPr lang="zh-CN" altLang="en-US" sz="2000" dirty="0">
              <a:solidFill>
                <a:srgbClr val="E67C2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73" name="直接连接符 72"/>
          <p:cNvCxnSpPr/>
          <p:nvPr/>
        </p:nvCxnSpPr>
        <p:spPr>
          <a:xfrm>
            <a:off x="5570117" y="690310"/>
            <a:ext cx="0" cy="5543550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242343" y="803244"/>
            <a:ext cx="45830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</a:rPr>
              <a:t>字典遍历</a:t>
            </a:r>
            <a:endParaRPr lang="en-US" altLang="zh-CN" sz="1600" dirty="0">
              <a:solidFill>
                <a:srgbClr val="E67C2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方法一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    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方法二</a:t>
            </a:r>
            <a:endParaRPr lang="en-US" altLang="zh-CN" sz="16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-1270" y="6809740"/>
            <a:ext cx="12185650" cy="76200"/>
          </a:xfrm>
          <a:prstGeom prst="rect">
            <a:avLst/>
          </a:prstGeom>
          <a:solidFill>
            <a:srgbClr val="E67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86080" y="1779784"/>
            <a:ext cx="50405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rgbClr val="CC7832"/>
                </a:solidFill>
              </a:rPr>
              <a:t>for </a:t>
            </a:r>
            <a:r>
              <a:rPr lang="en-US" altLang="zh-CN"/>
              <a:t>key</a:t>
            </a:r>
            <a:r>
              <a:rPr lang="en-US" altLang="zh-CN">
                <a:solidFill>
                  <a:srgbClr val="CC7832"/>
                </a:solidFill>
              </a:rPr>
              <a:t>, </a:t>
            </a:r>
            <a:r>
              <a:rPr lang="en-US" altLang="zh-CN"/>
              <a:t>value </a:t>
            </a:r>
            <a:r>
              <a:rPr lang="en-US" altLang="zh-CN" b="1">
                <a:solidFill>
                  <a:srgbClr val="CC7832"/>
                </a:solidFill>
              </a:rPr>
              <a:t>in </a:t>
            </a:r>
            <a:r>
              <a:rPr lang="en-US" altLang="zh-CN"/>
              <a:t>dict2.items():</a:t>
            </a:r>
            <a:br>
              <a:rPr lang="en-US" altLang="zh-CN"/>
            </a:br>
            <a:r>
              <a:rPr lang="en-US" altLang="zh-CN"/>
              <a:t>    </a:t>
            </a:r>
            <a:r>
              <a:rPr lang="en-US" altLang="zh-CN" b="1">
                <a:solidFill>
                  <a:srgbClr val="CC7832"/>
                </a:solidFill>
              </a:rPr>
              <a:t>print </a:t>
            </a:r>
            <a:r>
              <a:rPr lang="en-US" altLang="zh-CN"/>
              <a:t>key</a:t>
            </a:r>
            <a:r>
              <a:rPr lang="en-US" altLang="zh-CN">
                <a:solidFill>
                  <a:srgbClr val="CC7832"/>
                </a:solidFill>
              </a:rPr>
              <a:t>, </a:t>
            </a:r>
            <a:r>
              <a:rPr lang="en-US" altLang="zh-CN"/>
              <a:t>value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02452" y="333723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CC7832"/>
                </a:solidFill>
              </a:rPr>
              <a:t>for </a:t>
            </a:r>
            <a:r>
              <a:rPr lang="en-US" altLang="zh-CN" dirty="0"/>
              <a:t>key </a:t>
            </a:r>
            <a:r>
              <a:rPr lang="en-US" altLang="zh-CN" b="1" dirty="0">
                <a:solidFill>
                  <a:srgbClr val="CC7832"/>
                </a:solidFill>
              </a:rPr>
              <a:t>in </a:t>
            </a:r>
            <a:r>
              <a:rPr lang="en-US" altLang="zh-CN" dirty="0"/>
              <a:t>dict2.keys():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>
                <a:solidFill>
                  <a:srgbClr val="CC7832"/>
                </a:solidFill>
              </a:rPr>
              <a:t>print </a:t>
            </a:r>
            <a:r>
              <a:rPr lang="en-US" altLang="zh-CN" dirty="0"/>
              <a:t>key</a:t>
            </a:r>
            <a:r>
              <a:rPr lang="en-US" altLang="zh-CN" dirty="0">
                <a:solidFill>
                  <a:srgbClr val="CC7832"/>
                </a:solidFill>
              </a:rPr>
              <a:t>, </a:t>
            </a:r>
            <a:r>
              <a:rPr lang="en-US" altLang="zh-CN" dirty="0"/>
              <a:t>dict2[key]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238771" y="4161186"/>
            <a:ext cx="51575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字典 练习题</a:t>
            </a:r>
            <a:endParaRPr lang="en-US" altLang="zh-CN" sz="1600" dirty="0">
              <a:solidFill>
                <a:srgbClr val="E67C2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、颠倒字典</a:t>
            </a: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dictA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的键和值，</a:t>
            </a: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dictA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{“</a:t>
            </a: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name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”: “</a:t>
            </a: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Xiaoming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”, “</a:t>
            </a: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weight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”: “65”, “</a:t>
            </a: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height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”: “173”}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，输出到另外个字典</a:t>
            </a: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dictB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 </a:t>
            </a: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dictA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的值做键，</a:t>
            </a: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dictA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的键做值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35140" y="921390"/>
            <a:ext cx="6096000" cy="133882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、给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dictB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添加新的元素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key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nickname value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mingming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、打印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dictB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9" name="组 18"/>
          <p:cNvGrpSpPr/>
          <p:nvPr/>
        </p:nvGrpSpPr>
        <p:grpSpPr>
          <a:xfrm>
            <a:off x="5222485" y="2335576"/>
            <a:ext cx="6973677" cy="3215860"/>
            <a:chOff x="5222485" y="2335576"/>
            <a:chExt cx="6973677" cy="3215860"/>
          </a:xfrm>
        </p:grpSpPr>
        <p:sp>
          <p:nvSpPr>
            <p:cNvPr id="17" name="矩形 16"/>
            <p:cNvSpPr/>
            <p:nvPr/>
          </p:nvSpPr>
          <p:spPr>
            <a:xfrm>
              <a:off x="5824271" y="2335576"/>
              <a:ext cx="6096000" cy="203132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zh-CN" dirty="0" err="1"/>
                <a:t>dictA</a:t>
              </a:r>
              <a:r>
                <a:rPr lang="en-US" altLang="zh-CN" dirty="0"/>
                <a:t> = {</a:t>
              </a:r>
              <a:r>
                <a:rPr lang="en-US" altLang="zh-CN" dirty="0">
                  <a:solidFill>
                    <a:srgbClr val="A5C261"/>
                  </a:solidFill>
                </a:rPr>
                <a:t>"name"</a:t>
              </a:r>
              <a:r>
                <a:rPr lang="en-US" altLang="zh-CN" dirty="0"/>
                <a:t>: </a:t>
              </a:r>
              <a:r>
                <a:rPr lang="en-US" altLang="zh-CN" dirty="0">
                  <a:solidFill>
                    <a:srgbClr val="A5C261"/>
                  </a:solidFill>
                </a:rPr>
                <a:t>"</a:t>
              </a:r>
              <a:r>
                <a:rPr lang="en-US" altLang="zh-CN" dirty="0" err="1">
                  <a:solidFill>
                    <a:srgbClr val="A5C261"/>
                  </a:solidFill>
                </a:rPr>
                <a:t>Xiaoming</a:t>
              </a:r>
              <a:r>
                <a:rPr lang="en-US" altLang="zh-CN" dirty="0">
                  <a:solidFill>
                    <a:srgbClr val="A5C261"/>
                  </a:solidFill>
                </a:rPr>
                <a:t>"</a:t>
              </a:r>
              <a:r>
                <a:rPr lang="en-US" altLang="zh-CN" dirty="0">
                  <a:solidFill>
                    <a:srgbClr val="CC7832"/>
                  </a:solidFill>
                </a:rPr>
                <a:t>, </a:t>
              </a:r>
              <a:r>
                <a:rPr lang="en-US" altLang="zh-CN" dirty="0">
                  <a:solidFill>
                    <a:srgbClr val="A5C261"/>
                  </a:solidFill>
                </a:rPr>
                <a:t>"weight"</a:t>
              </a:r>
              <a:r>
                <a:rPr lang="en-US" altLang="zh-CN" dirty="0"/>
                <a:t>: </a:t>
              </a:r>
              <a:r>
                <a:rPr lang="en-US" altLang="zh-CN" dirty="0">
                  <a:solidFill>
                    <a:srgbClr val="A5C261"/>
                  </a:solidFill>
                </a:rPr>
                <a:t>"65"</a:t>
              </a:r>
              <a:r>
                <a:rPr lang="en-US" altLang="zh-CN" dirty="0">
                  <a:solidFill>
                    <a:srgbClr val="CC7832"/>
                  </a:solidFill>
                </a:rPr>
                <a:t>, </a:t>
              </a:r>
              <a:r>
                <a:rPr lang="en-US" altLang="zh-CN" dirty="0">
                  <a:solidFill>
                    <a:srgbClr val="A5C261"/>
                  </a:solidFill>
                </a:rPr>
                <a:t>"height"</a:t>
              </a:r>
              <a:r>
                <a:rPr lang="en-US" altLang="zh-CN" dirty="0"/>
                <a:t>: </a:t>
              </a:r>
              <a:r>
                <a:rPr lang="en-US" altLang="zh-CN" dirty="0">
                  <a:solidFill>
                    <a:srgbClr val="A5C261"/>
                  </a:solidFill>
                </a:rPr>
                <a:t>"173"</a:t>
              </a:r>
              <a:r>
                <a:rPr lang="en-US" altLang="zh-CN" dirty="0"/>
                <a:t>}</a:t>
              </a:r>
              <a:br>
                <a:rPr lang="en-US" altLang="zh-CN" dirty="0"/>
              </a:br>
              <a:r>
                <a:rPr lang="en-US" altLang="zh-CN" dirty="0" err="1"/>
                <a:t>dictB</a:t>
              </a:r>
              <a:r>
                <a:rPr lang="en-US" altLang="zh-CN" dirty="0"/>
                <a:t> = {}</a:t>
              </a:r>
              <a:br>
                <a:rPr lang="en-US" altLang="zh-CN" dirty="0"/>
              </a:br>
              <a:r>
                <a:rPr lang="en-US" altLang="zh-CN" b="1" dirty="0">
                  <a:solidFill>
                    <a:srgbClr val="CC7832"/>
                  </a:solidFill>
                </a:rPr>
                <a:t>for </a:t>
              </a:r>
              <a:r>
                <a:rPr lang="en-US" altLang="zh-CN" dirty="0"/>
                <a:t>key</a:t>
              </a:r>
              <a:r>
                <a:rPr lang="en-US" altLang="zh-CN" dirty="0">
                  <a:solidFill>
                    <a:srgbClr val="CC7832"/>
                  </a:solidFill>
                </a:rPr>
                <a:t>, </a:t>
              </a:r>
              <a:r>
                <a:rPr lang="en-US" altLang="zh-CN" dirty="0"/>
                <a:t>value </a:t>
              </a:r>
              <a:r>
                <a:rPr lang="en-US" altLang="zh-CN" b="1" dirty="0">
                  <a:solidFill>
                    <a:srgbClr val="CC7832"/>
                  </a:solidFill>
                </a:rPr>
                <a:t>in </a:t>
              </a:r>
              <a:r>
                <a:rPr lang="en-US" altLang="zh-CN" dirty="0" err="1"/>
                <a:t>dictA.items</a:t>
              </a:r>
              <a:r>
                <a:rPr lang="en-US" altLang="zh-CN" dirty="0"/>
                <a:t>():</a:t>
              </a:r>
              <a:br>
                <a:rPr lang="en-US" altLang="zh-CN" dirty="0"/>
              </a:br>
              <a:r>
                <a:rPr lang="en-US" altLang="zh-CN" dirty="0"/>
                <a:t>    </a:t>
              </a:r>
              <a:r>
                <a:rPr lang="en-US" altLang="zh-CN" dirty="0" err="1"/>
                <a:t>dictB</a:t>
              </a:r>
              <a:r>
                <a:rPr lang="en-US" altLang="zh-CN" dirty="0"/>
                <a:t>[value] = key</a:t>
              </a:r>
              <a:br>
                <a:rPr lang="en-US" altLang="zh-CN" dirty="0"/>
              </a:br>
              <a:br>
                <a:rPr lang="en-US" altLang="zh-CN" dirty="0"/>
              </a:br>
              <a:r>
                <a:rPr lang="en-US" altLang="zh-CN" dirty="0" err="1"/>
                <a:t>dictB</a:t>
              </a:r>
              <a:r>
                <a:rPr lang="en-US" altLang="zh-CN" dirty="0"/>
                <a:t>[</a:t>
              </a:r>
              <a:r>
                <a:rPr lang="en-US" altLang="zh-CN" dirty="0">
                  <a:solidFill>
                    <a:srgbClr val="A5C261"/>
                  </a:solidFill>
                </a:rPr>
                <a:t>"nickname"</a:t>
              </a:r>
              <a:r>
                <a:rPr lang="en-US" altLang="zh-CN" dirty="0"/>
                <a:t>] = </a:t>
              </a:r>
              <a:r>
                <a:rPr lang="en-US" altLang="zh-CN" dirty="0">
                  <a:solidFill>
                    <a:srgbClr val="A5C261"/>
                  </a:solidFill>
                </a:rPr>
                <a:t>"</a:t>
              </a:r>
              <a:r>
                <a:rPr lang="en-US" altLang="zh-CN" dirty="0" err="1">
                  <a:solidFill>
                    <a:srgbClr val="A5C261"/>
                  </a:solidFill>
                </a:rPr>
                <a:t>mingming</a:t>
              </a:r>
              <a:r>
                <a:rPr lang="en-US" altLang="zh-CN" dirty="0">
                  <a:solidFill>
                    <a:srgbClr val="A5C261"/>
                  </a:solidFill>
                </a:rPr>
                <a:t>"</a:t>
              </a:r>
              <a:br>
                <a:rPr lang="en-US" altLang="zh-CN" dirty="0">
                  <a:solidFill>
                    <a:srgbClr val="A5C261"/>
                  </a:solidFill>
                </a:rPr>
              </a:br>
              <a:r>
                <a:rPr lang="en-US" altLang="zh-CN" b="1" dirty="0">
                  <a:solidFill>
                    <a:srgbClr val="CC7832"/>
                  </a:solidFill>
                </a:rPr>
                <a:t>print </a:t>
              </a:r>
              <a:r>
                <a:rPr lang="en-US" altLang="zh-CN" dirty="0" err="1"/>
                <a:t>dictB</a:t>
              </a:r>
              <a:endParaRPr lang="zh-CN" altLang="en-US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5222485" y="5182104"/>
              <a:ext cx="697367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/>
                <a:t>{'nickname': 'mingming', 'Xiaoming': 'name', '173': 'height', '65': 'weight'}</a:t>
              </a:r>
              <a:endParaRPr lang="zh-CN" altLang="en-US"/>
            </a:p>
          </p:txBody>
        </p:sp>
        <p:sp>
          <p:nvSpPr>
            <p:cNvPr id="30" name="左弧形箭头 29"/>
            <p:cNvSpPr/>
            <p:nvPr/>
          </p:nvSpPr>
          <p:spPr>
            <a:xfrm>
              <a:off x="9320270" y="2696070"/>
              <a:ext cx="1059745" cy="2376175"/>
            </a:xfrm>
            <a:prstGeom prst="curvedLeftArrow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5080" y="320675"/>
            <a:ext cx="488950" cy="370205"/>
            <a:chOff x="-8" y="505"/>
            <a:chExt cx="770" cy="649"/>
          </a:xfrm>
          <a:solidFill>
            <a:srgbClr val="E67C22"/>
          </a:solidFill>
        </p:grpSpPr>
        <p:sp>
          <p:nvSpPr>
            <p:cNvPr id="10" name="矩形 9"/>
            <p:cNvSpPr/>
            <p:nvPr/>
          </p:nvSpPr>
          <p:spPr>
            <a:xfrm>
              <a:off x="-8" y="505"/>
              <a:ext cx="616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42" y="506"/>
              <a:ext cx="120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462915" y="314325"/>
            <a:ext cx="19354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Python</a:t>
            </a:r>
            <a:r>
              <a:rPr lang="zh-CN" altLang="en-US" sz="20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集合</a:t>
            </a:r>
            <a:r>
              <a:rPr lang="en-US" altLang="zh-CN" sz="20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Set</a:t>
            </a:r>
            <a:endParaRPr lang="en-US" altLang="zh-CN" sz="2000" dirty="0">
              <a:solidFill>
                <a:srgbClr val="E67C2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73" name="直接连接符 72"/>
          <p:cNvCxnSpPr/>
          <p:nvPr/>
        </p:nvCxnSpPr>
        <p:spPr>
          <a:xfrm>
            <a:off x="5647235" y="690310"/>
            <a:ext cx="0" cy="5543550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462775" y="1200514"/>
            <a:ext cx="518432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</a:rPr>
              <a:t>集合</a:t>
            </a:r>
            <a:endParaRPr lang="en-US" altLang="zh-CN" sz="1600" dirty="0">
              <a:solidFill>
                <a:srgbClr val="E67C2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集合的创建和赋值</a:t>
            </a:r>
            <a:endParaRPr lang="en-US" altLang="zh-CN" sz="16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    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访问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集合中的值</a:t>
            </a:r>
            <a:endParaRPr lang="en-US" altLang="zh-CN" sz="16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-1270" y="6809740"/>
            <a:ext cx="12185650" cy="76200"/>
          </a:xfrm>
          <a:prstGeom prst="rect">
            <a:avLst/>
          </a:prstGeom>
          <a:solidFill>
            <a:srgbClr val="E67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088380" y="1044519"/>
            <a:ext cx="6096000" cy="299974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成员操作符（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in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not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in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b="1" dirty="0" err="1">
                <a:latin typeface="微软雅黑" panose="020B0503020204020204" charset="-122"/>
                <a:ea typeface="微软雅黑" panose="020B0503020204020204" charset="-122"/>
              </a:rPr>
              <a:t>len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()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628505" y="4346575"/>
            <a:ext cx="353695" cy="92011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zh-CN"/>
              <a:t>3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20336" y="2104328"/>
            <a:ext cx="4955049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set1 = set()</a:t>
            </a:r>
            <a:br>
              <a:rPr lang="en-US" altLang="zh-CN" dirty="0"/>
            </a:br>
            <a:r>
              <a:rPr lang="en-US" altLang="zh-CN" dirty="0" err="1"/>
              <a:t>set</a:t>
            </a:r>
            <a:r>
              <a:rPr lang="en-US" altLang="zh-CN" dirty="0"/>
              <a:t>2 = { </a:t>
            </a:r>
            <a:r>
              <a:rPr lang="en-US" altLang="zh-CN" dirty="0">
                <a:solidFill>
                  <a:srgbClr val="A5C261"/>
                </a:solidFill>
              </a:rPr>
              <a:t>"</a:t>
            </a:r>
            <a:r>
              <a:rPr lang="en-US" altLang="zh-CN" dirty="0" err="1">
                <a:solidFill>
                  <a:srgbClr val="A5C261"/>
                </a:solidFill>
              </a:rPr>
              <a:t>Xiaoming</a:t>
            </a:r>
            <a:r>
              <a:rPr lang="en-US" altLang="zh-CN" dirty="0">
                <a:solidFill>
                  <a:srgbClr val="A5C261"/>
                </a:solidFill>
              </a:rPr>
              <a:t>"</a:t>
            </a:r>
            <a:r>
              <a:rPr lang="en-US" altLang="zh-CN" dirty="0">
                <a:solidFill>
                  <a:srgbClr val="CC7832"/>
                </a:solidFill>
              </a:rPr>
              <a:t>, 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A5C261"/>
                </a:solidFill>
              </a:rPr>
              <a:t>"65"</a:t>
            </a:r>
            <a:r>
              <a:rPr lang="en-US" altLang="zh-CN" dirty="0">
                <a:solidFill>
                  <a:srgbClr val="CC7832"/>
                </a:solidFill>
              </a:rPr>
              <a:t>, </a:t>
            </a:r>
            <a:r>
              <a:rPr lang="en-US" altLang="zh-CN" dirty="0">
                <a:solidFill>
                  <a:srgbClr val="A5C261"/>
                </a:solidFill>
              </a:rPr>
              <a:t>"173"</a:t>
            </a:r>
            <a:r>
              <a:rPr lang="en-US" altLang="zh-CN" dirty="0"/>
              <a:t>}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83870" y="3975328"/>
            <a:ext cx="5076554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C7832"/>
                </a:solidFill>
              </a:rPr>
              <a:t>元素添加：</a:t>
            </a:r>
            <a:r>
              <a:rPr lang="en-US" altLang="zh-CN" b="1" dirty="0">
                <a:solidFill>
                  <a:srgbClr val="CC7832"/>
                </a:solidFill>
              </a:rPr>
              <a:t>add()/update()</a:t>
            </a:r>
            <a:endParaRPr lang="en-US" altLang="zh-CN" b="1" dirty="0">
              <a:solidFill>
                <a:srgbClr val="CC7832"/>
              </a:solidFill>
            </a:endParaRPr>
          </a:p>
          <a:p>
            <a:endParaRPr lang="zh-CN" altLang="en-US" b="1" dirty="0">
              <a:solidFill>
                <a:srgbClr val="CC7832"/>
              </a:solidFill>
            </a:endParaRPr>
          </a:p>
          <a:p>
            <a:r>
              <a:rPr lang="zh-CN" altLang="en-US" b="1" dirty="0">
                <a:solidFill>
                  <a:srgbClr val="CC7832"/>
                </a:solidFill>
              </a:rPr>
              <a:t>元素移除：</a:t>
            </a:r>
            <a:r>
              <a:rPr lang="en-US" altLang="zh-CN" b="1" dirty="0">
                <a:solidFill>
                  <a:srgbClr val="CC7832"/>
                </a:solidFill>
              </a:rPr>
              <a:t>remove()/discard()</a:t>
            </a:r>
            <a:endParaRPr lang="zh-CN" altLang="en-US" b="1" dirty="0">
              <a:solidFill>
                <a:srgbClr val="CC7832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281830" y="1825951"/>
            <a:ext cx="35222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C7832"/>
                </a:solidFill>
              </a:rPr>
              <a:t>if </a:t>
            </a:r>
            <a:r>
              <a:rPr lang="en-US" altLang="zh-CN" dirty="0">
                <a:solidFill>
                  <a:srgbClr val="A5C261"/>
                </a:solidFill>
              </a:rPr>
              <a:t>"name" </a:t>
            </a:r>
            <a:r>
              <a:rPr lang="en-US" altLang="zh-CN" b="1" dirty="0">
                <a:solidFill>
                  <a:srgbClr val="CC7832"/>
                </a:solidFill>
              </a:rPr>
              <a:t>in </a:t>
            </a:r>
            <a:r>
              <a:rPr lang="en-US" altLang="zh-CN" dirty="0"/>
              <a:t>dict2: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>
                <a:solidFill>
                  <a:srgbClr val="CC7832"/>
                </a:solidFill>
              </a:rPr>
              <a:t>print </a:t>
            </a:r>
            <a:r>
              <a:rPr lang="en-US" altLang="zh-CN" dirty="0">
                <a:solidFill>
                  <a:srgbClr val="6897BB"/>
                </a:solidFill>
              </a:rPr>
              <a:t>1</a:t>
            </a:r>
            <a:br>
              <a:rPr lang="en-US" altLang="zh-CN" dirty="0">
                <a:solidFill>
                  <a:srgbClr val="6897BB"/>
                </a:solidFill>
              </a:rPr>
            </a:br>
            <a:r>
              <a:rPr lang="en-US" altLang="zh-CN" b="1" dirty="0">
                <a:solidFill>
                  <a:srgbClr val="CC7832"/>
                </a:solidFill>
              </a:rPr>
              <a:t>else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>
                <a:solidFill>
                  <a:srgbClr val="CC7832"/>
                </a:solidFill>
              </a:rPr>
              <a:t>print </a:t>
            </a:r>
            <a:r>
              <a:rPr lang="en-US" altLang="zh-CN" dirty="0">
                <a:solidFill>
                  <a:srgbClr val="6897BB"/>
                </a:solidFill>
              </a:rPr>
              <a:t>2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281195" y="4285864"/>
            <a:ext cx="1598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CC7832"/>
                </a:solidFill>
              </a:rPr>
              <a:t>print </a:t>
            </a:r>
            <a:r>
              <a:rPr lang="en-US" altLang="zh-CN" dirty="0" err="1">
                <a:solidFill>
                  <a:srgbClr val="8888C6"/>
                </a:solidFill>
              </a:rPr>
              <a:t>len</a:t>
            </a:r>
            <a:r>
              <a:rPr lang="en-US" altLang="zh-CN" dirty="0"/>
              <a:t>(dict2)</a:t>
            </a:r>
            <a:endParaRPr lang="zh-CN" altLang="en-US" dirty="0"/>
          </a:p>
        </p:txBody>
      </p:sp>
      <p:sp>
        <p:nvSpPr>
          <p:cNvPr id="29" name="燕尾形箭头 28"/>
          <p:cNvSpPr/>
          <p:nvPr/>
        </p:nvSpPr>
        <p:spPr>
          <a:xfrm>
            <a:off x="8183898" y="4346723"/>
            <a:ext cx="954858" cy="308473"/>
          </a:xfrm>
          <a:prstGeom prst="notched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5080" y="320675"/>
            <a:ext cx="488950" cy="370205"/>
            <a:chOff x="-8" y="505"/>
            <a:chExt cx="770" cy="649"/>
          </a:xfrm>
          <a:solidFill>
            <a:srgbClr val="E67C22"/>
          </a:solidFill>
        </p:grpSpPr>
        <p:sp>
          <p:nvSpPr>
            <p:cNvPr id="10" name="矩形 9"/>
            <p:cNvSpPr/>
            <p:nvPr/>
          </p:nvSpPr>
          <p:spPr>
            <a:xfrm>
              <a:off x="-8" y="505"/>
              <a:ext cx="616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42" y="506"/>
              <a:ext cx="120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462915" y="314325"/>
            <a:ext cx="19354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Python</a:t>
            </a:r>
            <a:r>
              <a:rPr lang="zh-CN" altLang="en-US" sz="20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集合</a:t>
            </a:r>
            <a:r>
              <a:rPr lang="en-US" altLang="zh-CN" sz="20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Set</a:t>
            </a:r>
            <a:endParaRPr lang="en-US" altLang="zh-CN" sz="2000" dirty="0">
              <a:solidFill>
                <a:srgbClr val="E67C2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-1270" y="6809740"/>
            <a:ext cx="12185650" cy="76200"/>
          </a:xfrm>
          <a:prstGeom prst="rect">
            <a:avLst/>
          </a:prstGeom>
          <a:solidFill>
            <a:srgbClr val="E67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563370" y="1285240"/>
          <a:ext cx="4981575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5750"/>
                <a:gridCol w="342582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方法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具体</a:t>
                      </a:r>
                      <a:r>
                        <a:rPr lang="zh-CN" altLang="en-US"/>
                        <a:t>含义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add()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为集合添加元素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clear()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移除集合中的所有元素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copy()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拷贝一个集合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pop()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随机移除元素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remove()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移除指定元素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discard()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删除集合中指定的元素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update()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给集合添加元素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-5080" y="192083"/>
            <a:ext cx="488950" cy="370205"/>
            <a:chOff x="-8" y="505"/>
            <a:chExt cx="770" cy="649"/>
          </a:xfrm>
          <a:solidFill>
            <a:srgbClr val="E67C22"/>
          </a:solidFill>
        </p:grpSpPr>
        <p:sp>
          <p:nvSpPr>
            <p:cNvPr id="10" name="矩形 9"/>
            <p:cNvSpPr/>
            <p:nvPr/>
          </p:nvSpPr>
          <p:spPr>
            <a:xfrm>
              <a:off x="-8" y="505"/>
              <a:ext cx="616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42" y="506"/>
              <a:ext cx="120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462915" y="185733"/>
            <a:ext cx="690880" cy="417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zh-CN" altLang="zh-CN" sz="2000" dirty="0">
              <a:solidFill>
                <a:srgbClr val="E67C2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 flipV="1">
            <a:off x="-1270" y="6809740"/>
            <a:ext cx="12185650" cy="76200"/>
          </a:xfrm>
          <a:prstGeom prst="rect">
            <a:avLst/>
          </a:prstGeom>
          <a:solidFill>
            <a:srgbClr val="E67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548005" y="1698931"/>
            <a:ext cx="10915650" cy="542925"/>
            <a:chOff x="1001" y="2060"/>
            <a:chExt cx="17190" cy="855"/>
          </a:xfrm>
        </p:grpSpPr>
        <p:sp>
          <p:nvSpPr>
            <p:cNvPr id="6" name="椭圆 5"/>
            <p:cNvSpPr/>
            <p:nvPr/>
          </p:nvSpPr>
          <p:spPr>
            <a:xfrm>
              <a:off x="1001" y="2075"/>
              <a:ext cx="585" cy="58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046" y="2060"/>
              <a:ext cx="49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</a:rPr>
                <a:t>1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076" y="2915"/>
              <a:ext cx="17115" cy="0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548005" y="2619681"/>
            <a:ext cx="10915650" cy="542925"/>
            <a:chOff x="1001" y="2060"/>
            <a:chExt cx="17190" cy="855"/>
          </a:xfrm>
        </p:grpSpPr>
        <p:sp>
          <p:nvSpPr>
            <p:cNvPr id="16" name="椭圆 15"/>
            <p:cNvSpPr/>
            <p:nvPr/>
          </p:nvSpPr>
          <p:spPr>
            <a:xfrm>
              <a:off x="1001" y="2075"/>
              <a:ext cx="585" cy="58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046" y="2060"/>
              <a:ext cx="49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</a:rPr>
                <a:t>2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1076" y="2915"/>
              <a:ext cx="17115" cy="0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>
            <a:off x="548005" y="3450896"/>
            <a:ext cx="10868025" cy="461645"/>
            <a:chOff x="1001" y="2060"/>
            <a:chExt cx="17115" cy="727"/>
          </a:xfrm>
        </p:grpSpPr>
        <p:sp>
          <p:nvSpPr>
            <p:cNvPr id="27" name="椭圆 26"/>
            <p:cNvSpPr/>
            <p:nvPr/>
          </p:nvSpPr>
          <p:spPr>
            <a:xfrm>
              <a:off x="1001" y="2075"/>
              <a:ext cx="585" cy="58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046" y="2060"/>
              <a:ext cx="49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</a:rPr>
                <a:t>3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1001" y="2787"/>
              <a:ext cx="17115" cy="0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574675" y="4304336"/>
            <a:ext cx="10915650" cy="542925"/>
            <a:chOff x="1001" y="2060"/>
            <a:chExt cx="17190" cy="855"/>
          </a:xfrm>
        </p:grpSpPr>
        <p:sp>
          <p:nvSpPr>
            <p:cNvPr id="32" name="椭圆 31"/>
            <p:cNvSpPr/>
            <p:nvPr/>
          </p:nvSpPr>
          <p:spPr>
            <a:xfrm>
              <a:off x="1001" y="2075"/>
              <a:ext cx="585" cy="58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046" y="2060"/>
              <a:ext cx="49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</a:rPr>
                <a:t>4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1076" y="2915"/>
              <a:ext cx="17115" cy="0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574675" y="2574318"/>
            <a:ext cx="10868025" cy="3327372"/>
            <a:chOff x="1076" y="-2553"/>
            <a:chExt cx="17115" cy="5468"/>
          </a:xfrm>
        </p:grpSpPr>
        <p:sp>
          <p:nvSpPr>
            <p:cNvPr id="44" name="文本框 43"/>
            <p:cNvSpPr txBox="1"/>
            <p:nvPr/>
          </p:nvSpPr>
          <p:spPr>
            <a:xfrm>
              <a:off x="1857" y="-2553"/>
              <a:ext cx="6250" cy="60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Python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元组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Tuple</a:t>
              </a:r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cxnSp>
          <p:nvCxnSpPr>
            <p:cNvPr id="45" name="直接连接符 44"/>
            <p:cNvCxnSpPr/>
            <p:nvPr/>
          </p:nvCxnSpPr>
          <p:spPr>
            <a:xfrm>
              <a:off x="1076" y="2915"/>
              <a:ext cx="17115" cy="0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50"/>
          <p:cNvGrpSpPr/>
          <p:nvPr/>
        </p:nvGrpSpPr>
        <p:grpSpPr>
          <a:xfrm>
            <a:off x="724535" y="1717224"/>
            <a:ext cx="10868025" cy="2975426"/>
            <a:chOff x="1076" y="-4331"/>
            <a:chExt cx="17115" cy="7246"/>
          </a:xfrm>
        </p:grpSpPr>
        <p:sp>
          <p:nvSpPr>
            <p:cNvPr id="54" name="文本框 53"/>
            <p:cNvSpPr txBox="1"/>
            <p:nvPr/>
          </p:nvSpPr>
          <p:spPr>
            <a:xfrm>
              <a:off x="1621" y="-4331"/>
              <a:ext cx="4387" cy="89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Python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列表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List</a:t>
              </a:r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1076" y="2915"/>
              <a:ext cx="17115" cy="0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1070610" y="3424104"/>
            <a:ext cx="27857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Python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字典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Dictionary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197610" y="4326439"/>
            <a:ext cx="27857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Python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集合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Set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5080" y="320675"/>
            <a:ext cx="488950" cy="370205"/>
            <a:chOff x="-8" y="505"/>
            <a:chExt cx="770" cy="649"/>
          </a:xfrm>
          <a:solidFill>
            <a:srgbClr val="E67C22"/>
          </a:solidFill>
        </p:grpSpPr>
        <p:sp>
          <p:nvSpPr>
            <p:cNvPr id="10" name="矩形 9"/>
            <p:cNvSpPr/>
            <p:nvPr/>
          </p:nvSpPr>
          <p:spPr>
            <a:xfrm>
              <a:off x="-8" y="505"/>
              <a:ext cx="616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42" y="506"/>
              <a:ext cx="120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462915" y="314325"/>
            <a:ext cx="19596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Python</a:t>
            </a:r>
            <a:r>
              <a:rPr lang="zh-CN" altLang="en-US" sz="20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列表</a:t>
            </a:r>
            <a:r>
              <a:rPr lang="en-US" altLang="zh-CN" sz="20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List</a:t>
            </a:r>
            <a:endParaRPr lang="en-US" altLang="zh-CN" sz="2000" dirty="0">
              <a:solidFill>
                <a:srgbClr val="E67C2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73" name="直接连接符 72"/>
          <p:cNvCxnSpPr/>
          <p:nvPr/>
        </p:nvCxnSpPr>
        <p:spPr>
          <a:xfrm>
            <a:off x="5647235" y="690310"/>
            <a:ext cx="0" cy="5543550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462916" y="721355"/>
            <a:ext cx="518432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</a:rPr>
              <a:t>列表</a:t>
            </a:r>
            <a:endParaRPr lang="en-US" altLang="zh-CN" sz="1600" dirty="0">
              <a:solidFill>
                <a:srgbClr val="E67C2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列表的创建和赋值</a:t>
            </a:r>
            <a:endParaRPr lang="en-US" altLang="zh-CN" sz="16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    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访问列表中的值（取值和切片）</a:t>
            </a:r>
            <a:endParaRPr lang="en-US" altLang="zh-CN" sz="16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endParaRPr lang="en-US" altLang="zh-CN" sz="16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IndexError: list index out of range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-1270" y="6809740"/>
            <a:ext cx="12185650" cy="76200"/>
          </a:xfrm>
          <a:prstGeom prst="rect">
            <a:avLst/>
          </a:prstGeom>
          <a:solidFill>
            <a:srgbClr val="E67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088380" y="1044519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成员操作符（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in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not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in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连接操作符（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633106" y="2572622"/>
            <a:ext cx="3016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1</a:t>
            </a:r>
            <a:endParaRPr lang="en-US" altLang="zh-CN" dirty="0"/>
          </a:p>
          <a:p>
            <a:r>
              <a:rPr lang="zh-CN" altLang="en-US" dirty="0"/>
              <a:t>2</a:t>
            </a:r>
            <a:endParaRPr lang="zh-CN" altLang="en-US" dirty="0"/>
          </a:p>
        </p:txBody>
      </p:sp>
      <p:sp>
        <p:nvSpPr>
          <p:cNvPr id="17" name="燕尾形箭头 16"/>
          <p:cNvSpPr/>
          <p:nvPr/>
        </p:nvSpPr>
        <p:spPr>
          <a:xfrm>
            <a:off x="9110269" y="2741550"/>
            <a:ext cx="954858" cy="308473"/>
          </a:xfrm>
          <a:prstGeom prst="notched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0" name="燕尾形箭头 19"/>
          <p:cNvSpPr/>
          <p:nvPr/>
        </p:nvSpPr>
        <p:spPr>
          <a:xfrm rot="5400000">
            <a:off x="7498914" y="5479894"/>
            <a:ext cx="779565" cy="308473"/>
          </a:xfrm>
          <a:prstGeom prst="notched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10578" y="4008212"/>
            <a:ext cx="20599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C7832"/>
                </a:solidFill>
              </a:rPr>
              <a:t>print </a:t>
            </a:r>
            <a:r>
              <a:rPr lang="en-US" altLang="zh-CN" dirty="0" err="1"/>
              <a:t>mylist</a:t>
            </a:r>
            <a:r>
              <a:rPr lang="en-US" altLang="zh-CN" dirty="0"/>
              <a:t>[</a:t>
            </a:r>
            <a:r>
              <a:rPr lang="en-US" altLang="zh-CN" dirty="0">
                <a:solidFill>
                  <a:srgbClr val="6897BB"/>
                </a:solidFill>
              </a:rPr>
              <a:t>2</a:t>
            </a:r>
            <a:r>
              <a:rPr lang="en-US" altLang="zh-CN" dirty="0"/>
              <a:t>]</a:t>
            </a:r>
            <a:br>
              <a:rPr lang="en-US" altLang="zh-CN" dirty="0"/>
            </a:br>
            <a:r>
              <a:rPr lang="en-US" altLang="zh-CN" b="1" dirty="0">
                <a:solidFill>
                  <a:srgbClr val="CC7832"/>
                </a:solidFill>
              </a:rPr>
              <a:t>print </a:t>
            </a:r>
            <a:r>
              <a:rPr lang="en-US" altLang="zh-CN" dirty="0" err="1"/>
              <a:t>mylist</a:t>
            </a:r>
            <a:r>
              <a:rPr lang="en-US" altLang="zh-CN" dirty="0"/>
              <a:t>[</a:t>
            </a:r>
            <a:r>
              <a:rPr lang="en-US" altLang="zh-CN" dirty="0">
                <a:solidFill>
                  <a:srgbClr val="6897BB"/>
                </a:solidFill>
              </a:rPr>
              <a:t>1</a:t>
            </a:r>
            <a:r>
              <a:rPr lang="en-US" altLang="zh-CN" dirty="0"/>
              <a:t>:</a:t>
            </a:r>
            <a:r>
              <a:rPr lang="en-US" altLang="zh-CN" dirty="0">
                <a:solidFill>
                  <a:srgbClr val="6897BB"/>
                </a:solidFill>
              </a:rPr>
              <a:t>3</a:t>
            </a:r>
            <a:r>
              <a:rPr lang="en-US" altLang="zh-CN" dirty="0"/>
              <a:t>]</a:t>
            </a:r>
            <a:br>
              <a:rPr lang="en-US" altLang="zh-CN" dirty="0"/>
            </a:br>
            <a:r>
              <a:rPr lang="en-US" altLang="zh-CN" b="1" dirty="0">
                <a:solidFill>
                  <a:srgbClr val="CC7832"/>
                </a:solidFill>
              </a:rPr>
              <a:t>print </a:t>
            </a:r>
            <a:r>
              <a:rPr lang="en-US" altLang="zh-CN" dirty="0" err="1"/>
              <a:t>mylist</a:t>
            </a:r>
            <a:r>
              <a:rPr lang="en-US" altLang="zh-CN" dirty="0"/>
              <a:t>[:</a:t>
            </a:r>
            <a:r>
              <a:rPr lang="en-US" altLang="zh-CN" dirty="0">
                <a:solidFill>
                  <a:srgbClr val="6897BB"/>
                </a:solidFill>
              </a:rPr>
              <a:t>2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394198" y="4008211"/>
            <a:ext cx="147508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I</a:t>
            </a:r>
            <a:r>
              <a:rPr lang="zh-CN" altLang="en-US" dirty="0"/>
              <a:t>s</a:t>
            </a:r>
            <a:endParaRPr lang="en-US" altLang="zh-CN" dirty="0"/>
          </a:p>
          <a:p>
            <a:r>
              <a:rPr lang="zh-CN" altLang="en-US" dirty="0"/>
              <a:t>['name', 'is']</a:t>
            </a:r>
            <a:endParaRPr lang="en-US" altLang="zh-CN" dirty="0"/>
          </a:p>
          <a:p>
            <a:r>
              <a:rPr lang="zh-CN" altLang="en-US" dirty="0"/>
              <a:t>['My', 'name']</a:t>
            </a:r>
            <a:endParaRPr lang="zh-CN" altLang="en-US" dirty="0"/>
          </a:p>
        </p:txBody>
      </p:sp>
      <p:sp>
        <p:nvSpPr>
          <p:cNvPr id="25" name="燕尾形箭头 24"/>
          <p:cNvSpPr/>
          <p:nvPr/>
        </p:nvSpPr>
        <p:spPr>
          <a:xfrm>
            <a:off x="2263969" y="4315640"/>
            <a:ext cx="954858" cy="308473"/>
          </a:xfrm>
          <a:prstGeom prst="notched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6616336" y="1662147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CC7832"/>
                </a:solidFill>
              </a:rPr>
              <a:t>if </a:t>
            </a:r>
            <a:r>
              <a:rPr lang="en-US" altLang="zh-CN" dirty="0">
                <a:solidFill>
                  <a:srgbClr val="A5C261"/>
                </a:solidFill>
              </a:rPr>
              <a:t>"My" </a:t>
            </a:r>
            <a:r>
              <a:rPr lang="en-US" altLang="zh-CN" b="1" dirty="0">
                <a:solidFill>
                  <a:srgbClr val="CC7832"/>
                </a:solidFill>
              </a:rPr>
              <a:t>in </a:t>
            </a:r>
            <a:r>
              <a:rPr lang="en-US" altLang="zh-CN" dirty="0" err="1"/>
              <a:t>mylist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>
                <a:solidFill>
                  <a:srgbClr val="CC7832"/>
                </a:solidFill>
              </a:rPr>
              <a:t>print </a:t>
            </a:r>
            <a:r>
              <a:rPr lang="en-US" altLang="zh-CN" dirty="0">
                <a:solidFill>
                  <a:srgbClr val="6897BB"/>
                </a:solidFill>
              </a:rPr>
              <a:t>1</a:t>
            </a:r>
            <a:br>
              <a:rPr lang="en-US" altLang="zh-CN" dirty="0">
                <a:solidFill>
                  <a:srgbClr val="6897BB"/>
                </a:solidFill>
              </a:rPr>
            </a:br>
            <a:r>
              <a:rPr lang="en-US" altLang="zh-CN" b="1" dirty="0">
                <a:solidFill>
                  <a:srgbClr val="CC7832"/>
                </a:solidFill>
              </a:rPr>
              <a:t>else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>
                <a:solidFill>
                  <a:srgbClr val="CC7832"/>
                </a:solidFill>
              </a:rPr>
              <a:t>print </a:t>
            </a:r>
            <a:r>
              <a:rPr lang="en-US" altLang="zh-CN" dirty="0">
                <a:solidFill>
                  <a:srgbClr val="6897BB"/>
                </a:solidFill>
              </a:rPr>
              <a:t>2</a:t>
            </a:r>
            <a:br>
              <a:rPr lang="en-US" altLang="zh-CN" dirty="0">
                <a:solidFill>
                  <a:srgbClr val="6897BB"/>
                </a:solidFill>
              </a:rPr>
            </a:br>
            <a:br>
              <a:rPr lang="en-US" altLang="zh-CN" dirty="0">
                <a:solidFill>
                  <a:srgbClr val="6897BB"/>
                </a:solidFill>
              </a:rPr>
            </a:br>
            <a:r>
              <a:rPr lang="en-US" altLang="zh-CN" b="1" dirty="0">
                <a:solidFill>
                  <a:srgbClr val="CC7832"/>
                </a:solidFill>
              </a:rPr>
              <a:t>if </a:t>
            </a:r>
            <a:r>
              <a:rPr lang="en-US" altLang="zh-CN" dirty="0">
                <a:solidFill>
                  <a:srgbClr val="A5C261"/>
                </a:solidFill>
              </a:rPr>
              <a:t>"my" </a:t>
            </a:r>
            <a:r>
              <a:rPr lang="en-US" altLang="zh-CN" b="1" dirty="0">
                <a:solidFill>
                  <a:srgbClr val="CC7832"/>
                </a:solidFill>
              </a:rPr>
              <a:t>in </a:t>
            </a:r>
            <a:r>
              <a:rPr lang="en-US" altLang="zh-CN" dirty="0" err="1"/>
              <a:t>mylist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>
                <a:solidFill>
                  <a:srgbClr val="CC7832"/>
                </a:solidFill>
              </a:rPr>
              <a:t>print </a:t>
            </a:r>
            <a:r>
              <a:rPr lang="en-US" altLang="zh-CN" dirty="0">
                <a:solidFill>
                  <a:srgbClr val="6897BB"/>
                </a:solidFill>
              </a:rPr>
              <a:t>1</a:t>
            </a:r>
            <a:br>
              <a:rPr lang="en-US" altLang="zh-CN" dirty="0">
                <a:solidFill>
                  <a:srgbClr val="6897BB"/>
                </a:solidFill>
              </a:rPr>
            </a:br>
            <a:r>
              <a:rPr lang="en-US" altLang="zh-CN" b="1" dirty="0">
                <a:solidFill>
                  <a:srgbClr val="CC7832"/>
                </a:solidFill>
              </a:rPr>
              <a:t>else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>
                <a:solidFill>
                  <a:srgbClr val="CC7832"/>
                </a:solidFill>
              </a:rPr>
              <a:t>print </a:t>
            </a:r>
            <a:r>
              <a:rPr lang="en-US" altLang="zh-CN" dirty="0">
                <a:solidFill>
                  <a:srgbClr val="6897BB"/>
                </a:solidFill>
              </a:rPr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616336" y="4821756"/>
            <a:ext cx="21472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C7832"/>
                </a:solidFill>
              </a:rPr>
              <a:t>print </a:t>
            </a:r>
            <a:r>
              <a:rPr lang="en-US" altLang="zh-CN" dirty="0" err="1"/>
              <a:t>mylist</a:t>
            </a:r>
            <a:r>
              <a:rPr lang="en-US" altLang="zh-CN" dirty="0"/>
              <a:t> + mylist2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5819086" y="6001907"/>
            <a:ext cx="5489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['My', 'name', 'is', 'LiLei', 'Your', 'name', 'is', 'Hanmeimei']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62915" y="1595168"/>
            <a:ext cx="48802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mylist</a:t>
            </a:r>
            <a:r>
              <a:rPr lang="en-US" altLang="zh-CN" dirty="0"/>
              <a:t> = [</a:t>
            </a:r>
            <a:r>
              <a:rPr lang="en-US" altLang="zh-CN" dirty="0">
                <a:solidFill>
                  <a:srgbClr val="A5C261"/>
                </a:solidFill>
              </a:rPr>
              <a:t>"My"</a:t>
            </a:r>
            <a:r>
              <a:rPr lang="en-US" altLang="zh-CN" dirty="0">
                <a:solidFill>
                  <a:srgbClr val="CC7832"/>
                </a:solidFill>
              </a:rPr>
              <a:t>, </a:t>
            </a:r>
            <a:r>
              <a:rPr lang="en-US" altLang="zh-CN" dirty="0">
                <a:solidFill>
                  <a:srgbClr val="A5C261"/>
                </a:solidFill>
              </a:rPr>
              <a:t>"name"</a:t>
            </a:r>
            <a:r>
              <a:rPr lang="en-US" altLang="zh-CN" dirty="0">
                <a:solidFill>
                  <a:srgbClr val="CC7832"/>
                </a:solidFill>
              </a:rPr>
              <a:t>, </a:t>
            </a:r>
            <a:r>
              <a:rPr lang="en-US" altLang="zh-CN" dirty="0">
                <a:solidFill>
                  <a:srgbClr val="A5C261"/>
                </a:solidFill>
              </a:rPr>
              <a:t>"is"</a:t>
            </a:r>
            <a:r>
              <a:rPr lang="en-US" altLang="zh-CN" dirty="0">
                <a:solidFill>
                  <a:srgbClr val="CC7832"/>
                </a:solidFill>
              </a:rPr>
              <a:t>, </a:t>
            </a:r>
            <a:r>
              <a:rPr lang="en-US" altLang="zh-CN" dirty="0">
                <a:solidFill>
                  <a:srgbClr val="A5C261"/>
                </a:solidFill>
              </a:rPr>
              <a:t>"</a:t>
            </a:r>
            <a:r>
              <a:rPr lang="en-US" altLang="zh-CN" dirty="0" err="1">
                <a:solidFill>
                  <a:srgbClr val="A5C261"/>
                </a:solidFill>
              </a:rPr>
              <a:t>LiLei</a:t>
            </a:r>
            <a:r>
              <a:rPr lang="en-US" altLang="zh-CN" dirty="0">
                <a:solidFill>
                  <a:srgbClr val="A5C261"/>
                </a:solidFill>
              </a:rPr>
              <a:t>"</a:t>
            </a:r>
            <a:r>
              <a:rPr lang="en-US" altLang="zh-CN" dirty="0"/>
              <a:t>]</a:t>
            </a:r>
            <a:br>
              <a:rPr lang="en-US" altLang="zh-CN" dirty="0"/>
            </a:br>
            <a:r>
              <a:rPr lang="en-US" altLang="zh-CN" dirty="0"/>
              <a:t>mylist2 = [</a:t>
            </a:r>
            <a:r>
              <a:rPr lang="en-US" altLang="zh-CN" dirty="0">
                <a:solidFill>
                  <a:srgbClr val="A5C261"/>
                </a:solidFill>
              </a:rPr>
              <a:t>"Your"</a:t>
            </a:r>
            <a:r>
              <a:rPr lang="en-US" altLang="zh-CN" dirty="0">
                <a:solidFill>
                  <a:srgbClr val="CC7832"/>
                </a:solidFill>
              </a:rPr>
              <a:t>, </a:t>
            </a:r>
            <a:r>
              <a:rPr lang="en-US" altLang="zh-CN" dirty="0">
                <a:solidFill>
                  <a:srgbClr val="A5C261"/>
                </a:solidFill>
              </a:rPr>
              <a:t>"name"</a:t>
            </a:r>
            <a:r>
              <a:rPr lang="en-US" altLang="zh-CN" dirty="0">
                <a:solidFill>
                  <a:srgbClr val="CC7832"/>
                </a:solidFill>
              </a:rPr>
              <a:t>, </a:t>
            </a:r>
            <a:r>
              <a:rPr lang="en-US" altLang="zh-CN" dirty="0">
                <a:solidFill>
                  <a:srgbClr val="A5C261"/>
                </a:solidFill>
              </a:rPr>
              <a:t>"is"</a:t>
            </a:r>
            <a:r>
              <a:rPr lang="en-US" altLang="zh-CN" dirty="0">
                <a:solidFill>
                  <a:srgbClr val="CC7832"/>
                </a:solidFill>
              </a:rPr>
              <a:t>, </a:t>
            </a:r>
            <a:r>
              <a:rPr lang="en-US" altLang="zh-CN" dirty="0">
                <a:solidFill>
                  <a:srgbClr val="A5C261"/>
                </a:solidFill>
              </a:rPr>
              <a:t>"</a:t>
            </a:r>
            <a:r>
              <a:rPr lang="en-US" altLang="zh-CN" dirty="0" err="1">
                <a:solidFill>
                  <a:srgbClr val="A5C261"/>
                </a:solidFill>
              </a:rPr>
              <a:t>Hanmeimei</a:t>
            </a:r>
            <a:r>
              <a:rPr lang="en-US" altLang="zh-CN" dirty="0">
                <a:solidFill>
                  <a:srgbClr val="A5C261"/>
                </a:solidFill>
              </a:rPr>
              <a:t>"</a:t>
            </a:r>
            <a:r>
              <a:rPr lang="en-US" altLang="zh-CN" dirty="0"/>
              <a:t>]</a:t>
            </a:r>
            <a:br>
              <a:rPr lang="en-US" altLang="zh-CN" dirty="0"/>
            </a:br>
            <a:r>
              <a:rPr lang="en-US" altLang="zh-CN" dirty="0"/>
              <a:t>mylist3 = []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5080" y="320675"/>
            <a:ext cx="488950" cy="370205"/>
            <a:chOff x="-8" y="505"/>
            <a:chExt cx="770" cy="649"/>
          </a:xfrm>
          <a:solidFill>
            <a:srgbClr val="E67C22"/>
          </a:solidFill>
        </p:grpSpPr>
        <p:sp>
          <p:nvSpPr>
            <p:cNvPr id="10" name="矩形 9"/>
            <p:cNvSpPr/>
            <p:nvPr/>
          </p:nvSpPr>
          <p:spPr>
            <a:xfrm>
              <a:off x="-8" y="505"/>
              <a:ext cx="616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42" y="506"/>
              <a:ext cx="120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462915" y="314325"/>
            <a:ext cx="19596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Python</a:t>
            </a:r>
            <a:r>
              <a:rPr lang="zh-CN" altLang="en-US" sz="20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列表</a:t>
            </a:r>
            <a:r>
              <a:rPr lang="en-US" altLang="zh-CN" sz="20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List</a:t>
            </a:r>
            <a:endParaRPr lang="zh-CN" altLang="en-US" sz="2000" dirty="0">
              <a:solidFill>
                <a:srgbClr val="E67C2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73" name="直接连接符 72"/>
          <p:cNvCxnSpPr/>
          <p:nvPr/>
        </p:nvCxnSpPr>
        <p:spPr>
          <a:xfrm>
            <a:off x="5647235" y="690310"/>
            <a:ext cx="0" cy="5543550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462916" y="721355"/>
            <a:ext cx="518432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</a:rPr>
              <a:t>内建函数</a:t>
            </a:r>
            <a:endParaRPr lang="en-US" altLang="zh-CN" sz="1600" dirty="0">
              <a:solidFill>
                <a:srgbClr val="E67C2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600" b="1" dirty="0" err="1">
                <a:latin typeface="微软雅黑" panose="020B0503020204020204" charset="-122"/>
                <a:ea typeface="微软雅黑" panose="020B0503020204020204" charset="-122"/>
              </a:rPr>
              <a:t>len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（列表的长度）</a:t>
            </a:r>
            <a:endParaRPr lang="en-US" altLang="zh-CN" sz="16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sz="16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sz="16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</a:rPr>
              <a:t>sorted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</a:rPr>
              <a:t>reversed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（正序和逆序）</a:t>
            </a:r>
            <a:endParaRPr lang="en-US" altLang="zh-CN" sz="16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sz="16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sz="16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sz="16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sz="16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sz="16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['LiLei', 'My', 'is', 'name']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['LiLei', 'My', 'is', 'name']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['name', 'is', 'My', 'LiLei']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-1270" y="6809740"/>
            <a:ext cx="12185650" cy="76200"/>
          </a:xfrm>
          <a:prstGeom prst="rect">
            <a:avLst/>
          </a:prstGeom>
          <a:solidFill>
            <a:srgbClr val="E67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088380" y="1044519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列表遍历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range(start=0,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stop,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step=1)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循环取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list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range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）中的值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与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list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下标结合使用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6965" y="1520084"/>
            <a:ext cx="48573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mylist</a:t>
            </a:r>
            <a:r>
              <a:rPr lang="en-US" altLang="zh-CN" dirty="0"/>
              <a:t> = [</a:t>
            </a:r>
            <a:r>
              <a:rPr lang="en-US" altLang="zh-CN" dirty="0">
                <a:solidFill>
                  <a:srgbClr val="A5C261"/>
                </a:solidFill>
              </a:rPr>
              <a:t>"My"</a:t>
            </a:r>
            <a:r>
              <a:rPr lang="en-US" altLang="zh-CN" dirty="0">
                <a:solidFill>
                  <a:srgbClr val="CC7832"/>
                </a:solidFill>
              </a:rPr>
              <a:t>, </a:t>
            </a:r>
            <a:r>
              <a:rPr lang="en-US" altLang="zh-CN" dirty="0">
                <a:solidFill>
                  <a:srgbClr val="A5C261"/>
                </a:solidFill>
              </a:rPr>
              <a:t>"name"</a:t>
            </a:r>
            <a:r>
              <a:rPr lang="en-US" altLang="zh-CN" dirty="0">
                <a:solidFill>
                  <a:srgbClr val="CC7832"/>
                </a:solidFill>
              </a:rPr>
              <a:t>, </a:t>
            </a:r>
            <a:r>
              <a:rPr lang="en-US" altLang="zh-CN" dirty="0">
                <a:solidFill>
                  <a:srgbClr val="A5C261"/>
                </a:solidFill>
              </a:rPr>
              <a:t>"is"</a:t>
            </a:r>
            <a:r>
              <a:rPr lang="en-US" altLang="zh-CN" dirty="0">
                <a:solidFill>
                  <a:srgbClr val="CC7832"/>
                </a:solidFill>
              </a:rPr>
              <a:t>, </a:t>
            </a:r>
            <a:r>
              <a:rPr lang="en-US" altLang="zh-CN" dirty="0">
                <a:solidFill>
                  <a:srgbClr val="A5C261"/>
                </a:solidFill>
              </a:rPr>
              <a:t>"</a:t>
            </a:r>
            <a:r>
              <a:rPr lang="en-US" altLang="zh-CN" dirty="0" err="1">
                <a:solidFill>
                  <a:srgbClr val="A5C261"/>
                </a:solidFill>
              </a:rPr>
              <a:t>LiLei</a:t>
            </a:r>
            <a:r>
              <a:rPr lang="en-US" altLang="zh-CN" dirty="0">
                <a:solidFill>
                  <a:srgbClr val="A5C261"/>
                </a:solidFill>
              </a:rPr>
              <a:t>"</a:t>
            </a:r>
            <a:r>
              <a:rPr lang="en-US" altLang="zh-CN" dirty="0"/>
              <a:t>]</a:t>
            </a:r>
            <a:br>
              <a:rPr lang="en-US" altLang="zh-CN" dirty="0"/>
            </a:br>
            <a:r>
              <a:rPr lang="en-US" altLang="zh-CN" b="1" dirty="0">
                <a:solidFill>
                  <a:srgbClr val="CC7832"/>
                </a:solidFill>
              </a:rPr>
              <a:t>print </a:t>
            </a:r>
            <a:r>
              <a:rPr lang="en-US" altLang="zh-CN" dirty="0" err="1">
                <a:solidFill>
                  <a:srgbClr val="8888C6"/>
                </a:solidFill>
              </a:rPr>
              <a:t>len</a:t>
            </a:r>
            <a:r>
              <a:rPr lang="en-US" altLang="zh-CN" dirty="0"/>
              <a:t>(</a:t>
            </a:r>
            <a:r>
              <a:rPr lang="en-US" altLang="zh-CN" dirty="0" err="1"/>
              <a:t>mylist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240229" y="1625533"/>
            <a:ext cx="362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4</a:t>
            </a:r>
            <a:endParaRPr lang="zh-CN" altLang="en-US" dirty="0"/>
          </a:p>
        </p:txBody>
      </p:sp>
      <p:sp>
        <p:nvSpPr>
          <p:cNvPr id="22" name="燕尾形箭头 21"/>
          <p:cNvSpPr/>
          <p:nvPr/>
        </p:nvSpPr>
        <p:spPr>
          <a:xfrm>
            <a:off x="4206833" y="1655963"/>
            <a:ext cx="954858" cy="308473"/>
          </a:xfrm>
          <a:prstGeom prst="notched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94848" y="2582058"/>
            <a:ext cx="4799477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CC7832"/>
                </a:solidFill>
              </a:rPr>
              <a:t>print </a:t>
            </a:r>
            <a:r>
              <a:rPr lang="en-US" altLang="zh-CN" dirty="0">
                <a:solidFill>
                  <a:srgbClr val="8888C6"/>
                </a:solidFill>
              </a:rPr>
              <a:t>sorted</a:t>
            </a:r>
            <a:r>
              <a:rPr lang="en-US" altLang="zh-CN" dirty="0"/>
              <a:t>(</a:t>
            </a:r>
            <a:r>
              <a:rPr lang="en-US" altLang="zh-CN" dirty="0" err="1"/>
              <a:t>mylist</a:t>
            </a:r>
            <a:r>
              <a:rPr lang="en-US" altLang="zh-CN" dirty="0"/>
              <a:t>)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mylist.</a:t>
            </a:r>
            <a:r>
              <a:rPr lang="en-US" altLang="zh-CN" dirty="0">
                <a:solidFill>
                  <a:srgbClr val="8888C6"/>
                </a:solidFill>
              </a:rPr>
              <a:t>sort</a:t>
            </a:r>
            <a:r>
              <a:rPr lang="en-US" altLang="zh-CN" dirty="0"/>
              <a:t>()</a:t>
            </a:r>
            <a:endParaRPr lang="en-US" altLang="zh-CN" dirty="0"/>
          </a:p>
          <a:p>
            <a:pPr indent="0">
              <a:buNone/>
            </a:pPr>
            <a:r>
              <a:rPr lang="en-US" altLang="zh-CN" b="1" dirty="0">
                <a:solidFill>
                  <a:srgbClr val="CC7832"/>
                </a:solidFill>
              </a:rPr>
              <a:t>      print</a:t>
            </a:r>
            <a:r>
              <a:rPr lang="en-US" altLang="zh-CN" dirty="0"/>
              <a:t>(mylist)</a:t>
            </a:r>
            <a:br>
              <a:rPr lang="en-US" altLang="zh-CN" dirty="0"/>
            </a:br>
            <a:r>
              <a:rPr lang="en-US" altLang="zh-CN" dirty="0"/>
              <a:t>     </a:t>
            </a:r>
            <a:r>
              <a:rPr lang="zh-CN" altLang="en-US" dirty="0"/>
              <a:t>mylist.sort(reverse=True)</a:t>
            </a:r>
            <a:endParaRPr lang="zh-CN" altLang="en-US" dirty="0"/>
          </a:p>
          <a:p>
            <a:r>
              <a:rPr lang="en-US" altLang="zh-CN" dirty="0"/>
              <a:t>     </a:t>
            </a:r>
            <a:r>
              <a:rPr lang="zh-CN" altLang="en-US" dirty="0"/>
              <a:t>print(mylist)</a:t>
            </a:r>
            <a:endParaRPr lang="zh-CN" altLang="en-US" dirty="0"/>
          </a:p>
        </p:txBody>
      </p:sp>
      <p:sp>
        <p:nvSpPr>
          <p:cNvPr id="28" name="燕尾形箭头 27"/>
          <p:cNvSpPr/>
          <p:nvPr/>
        </p:nvSpPr>
        <p:spPr>
          <a:xfrm rot="5400000">
            <a:off x="1319627" y="4293815"/>
            <a:ext cx="779565" cy="308473"/>
          </a:xfrm>
          <a:prstGeom prst="notched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9669382" y="1911578"/>
            <a:ext cx="135325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[0, 1, 2, 3, 4]</a:t>
            </a:r>
            <a:endParaRPr lang="en-US" altLang="zh-CN" dirty="0"/>
          </a:p>
          <a:p>
            <a:r>
              <a:rPr lang="zh-CN" altLang="en-US" dirty="0"/>
              <a:t>[1, 2, 3, 4]</a:t>
            </a:r>
            <a:endParaRPr lang="en-US" altLang="zh-CN" dirty="0"/>
          </a:p>
          <a:p>
            <a:r>
              <a:rPr lang="zh-CN" altLang="en-US" dirty="0"/>
              <a:t>[1, 3]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096000" y="1926317"/>
            <a:ext cx="25191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C7832"/>
                </a:solidFill>
              </a:rPr>
              <a:t>print </a:t>
            </a:r>
            <a:r>
              <a:rPr lang="en-US" altLang="zh-CN" dirty="0">
                <a:solidFill>
                  <a:srgbClr val="8888C6"/>
                </a:solidFill>
              </a:rPr>
              <a:t>range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897BB"/>
                </a:solidFill>
              </a:rPr>
              <a:t>5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b="1" dirty="0">
                <a:solidFill>
                  <a:srgbClr val="CC7832"/>
                </a:solidFill>
              </a:rPr>
              <a:t>print </a:t>
            </a:r>
            <a:r>
              <a:rPr lang="en-US" altLang="zh-CN" dirty="0">
                <a:solidFill>
                  <a:srgbClr val="8888C6"/>
                </a:solidFill>
              </a:rPr>
              <a:t>range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897BB"/>
                </a:solidFill>
              </a:rPr>
              <a:t>1</a:t>
            </a:r>
            <a:r>
              <a:rPr lang="en-US" altLang="zh-CN" dirty="0">
                <a:solidFill>
                  <a:srgbClr val="CC7832"/>
                </a:solidFill>
              </a:rPr>
              <a:t>, </a:t>
            </a:r>
            <a:r>
              <a:rPr lang="en-US" altLang="zh-CN" dirty="0">
                <a:solidFill>
                  <a:srgbClr val="6897BB"/>
                </a:solidFill>
              </a:rPr>
              <a:t>5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b="1" dirty="0">
                <a:solidFill>
                  <a:srgbClr val="CC7832"/>
                </a:solidFill>
              </a:rPr>
              <a:t>print </a:t>
            </a:r>
            <a:r>
              <a:rPr lang="en-US" altLang="zh-CN" dirty="0">
                <a:solidFill>
                  <a:srgbClr val="8888C6"/>
                </a:solidFill>
              </a:rPr>
              <a:t>range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897BB"/>
                </a:solidFill>
              </a:rPr>
              <a:t>1</a:t>
            </a:r>
            <a:r>
              <a:rPr lang="en-US" altLang="zh-CN" dirty="0">
                <a:solidFill>
                  <a:srgbClr val="CC7832"/>
                </a:solidFill>
              </a:rPr>
              <a:t>, </a:t>
            </a:r>
            <a:r>
              <a:rPr lang="en-US" altLang="zh-CN" dirty="0">
                <a:solidFill>
                  <a:srgbClr val="6897BB"/>
                </a:solidFill>
              </a:rPr>
              <a:t>5</a:t>
            </a:r>
            <a:r>
              <a:rPr lang="en-US" altLang="zh-CN" dirty="0">
                <a:solidFill>
                  <a:srgbClr val="CC7832"/>
                </a:solidFill>
              </a:rPr>
              <a:t>, </a:t>
            </a:r>
            <a:r>
              <a:rPr lang="en-US" altLang="zh-CN" dirty="0">
                <a:solidFill>
                  <a:srgbClr val="6897BB"/>
                </a:solidFill>
              </a:rPr>
              <a:t>2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6096000" y="3865309"/>
            <a:ext cx="20420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C7832"/>
                </a:solidFill>
              </a:rPr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CC7832"/>
                </a:solidFill>
              </a:rPr>
              <a:t>in </a:t>
            </a:r>
            <a:r>
              <a:rPr lang="en-US" altLang="zh-CN" dirty="0">
                <a:solidFill>
                  <a:srgbClr val="8888C6"/>
                </a:solidFill>
              </a:rPr>
              <a:t>range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897BB"/>
                </a:solidFill>
              </a:rPr>
              <a:t>5</a:t>
            </a:r>
            <a:r>
              <a:rPr lang="en-US" altLang="zh-CN" dirty="0"/>
              <a:t>):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>
                <a:solidFill>
                  <a:srgbClr val="CC7832"/>
                </a:solidFill>
              </a:rPr>
              <a:t>print </a:t>
            </a:r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9538667" y="3492110"/>
            <a:ext cx="30168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0</a:t>
            </a:r>
            <a:endParaRPr lang="en-US" altLang="zh-CN" dirty="0"/>
          </a:p>
          <a:p>
            <a:r>
              <a:rPr lang="zh-CN" altLang="en-US" dirty="0"/>
              <a:t>1</a:t>
            </a:r>
            <a:endParaRPr lang="en-US" altLang="zh-CN" dirty="0"/>
          </a:p>
          <a:p>
            <a:r>
              <a:rPr lang="zh-CN" altLang="en-US" dirty="0"/>
              <a:t>2</a:t>
            </a:r>
            <a:endParaRPr lang="en-US" altLang="zh-CN" dirty="0"/>
          </a:p>
          <a:p>
            <a:r>
              <a:rPr lang="zh-CN" altLang="en-US" dirty="0"/>
              <a:t>3</a:t>
            </a:r>
            <a:endParaRPr lang="en-US" altLang="zh-CN" dirty="0"/>
          </a:p>
          <a:p>
            <a:r>
              <a:rPr lang="zh-CN" altLang="en-US" dirty="0"/>
              <a:t>4</a:t>
            </a:r>
            <a:endParaRPr lang="zh-CN" altLang="en-US" dirty="0"/>
          </a:p>
        </p:txBody>
      </p:sp>
      <p:sp>
        <p:nvSpPr>
          <p:cNvPr id="34" name="燕尾形箭头 33"/>
          <p:cNvSpPr/>
          <p:nvPr/>
        </p:nvSpPr>
        <p:spPr>
          <a:xfrm>
            <a:off x="8145983" y="4051485"/>
            <a:ext cx="954858" cy="308473"/>
          </a:xfrm>
          <a:prstGeom prst="notched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096000" y="5338769"/>
            <a:ext cx="29278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C7832"/>
                </a:solidFill>
              </a:rPr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CC7832"/>
                </a:solidFill>
              </a:rPr>
              <a:t>in </a:t>
            </a:r>
            <a:r>
              <a:rPr lang="en-US" altLang="zh-CN" dirty="0">
                <a:solidFill>
                  <a:srgbClr val="8888C6"/>
                </a:solidFill>
              </a:rPr>
              <a:t>range</a:t>
            </a:r>
            <a:r>
              <a:rPr lang="en-US" altLang="zh-CN" dirty="0"/>
              <a:t>(</a:t>
            </a:r>
            <a:r>
              <a:rPr lang="en-US" altLang="zh-CN" dirty="0" err="1">
                <a:solidFill>
                  <a:srgbClr val="8888C6"/>
                </a:solidFill>
              </a:rPr>
              <a:t>len</a:t>
            </a:r>
            <a:r>
              <a:rPr lang="en-US" altLang="zh-CN" dirty="0"/>
              <a:t>(</a:t>
            </a:r>
            <a:r>
              <a:rPr lang="en-US" altLang="zh-CN" dirty="0" err="1"/>
              <a:t>mylist</a:t>
            </a:r>
            <a:r>
              <a:rPr lang="en-US" altLang="zh-CN" dirty="0"/>
              <a:t>)):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>
                <a:solidFill>
                  <a:srgbClr val="CC7832"/>
                </a:solidFill>
              </a:rPr>
              <a:t>print </a:t>
            </a:r>
            <a:r>
              <a:rPr lang="en-US" altLang="zh-CN" dirty="0" err="1"/>
              <a:t>mylist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9728586" y="5338769"/>
            <a:ext cx="26602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C7832"/>
                </a:solidFill>
              </a:rPr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CC7832"/>
                </a:solidFill>
              </a:rPr>
              <a:t>in </a:t>
            </a:r>
            <a:r>
              <a:rPr lang="en-US" altLang="zh-CN" dirty="0" err="1"/>
              <a:t>mylist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>
                <a:solidFill>
                  <a:srgbClr val="CC7832"/>
                </a:solidFill>
              </a:rPr>
              <a:t>print </a:t>
            </a:r>
            <a:r>
              <a:rPr lang="en-US" altLang="zh-CN" dirty="0" err="1"/>
              <a:t>i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5080" y="320675"/>
            <a:ext cx="488950" cy="370205"/>
            <a:chOff x="-8" y="505"/>
            <a:chExt cx="770" cy="649"/>
          </a:xfrm>
          <a:solidFill>
            <a:srgbClr val="E67C22"/>
          </a:solidFill>
        </p:grpSpPr>
        <p:sp>
          <p:nvSpPr>
            <p:cNvPr id="10" name="矩形 9"/>
            <p:cNvSpPr/>
            <p:nvPr/>
          </p:nvSpPr>
          <p:spPr>
            <a:xfrm>
              <a:off x="-8" y="505"/>
              <a:ext cx="616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42" y="506"/>
              <a:ext cx="120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462915" y="314325"/>
            <a:ext cx="19596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Python</a:t>
            </a:r>
            <a:r>
              <a:rPr lang="zh-CN" altLang="en-US" sz="20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列表</a:t>
            </a:r>
            <a:r>
              <a:rPr lang="en-US" altLang="zh-CN" sz="20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List</a:t>
            </a:r>
            <a:endParaRPr lang="zh-CN" altLang="en-US" sz="2000" dirty="0">
              <a:solidFill>
                <a:srgbClr val="E67C2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-1270" y="6809740"/>
            <a:ext cx="12185650" cy="76200"/>
          </a:xfrm>
          <a:prstGeom prst="rect">
            <a:avLst/>
          </a:prstGeom>
          <a:solidFill>
            <a:srgbClr val="E67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80274" y="1593100"/>
          <a:ext cx="6762932" cy="394307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596729"/>
                <a:gridCol w="2234283"/>
                <a:gridCol w="3931920"/>
              </a:tblGrid>
              <a:tr h="40086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序号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列表函数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作用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4106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list.append</a:t>
                      </a:r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()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列表中追加对象，</a:t>
                      </a:r>
                      <a:r>
                        <a:rPr lang="zh-CN" altLang="en-US" sz="1600" dirty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  <a:sym typeface="+mn-ea"/>
                        </a:rPr>
                        <a:t>默认为最后一个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88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list.count</a:t>
                      </a:r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()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对象在列表中出现次数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049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list.index</a:t>
                      </a:r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()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元素的下标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310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list.insert</a:t>
                      </a:r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()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在指定位置插入对象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71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list.pop</a:t>
                      </a:r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(index=-1)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按位置删除对象，默认为最后一个，返回的为删除的对象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433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list.remove</a:t>
                      </a:r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()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按对象删除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918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list.reverse</a:t>
                      </a:r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()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列表逆序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101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list.sort</a:t>
                      </a:r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(reverse=False)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列表排序默认升序，</a:t>
                      </a:r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reverse</a:t>
                      </a:r>
                      <a:r>
                        <a:rPr lang="zh-CN" altLang="en-US" sz="1600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为</a:t>
                      </a:r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zh-CN" altLang="en-US" sz="1600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时降序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380274" y="1124697"/>
            <a:ext cx="5655038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</a:rPr>
              <a:t>列表内建函数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306401" y="1333792"/>
            <a:ext cx="4835434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07670" y="5688899"/>
            <a:ext cx="5759269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mylist = [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mylist.append(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"ee"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7670" y="6308292"/>
            <a:ext cx="2980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输出：['a', 'b', 'c', 'd', 'a', 'ee']</a:t>
            </a:r>
            <a:endParaRPr lang="zh-CN" alt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550241" y="1419064"/>
            <a:ext cx="4347754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mylist = [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mylist.count(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550241" y="2048249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输出：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550241" y="2569509"/>
            <a:ext cx="4383495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mylist = [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mylist.index(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551556" y="3208256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输出：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7550240" y="3617371"/>
            <a:ext cx="4383495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mylist = [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mylist.insert(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550241" y="4488151"/>
            <a:ext cx="2820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输出：</a:t>
            </a:r>
            <a:r>
              <a:rPr lang="en-US" altLang="zh-CN" dirty="0"/>
              <a:t>['a', 'b', 'f', 'c', 'd', 'a']</a:t>
            </a:r>
            <a:endParaRPr lang="zh-CN" altLang="en-US" dirty="0"/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7553939" y="4978050"/>
            <a:ext cx="4379796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mylist = [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mylist.pop()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550240" y="5858176"/>
            <a:ext cx="2263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输出：['a', 'b', 'c', 'd']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5080" y="320675"/>
            <a:ext cx="488950" cy="370205"/>
            <a:chOff x="-8" y="505"/>
            <a:chExt cx="770" cy="649"/>
          </a:xfrm>
          <a:solidFill>
            <a:srgbClr val="E67C22"/>
          </a:solidFill>
        </p:grpSpPr>
        <p:sp>
          <p:nvSpPr>
            <p:cNvPr id="10" name="矩形 9"/>
            <p:cNvSpPr/>
            <p:nvPr/>
          </p:nvSpPr>
          <p:spPr>
            <a:xfrm>
              <a:off x="-8" y="505"/>
              <a:ext cx="616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42" y="506"/>
              <a:ext cx="120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462915" y="314325"/>
            <a:ext cx="22009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Python</a:t>
            </a:r>
            <a:r>
              <a:rPr lang="zh-CN" altLang="en-US" sz="20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元组</a:t>
            </a:r>
            <a:r>
              <a:rPr lang="en-US" altLang="zh-CN" sz="20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Tuple</a:t>
            </a:r>
            <a:endParaRPr lang="en-US" altLang="zh-CN" sz="2000" dirty="0">
              <a:solidFill>
                <a:srgbClr val="E67C2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-1270" y="6809740"/>
            <a:ext cx="12185650" cy="76200"/>
          </a:xfrm>
          <a:prstGeom prst="rect">
            <a:avLst/>
          </a:prstGeom>
          <a:solidFill>
            <a:srgbClr val="E67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80274" y="1124697"/>
            <a:ext cx="5112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</a:rPr>
              <a:t>列表内建函数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306401" y="1333792"/>
            <a:ext cx="4835434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5492842" y="946785"/>
            <a:ext cx="0" cy="5543550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07670" y="1582833"/>
            <a:ext cx="4804410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mylist = [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mylist.remove(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07670" y="2453775"/>
            <a:ext cx="2225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输出：['a', '</a:t>
            </a:r>
            <a:r>
              <a:rPr lang="en-US" altLang="zh-CN" dirty="0"/>
              <a:t>c</a:t>
            </a:r>
            <a:r>
              <a:rPr lang="zh-CN" altLang="en-US" dirty="0"/>
              <a:t>', '</a:t>
            </a:r>
            <a:r>
              <a:rPr lang="en-US" altLang="zh-CN" dirty="0"/>
              <a:t>d</a:t>
            </a:r>
            <a:r>
              <a:rPr lang="zh-CN" altLang="en-US" dirty="0"/>
              <a:t>', '</a:t>
            </a:r>
            <a:r>
              <a:rPr lang="en-US" altLang="zh-CN" dirty="0"/>
              <a:t>a</a:t>
            </a:r>
            <a:r>
              <a:rPr lang="zh-CN" altLang="en-US" dirty="0"/>
              <a:t>']</a:t>
            </a:r>
            <a:endParaRPr lang="zh-CN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07670" y="2863052"/>
            <a:ext cx="4542703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mylist = [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mylist.reverse()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80274" y="4103326"/>
            <a:ext cx="4740366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mylist = [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mylist.sort()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mylist.sort(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reverse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07758" y="3733994"/>
            <a:ext cx="2536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输出：['a', 'd', 'c', 'b', 'a']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80274" y="5486301"/>
            <a:ext cx="47403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输出：['a', 'a', 'b', 'c', 'd']</a:t>
            </a:r>
            <a:endParaRPr lang="zh-CN" altLang="en-US" dirty="0"/>
          </a:p>
          <a:p>
            <a:r>
              <a:rPr lang="en-US" altLang="zh-CN" dirty="0"/>
              <a:t>             </a:t>
            </a:r>
            <a:r>
              <a:rPr lang="zh-CN" altLang="en-US" dirty="0"/>
              <a:t>['d', 'c', 'b', 'a', 'a']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5591129" y="1124696"/>
            <a:ext cx="565503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</a:rPr>
              <a:t>元组</a:t>
            </a:r>
            <a:endParaRPr lang="en-US" altLang="zh-CN" sz="1600" dirty="0">
              <a:solidFill>
                <a:srgbClr val="E67C2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元组与列表相似，重要的区别在于 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元组不可变</a:t>
            </a:r>
            <a:endParaRPr lang="en-US" altLang="zh-CN" sz="16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列表的内建函数如果是改变了列表，则不适用于元组，未改变元组的函数都适用，如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pop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insert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remove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</a:rPr>
              <a:t>apped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等都不适用，但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[:],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</a:rPr>
              <a:t>len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等都适用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</a:rPr>
              <a:t>列表与元组的转换</a:t>
            </a:r>
            <a:endParaRPr lang="en-US" altLang="zh-CN" sz="1600" dirty="0">
              <a:solidFill>
                <a:srgbClr val="E67C2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List( ); tuple( )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5773605" y="4473262"/>
            <a:ext cx="5238864" cy="5835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mylist = [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(mylist)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788223" y="5211320"/>
            <a:ext cx="4885686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输出：('a', 'b', 'c', 'd', 'a')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5080" y="320675"/>
            <a:ext cx="488950" cy="370205"/>
            <a:chOff x="-8" y="505"/>
            <a:chExt cx="770" cy="649"/>
          </a:xfrm>
          <a:solidFill>
            <a:srgbClr val="E67C22"/>
          </a:solidFill>
        </p:grpSpPr>
        <p:sp>
          <p:nvSpPr>
            <p:cNvPr id="10" name="矩形 9"/>
            <p:cNvSpPr/>
            <p:nvPr/>
          </p:nvSpPr>
          <p:spPr>
            <a:xfrm>
              <a:off x="-8" y="505"/>
              <a:ext cx="616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42" y="506"/>
              <a:ext cx="120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462915" y="31432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练习题目</a:t>
            </a:r>
            <a:endParaRPr lang="zh-CN" altLang="en-US" sz="2000" dirty="0">
              <a:solidFill>
                <a:srgbClr val="E67C2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73" name="直接连接符 72"/>
          <p:cNvCxnSpPr/>
          <p:nvPr/>
        </p:nvCxnSpPr>
        <p:spPr>
          <a:xfrm>
            <a:off x="5845538" y="714435"/>
            <a:ext cx="0" cy="5543550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462915" y="721355"/>
            <a:ext cx="52834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</a:rPr>
              <a:t>列表 练习题</a:t>
            </a:r>
            <a:endParaRPr lang="en-US" altLang="zh-CN" sz="1600" dirty="0">
              <a:solidFill>
                <a:srgbClr val="E67C2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对列表</a:t>
            </a:r>
            <a:r>
              <a:rPr lang="pt-BR" altLang="zh-CN" sz="1600" dirty="0" err="1">
                <a:latin typeface="微软雅黑" panose="020B0503020204020204" charset="-122"/>
                <a:ea typeface="微软雅黑" panose="020B0503020204020204" charset="-122"/>
              </a:rPr>
              <a:t>listA</a:t>
            </a:r>
            <a:r>
              <a:rPr lang="pt-BR" altLang="zh-CN" sz="1600" dirty="0">
                <a:latin typeface="微软雅黑" panose="020B0503020204020204" charset="-122"/>
                <a:ea typeface="微软雅黑" panose="020B0503020204020204" charset="-122"/>
              </a:rPr>
              <a:t> = [54, 33, 10, 9, 77, 22]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，进行以下操作：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、将</a:t>
            </a: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</a:rPr>
              <a:t>listA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中，大于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20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的元素放到新的</a:t>
            </a: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</a:rPr>
              <a:t>listB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中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(python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&gt;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 为大于符号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、将数字 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28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 追加</a:t>
            </a: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</a:rPr>
              <a:t>listB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中，并对</a:t>
            </a: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</a:rPr>
              <a:t>listB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升序排序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、将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中排好序的列表中最大的值删除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、计算出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中删除后的列表的长度，并按元素小标打印出每一个值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-1270" y="6809740"/>
            <a:ext cx="12185650" cy="76200"/>
          </a:xfrm>
          <a:prstGeom prst="rect">
            <a:avLst/>
          </a:prstGeom>
          <a:solidFill>
            <a:srgbClr val="E67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 7"/>
          <p:cNvGrpSpPr/>
          <p:nvPr/>
        </p:nvGrpSpPr>
        <p:grpSpPr>
          <a:xfrm>
            <a:off x="6375093" y="1097008"/>
            <a:ext cx="3748486" cy="4680397"/>
            <a:chOff x="6375093" y="1097008"/>
            <a:chExt cx="3748486" cy="4680397"/>
          </a:xfrm>
        </p:grpSpPr>
        <p:grpSp>
          <p:nvGrpSpPr>
            <p:cNvPr id="7" name="组 6"/>
            <p:cNvGrpSpPr/>
            <p:nvPr/>
          </p:nvGrpSpPr>
          <p:grpSpPr>
            <a:xfrm>
              <a:off x="6375093" y="1097008"/>
              <a:ext cx="3661273" cy="4680397"/>
              <a:chOff x="6375093" y="1097008"/>
              <a:chExt cx="3661273" cy="4680397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6375093" y="1097008"/>
                <a:ext cx="3661273" cy="31393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rgbClr val="808080"/>
                    </a:solidFill>
                  </a:rPr>
                  <a:t># -*- coding: UTF-8 -*-</a:t>
                </a:r>
                <a:br>
                  <a:rPr lang="en-US" altLang="zh-CN" dirty="0">
                    <a:solidFill>
                      <a:srgbClr val="808080"/>
                    </a:solidFill>
                  </a:rPr>
                </a:br>
                <a:r>
                  <a:rPr lang="en-US" altLang="zh-CN" dirty="0" err="1"/>
                  <a:t>listA</a:t>
                </a:r>
                <a:r>
                  <a:rPr lang="en-US" altLang="zh-CN" dirty="0"/>
                  <a:t> = [</a:t>
                </a:r>
                <a:r>
                  <a:rPr lang="en-US" altLang="zh-CN" dirty="0">
                    <a:solidFill>
                      <a:srgbClr val="6897BB"/>
                    </a:solidFill>
                  </a:rPr>
                  <a:t>54</a:t>
                </a:r>
                <a:r>
                  <a:rPr lang="en-US" altLang="zh-CN" dirty="0">
                    <a:solidFill>
                      <a:srgbClr val="CC7832"/>
                    </a:solidFill>
                  </a:rPr>
                  <a:t>, </a:t>
                </a:r>
                <a:r>
                  <a:rPr lang="en-US" altLang="zh-CN" dirty="0">
                    <a:solidFill>
                      <a:srgbClr val="6897BB"/>
                    </a:solidFill>
                  </a:rPr>
                  <a:t>33</a:t>
                </a:r>
                <a:r>
                  <a:rPr lang="en-US" altLang="zh-CN" dirty="0">
                    <a:solidFill>
                      <a:srgbClr val="CC7832"/>
                    </a:solidFill>
                  </a:rPr>
                  <a:t>, </a:t>
                </a:r>
                <a:r>
                  <a:rPr lang="en-US" altLang="zh-CN" dirty="0">
                    <a:solidFill>
                      <a:srgbClr val="6897BB"/>
                    </a:solidFill>
                  </a:rPr>
                  <a:t>10</a:t>
                </a:r>
                <a:r>
                  <a:rPr lang="en-US" altLang="zh-CN" dirty="0">
                    <a:solidFill>
                      <a:srgbClr val="CC7832"/>
                    </a:solidFill>
                  </a:rPr>
                  <a:t>, </a:t>
                </a:r>
                <a:r>
                  <a:rPr lang="en-US" altLang="zh-CN" dirty="0">
                    <a:solidFill>
                      <a:srgbClr val="6897BB"/>
                    </a:solidFill>
                  </a:rPr>
                  <a:t>9</a:t>
                </a:r>
                <a:r>
                  <a:rPr lang="en-US" altLang="zh-CN" dirty="0">
                    <a:solidFill>
                      <a:srgbClr val="CC7832"/>
                    </a:solidFill>
                  </a:rPr>
                  <a:t>, </a:t>
                </a:r>
                <a:r>
                  <a:rPr lang="en-US" altLang="zh-CN" dirty="0">
                    <a:solidFill>
                      <a:srgbClr val="6897BB"/>
                    </a:solidFill>
                  </a:rPr>
                  <a:t>77</a:t>
                </a:r>
                <a:r>
                  <a:rPr lang="en-US" altLang="zh-CN" dirty="0">
                    <a:solidFill>
                      <a:srgbClr val="CC7832"/>
                    </a:solidFill>
                  </a:rPr>
                  <a:t>, </a:t>
                </a:r>
                <a:r>
                  <a:rPr lang="en-US" altLang="zh-CN" dirty="0">
                    <a:solidFill>
                      <a:srgbClr val="6897BB"/>
                    </a:solidFill>
                  </a:rPr>
                  <a:t>22</a:t>
                </a:r>
                <a:r>
                  <a:rPr lang="en-US" altLang="zh-CN" dirty="0"/>
                  <a:t>]</a:t>
                </a:r>
                <a:br>
                  <a:rPr lang="en-US" altLang="zh-CN" dirty="0"/>
                </a:br>
                <a:r>
                  <a:rPr lang="en-US" altLang="zh-CN" dirty="0" err="1"/>
                  <a:t>listB</a:t>
                </a:r>
                <a:r>
                  <a:rPr lang="en-US" altLang="zh-CN" dirty="0"/>
                  <a:t> = []</a:t>
                </a:r>
                <a:br>
                  <a:rPr lang="en-US" altLang="zh-CN" dirty="0"/>
                </a:br>
                <a:r>
                  <a:rPr lang="en-US" altLang="zh-CN" b="1" dirty="0">
                    <a:solidFill>
                      <a:srgbClr val="CC7832"/>
                    </a:solidFill>
                  </a:rPr>
                  <a:t>for </a:t>
                </a:r>
                <a:r>
                  <a:rPr lang="en-US" altLang="zh-CN" dirty="0" err="1"/>
                  <a:t>eachA</a:t>
                </a:r>
                <a:r>
                  <a:rPr lang="en-US" altLang="zh-CN" dirty="0"/>
                  <a:t> </a:t>
                </a:r>
                <a:r>
                  <a:rPr lang="en-US" altLang="zh-CN" b="1" dirty="0">
                    <a:solidFill>
                      <a:srgbClr val="CC7832"/>
                    </a:solidFill>
                  </a:rPr>
                  <a:t>in </a:t>
                </a:r>
                <a:r>
                  <a:rPr lang="en-US" altLang="zh-CN" dirty="0" err="1"/>
                  <a:t>listA</a:t>
                </a:r>
                <a:r>
                  <a:rPr lang="en-US" altLang="zh-CN" dirty="0"/>
                  <a:t>:</a:t>
                </a:r>
                <a:br>
                  <a:rPr lang="en-US" altLang="zh-CN" dirty="0"/>
                </a:br>
                <a:r>
                  <a:rPr lang="en-US" altLang="zh-CN" dirty="0"/>
                  <a:t>    </a:t>
                </a:r>
                <a:r>
                  <a:rPr lang="en-US" altLang="zh-CN" b="1" dirty="0">
                    <a:solidFill>
                      <a:srgbClr val="CC7832"/>
                    </a:solidFill>
                  </a:rPr>
                  <a:t>if </a:t>
                </a:r>
                <a:r>
                  <a:rPr lang="en-US" altLang="zh-CN" dirty="0" err="1"/>
                  <a:t>eachA</a:t>
                </a:r>
                <a:r>
                  <a:rPr lang="en-US" altLang="zh-CN" dirty="0"/>
                  <a:t> &gt; </a:t>
                </a:r>
                <a:r>
                  <a:rPr lang="en-US" altLang="zh-CN" dirty="0">
                    <a:solidFill>
                      <a:srgbClr val="6897BB"/>
                    </a:solidFill>
                  </a:rPr>
                  <a:t>20</a:t>
                </a:r>
                <a:r>
                  <a:rPr lang="en-US" altLang="zh-CN" dirty="0"/>
                  <a:t>:</a:t>
                </a:r>
                <a:br>
                  <a:rPr lang="en-US" altLang="zh-CN" dirty="0"/>
                </a:br>
                <a:r>
                  <a:rPr lang="en-US" altLang="zh-CN" dirty="0"/>
                  <a:t>        </a:t>
                </a:r>
                <a:r>
                  <a:rPr lang="en-US" altLang="zh-CN" dirty="0" err="1"/>
                  <a:t>listB.append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eachA</a:t>
                </a:r>
                <a:r>
                  <a:rPr lang="en-US" altLang="zh-CN" dirty="0"/>
                  <a:t>)</a:t>
                </a:r>
                <a:br>
                  <a:rPr lang="en-US" altLang="zh-CN" dirty="0"/>
                </a:br>
                <a:r>
                  <a:rPr lang="en-US" altLang="zh-CN" dirty="0" err="1"/>
                  <a:t>listB.append</a:t>
                </a:r>
                <a:r>
                  <a:rPr lang="en-US" altLang="zh-CN" dirty="0"/>
                  <a:t>(</a:t>
                </a:r>
                <a:r>
                  <a:rPr lang="en-US" altLang="zh-CN" dirty="0">
                    <a:solidFill>
                      <a:srgbClr val="6897BB"/>
                    </a:solidFill>
                  </a:rPr>
                  <a:t>28</a:t>
                </a:r>
                <a:r>
                  <a:rPr lang="en-US" altLang="zh-CN" dirty="0"/>
                  <a:t>)</a:t>
                </a:r>
                <a:br>
                  <a:rPr lang="en-US" altLang="zh-CN" dirty="0"/>
                </a:br>
                <a:r>
                  <a:rPr lang="en-US" altLang="zh-CN" dirty="0" err="1"/>
                  <a:t>listB.sort</a:t>
                </a:r>
                <a:r>
                  <a:rPr lang="en-US" altLang="zh-CN" dirty="0"/>
                  <a:t>()</a:t>
                </a:r>
                <a:br>
                  <a:rPr lang="en-US" altLang="zh-CN" dirty="0"/>
                </a:br>
                <a:r>
                  <a:rPr lang="en-US" altLang="zh-CN" dirty="0" err="1"/>
                  <a:t>listB.pop</a:t>
                </a:r>
                <a:r>
                  <a:rPr lang="en-US" altLang="zh-CN" dirty="0"/>
                  <a:t>()</a:t>
                </a:r>
                <a:br>
                  <a:rPr lang="en-US" altLang="zh-CN" dirty="0"/>
                </a:br>
                <a:r>
                  <a:rPr lang="en-US" altLang="zh-CN" b="1" dirty="0">
                    <a:solidFill>
                      <a:srgbClr val="CC7832"/>
                    </a:solidFill>
                  </a:rPr>
                  <a:t>for </a:t>
                </a:r>
                <a:r>
                  <a:rPr lang="en-US" altLang="zh-CN" dirty="0" err="1"/>
                  <a:t>eachB</a:t>
                </a:r>
                <a:r>
                  <a:rPr lang="en-US" altLang="zh-CN" dirty="0"/>
                  <a:t> </a:t>
                </a:r>
                <a:r>
                  <a:rPr lang="en-US" altLang="zh-CN" b="1" dirty="0">
                    <a:solidFill>
                      <a:srgbClr val="CC7832"/>
                    </a:solidFill>
                  </a:rPr>
                  <a:t>in </a:t>
                </a:r>
                <a:r>
                  <a:rPr lang="en-US" altLang="zh-CN" dirty="0" err="1"/>
                  <a:t>listB</a:t>
                </a:r>
                <a:r>
                  <a:rPr lang="en-US" altLang="zh-CN" dirty="0"/>
                  <a:t>:</a:t>
                </a:r>
                <a:br>
                  <a:rPr lang="en-US" altLang="zh-CN" dirty="0"/>
                </a:br>
                <a:r>
                  <a:rPr lang="en-US" altLang="zh-CN" dirty="0"/>
                  <a:t>    </a:t>
                </a:r>
                <a:r>
                  <a:rPr lang="en-US" altLang="zh-CN" b="1" dirty="0">
                    <a:solidFill>
                      <a:srgbClr val="CC7832"/>
                    </a:solidFill>
                  </a:rPr>
                  <a:t>print </a:t>
                </a:r>
                <a:r>
                  <a:rPr lang="en-US" altLang="zh-CN" dirty="0" err="1"/>
                  <a:t>eachB</a:t>
                </a:r>
                <a:endParaRPr lang="zh-CN" altLang="en-US" dirty="0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7031737" y="4577076"/>
                <a:ext cx="418704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22</a:t>
                </a:r>
                <a:endParaRPr lang="en-US" altLang="zh-CN" dirty="0"/>
              </a:p>
              <a:p>
                <a:r>
                  <a:rPr lang="zh-CN" altLang="en-US" dirty="0"/>
                  <a:t>28</a:t>
                </a:r>
                <a:endParaRPr lang="en-US" altLang="zh-CN" dirty="0"/>
              </a:p>
              <a:p>
                <a:r>
                  <a:rPr lang="zh-CN" altLang="en-US" dirty="0"/>
                  <a:t>33</a:t>
                </a:r>
                <a:endParaRPr lang="en-US" altLang="zh-CN" dirty="0"/>
              </a:p>
              <a:p>
                <a:r>
                  <a:rPr lang="zh-CN" altLang="en-US" dirty="0"/>
                  <a:t>54</a:t>
                </a:r>
                <a:endParaRPr lang="zh-CN" altLang="en-US" dirty="0"/>
              </a:p>
            </p:txBody>
          </p:sp>
        </p:grpSp>
        <p:sp>
          <p:nvSpPr>
            <p:cNvPr id="15" name="左弧形箭头 14"/>
            <p:cNvSpPr/>
            <p:nvPr/>
          </p:nvSpPr>
          <p:spPr>
            <a:xfrm>
              <a:off x="8944492" y="2422173"/>
              <a:ext cx="1179087" cy="2633031"/>
            </a:xfrm>
            <a:prstGeom prst="curvedLeftArrow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5080" y="320675"/>
            <a:ext cx="488950" cy="370205"/>
            <a:chOff x="-8" y="505"/>
            <a:chExt cx="770" cy="649"/>
          </a:xfrm>
          <a:solidFill>
            <a:srgbClr val="E67C22"/>
          </a:solidFill>
        </p:grpSpPr>
        <p:sp>
          <p:nvSpPr>
            <p:cNvPr id="10" name="矩形 9"/>
            <p:cNvSpPr/>
            <p:nvPr/>
          </p:nvSpPr>
          <p:spPr>
            <a:xfrm>
              <a:off x="-8" y="505"/>
              <a:ext cx="616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42" y="506"/>
              <a:ext cx="120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462915" y="314325"/>
            <a:ext cx="28009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Python</a:t>
            </a:r>
            <a:r>
              <a:rPr lang="zh-CN" altLang="en-US" sz="20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字典</a:t>
            </a:r>
            <a:r>
              <a:rPr lang="en-US" altLang="zh-CN" sz="20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Dictionary</a:t>
            </a:r>
            <a:endParaRPr lang="zh-CN" altLang="en-US" sz="2000" dirty="0">
              <a:solidFill>
                <a:srgbClr val="E67C2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73" name="直接连接符 72"/>
          <p:cNvCxnSpPr/>
          <p:nvPr/>
        </p:nvCxnSpPr>
        <p:spPr>
          <a:xfrm>
            <a:off x="5647235" y="690310"/>
            <a:ext cx="0" cy="5543550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452615" y="785859"/>
            <a:ext cx="5184320" cy="4480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</a:rPr>
              <a:t>字典</a:t>
            </a:r>
            <a:endParaRPr lang="en-US" altLang="zh-CN" sz="1600" dirty="0">
              <a:solidFill>
                <a:srgbClr val="E67C2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字典的创建和赋值</a:t>
            </a:r>
            <a:endParaRPr lang="en-US" altLang="zh-CN" sz="16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    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访问字典中的值</a:t>
            </a:r>
            <a:endParaRPr lang="en-US" altLang="zh-CN" sz="16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-1270" y="6809740"/>
            <a:ext cx="12185650" cy="76200"/>
          </a:xfrm>
          <a:prstGeom prst="rect">
            <a:avLst/>
          </a:prstGeom>
          <a:solidFill>
            <a:srgbClr val="E67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088380" y="1044519"/>
            <a:ext cx="6096000" cy="38318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成员操作符（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in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not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in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b="1" dirty="0" err="1">
                <a:latin typeface="微软雅黑" panose="020B0503020204020204" charset="-122"/>
                <a:ea typeface="微软雅黑" panose="020B0503020204020204" charset="-122"/>
              </a:rPr>
              <a:t>len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()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628508" y="4897369"/>
            <a:ext cx="3535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3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20336" y="1564578"/>
            <a:ext cx="495504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dict1 = {}</a:t>
            </a:r>
            <a:br>
              <a:rPr lang="en-US" altLang="zh-CN" dirty="0"/>
            </a:br>
            <a:r>
              <a:rPr lang="en-US" altLang="zh-CN" dirty="0" err="1"/>
              <a:t>dict</a:t>
            </a:r>
            <a:r>
              <a:rPr lang="en-US" altLang="zh-CN" dirty="0"/>
              <a:t>2 = {</a:t>
            </a:r>
            <a:r>
              <a:rPr lang="en-US" altLang="zh-CN" dirty="0">
                <a:solidFill>
                  <a:srgbClr val="A5C261"/>
                </a:solidFill>
              </a:rPr>
              <a:t>"</a:t>
            </a:r>
            <a:r>
              <a:rPr lang="en-US" altLang="zh-CN" dirty="0" err="1">
                <a:solidFill>
                  <a:srgbClr val="A5C261"/>
                </a:solidFill>
              </a:rPr>
              <a:t>name</a:t>
            </a:r>
            <a:r>
              <a:rPr lang="en-US" altLang="zh-CN" dirty="0">
                <a:solidFill>
                  <a:srgbClr val="A5C261"/>
                </a:solidFill>
              </a:rPr>
              <a:t>"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rgbClr val="A5C261"/>
                </a:solidFill>
              </a:rPr>
              <a:t>"</a:t>
            </a:r>
            <a:r>
              <a:rPr lang="en-US" altLang="zh-CN" dirty="0" err="1">
                <a:solidFill>
                  <a:srgbClr val="A5C261"/>
                </a:solidFill>
              </a:rPr>
              <a:t>Xiaoming</a:t>
            </a:r>
            <a:r>
              <a:rPr lang="en-US" altLang="zh-CN" dirty="0">
                <a:solidFill>
                  <a:srgbClr val="A5C261"/>
                </a:solidFill>
              </a:rPr>
              <a:t>"</a:t>
            </a:r>
            <a:r>
              <a:rPr lang="en-US" altLang="zh-CN" dirty="0">
                <a:solidFill>
                  <a:srgbClr val="CC7832"/>
                </a:solidFill>
              </a:rPr>
              <a:t>, </a:t>
            </a:r>
            <a:br>
              <a:rPr lang="en-US" altLang="zh-CN" dirty="0">
                <a:solidFill>
                  <a:srgbClr val="CC7832"/>
                </a:solidFill>
              </a:rPr>
            </a:br>
            <a:r>
              <a:rPr lang="en-US" altLang="zh-CN" dirty="0">
                <a:solidFill>
                  <a:srgbClr val="CC7832"/>
                </a:solidFill>
              </a:rPr>
              <a:t>        </a:t>
            </a:r>
            <a:r>
              <a:rPr lang="en-US" altLang="zh-CN" dirty="0">
                <a:solidFill>
                  <a:srgbClr val="A5C261"/>
                </a:solidFill>
              </a:rPr>
              <a:t>"</a:t>
            </a:r>
            <a:r>
              <a:rPr lang="en-US" altLang="zh-CN" dirty="0" err="1">
                <a:solidFill>
                  <a:srgbClr val="A5C261"/>
                </a:solidFill>
              </a:rPr>
              <a:t>weight</a:t>
            </a:r>
            <a:r>
              <a:rPr lang="en-US" altLang="zh-CN" dirty="0">
                <a:solidFill>
                  <a:srgbClr val="A5C261"/>
                </a:solidFill>
              </a:rPr>
              <a:t>"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rgbClr val="A5C261"/>
                </a:solidFill>
              </a:rPr>
              <a:t>"65"</a:t>
            </a:r>
            <a:r>
              <a:rPr lang="en-US" altLang="zh-CN" dirty="0">
                <a:solidFill>
                  <a:srgbClr val="CC7832"/>
                </a:solidFill>
              </a:rPr>
              <a:t>, </a:t>
            </a:r>
            <a:br>
              <a:rPr lang="en-US" altLang="zh-CN" dirty="0">
                <a:solidFill>
                  <a:srgbClr val="CC7832"/>
                </a:solidFill>
              </a:rPr>
            </a:br>
            <a:r>
              <a:rPr lang="en-US" altLang="zh-CN" dirty="0">
                <a:solidFill>
                  <a:srgbClr val="CC7832"/>
                </a:solidFill>
              </a:rPr>
              <a:t>        </a:t>
            </a:r>
            <a:r>
              <a:rPr lang="en-US" altLang="zh-CN" dirty="0">
                <a:solidFill>
                  <a:srgbClr val="A5C261"/>
                </a:solidFill>
              </a:rPr>
              <a:t>"</a:t>
            </a:r>
            <a:r>
              <a:rPr lang="en-US" altLang="zh-CN" dirty="0" err="1">
                <a:solidFill>
                  <a:srgbClr val="A5C261"/>
                </a:solidFill>
              </a:rPr>
              <a:t>height</a:t>
            </a:r>
            <a:r>
              <a:rPr lang="en-US" altLang="zh-CN" dirty="0">
                <a:solidFill>
                  <a:srgbClr val="A5C261"/>
                </a:solidFill>
              </a:rPr>
              <a:t>"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rgbClr val="A5C261"/>
                </a:solidFill>
              </a:rPr>
              <a:t>"173"</a:t>
            </a:r>
            <a:r>
              <a:rPr lang="en-US" altLang="zh-CN" dirty="0"/>
              <a:t>}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83870" y="3404463"/>
            <a:ext cx="50765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C7832"/>
                </a:solidFill>
              </a:rPr>
              <a:t>print </a:t>
            </a:r>
            <a:r>
              <a:rPr lang="en-US" altLang="zh-CN" dirty="0"/>
              <a:t>dict2[</a:t>
            </a:r>
            <a:r>
              <a:rPr lang="en-US" altLang="zh-CN" dirty="0">
                <a:solidFill>
                  <a:srgbClr val="A5C261"/>
                </a:solidFill>
              </a:rPr>
              <a:t>"name"</a:t>
            </a:r>
            <a:r>
              <a:rPr lang="en-US" altLang="zh-CN" dirty="0"/>
              <a:t>]</a:t>
            </a:r>
            <a:br>
              <a:rPr lang="en-US" altLang="zh-CN" dirty="0"/>
            </a:br>
            <a:r>
              <a:rPr lang="en-US" altLang="zh-CN" dirty="0"/>
              <a:t>dict2[</a:t>
            </a:r>
            <a:r>
              <a:rPr lang="en-US" altLang="zh-CN" dirty="0">
                <a:solidFill>
                  <a:srgbClr val="A5C261"/>
                </a:solidFill>
              </a:rPr>
              <a:t>"nickname"</a:t>
            </a:r>
            <a:r>
              <a:rPr lang="en-US" altLang="zh-CN" dirty="0"/>
              <a:t>] = </a:t>
            </a:r>
            <a:r>
              <a:rPr lang="en-US" altLang="zh-CN" dirty="0">
                <a:solidFill>
                  <a:srgbClr val="A5C261"/>
                </a:solidFill>
              </a:rPr>
              <a:t>"mike"</a:t>
            </a:r>
            <a:br>
              <a:rPr lang="en-US" altLang="zh-CN" dirty="0">
                <a:solidFill>
                  <a:srgbClr val="A5C261"/>
                </a:solidFill>
              </a:rPr>
            </a:br>
            <a:r>
              <a:rPr lang="en-US" altLang="zh-CN" dirty="0"/>
              <a:t>dict2[</a:t>
            </a:r>
            <a:r>
              <a:rPr lang="en-US" altLang="zh-CN" dirty="0">
                <a:solidFill>
                  <a:srgbClr val="A5C261"/>
                </a:solidFill>
              </a:rPr>
              <a:t>"height"</a:t>
            </a:r>
            <a:r>
              <a:rPr lang="en-US" altLang="zh-CN" dirty="0"/>
              <a:t>] = </a:t>
            </a:r>
            <a:r>
              <a:rPr lang="en-US" altLang="zh-CN" dirty="0">
                <a:solidFill>
                  <a:srgbClr val="A5C261"/>
                </a:solidFill>
              </a:rPr>
              <a:t>"175"</a:t>
            </a:r>
            <a:br>
              <a:rPr lang="en-US" altLang="zh-CN" dirty="0">
                <a:solidFill>
                  <a:srgbClr val="A5C261"/>
                </a:solidFill>
              </a:rPr>
            </a:br>
            <a:r>
              <a:rPr lang="en-US" altLang="zh-CN" b="1" dirty="0">
                <a:solidFill>
                  <a:srgbClr val="CC7832"/>
                </a:solidFill>
              </a:rPr>
              <a:t>del </a:t>
            </a:r>
            <a:r>
              <a:rPr lang="en-US" altLang="zh-CN" dirty="0"/>
              <a:t>dict2[</a:t>
            </a:r>
            <a:r>
              <a:rPr lang="en-US" altLang="zh-CN" dirty="0">
                <a:solidFill>
                  <a:srgbClr val="A5C261"/>
                </a:solidFill>
              </a:rPr>
              <a:t>"weight"</a:t>
            </a:r>
            <a:r>
              <a:rPr lang="en-US" altLang="zh-CN" dirty="0"/>
              <a:t>]</a:t>
            </a:r>
            <a:br>
              <a:rPr lang="en-US" altLang="zh-CN" dirty="0"/>
            </a:br>
            <a:r>
              <a:rPr lang="en-US" altLang="zh-CN" b="1" dirty="0">
                <a:solidFill>
                  <a:srgbClr val="CC7832"/>
                </a:solidFill>
              </a:rPr>
              <a:t>print </a:t>
            </a:r>
            <a:r>
              <a:rPr lang="en-US" altLang="zh-CN" dirty="0"/>
              <a:t>dict2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89807" y="5620218"/>
            <a:ext cx="52230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Xiaoming</a:t>
            </a:r>
            <a:endParaRPr lang="en-US" altLang="zh-CN" dirty="0"/>
          </a:p>
          <a:p>
            <a:r>
              <a:rPr lang="zh-CN" altLang="en-US" dirty="0"/>
              <a:t>{'nickname': 'mike', 'name': 'Xiaoming', 'height': '175'}</a:t>
            </a:r>
            <a:endParaRPr lang="zh-CN" altLang="en-US" dirty="0"/>
          </a:p>
        </p:txBody>
      </p:sp>
      <p:sp>
        <p:nvSpPr>
          <p:cNvPr id="28" name="燕尾形箭头 27"/>
          <p:cNvSpPr/>
          <p:nvPr/>
        </p:nvSpPr>
        <p:spPr>
          <a:xfrm rot="5400000">
            <a:off x="1121944" y="5126956"/>
            <a:ext cx="779565" cy="308473"/>
          </a:xfrm>
          <a:prstGeom prst="notched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281830" y="1825951"/>
            <a:ext cx="35222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C7832"/>
                </a:solidFill>
              </a:rPr>
              <a:t>if </a:t>
            </a:r>
            <a:r>
              <a:rPr lang="en-US" altLang="zh-CN" dirty="0">
                <a:solidFill>
                  <a:srgbClr val="A5C261"/>
                </a:solidFill>
              </a:rPr>
              <a:t>"name" </a:t>
            </a:r>
            <a:r>
              <a:rPr lang="en-US" altLang="zh-CN" b="1" dirty="0">
                <a:solidFill>
                  <a:srgbClr val="CC7832"/>
                </a:solidFill>
              </a:rPr>
              <a:t>in </a:t>
            </a:r>
            <a:r>
              <a:rPr lang="en-US" altLang="zh-CN" dirty="0"/>
              <a:t>dict2: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>
                <a:solidFill>
                  <a:srgbClr val="CC7832"/>
                </a:solidFill>
              </a:rPr>
              <a:t>print </a:t>
            </a:r>
            <a:r>
              <a:rPr lang="en-US" altLang="zh-CN" dirty="0">
                <a:solidFill>
                  <a:srgbClr val="6897BB"/>
                </a:solidFill>
              </a:rPr>
              <a:t>1</a:t>
            </a:r>
            <a:br>
              <a:rPr lang="en-US" altLang="zh-CN" dirty="0">
                <a:solidFill>
                  <a:srgbClr val="6897BB"/>
                </a:solidFill>
              </a:rPr>
            </a:br>
            <a:r>
              <a:rPr lang="en-US" altLang="zh-CN" b="1" dirty="0">
                <a:solidFill>
                  <a:srgbClr val="CC7832"/>
                </a:solidFill>
              </a:rPr>
              <a:t>else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>
                <a:solidFill>
                  <a:srgbClr val="CC7832"/>
                </a:solidFill>
              </a:rPr>
              <a:t>print </a:t>
            </a:r>
            <a:r>
              <a:rPr lang="en-US" altLang="zh-CN" dirty="0">
                <a:solidFill>
                  <a:srgbClr val="6897BB"/>
                </a:solidFill>
              </a:rPr>
              <a:t>2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281830" y="4897369"/>
            <a:ext cx="1598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CC7832"/>
                </a:solidFill>
              </a:rPr>
              <a:t>print </a:t>
            </a:r>
            <a:r>
              <a:rPr lang="en-US" altLang="zh-CN" dirty="0" err="1">
                <a:solidFill>
                  <a:srgbClr val="8888C6"/>
                </a:solidFill>
              </a:rPr>
              <a:t>len</a:t>
            </a:r>
            <a:r>
              <a:rPr lang="en-US" altLang="zh-CN" dirty="0"/>
              <a:t>(dict2)</a:t>
            </a:r>
            <a:endParaRPr lang="zh-CN" altLang="en-US" dirty="0"/>
          </a:p>
        </p:txBody>
      </p:sp>
      <p:sp>
        <p:nvSpPr>
          <p:cNvPr id="29" name="燕尾形箭头 28"/>
          <p:cNvSpPr/>
          <p:nvPr/>
        </p:nvSpPr>
        <p:spPr>
          <a:xfrm>
            <a:off x="8317248" y="4958228"/>
            <a:ext cx="954858" cy="308473"/>
          </a:xfrm>
          <a:prstGeom prst="notched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5080" y="320675"/>
            <a:ext cx="488950" cy="370205"/>
            <a:chOff x="-8" y="505"/>
            <a:chExt cx="770" cy="649"/>
          </a:xfrm>
          <a:solidFill>
            <a:srgbClr val="E67C22"/>
          </a:solidFill>
        </p:grpSpPr>
        <p:sp>
          <p:nvSpPr>
            <p:cNvPr id="10" name="矩形 9"/>
            <p:cNvSpPr/>
            <p:nvPr/>
          </p:nvSpPr>
          <p:spPr>
            <a:xfrm>
              <a:off x="-8" y="505"/>
              <a:ext cx="616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42" y="506"/>
              <a:ext cx="120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462915" y="314325"/>
            <a:ext cx="28009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Python</a:t>
            </a:r>
            <a:r>
              <a:rPr lang="zh-CN" altLang="en-US" sz="20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字典</a:t>
            </a:r>
            <a:r>
              <a:rPr lang="en-US" altLang="zh-CN" sz="20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Dictionary</a:t>
            </a:r>
            <a:endParaRPr lang="zh-CN" altLang="en-US" sz="2000" dirty="0">
              <a:solidFill>
                <a:srgbClr val="E67C2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73" name="直接连接符 72"/>
          <p:cNvCxnSpPr/>
          <p:nvPr/>
        </p:nvCxnSpPr>
        <p:spPr>
          <a:xfrm>
            <a:off x="5647235" y="690310"/>
            <a:ext cx="0" cy="5543550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452615" y="785859"/>
            <a:ext cx="5184320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</a:rPr>
              <a:t>字典内建方法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-1270" y="6809740"/>
            <a:ext cx="12185650" cy="76200"/>
          </a:xfrm>
          <a:prstGeom prst="rect">
            <a:avLst/>
          </a:prstGeom>
          <a:solidFill>
            <a:srgbClr val="E67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90500" y="1299029"/>
          <a:ext cx="5415565" cy="330200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975949"/>
                <a:gridCol w="3439616"/>
              </a:tblGrid>
              <a:tr h="4445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字典方法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操作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dict.clear</a:t>
                      </a:r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清空字典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dict.get</a:t>
                      </a:r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u="none" strike="noStrike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key,val</a:t>
                      </a:r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=None)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通过</a:t>
                      </a:r>
                      <a:r>
                        <a:rPr lang="en-US" altLang="zh-CN" sz="16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key</a:t>
                      </a:r>
                      <a:r>
                        <a:rPr lang="zh-CN" altLang="en-US" sz="16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获取字典中的值，如果不存在</a:t>
                      </a:r>
                      <a:br>
                        <a:rPr lang="zh-CN" altLang="en-US" sz="16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</a:br>
                      <a:r>
                        <a:rPr lang="zh-CN" altLang="en-US" sz="16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返回</a:t>
                      </a:r>
                      <a:r>
                        <a:rPr lang="en-US" altLang="zh-CN" sz="1600" u="none" strike="noStrike" dirty="0" err="1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val</a:t>
                      </a:r>
                      <a:r>
                        <a:rPr lang="zh-CN" altLang="en-US" sz="16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的值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dict.has_key</a:t>
                      </a:r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(key)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字典有该</a:t>
                      </a:r>
                      <a:r>
                        <a:rPr lang="en-US" altLang="zh-CN" sz="16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key</a:t>
                      </a:r>
                      <a:r>
                        <a:rPr lang="zh-CN" altLang="en-US" sz="16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返回</a:t>
                      </a:r>
                      <a:r>
                        <a:rPr lang="en-US" altLang="zh-CN" sz="16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True</a:t>
                      </a:r>
                      <a:r>
                        <a:rPr lang="zh-CN" altLang="en-US" sz="16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，反之为</a:t>
                      </a:r>
                      <a:r>
                        <a:rPr lang="en-US" altLang="zh-CN" sz="16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False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dict.items</a:t>
                      </a:r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返回</a:t>
                      </a:r>
                      <a:r>
                        <a:rPr lang="en-US" altLang="zh-CN" sz="16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key-value</a:t>
                      </a:r>
                      <a:r>
                        <a:rPr lang="zh-CN" altLang="en-US" sz="16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对的元组的列表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dict.keys</a:t>
                      </a:r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返回字典中所有的</a:t>
                      </a:r>
                      <a:r>
                        <a:rPr lang="en-US" altLang="zh-CN" sz="16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key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dict.values</a:t>
                      </a:r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返回字典中所有的</a:t>
                      </a:r>
                      <a:r>
                        <a:rPr lang="en-US" altLang="zh-CN" sz="16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value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386080" y="4935557"/>
            <a:ext cx="2158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en-US" altLang="zh-CN" dirty="0" err="1"/>
              <a:t>dict.clear</a:t>
            </a:r>
            <a:r>
              <a:rPr kumimoji="1" lang="en-US" altLang="zh-CN" dirty="0"/>
              <a:t>()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76637" y="5314999"/>
            <a:ext cx="30043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dict2 = {</a:t>
            </a:r>
            <a:r>
              <a:rPr lang="en-US" altLang="zh-CN" dirty="0">
                <a:solidFill>
                  <a:srgbClr val="A5C261"/>
                </a:solidFill>
              </a:rPr>
              <a:t>"</a:t>
            </a:r>
            <a:r>
              <a:rPr lang="en-US" altLang="zh-CN" dirty="0" err="1">
                <a:solidFill>
                  <a:srgbClr val="A5C261"/>
                </a:solidFill>
              </a:rPr>
              <a:t>name</a:t>
            </a:r>
            <a:r>
              <a:rPr lang="en-US" altLang="zh-CN" dirty="0">
                <a:solidFill>
                  <a:srgbClr val="A5C261"/>
                </a:solidFill>
              </a:rPr>
              <a:t>"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rgbClr val="A5C261"/>
                </a:solidFill>
              </a:rPr>
              <a:t>"</a:t>
            </a:r>
            <a:r>
              <a:rPr lang="en-US" altLang="zh-CN" dirty="0" err="1">
                <a:solidFill>
                  <a:srgbClr val="A5C261"/>
                </a:solidFill>
              </a:rPr>
              <a:t>Xiaoming</a:t>
            </a:r>
            <a:r>
              <a:rPr lang="en-US" altLang="zh-CN" dirty="0">
                <a:solidFill>
                  <a:srgbClr val="A5C261"/>
                </a:solidFill>
              </a:rPr>
              <a:t>"</a:t>
            </a:r>
            <a:r>
              <a:rPr lang="en-US" altLang="zh-CN" dirty="0">
                <a:solidFill>
                  <a:srgbClr val="CC7832"/>
                </a:solidFill>
              </a:rPr>
              <a:t>,</a:t>
            </a:r>
            <a:br>
              <a:rPr lang="en-US" altLang="zh-CN" dirty="0">
                <a:solidFill>
                  <a:srgbClr val="CC7832"/>
                </a:solidFill>
              </a:rPr>
            </a:br>
            <a:r>
              <a:rPr lang="en-US" altLang="zh-CN" dirty="0">
                <a:solidFill>
                  <a:srgbClr val="CC7832"/>
                </a:solidFill>
              </a:rPr>
              <a:t>        </a:t>
            </a:r>
            <a:r>
              <a:rPr lang="en-US" altLang="zh-CN" dirty="0">
                <a:solidFill>
                  <a:srgbClr val="A5C261"/>
                </a:solidFill>
              </a:rPr>
              <a:t>"</a:t>
            </a:r>
            <a:r>
              <a:rPr lang="en-US" altLang="zh-CN" dirty="0" err="1">
                <a:solidFill>
                  <a:srgbClr val="A5C261"/>
                </a:solidFill>
              </a:rPr>
              <a:t>weight</a:t>
            </a:r>
            <a:r>
              <a:rPr lang="en-US" altLang="zh-CN" dirty="0">
                <a:solidFill>
                  <a:srgbClr val="A5C261"/>
                </a:solidFill>
              </a:rPr>
              <a:t>"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rgbClr val="A5C261"/>
                </a:solidFill>
              </a:rPr>
              <a:t>"65"</a:t>
            </a:r>
            <a:r>
              <a:rPr lang="en-US" altLang="zh-CN" dirty="0">
                <a:solidFill>
                  <a:srgbClr val="CC7832"/>
                </a:solidFill>
              </a:rPr>
              <a:t>,</a:t>
            </a:r>
            <a:br>
              <a:rPr lang="en-US" altLang="zh-CN" dirty="0">
                <a:solidFill>
                  <a:srgbClr val="CC7832"/>
                </a:solidFill>
              </a:rPr>
            </a:br>
            <a:r>
              <a:rPr lang="en-US" altLang="zh-CN" dirty="0">
                <a:solidFill>
                  <a:srgbClr val="CC7832"/>
                </a:solidFill>
              </a:rPr>
              <a:t>        </a:t>
            </a:r>
            <a:r>
              <a:rPr lang="en-US" altLang="zh-CN" dirty="0">
                <a:solidFill>
                  <a:srgbClr val="A5C261"/>
                </a:solidFill>
              </a:rPr>
              <a:t>"</a:t>
            </a:r>
            <a:r>
              <a:rPr lang="en-US" altLang="zh-CN" dirty="0" err="1">
                <a:solidFill>
                  <a:srgbClr val="A5C261"/>
                </a:solidFill>
              </a:rPr>
              <a:t>height</a:t>
            </a:r>
            <a:r>
              <a:rPr lang="en-US" altLang="zh-CN" dirty="0">
                <a:solidFill>
                  <a:srgbClr val="A5C261"/>
                </a:solidFill>
              </a:rPr>
              <a:t>"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rgbClr val="A5C261"/>
                </a:solidFill>
              </a:rPr>
              <a:t>"173"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dict2.clear()</a:t>
            </a:r>
            <a:br>
              <a:rPr lang="en-US" altLang="zh-CN" dirty="0"/>
            </a:br>
            <a:r>
              <a:rPr lang="en-US" altLang="zh-CN" b="1" dirty="0" err="1">
                <a:solidFill>
                  <a:srgbClr val="CC7832"/>
                </a:solidFill>
              </a:rPr>
              <a:t>print</a:t>
            </a:r>
            <a:r>
              <a:rPr lang="en-US" altLang="zh-CN" b="1" dirty="0">
                <a:solidFill>
                  <a:srgbClr val="CC7832"/>
                </a:solidFill>
              </a:rPr>
              <a:t> </a:t>
            </a:r>
            <a:r>
              <a:rPr lang="en-US" altLang="zh-CN" dirty="0"/>
              <a:t>dict2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652265" y="5965639"/>
            <a:ext cx="3535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{}</a:t>
            </a:r>
            <a:endParaRPr lang="zh-CN" altLang="en-US" dirty="0"/>
          </a:p>
        </p:txBody>
      </p:sp>
      <p:sp>
        <p:nvSpPr>
          <p:cNvPr id="25" name="燕尾形箭头 24"/>
          <p:cNvSpPr/>
          <p:nvPr/>
        </p:nvSpPr>
        <p:spPr>
          <a:xfrm>
            <a:off x="9602427" y="1715060"/>
            <a:ext cx="954858" cy="308473"/>
          </a:xfrm>
          <a:prstGeom prst="notched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895890" y="1546132"/>
            <a:ext cx="38962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C7832"/>
                </a:solidFill>
              </a:rPr>
              <a:t>print </a:t>
            </a:r>
            <a:r>
              <a:rPr lang="en-US" altLang="zh-CN" dirty="0"/>
              <a:t>dict2.get(</a:t>
            </a:r>
            <a:r>
              <a:rPr lang="en-US" altLang="zh-CN" dirty="0">
                <a:solidFill>
                  <a:srgbClr val="A5C261"/>
                </a:solidFill>
              </a:rPr>
              <a:t>"name"</a:t>
            </a:r>
            <a:r>
              <a:rPr lang="en-US" altLang="zh-CN" dirty="0">
                <a:solidFill>
                  <a:srgbClr val="CC7832"/>
                </a:solidFill>
              </a:rPr>
              <a:t>, </a:t>
            </a:r>
            <a:r>
              <a:rPr lang="en-US" altLang="zh-CN" dirty="0">
                <a:solidFill>
                  <a:srgbClr val="A5C261"/>
                </a:solidFill>
              </a:rPr>
              <a:t>"</a:t>
            </a:r>
            <a:r>
              <a:rPr lang="en-US" altLang="zh-CN" dirty="0" err="1">
                <a:solidFill>
                  <a:srgbClr val="A5C261"/>
                </a:solidFill>
              </a:rPr>
              <a:t>XiaoZhang</a:t>
            </a:r>
            <a:r>
              <a:rPr lang="en-US" altLang="zh-CN" dirty="0">
                <a:solidFill>
                  <a:srgbClr val="A5C261"/>
                </a:solidFill>
              </a:rPr>
              <a:t>"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b="1" dirty="0">
                <a:solidFill>
                  <a:srgbClr val="CC7832"/>
                </a:solidFill>
              </a:rPr>
              <a:t>print </a:t>
            </a:r>
            <a:r>
              <a:rPr lang="en-US" altLang="zh-CN" dirty="0"/>
              <a:t>dict2.get(</a:t>
            </a:r>
            <a:r>
              <a:rPr lang="en-US" altLang="zh-CN" dirty="0">
                <a:solidFill>
                  <a:srgbClr val="A5C261"/>
                </a:solidFill>
              </a:rPr>
              <a:t>"nickname"</a:t>
            </a:r>
            <a:r>
              <a:rPr lang="en-US" altLang="zh-CN" dirty="0">
                <a:solidFill>
                  <a:srgbClr val="CC7832"/>
                </a:solidFill>
              </a:rPr>
              <a:t>, </a:t>
            </a:r>
            <a:r>
              <a:rPr lang="en-US" altLang="zh-CN" dirty="0">
                <a:solidFill>
                  <a:srgbClr val="A5C261"/>
                </a:solidFill>
              </a:rPr>
              <a:t>"mick"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5895890" y="924086"/>
            <a:ext cx="37625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en-US" altLang="zh-CN" dirty="0" err="1"/>
              <a:t>dict.get</a:t>
            </a:r>
            <a:r>
              <a:rPr kumimoji="1" lang="en-US" altLang="zh-CN" dirty="0"/>
              <a:t>()</a:t>
            </a:r>
            <a:endParaRPr kumimoji="1" lang="en-US" altLang="zh-CN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kumimoji="1" lang="en-US" altLang="zh-CN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kumimoji="1" lang="en-US" altLang="zh-CN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kumimoji="1" lang="en-US" altLang="zh-CN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kumimoji="1" lang="en-US" altLang="zh-CN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kumimoji="1" lang="en-US" altLang="zh-C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en-US" altLang="zh-CN" dirty="0" err="1"/>
              <a:t>has_key</a:t>
            </a:r>
            <a:r>
              <a:rPr kumimoji="1" lang="en-US" altLang="zh-CN" dirty="0"/>
              <a:t>()</a:t>
            </a:r>
            <a:endParaRPr kumimoji="1" lang="en-US" altLang="zh-CN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kumimoji="1" lang="en-US" altLang="zh-CN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kumimoji="1" lang="en-US" altLang="zh-CN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kumimoji="1" lang="en-US" altLang="zh-CN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kumimoji="1" lang="en-US" altLang="zh-C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en-US" altLang="zh-CN" dirty="0" err="1"/>
              <a:t>dict.items</a:t>
            </a:r>
            <a:r>
              <a:rPr kumimoji="1" lang="en-US" altLang="zh-CN" dirty="0"/>
              <a:t>(),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dict.keys</a:t>
            </a:r>
            <a:r>
              <a:rPr kumimoji="1" lang="en-US" altLang="zh-CN" dirty="0"/>
              <a:t>(),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dict.values</a:t>
            </a:r>
            <a:r>
              <a:rPr kumimoji="1" lang="en-US" altLang="zh-CN" dirty="0"/>
              <a:t>()</a:t>
            </a:r>
            <a:endParaRPr kumimoji="1"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0613300" y="1558736"/>
            <a:ext cx="10583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Xiaoming</a:t>
            </a:r>
            <a:endParaRPr lang="en-US" altLang="zh-CN" dirty="0"/>
          </a:p>
          <a:p>
            <a:r>
              <a:rPr lang="zh-CN" altLang="en-US" dirty="0"/>
              <a:t>mick</a:t>
            </a:r>
            <a:endParaRPr lang="zh-CN" altLang="en-US" dirty="0"/>
          </a:p>
        </p:txBody>
      </p:sp>
      <p:sp>
        <p:nvSpPr>
          <p:cNvPr id="30" name="燕尾形箭头 29"/>
          <p:cNvSpPr/>
          <p:nvPr/>
        </p:nvSpPr>
        <p:spPr>
          <a:xfrm>
            <a:off x="3304625" y="6041716"/>
            <a:ext cx="954858" cy="308473"/>
          </a:xfrm>
          <a:prstGeom prst="notched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895890" y="2929233"/>
            <a:ext cx="37065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rgbClr val="CC7832"/>
                </a:solidFill>
              </a:rPr>
              <a:t>print </a:t>
            </a:r>
            <a:r>
              <a:rPr lang="en-US" altLang="zh-CN"/>
              <a:t>dict2.has_key(</a:t>
            </a:r>
            <a:r>
              <a:rPr lang="en-US" altLang="zh-CN">
                <a:solidFill>
                  <a:srgbClr val="A5C261"/>
                </a:solidFill>
              </a:rPr>
              <a:t>"name"</a:t>
            </a:r>
            <a:r>
              <a:rPr lang="en-US" altLang="zh-CN"/>
              <a:t>)</a:t>
            </a:r>
            <a:br>
              <a:rPr lang="en-US" altLang="zh-CN"/>
            </a:br>
            <a:r>
              <a:rPr lang="en-US" altLang="zh-CN" b="1">
                <a:solidFill>
                  <a:srgbClr val="CC7832"/>
                </a:solidFill>
              </a:rPr>
              <a:t>print </a:t>
            </a:r>
            <a:r>
              <a:rPr lang="en-US" altLang="zh-CN"/>
              <a:t>dict2.has_key(</a:t>
            </a:r>
            <a:r>
              <a:rPr lang="en-US" altLang="zh-CN">
                <a:solidFill>
                  <a:srgbClr val="A5C261"/>
                </a:solidFill>
              </a:rPr>
              <a:t>"nickname"</a:t>
            </a:r>
            <a:r>
              <a:rPr lang="en-US" altLang="zh-CN"/>
              <a:t>)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0815887" y="2908766"/>
            <a:ext cx="6531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True</a:t>
            </a:r>
            <a:endParaRPr lang="en-US" altLang="zh-CN" dirty="0"/>
          </a:p>
          <a:p>
            <a:r>
              <a:rPr lang="zh-CN" altLang="en-US" dirty="0"/>
              <a:t>False</a:t>
            </a:r>
            <a:endParaRPr lang="zh-CN" altLang="en-US" dirty="0"/>
          </a:p>
        </p:txBody>
      </p:sp>
      <p:sp>
        <p:nvSpPr>
          <p:cNvPr id="32" name="燕尾形箭头 31"/>
          <p:cNvSpPr/>
          <p:nvPr/>
        </p:nvSpPr>
        <p:spPr>
          <a:xfrm>
            <a:off x="9658442" y="3053449"/>
            <a:ext cx="954858" cy="308473"/>
          </a:xfrm>
          <a:prstGeom prst="notched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895890" y="587264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[('name', 'Xiaoming'), ('weight', '65'), ('height', '173')]</a:t>
            </a:r>
            <a:endParaRPr lang="en-US" altLang="zh-CN" dirty="0"/>
          </a:p>
          <a:p>
            <a:r>
              <a:rPr lang="zh-CN" altLang="en-US" dirty="0"/>
              <a:t>['name', 'weight', 'height']</a:t>
            </a:r>
            <a:endParaRPr lang="en-US" altLang="zh-CN" dirty="0"/>
          </a:p>
          <a:p>
            <a:r>
              <a:rPr lang="zh-CN" altLang="en-US" dirty="0"/>
              <a:t>['Xiaoming', '65', '173']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895890" y="43679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CC7832"/>
                </a:solidFill>
              </a:rPr>
              <a:t>print </a:t>
            </a:r>
            <a:r>
              <a:rPr lang="en-US" altLang="zh-CN"/>
              <a:t>dict2.items()</a:t>
            </a:r>
            <a:br>
              <a:rPr lang="en-US" altLang="zh-CN"/>
            </a:br>
            <a:r>
              <a:rPr lang="en-US" altLang="zh-CN" b="1">
                <a:solidFill>
                  <a:srgbClr val="CC7832"/>
                </a:solidFill>
              </a:rPr>
              <a:t>print </a:t>
            </a:r>
            <a:r>
              <a:rPr lang="en-US" altLang="zh-CN"/>
              <a:t>dict2.keys()</a:t>
            </a:r>
            <a:br>
              <a:rPr lang="en-US" altLang="zh-CN"/>
            </a:br>
            <a:r>
              <a:rPr lang="en-US" altLang="zh-CN" b="1">
                <a:solidFill>
                  <a:srgbClr val="CC7832"/>
                </a:solidFill>
              </a:rPr>
              <a:t>print </a:t>
            </a:r>
            <a:r>
              <a:rPr lang="en-US" altLang="zh-CN"/>
              <a:t>dict2.values()</a:t>
            </a:r>
            <a:endParaRPr lang="zh-CN" altLang="en-US" dirty="0"/>
          </a:p>
        </p:txBody>
      </p:sp>
      <p:sp>
        <p:nvSpPr>
          <p:cNvPr id="35" name="燕尾形箭头 34"/>
          <p:cNvSpPr/>
          <p:nvPr/>
        </p:nvSpPr>
        <p:spPr>
          <a:xfrm rot="5400000">
            <a:off x="6659174" y="5427717"/>
            <a:ext cx="779565" cy="308473"/>
          </a:xfrm>
          <a:prstGeom prst="notched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UNIT_TABLE_BEAUTIFY" val="smartTable{0a5e0335-70a4-40aa-a96d-37c52a2e5be9}"/>
</p:tagLst>
</file>

<file path=ppt/tags/tag4.xml><?xml version="1.0" encoding="utf-8"?>
<p:tagLst xmlns:p="http://schemas.openxmlformats.org/presentationml/2006/main">
  <p:tag name="KSO_WM_UNIT_TABLE_BEAUTIFY" val="smartTable{51f5bc56-c441-4542-a020-f204f5f0c4a8}"/>
</p:tagLst>
</file>

<file path=ppt/tags/tag5.xml><?xml version="1.0" encoding="utf-8"?>
<p:tagLst xmlns:p="http://schemas.openxmlformats.org/presentationml/2006/main">
  <p:tag name="KSO_WPP_MARK_KEY" val="8986d2d3-e651-4107-a048-e429b9dd5c7f"/>
  <p:tag name="COMMONDATA" val="eyJoZGlkIjoiYTY1MWIwYmE4YzBjZjQ5YjliMjhkMDg1MzY2MDZhNTUifQ=="/>
</p:tagLst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4711</Words>
  <Application>WPS 演示</Application>
  <PresentationFormat>自定义</PresentationFormat>
  <Paragraphs>450</Paragraphs>
  <Slides>12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宋体</vt:lpstr>
      <vt:lpstr>Wingdings</vt:lpstr>
      <vt:lpstr>Times New Roman</vt:lpstr>
      <vt:lpstr>微软雅黑</vt:lpstr>
      <vt:lpstr>Courier New</vt:lpstr>
      <vt:lpstr>等线</vt:lpstr>
      <vt:lpstr>Calibri</vt:lpstr>
      <vt:lpstr>Arial Unicode MS</vt:lpstr>
      <vt:lpstr>Calibri Light</vt:lpstr>
      <vt:lpstr>PMingLiU</vt:lpstr>
      <vt:lpstr>Segoe Print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973</cp:revision>
  <dcterms:created xsi:type="dcterms:W3CDTF">2017-03-19T05:58:00Z</dcterms:created>
  <dcterms:modified xsi:type="dcterms:W3CDTF">2023-03-21T15:53:05Z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B8FC2C1FF0D94CEE8A55E550B469F666</vt:lpwstr>
  </property>
</Properties>
</file>