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2"/>
  </p:notesMasterIdLst>
  <p:handoutMasterIdLst>
    <p:handoutMasterId r:id="rId73"/>
  </p:handoutMasterIdLst>
  <p:sldIdLst>
    <p:sldId id="879" r:id="rId8"/>
    <p:sldId id="894" r:id="rId9"/>
    <p:sldId id="1171" r:id="rId10"/>
    <p:sldId id="1048" r:id="rId11"/>
    <p:sldId id="895" r:id="rId12"/>
    <p:sldId id="1049" r:id="rId13"/>
    <p:sldId id="1050" r:id="rId14"/>
    <p:sldId id="1052" r:id="rId15"/>
    <p:sldId id="1053" r:id="rId16"/>
    <p:sldId id="916" r:id="rId17"/>
    <p:sldId id="896" r:id="rId18"/>
    <p:sldId id="1059" r:id="rId19"/>
    <p:sldId id="1060" r:id="rId20"/>
    <p:sldId id="1061" r:id="rId21"/>
    <p:sldId id="1057" r:id="rId22"/>
    <p:sldId id="1058" r:id="rId23"/>
    <p:sldId id="1062" r:id="rId24"/>
    <p:sldId id="917" r:id="rId25"/>
    <p:sldId id="897" r:id="rId26"/>
    <p:sldId id="1065" r:id="rId27"/>
    <p:sldId id="1066" r:id="rId28"/>
    <p:sldId id="1068" r:id="rId29"/>
    <p:sldId id="1067" r:id="rId30"/>
    <p:sldId id="1070" r:id="rId31"/>
    <p:sldId id="1064" r:id="rId32"/>
    <p:sldId id="1071" r:id="rId33"/>
    <p:sldId id="1072" r:id="rId34"/>
    <p:sldId id="1074" r:id="rId35"/>
    <p:sldId id="918" r:id="rId36"/>
    <p:sldId id="898" r:id="rId37"/>
    <p:sldId id="1075" r:id="rId38"/>
    <p:sldId id="1077" r:id="rId39"/>
    <p:sldId id="1079" r:id="rId40"/>
    <p:sldId id="1120" r:id="rId41"/>
    <p:sldId id="1121" r:id="rId42"/>
    <p:sldId id="1122" r:id="rId43"/>
    <p:sldId id="1123" r:id="rId44"/>
    <p:sldId id="1124" r:id="rId45"/>
    <p:sldId id="1125" r:id="rId46"/>
    <p:sldId id="919" r:id="rId47"/>
    <p:sldId id="1165" r:id="rId48"/>
    <p:sldId id="1172" r:id="rId49"/>
    <p:sldId id="1166" r:id="rId50"/>
    <p:sldId id="1149" r:id="rId51"/>
    <p:sldId id="1146" r:id="rId52"/>
    <p:sldId id="1195" r:id="rId53"/>
    <p:sldId id="1201" r:id="rId54"/>
    <p:sldId id="1202" r:id="rId55"/>
    <p:sldId id="1203" r:id="rId56"/>
    <p:sldId id="1196" r:id="rId57"/>
    <p:sldId id="1204" r:id="rId58"/>
    <p:sldId id="1205" r:id="rId59"/>
    <p:sldId id="1206" r:id="rId60"/>
    <p:sldId id="1207" r:id="rId61"/>
    <p:sldId id="1208" r:id="rId62"/>
    <p:sldId id="1209" r:id="rId63"/>
    <p:sldId id="1197" r:id="rId64"/>
    <p:sldId id="1194" r:id="rId65"/>
    <p:sldId id="1210" r:id="rId66"/>
    <p:sldId id="1211" r:id="rId67"/>
    <p:sldId id="1198" r:id="rId68"/>
    <p:sldId id="1200" r:id="rId69"/>
    <p:sldId id="1199" r:id="rId70"/>
    <p:sldId id="927" r:id="rId7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pos="4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82B"/>
    <a:srgbClr val="595959"/>
    <a:srgbClr val="0070C0"/>
    <a:srgbClr val="AD2B26"/>
    <a:srgbClr val="D9D9D9"/>
    <a:srgbClr val="F2F2F2"/>
    <a:srgbClr val="FFFFFF"/>
    <a:srgbClr val="E1E1E1"/>
    <a:srgbClr val="FFFFE4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5794" autoAdjust="0"/>
  </p:normalViewPr>
  <p:slideViewPr>
    <p:cSldViewPr snapToGrid="0">
      <p:cViewPr varScale="1">
        <p:scale>
          <a:sx n="110" d="100"/>
          <a:sy n="110" d="100"/>
        </p:scale>
        <p:origin x="546" y="96"/>
      </p:cViewPr>
      <p:guideLst>
        <p:guide pos="3840"/>
        <p:guide orient="horz" pos="2160"/>
        <p:guide pos="3940"/>
        <p:guide pos="40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194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7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72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62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6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64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95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28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1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3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表现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层数据封装</a:t>
            </a: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异常处理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器</a:t>
            </a: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项目异常处理方案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案例：</a:t>
            </a:r>
            <a:r>
              <a:rPr lang="en-US" altLang="zh-CN" dirty="0">
                <a:latin typeface="Consolas" panose="020B0609020204030204" pitchFamily="49" charset="0"/>
              </a:rPr>
              <a:t>SSM</a:t>
            </a:r>
            <a:r>
              <a:rPr lang="zh-CN" altLang="en-US" dirty="0">
                <a:latin typeface="Consolas" panose="020B0609020204030204" pitchFamily="49" charset="0"/>
              </a:rPr>
              <a:t>整合标准开发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04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lang="zh-CN" altLang="en-US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配置</a:t>
            </a:r>
            <a:endParaRPr lang="en-US" altLang="zh-CN" b="0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lang="zh-CN" altLang="en-US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r>
              <a:rPr lang="en-US" altLang="zh-CN" b="0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MyBatis</a:t>
            </a:r>
            <a:endParaRPr lang="en-US" altLang="zh-CN" b="0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lang="zh-CN" altLang="en-US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r>
              <a:rPr lang="en-US" altLang="zh-CN" b="0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endParaRPr lang="en-US" altLang="zh-CN" b="0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RESTful</a:t>
            </a:r>
            <a:r>
              <a:rPr lang="zh-CN" altLang="en-US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标准控制器开发</a:t>
            </a:r>
            <a:endParaRPr lang="zh-CN" altLang="en-US" b="0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61284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前端接收数据格式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表现层数据封装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10880" y="2258976"/>
            <a:ext cx="2012059" cy="831469"/>
            <a:chOff x="710880" y="2258976"/>
            <a:chExt cx="2012059" cy="831469"/>
          </a:xfrm>
        </p:grpSpPr>
        <p:sp>
          <p:nvSpPr>
            <p:cNvPr id="7" name="文本占位符 1">
              <a:extLst>
                <a:ext uri="{FF2B5EF4-FFF2-40B4-BE49-F238E27FC236}">
                  <a16:creationId xmlns:a16="http://schemas.microsoft.com/office/drawing/2014/main" id="{3E4A1AFF-5EB0-5C4B-93C7-DF3AA87FFA1B}"/>
                </a:ext>
              </a:extLst>
            </p:cNvPr>
            <p:cNvSpPr txBox="1">
              <a:spLocks/>
            </p:cNvSpPr>
            <p:nvPr/>
          </p:nvSpPr>
          <p:spPr>
            <a:xfrm>
              <a:off x="710880" y="2258976"/>
              <a:ext cx="2012059" cy="831469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Wingdings" pitchFamily="2" charset="2"/>
                <a:buChar char="l"/>
                <a:tabLst/>
                <a:defRPr lang="en-US" altLang="zh-CN" sz="1600" b="0" i="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1pPr>
              <a:lvl2pPr marL="719138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l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增删改</a:t>
              </a:r>
              <a:endPara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710880" y="2782668"/>
              <a:ext cx="2012059" cy="276999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rgbClr val="0451A5"/>
                  </a:solidFill>
                  <a:latin typeface="Consolas" panose="020B0609020204030204" pitchFamily="49" charset="0"/>
                </a:rPr>
                <a:t>true</a:t>
              </a:r>
              <a:endPara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33380" y="2258976"/>
            <a:ext cx="3918251" cy="1724021"/>
            <a:chOff x="3823730" y="2258976"/>
            <a:chExt cx="3918251" cy="1724021"/>
          </a:xfrm>
        </p:grpSpPr>
        <p:sp>
          <p:nvSpPr>
            <p:cNvPr id="10" name="文本占位符 1">
              <a:extLst>
                <a:ext uri="{FF2B5EF4-FFF2-40B4-BE49-F238E27FC236}">
                  <a16:creationId xmlns:a16="http://schemas.microsoft.com/office/drawing/2014/main" id="{3E4A1AFF-5EB0-5C4B-93C7-DF3AA87FFA1B}"/>
                </a:ext>
              </a:extLst>
            </p:cNvPr>
            <p:cNvSpPr txBox="1">
              <a:spLocks/>
            </p:cNvSpPr>
            <p:nvPr/>
          </p:nvSpPr>
          <p:spPr>
            <a:xfrm>
              <a:off x="3823731" y="2258976"/>
              <a:ext cx="2160060" cy="1693243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Wingdings" pitchFamily="2" charset="2"/>
                <a:buChar char="l"/>
                <a:tabLst/>
                <a:defRPr lang="en-US" altLang="zh-CN" sz="1600" b="0" i="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1pPr>
              <a:lvl2pPr marL="719138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l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查单条</a:t>
              </a:r>
              <a:endPara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3823730" y="2782668"/>
              <a:ext cx="3918251" cy="1200329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{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    </a:t>
              </a:r>
              <a:r>
                <a:rPr lang="en-US" altLang="zh-CN" sz="1200" dirty="0">
                  <a:solidFill>
                    <a:srgbClr val="A31515"/>
                  </a:solidFill>
                  <a:latin typeface="Consolas" panose="020B0609020204030204" pitchFamily="49" charset="0"/>
                  <a:ea typeface="Alibaba PuHuiTi R"/>
                </a:rPr>
                <a:t>"id"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: </a:t>
              </a:r>
              <a:r>
                <a:rPr lang="en-US" altLang="zh-CN" sz="1200" dirty="0">
                  <a:solidFill>
                    <a:srgbClr val="098658"/>
                  </a:solidFill>
                  <a:latin typeface="Consolas" panose="020B0609020204030204" pitchFamily="49" charset="0"/>
                  <a:ea typeface="Alibaba PuHuiTi R"/>
                </a:rPr>
                <a:t>1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    </a:t>
              </a:r>
              <a:r>
                <a:rPr lang="en-US" altLang="zh-CN" sz="1200" dirty="0">
                  <a:solidFill>
                    <a:srgbClr val="A31515"/>
                  </a:solidFill>
                  <a:latin typeface="Consolas" panose="020B0609020204030204" pitchFamily="49" charset="0"/>
                  <a:ea typeface="Alibaba PuHuiTi R"/>
                </a:rPr>
                <a:t>"type"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: </a:t>
              </a:r>
              <a:r>
                <a:rPr lang="en-US" altLang="zh-CN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"</a:t>
              </a:r>
              <a:r>
                <a:rPr lang="zh-CN" altLang="en-US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计算机理论</a:t>
              </a:r>
              <a:r>
                <a:rPr lang="en-US" altLang="zh-CN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"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    </a:t>
              </a:r>
              <a:r>
                <a:rPr lang="en-US" altLang="zh-CN" sz="1200" dirty="0">
                  <a:solidFill>
                    <a:srgbClr val="A31515"/>
                  </a:solidFill>
                  <a:latin typeface="Consolas" panose="020B0609020204030204" pitchFamily="49" charset="0"/>
                  <a:ea typeface="Alibaba PuHuiTi R"/>
                </a:rPr>
                <a:t>"name"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: </a:t>
              </a:r>
              <a:r>
                <a:rPr lang="en-US" altLang="zh-CN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"Spring</a:t>
              </a:r>
              <a:r>
                <a:rPr lang="zh-CN" altLang="en-US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实战 第</a:t>
              </a:r>
              <a:r>
                <a:rPr lang="en-US" altLang="zh-CN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5</a:t>
              </a:r>
              <a:r>
                <a:rPr lang="zh-CN" altLang="en-US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版</a:t>
              </a:r>
              <a:r>
                <a:rPr lang="en-US" altLang="zh-CN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"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    </a:t>
              </a:r>
              <a:r>
                <a:rPr lang="en-US" altLang="zh-CN" sz="1200" dirty="0">
                  <a:solidFill>
                    <a:srgbClr val="A31515"/>
                  </a:solidFill>
                  <a:latin typeface="Consolas" panose="020B0609020204030204" pitchFamily="49" charset="0"/>
                  <a:ea typeface="Alibaba PuHuiTi R"/>
                </a:rPr>
                <a:t>"description"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: </a:t>
              </a:r>
              <a:r>
                <a:rPr lang="en-US" altLang="zh-CN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"Spring</a:t>
              </a:r>
              <a:r>
                <a:rPr lang="zh-CN" altLang="en-US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入门经典</a:t>
              </a:r>
              <a:r>
                <a:rPr lang="zh-CN" altLang="en-US" sz="1200" dirty="0" smtClean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教程</a:t>
              </a:r>
              <a:r>
                <a:rPr lang="en-US" altLang="zh-CN" sz="1200" dirty="0" smtClean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"</a:t>
              </a:r>
              <a:endPara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endParaRP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}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062072" y="2258976"/>
            <a:ext cx="4935617" cy="3215218"/>
            <a:chOff x="6936581" y="2258977"/>
            <a:chExt cx="4935617" cy="3215218"/>
          </a:xfrm>
        </p:grpSpPr>
        <p:sp>
          <p:nvSpPr>
            <p:cNvPr id="13" name="文本占位符 1">
              <a:extLst>
                <a:ext uri="{FF2B5EF4-FFF2-40B4-BE49-F238E27FC236}">
                  <a16:creationId xmlns:a16="http://schemas.microsoft.com/office/drawing/2014/main" id="{3E4A1AFF-5EB0-5C4B-93C7-DF3AA87FFA1B}"/>
                </a:ext>
              </a:extLst>
            </p:cNvPr>
            <p:cNvSpPr txBox="1">
              <a:spLocks/>
            </p:cNvSpPr>
            <p:nvPr/>
          </p:nvSpPr>
          <p:spPr>
            <a:xfrm>
              <a:off x="6936582" y="2258977"/>
              <a:ext cx="2742202" cy="3215218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Wingdings" pitchFamily="2" charset="2"/>
                <a:buChar char="l"/>
                <a:tabLst/>
                <a:defRPr lang="en-US" altLang="zh-CN" sz="1600" b="0" i="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1pPr>
              <a:lvl2pPr marL="719138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l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查全部</a:t>
              </a:r>
              <a:endPara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  <p:sp>
          <p:nvSpPr>
            <p:cNvPr id="14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6936581" y="2783838"/>
              <a:ext cx="4935617" cy="2677656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[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    {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        </a:t>
              </a:r>
              <a:r>
                <a:rPr lang="en-US" altLang="zh-CN" sz="1200" dirty="0">
                  <a:solidFill>
                    <a:srgbClr val="A31515"/>
                  </a:solidFill>
                  <a:latin typeface="Consolas" panose="020B0609020204030204" pitchFamily="49" charset="0"/>
                  <a:ea typeface="Alibaba PuHuiTi R"/>
                </a:rPr>
                <a:t>"id"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: </a:t>
              </a:r>
              <a:r>
                <a:rPr lang="en-US" altLang="zh-CN" sz="1200" dirty="0">
                  <a:solidFill>
                    <a:srgbClr val="098658"/>
                  </a:solidFill>
                  <a:latin typeface="Consolas" panose="020B0609020204030204" pitchFamily="49" charset="0"/>
                  <a:ea typeface="Alibaba PuHuiTi R"/>
                </a:rPr>
                <a:t>1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        </a:t>
              </a:r>
              <a:r>
                <a:rPr lang="en-US" altLang="zh-CN" sz="1200" dirty="0">
                  <a:solidFill>
                    <a:srgbClr val="A31515"/>
                  </a:solidFill>
                  <a:latin typeface="Consolas" panose="020B0609020204030204" pitchFamily="49" charset="0"/>
                  <a:ea typeface="Alibaba PuHuiTi R"/>
                </a:rPr>
                <a:t>"type"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: </a:t>
              </a:r>
              <a:r>
                <a:rPr lang="en-US" altLang="zh-CN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"</a:t>
              </a:r>
              <a:r>
                <a:rPr lang="zh-CN" altLang="en-US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计算机理论</a:t>
              </a:r>
              <a:r>
                <a:rPr lang="en-US" altLang="zh-CN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"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        </a:t>
              </a:r>
              <a:r>
                <a:rPr lang="en-US" altLang="zh-CN" sz="1200" dirty="0">
                  <a:solidFill>
                    <a:srgbClr val="A31515"/>
                  </a:solidFill>
                  <a:latin typeface="Consolas" panose="020B0609020204030204" pitchFamily="49" charset="0"/>
                  <a:ea typeface="Alibaba PuHuiTi R"/>
                </a:rPr>
                <a:t>"name"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: </a:t>
              </a:r>
              <a:r>
                <a:rPr lang="en-US" altLang="zh-CN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"Spring</a:t>
              </a:r>
              <a:r>
                <a:rPr lang="zh-CN" altLang="en-US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实战 第</a:t>
              </a:r>
              <a:r>
                <a:rPr lang="en-US" altLang="zh-CN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5</a:t>
              </a:r>
              <a:r>
                <a:rPr lang="zh-CN" altLang="en-US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版</a:t>
              </a:r>
              <a:r>
                <a:rPr lang="en-US" altLang="zh-CN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"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        </a:t>
              </a:r>
              <a:r>
                <a:rPr lang="en-US" altLang="zh-CN" sz="1200" dirty="0">
                  <a:solidFill>
                    <a:srgbClr val="A31515"/>
                  </a:solidFill>
                  <a:latin typeface="Consolas" panose="020B0609020204030204" pitchFamily="49" charset="0"/>
                  <a:ea typeface="Alibaba PuHuiTi R"/>
                </a:rPr>
                <a:t>"description"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: </a:t>
              </a:r>
              <a:r>
                <a:rPr lang="en-US" altLang="zh-CN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"Spring</a:t>
              </a:r>
              <a:r>
                <a:rPr lang="zh-CN" altLang="en-US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入门经典</a:t>
              </a:r>
              <a:r>
                <a:rPr lang="zh-CN" altLang="en-US" sz="1200" dirty="0" smtClean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教程</a:t>
              </a:r>
              <a:r>
                <a:rPr lang="en-US" altLang="zh-CN" sz="1200" dirty="0" smtClean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"</a:t>
              </a:r>
              <a:endPara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endParaRPr>
            </a:p>
            <a:p>
              <a:r>
                <a:rPr lang="zh-CN" alt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    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},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    {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        </a:t>
              </a:r>
              <a:r>
                <a:rPr lang="en-US" altLang="zh-CN" sz="1200" dirty="0">
                  <a:solidFill>
                    <a:srgbClr val="A31515"/>
                  </a:solidFill>
                  <a:latin typeface="Consolas" panose="020B0609020204030204" pitchFamily="49" charset="0"/>
                  <a:ea typeface="Alibaba PuHuiTi R"/>
                </a:rPr>
                <a:t>"id"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: </a:t>
              </a:r>
              <a:r>
                <a:rPr lang="en-US" altLang="zh-CN" sz="1200" dirty="0">
                  <a:solidFill>
                    <a:srgbClr val="098658"/>
                  </a:solidFill>
                  <a:latin typeface="Consolas" panose="020B0609020204030204" pitchFamily="49" charset="0"/>
                  <a:ea typeface="Alibaba PuHuiTi R"/>
                </a:rPr>
                <a:t>2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        </a:t>
              </a:r>
              <a:r>
                <a:rPr lang="en-US" altLang="zh-CN" sz="1200" dirty="0">
                  <a:solidFill>
                    <a:srgbClr val="A31515"/>
                  </a:solidFill>
                  <a:latin typeface="Consolas" panose="020B0609020204030204" pitchFamily="49" charset="0"/>
                  <a:ea typeface="Alibaba PuHuiTi R"/>
                </a:rPr>
                <a:t>"type"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: </a:t>
              </a:r>
              <a:r>
                <a:rPr lang="en-US" altLang="zh-CN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"</a:t>
              </a:r>
              <a:r>
                <a:rPr lang="zh-CN" altLang="en-US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计算机理论</a:t>
              </a:r>
              <a:r>
                <a:rPr lang="en-US" altLang="zh-CN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"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        </a:t>
              </a:r>
              <a:r>
                <a:rPr lang="en-US" altLang="zh-CN" sz="1200" dirty="0">
                  <a:solidFill>
                    <a:srgbClr val="A31515"/>
                  </a:solidFill>
                  <a:latin typeface="Consolas" panose="020B0609020204030204" pitchFamily="49" charset="0"/>
                  <a:ea typeface="Alibaba PuHuiTi R"/>
                </a:rPr>
                <a:t>"name"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: </a:t>
              </a:r>
              <a:r>
                <a:rPr lang="en-US" altLang="zh-CN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"Spring 5</a:t>
              </a:r>
              <a:r>
                <a:rPr lang="zh-CN" altLang="en-US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核心原理与</a:t>
              </a:r>
              <a:r>
                <a:rPr lang="en-US" altLang="zh-CN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30</a:t>
              </a:r>
              <a:r>
                <a:rPr lang="zh-CN" altLang="en-US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个类手写实战</a:t>
              </a:r>
              <a:r>
                <a:rPr lang="en-US" altLang="zh-CN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"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        </a:t>
              </a:r>
              <a:r>
                <a:rPr lang="en-US" altLang="zh-CN" sz="1200" dirty="0">
                  <a:solidFill>
                    <a:srgbClr val="A31515"/>
                  </a:solidFill>
                  <a:latin typeface="Consolas" panose="020B0609020204030204" pitchFamily="49" charset="0"/>
                  <a:ea typeface="Alibaba PuHuiTi R"/>
                </a:rPr>
                <a:t>"description"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: </a:t>
              </a:r>
              <a:r>
                <a:rPr lang="en-US" altLang="zh-CN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"</a:t>
              </a:r>
              <a:r>
                <a:rPr lang="zh-CN" altLang="en-US" sz="1200" dirty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十年沉淀之</a:t>
              </a:r>
              <a:r>
                <a:rPr lang="zh-CN" altLang="en-US" sz="1200" dirty="0" smtClean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作</a:t>
              </a:r>
              <a:r>
                <a:rPr lang="en-US" altLang="zh-CN" sz="1200" dirty="0" smtClean="0">
                  <a:solidFill>
                    <a:srgbClr val="0451A5"/>
                  </a:solidFill>
                  <a:latin typeface="Consolas" panose="020B0609020204030204" pitchFamily="49" charset="0"/>
                  <a:ea typeface="Alibaba PuHuiTi R"/>
                </a:rPr>
                <a:t>"</a:t>
              </a:r>
              <a:endPara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endParaRPr>
            </a:p>
            <a:p>
              <a:r>
                <a:rPr lang="zh-CN" alt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    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}</a:t>
              </a:r>
            </a:p>
            <a:p>
              <a:r>
                <a:rPr lang="en-US" altLang="zh-CN" sz="12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rPr>
                <a:t>]</a:t>
              </a:r>
              <a:endPara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endParaRPr>
            </a:p>
          </p:txBody>
        </p:sp>
      </p:grp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 txBox="1">
            <a:spLocks/>
          </p:cNvSpPr>
          <p:nvPr/>
        </p:nvSpPr>
        <p:spPr>
          <a:xfrm>
            <a:off x="1915723" y="2674710"/>
            <a:ext cx="80721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格式</a:t>
            </a:r>
            <a:r>
              <a:rPr kumimoji="1"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A</a:t>
            </a:r>
            <a:endParaRPr kumimoji="1" lang="zh-CN" altLang="en-US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 txBox="1">
            <a:spLocks/>
          </p:cNvSpPr>
          <p:nvPr/>
        </p:nvSpPr>
        <p:spPr>
          <a:xfrm>
            <a:off x="4439516" y="2674710"/>
            <a:ext cx="80721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格式</a:t>
            </a:r>
            <a:r>
              <a:rPr kumimoji="1"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</a:t>
            </a:r>
            <a:endParaRPr kumimoji="1" lang="zh-CN" altLang="en-US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 txBox="1">
            <a:spLocks/>
          </p:cNvSpPr>
          <p:nvPr/>
        </p:nvSpPr>
        <p:spPr>
          <a:xfrm>
            <a:off x="8856090" y="2674710"/>
            <a:ext cx="80721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格式</a:t>
            </a:r>
            <a:r>
              <a:rPr kumimoji="1"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</a:t>
            </a:r>
            <a:endParaRPr kumimoji="1" lang="zh-CN" altLang="en-US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0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 txBox="1">
            <a:spLocks/>
          </p:cNvSpPr>
          <p:nvPr/>
        </p:nvSpPr>
        <p:spPr>
          <a:xfrm>
            <a:off x="1693947" y="4308115"/>
            <a:ext cx="80721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格式</a:t>
            </a:r>
            <a:r>
              <a:rPr kumimoji="1"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D</a:t>
            </a:r>
            <a:endParaRPr kumimoji="1" lang="zh-CN" altLang="en-US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1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 txBox="1">
            <a:spLocks/>
          </p:cNvSpPr>
          <p:nvPr/>
        </p:nvSpPr>
        <p:spPr>
          <a:xfrm>
            <a:off x="3359485" y="4648515"/>
            <a:ext cx="80721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格式</a:t>
            </a:r>
            <a:r>
              <a:rPr kumimoji="1"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E</a:t>
            </a:r>
            <a:endParaRPr kumimoji="1" lang="zh-CN" altLang="en-US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2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 txBox="1">
            <a:spLocks/>
          </p:cNvSpPr>
          <p:nvPr/>
        </p:nvSpPr>
        <p:spPr>
          <a:xfrm>
            <a:off x="3086671" y="5862001"/>
            <a:ext cx="80721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格式</a:t>
            </a:r>
            <a:r>
              <a:rPr kumimoji="1"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F</a:t>
            </a:r>
            <a:endParaRPr kumimoji="1" lang="zh-CN" altLang="en-US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3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 txBox="1">
            <a:spLocks/>
          </p:cNvSpPr>
          <p:nvPr/>
        </p:nvSpPr>
        <p:spPr>
          <a:xfrm>
            <a:off x="1693947" y="5474194"/>
            <a:ext cx="80721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格式</a:t>
            </a:r>
            <a:r>
              <a:rPr kumimoji="1"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G</a:t>
            </a:r>
            <a:endParaRPr kumimoji="1" lang="zh-CN" altLang="en-US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 txBox="1">
            <a:spLocks/>
          </p:cNvSpPr>
          <p:nvPr/>
        </p:nvSpPr>
        <p:spPr>
          <a:xfrm>
            <a:off x="1419978" y="4963355"/>
            <a:ext cx="274672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4800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统一格式</a:t>
            </a:r>
            <a:endParaRPr kumimoji="1" lang="zh-CN" altLang="en-US" sz="4800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7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04024 0.33356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1666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-0.1668 0.33356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46" y="16667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-0.42149 0.3335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81" y="1666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0.05846 0.09537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476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-0.07812 0.04583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229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-0.05573 -0.13102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655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05846 -0.07454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372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000" y="1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000" y="1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" y="1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1000" y="1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1000" y="1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000" y="1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000" y="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23" grpId="3"/>
      <p:bldP spid="25" grpId="0"/>
      <p:bldP spid="25" grpId="1"/>
      <p:bldP spid="25" grpId="2"/>
      <p:bldP spid="25" grpId="3"/>
      <p:bldP spid="26" grpId="0"/>
      <p:bldP spid="26" grpId="1"/>
      <p:bldP spid="26" grpId="2"/>
      <p:bldP spid="26" grpId="3"/>
      <p:bldP spid="30" grpId="0"/>
      <p:bldP spid="30" grpId="1"/>
      <p:bldP spid="30" grpId="2"/>
      <p:bldP spid="30" grpId="3"/>
      <p:bldP spid="31" grpId="0"/>
      <p:bldP spid="31" grpId="1"/>
      <p:bldP spid="31" grpId="2"/>
      <p:bldP spid="31" grpId="3"/>
      <p:bldP spid="32" grpId="0"/>
      <p:bldP spid="32" grpId="1"/>
      <p:bldP spid="32" grpId="2"/>
      <p:bldP spid="32" grpId="3"/>
      <p:bldP spid="33" grpId="0"/>
      <p:bldP spid="33" grpId="1"/>
      <p:bldP spid="33" grpId="2"/>
      <p:bldP spid="33" grpId="3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61284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前端接收数据格式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——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创建结果模型类，封装数据到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data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属性中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表现层数据封装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 txBox="1">
            <a:spLocks/>
          </p:cNvSpPr>
          <p:nvPr/>
        </p:nvSpPr>
        <p:spPr>
          <a:xfrm>
            <a:off x="710880" y="2258976"/>
            <a:ext cx="2012059" cy="83146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增删改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2782668"/>
            <a:ext cx="2012400" cy="64633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data"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</a:t>
            </a:r>
            <a:r>
              <a:rPr lang="en-US" altLang="zh-CN" sz="1200" b="1" dirty="0" err="1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true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933039" y="2782668"/>
            <a:ext cx="3918591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"data"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"id"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"type"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计算机理论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"name"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实战 第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5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版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"description"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入门经典教程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062073" y="2782668"/>
            <a:ext cx="4935615" cy="304698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"data"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:[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"id"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"type"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计算机理论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"name"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实战 第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5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版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"description"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入门经典教程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"id"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"type"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计算机理论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"name"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 5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核心原理与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30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个类手写实战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"description"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十年沉淀之作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]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782668"/>
            <a:ext cx="2012059" cy="27699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true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932700" y="2782668"/>
            <a:ext cx="3918930" cy="120032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"id"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"type"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计算机理论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"name"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实战 第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5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版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"description"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入门经典教程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062073" y="2782668"/>
            <a:ext cx="4935617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[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"id"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"type"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计算机理论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"name"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实战 第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5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版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"description"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入门经典教程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"id"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"type"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计算机理论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"name"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 5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核心原理与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30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个类手写实战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"description"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十年沉淀之作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]</a:t>
            </a: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539" y="4410669"/>
            <a:ext cx="2012400" cy="64633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data"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</a:t>
            </a:r>
            <a:r>
              <a:rPr lang="en-US" altLang="zh-CN" sz="1200" b="1" dirty="0" err="1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true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</p:txBody>
      </p:sp>
      <p:sp>
        <p:nvSpPr>
          <p:cNvPr id="42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 txBox="1">
            <a:spLocks/>
          </p:cNvSpPr>
          <p:nvPr/>
        </p:nvSpPr>
        <p:spPr>
          <a:xfrm>
            <a:off x="2955877" y="4475239"/>
            <a:ext cx="80721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新增</a:t>
            </a:r>
            <a:endParaRPr kumimoji="1" lang="zh-CN" altLang="en-US" dirty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539" y="5250181"/>
            <a:ext cx="2012400" cy="64633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data"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</a:t>
            </a:r>
            <a:r>
              <a:rPr lang="en-US" altLang="zh-CN" sz="1200" b="1" dirty="0" err="1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true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</p:txBody>
      </p:sp>
      <p:sp>
        <p:nvSpPr>
          <p:cNvPr id="4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 txBox="1">
            <a:spLocks/>
          </p:cNvSpPr>
          <p:nvPr/>
        </p:nvSpPr>
        <p:spPr>
          <a:xfrm>
            <a:off x="2955877" y="5314751"/>
            <a:ext cx="80721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修改</a:t>
            </a:r>
            <a:endParaRPr kumimoji="1" lang="zh-CN" altLang="en-US" dirty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539" y="6089693"/>
            <a:ext cx="2012400" cy="64633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data"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</a:t>
            </a:r>
            <a:r>
              <a:rPr lang="en-US" altLang="zh-CN" sz="1200" b="1" dirty="0" err="1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true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</p:txBody>
      </p:sp>
      <p:sp>
        <p:nvSpPr>
          <p:cNvPr id="46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 txBox="1">
            <a:spLocks/>
          </p:cNvSpPr>
          <p:nvPr/>
        </p:nvSpPr>
        <p:spPr>
          <a:xfrm>
            <a:off x="2955877" y="6154263"/>
            <a:ext cx="80721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删除</a:t>
            </a:r>
            <a:endParaRPr kumimoji="1" lang="zh-CN" altLang="en-US" dirty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40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 txBox="1">
            <a:spLocks/>
          </p:cNvSpPr>
          <p:nvPr/>
        </p:nvSpPr>
        <p:spPr>
          <a:xfrm>
            <a:off x="7062073" y="2258976"/>
            <a:ext cx="2742202" cy="321521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查全部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9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 txBox="1">
            <a:spLocks/>
          </p:cNvSpPr>
          <p:nvPr/>
        </p:nvSpPr>
        <p:spPr>
          <a:xfrm>
            <a:off x="2933381" y="2258976"/>
            <a:ext cx="2160060" cy="169324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查单条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9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35" grpId="0" animBg="1"/>
      <p:bldP spid="36" grpId="0" animBg="1"/>
      <p:bldP spid="37" grpId="0" animBg="1"/>
      <p:bldP spid="39" grpId="0" animBg="1"/>
      <p:bldP spid="42" grpId="0"/>
      <p:bldP spid="43" grpId="0" animBg="1"/>
      <p:bldP spid="44" grpId="0"/>
      <p:bldP spid="45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61284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前端接收数据格式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——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封装操作结果到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code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属性中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表现层数据封装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 txBox="1">
            <a:spLocks/>
          </p:cNvSpPr>
          <p:nvPr/>
        </p:nvSpPr>
        <p:spPr>
          <a:xfrm>
            <a:off x="710880" y="2258976"/>
            <a:ext cx="2012059" cy="83146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增删改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2782668"/>
            <a:ext cx="2012400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"code"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20031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"data"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b="1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true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932700" y="2782668"/>
            <a:ext cx="3918930" cy="175432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"code"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20041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"data"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"id"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"type"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计算机理论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"name"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实战 第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5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版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"description"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入门经典教程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062072" y="2782668"/>
            <a:ext cx="4935615" cy="32316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"code"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20041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"data"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:[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"id"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"type"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计算机理论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"name"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实战 第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5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版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"description"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入门经典教程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"id"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"type"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计算机理论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"name"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 5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核心原理与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30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个类手写实战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"description"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十年沉淀之作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]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2782668"/>
            <a:ext cx="2012400" cy="64633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data"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</a:t>
            </a:r>
            <a:r>
              <a:rPr lang="en-US" altLang="zh-CN" sz="1200" b="1" dirty="0" err="1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true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932700" y="2782668"/>
            <a:ext cx="3918930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"data"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"id"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"type"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计算机理论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"name"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实战 第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5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版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"description"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入门经典教程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062072" y="2782668"/>
            <a:ext cx="4935615" cy="304698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"data"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:[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"id"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"type"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计算机理论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"name"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实战 第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5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版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"description"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入门经典教程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"id"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"type"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计算机理论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"name"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 5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核心原理与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30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个类手写实战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"description"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十年沉淀之作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]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</p:txBody>
      </p:sp>
      <p:sp>
        <p:nvSpPr>
          <p:cNvPr id="32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 txBox="1">
            <a:spLocks/>
          </p:cNvSpPr>
          <p:nvPr/>
        </p:nvSpPr>
        <p:spPr>
          <a:xfrm>
            <a:off x="3086671" y="4475239"/>
            <a:ext cx="216006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查询不存在的数据</a:t>
            </a:r>
            <a:endParaRPr kumimoji="1" lang="zh-CN" altLang="en-US" dirty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932700" y="2782668"/>
            <a:ext cx="3918930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"code"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20041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data"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</a:t>
            </a:r>
            <a:r>
              <a:rPr lang="en-US" altLang="zh-CN" sz="1200" b="1" dirty="0" err="1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null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5219455"/>
            <a:ext cx="2160060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"code"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20041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data"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</a:t>
            </a:r>
            <a:r>
              <a:rPr lang="en-US" altLang="zh-CN" sz="1200" b="1" dirty="0" err="1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null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 txBox="1">
            <a:spLocks/>
          </p:cNvSpPr>
          <p:nvPr/>
        </p:nvSpPr>
        <p:spPr>
          <a:xfrm>
            <a:off x="3029875" y="5376358"/>
            <a:ext cx="29422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9885A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20041</a:t>
            </a:r>
            <a:r>
              <a:rPr lang="zh-CN" altLang="en-US" dirty="0" smtClean="0">
                <a:solidFill>
                  <a:srgbClr val="09885A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表示成功</a:t>
            </a:r>
            <a:r>
              <a:rPr lang="en-US" altLang="zh-CN" dirty="0" smtClean="0">
                <a:solidFill>
                  <a:srgbClr val="09885A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/</a:t>
            </a:r>
            <a:r>
              <a:rPr lang="zh-CN" altLang="en-US" dirty="0" smtClean="0">
                <a:solidFill>
                  <a:srgbClr val="09885A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失败？</a:t>
            </a:r>
            <a:endParaRPr lang="en-US" altLang="zh-CN" dirty="0" smtClean="0">
              <a:solidFill>
                <a:srgbClr val="09885A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获取</a:t>
            </a:r>
            <a:r>
              <a:rPr kumimoji="1"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20041</a:t>
            </a:r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取值还是不取？</a:t>
            </a:r>
            <a:endParaRPr kumimoji="1" lang="zh-CN" altLang="en-US" dirty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2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 txBox="1">
            <a:spLocks/>
          </p:cNvSpPr>
          <p:nvPr/>
        </p:nvSpPr>
        <p:spPr>
          <a:xfrm>
            <a:off x="7062073" y="2258976"/>
            <a:ext cx="2742202" cy="321521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查全部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2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 txBox="1">
            <a:spLocks/>
          </p:cNvSpPr>
          <p:nvPr/>
        </p:nvSpPr>
        <p:spPr>
          <a:xfrm>
            <a:off x="2933381" y="2258976"/>
            <a:ext cx="2160060" cy="169324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查单条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89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2" grpId="1" animBg="1"/>
      <p:bldP spid="14" grpId="0" animBg="1"/>
      <p:bldP spid="24" grpId="0" animBg="1"/>
      <p:bldP spid="25" grpId="0" animBg="1"/>
      <p:bldP spid="30" grpId="0" animBg="1"/>
      <p:bldP spid="32" grpId="0"/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61284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前端接收数据格式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——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封装特殊消息到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message(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msg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属性中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表现层数据封装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 txBox="1">
            <a:spLocks/>
          </p:cNvSpPr>
          <p:nvPr/>
        </p:nvSpPr>
        <p:spPr>
          <a:xfrm>
            <a:off x="710880" y="2258976"/>
            <a:ext cx="2012059" cy="83146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增删改</a:t>
            </a:r>
            <a:endParaRPr lang="zh-CN" altLang="en-US" dirty="0"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2782668"/>
            <a:ext cx="2012400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   </a:t>
            </a:r>
            <a:r>
              <a:rPr lang="en-US" altLang="zh-CN" sz="1200" dirty="0" smtClean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code"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: </a:t>
            </a:r>
            <a:r>
              <a:rPr lang="en-US" altLang="zh-CN" sz="1200" dirty="0" smtClean="0">
                <a:solidFill>
                  <a:srgbClr val="09885A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20031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    </a:t>
            </a:r>
            <a:r>
              <a:rPr lang="en-US" altLang="zh-CN" sz="1200" dirty="0" smtClean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"data"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 </a:t>
            </a:r>
            <a:r>
              <a:rPr lang="en-US" altLang="zh-CN" sz="1200" dirty="0" smtClean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true</a:t>
            </a:r>
            <a:endParaRPr lang="en-US" altLang="zh-CN" sz="1200" dirty="0">
              <a:solidFill>
                <a:srgbClr val="0451A5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932700" y="2782668"/>
            <a:ext cx="3918929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"code"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 smtClean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20040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data"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</a:t>
            </a:r>
            <a:r>
              <a:rPr lang="en-US" altLang="zh-CN" sz="1200" b="1" dirty="0" err="1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null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062072" y="2782668"/>
            <a:ext cx="4934593" cy="32316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"code"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20041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"data"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:[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"id"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"type"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计算机理论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"name"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实战 第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5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版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"description"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入门经典教程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"id"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"type"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计算机理论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"name"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 5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核心原理与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30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个类手写实战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"description"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十年沉淀之作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]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 txBox="1">
            <a:spLocks/>
          </p:cNvSpPr>
          <p:nvPr/>
        </p:nvSpPr>
        <p:spPr>
          <a:xfrm>
            <a:off x="3086671" y="3958721"/>
            <a:ext cx="2160060" cy="51719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用户得到什么信息？</a:t>
            </a:r>
            <a:endParaRPr kumimoji="1" lang="zh-CN" altLang="en-US" dirty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932700" y="2782668"/>
            <a:ext cx="3918249" cy="101566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"code"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20040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"data"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b="1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msg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数据查询失败，请重试！</a:t>
            </a:r>
            <a:r>
              <a:rPr lang="en-US" altLang="zh-CN" sz="12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</p:txBody>
      </p:sp>
      <p:sp>
        <p:nvSpPr>
          <p:cNvPr id="2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 txBox="1">
            <a:spLocks/>
          </p:cNvSpPr>
          <p:nvPr/>
        </p:nvSpPr>
        <p:spPr>
          <a:xfrm>
            <a:off x="7062073" y="2258976"/>
            <a:ext cx="2742202" cy="321521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查全部</a:t>
            </a:r>
            <a:endParaRPr lang="zh-CN" altLang="en-US" dirty="0"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2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 txBox="1">
            <a:spLocks/>
          </p:cNvSpPr>
          <p:nvPr/>
        </p:nvSpPr>
        <p:spPr>
          <a:xfrm>
            <a:off x="2933381" y="2258976"/>
            <a:ext cx="2160060" cy="169324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查单条</a:t>
            </a:r>
            <a:endParaRPr lang="zh-CN" altLang="en-US" dirty="0"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8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设置统一数据返回结果类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表现层数据封装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104249"/>
            <a:ext cx="10272053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data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code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msg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473407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614468"/>
            <a:ext cx="10057765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Result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类中的字段并不是固定的，可以根据需要自行增减</a:t>
            </a:r>
            <a:endParaRPr lang="en-US" altLang="zh-CN" sz="1400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提供若干个构造方法，方便操作</a:t>
            </a: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5116824"/>
            <a:ext cx="10302240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518929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1585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设置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统一数据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结果编码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表现层数据封装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104249"/>
            <a:ext cx="10272053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Code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final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SAVE_OK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20011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final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DELETE_OK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20021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final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UPDATE_OK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20031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final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GET_OK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20041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final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SAVE_ERR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20010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final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DELETE_ERR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20020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final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UPDATE_ERR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20030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final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GET_ERR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20040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473407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614468"/>
            <a:ext cx="10055819" cy="3801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Code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类的常量设计也不是固定的，可以根据需要自行增减，例如将查询再进行细分为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GET_OK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，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GET_ALL_OK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，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GET_PAGE_OK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5116824"/>
            <a:ext cx="10302240" cy="12070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518929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42239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根据情况设定合理的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Result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表现层数据封装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104249"/>
            <a:ext cx="10272053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"/books"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BookController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@GetMapping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"/{id}"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getById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@PathVariable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id)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.getById(id);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code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!=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?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Code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GET_OK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Code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GET_ERR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msg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!=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?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数据查询失败，请重试！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Result(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code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9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表现层数据封装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Result</a:t>
            </a:r>
          </a:p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Code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9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程序开发过程中不可避免的会遇到异常现象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异常处理器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58" y="2231947"/>
            <a:ext cx="4874020" cy="2079479"/>
          </a:xfrm>
          <a:prstGeom prst="rect">
            <a:avLst/>
          </a:prstGeom>
          <a:ln w="12700">
            <a:solidFill>
              <a:srgbClr val="595959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576" y="2231947"/>
            <a:ext cx="4874400" cy="2705852"/>
          </a:xfrm>
          <a:prstGeom prst="rect">
            <a:avLst/>
          </a:prstGeom>
          <a:ln w="12700">
            <a:solidFill>
              <a:srgbClr val="595959"/>
            </a:solidFill>
          </a:ln>
        </p:spPr>
      </p:pic>
    </p:spTree>
    <p:extLst>
      <p:ext uri="{BB962C8B-B14F-4D97-AF65-F5344CB8AC3E}">
        <p14:creationId xmlns:p14="http://schemas.microsoft.com/office/powerpoint/2010/main" val="129921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490685"/>
            <a:ext cx="10749598" cy="4219575"/>
          </a:xfrm>
        </p:spPr>
        <p:txBody>
          <a:bodyPr/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创建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工程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SSM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整合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Spring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SpringConfig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MyBatis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MybatisConfig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JdbcConfig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jdbc.properties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SpringMVC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ServletConfig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SpringMvcConfig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功能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模块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表与实体类</a:t>
            </a:r>
          </a:p>
          <a:p>
            <a:pPr lvl="1">
              <a:lnSpc>
                <a:spcPct val="100000"/>
              </a:lnSpc>
            </a:pP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dao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（接口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+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自动代理）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service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（接口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+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实现类）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业务层接口测试（整合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JUnit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）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controller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表现层接口测试（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PostMan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）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整合流程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出现异常现象的常见位置与常见诱因如下：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框架内部抛出的异常：因使用不合规导致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数据层抛出的异常：因外部服务器故障导致（例如：服务器访问超时）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业务层抛出的异常：因业务逻辑书写错误导致（例如：遍历业务书写操作，导致索引异常等）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表现层抛出的异常：因数据收集、校验等规则导致（例如：不匹配的数据类型间导致异常）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工具类抛出的异常：因工具类书写不严谨不够健壮导致（例如：必要释放的连接长期未释放等）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异常处理器</a:t>
            </a:r>
          </a:p>
        </p:txBody>
      </p:sp>
    </p:spTree>
    <p:extLst>
      <p:ext uri="{BB962C8B-B14F-4D97-AF65-F5344CB8AC3E}">
        <p14:creationId xmlns:p14="http://schemas.microsoft.com/office/powerpoint/2010/main" val="21540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4">
            <a:extLst>
              <a:ext uri="{FF2B5EF4-FFF2-40B4-BE49-F238E27FC236}">
                <a16:creationId xmlns:a16="http://schemas.microsoft.com/office/drawing/2014/main" id="{22DC6CE0-D710-5849-812B-FD74D360D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451104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各个层级均出现异常，异常处理代码书写在哪一层？</a:t>
            </a:r>
            <a:endParaRPr lang="en-US" altLang="zh-CN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4">
            <a:extLst>
              <a:ext uri="{FF2B5EF4-FFF2-40B4-BE49-F238E27FC236}">
                <a16:creationId xmlns:a16="http://schemas.microsoft.com/office/drawing/2014/main" id="{22DC6CE0-D710-5849-812B-FD74D360D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451104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各个层级均出现异常，异常处理代码书写在哪一层 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——</a:t>
            </a: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所有的异常均抛出到表现层进行处理</a:t>
            </a:r>
            <a:endParaRPr lang="en-US" altLang="zh-CN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4">
            <a:extLst>
              <a:ext uri="{FF2B5EF4-FFF2-40B4-BE49-F238E27FC236}">
                <a16:creationId xmlns:a16="http://schemas.microsoft.com/office/drawing/2014/main" id="{22DC6CE0-D710-5849-812B-FD74D360D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451104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表现层处理异常，每个方法中单独书写，代码书写量巨大且意义不强，如何解决？</a:t>
            </a:r>
            <a:endParaRPr lang="zh-CN" altLang="en-US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4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4">
            <a:extLst>
              <a:ext uri="{FF2B5EF4-FFF2-40B4-BE49-F238E27FC236}">
                <a16:creationId xmlns:a16="http://schemas.microsoft.com/office/drawing/2014/main" id="{22DC6CE0-D710-5849-812B-FD74D360D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451104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表现层处理异常，每个方法中单独书写，代码书写量巨大且意义不强，如何解决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——</a:t>
            </a:r>
            <a:r>
              <a:rPr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AOP</a:t>
            </a: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思想</a:t>
            </a:r>
            <a:endParaRPr lang="zh-CN" altLang="en-US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异常处理器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集中的、统一的处理项目中出现的异常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35363" lvl="1" indent="-276225"/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276225" indent="-276225"/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异常处理器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546037"/>
            <a:ext cx="10272053" cy="235449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RestControllerAdvice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Project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@ExceptionHandler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doException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ex){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Result(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666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8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异常处理器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RestControllerAdvice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类型：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位置：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风格开发的控制器增强类定义上方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作用：为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风格开发的控制器类做增强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范例：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说明：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此注解自带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ResponseBody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注解与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@Component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注解，具备对应的功能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545303"/>
            <a:ext cx="10225116" cy="106182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@RestControllerAdvice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Project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0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异常处理器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ExceptionHandler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类型：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方法注解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位置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：专用于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异常处理的控制器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方法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上方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作用：设置指定异常的处理方案，功能等同于控制器方法，出现异常后终止原始控制器执行，并转入当前方法执行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范例：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说明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此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类方法可以根据处理的异常不同，制作多个方法分别处理对应的异常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493933"/>
            <a:ext cx="10225116" cy="235449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@RestControllerAdvice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Project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@ExceptionHandler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doException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ex){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Result(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666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异常处理器处理效果比对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异常处理器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576" y="2231947"/>
            <a:ext cx="4874400" cy="1575876"/>
          </a:xfrm>
          <a:prstGeom prst="rect">
            <a:avLst/>
          </a:prstGeom>
          <a:ln w="12700">
            <a:solidFill>
              <a:srgbClr val="595959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8" y="2231947"/>
            <a:ext cx="4874020" cy="2079479"/>
          </a:xfrm>
          <a:prstGeom prst="rect">
            <a:avLst/>
          </a:prstGeom>
          <a:ln w="12700">
            <a:solidFill>
              <a:srgbClr val="595959"/>
            </a:solidFill>
          </a:ln>
        </p:spPr>
      </p:pic>
    </p:spTree>
    <p:extLst>
      <p:ext uri="{BB962C8B-B14F-4D97-AF65-F5344CB8AC3E}">
        <p14:creationId xmlns:p14="http://schemas.microsoft.com/office/powerpoint/2010/main" val="23853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异常处理器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5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配置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SpringConfig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JDBCConfig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、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jdbc.properties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MyBatisConfig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模型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Book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数据层标准开发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BookDao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业务层标准开发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BookService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BookServiceImpl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测试接口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BookServiceTest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MyBatis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9365" y="2738292"/>
            <a:ext cx="7894835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@ComponentScan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"com.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itheima"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@PropertySource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"classpath:jdbc.properties"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@Import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({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JdbcConfig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MybatisConfig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9365" y="1243652"/>
            <a:ext cx="7894835" cy="498489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JdbcConfig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"${jdbc.driver}"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driver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"${jdbc.url}"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"${jdbc.username}"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"${jdbc.password}"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DataSource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dataSource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DruidDataSource ds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DruidDataSource();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.setDriverClassName(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driver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.setUrl(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.setUsername(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.setPassword(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9364" y="3061457"/>
            <a:ext cx="7894836" cy="134928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3080"/>
                </a:solidFill>
                <a:latin typeface="Consolas" panose="020B0609020204030204" pitchFamily="49" charset="0"/>
              </a:rPr>
              <a:t>jdbc.driver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com.mysql.jdbc.Driver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3080"/>
                </a:solidFill>
                <a:latin typeface="Consolas" panose="020B0609020204030204" pitchFamily="49" charset="0"/>
              </a:rPr>
              <a:t>jdbc.url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jdbc:mysql://localhost:3306/ssm_db?useSSL=false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3080"/>
                </a:solidFill>
                <a:latin typeface="Consolas" panose="020B0609020204030204" pitchFamily="49" charset="0"/>
              </a:rPr>
              <a:t>jdbc.username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root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3080"/>
                </a:solidFill>
                <a:latin typeface="Consolas" panose="020B0609020204030204" pitchFamily="49" charset="0"/>
              </a:rPr>
              <a:t>jdbc.password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root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9364" y="1266190"/>
            <a:ext cx="7894836" cy="493981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MybatisConfig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SqlSessionFactoryBean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sqlSessionFactory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DataSource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dataSource){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SqlSessionFactoryBean ssfb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SqlSessionFactoryBean();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ssfb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.setTypeAliasesPackage(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"com.itheima.domain"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ssfb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.setDataSource(dataSource);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ssfb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MapperScannerConfigurer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mapperScannerConfigurer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MapperScannerConfigurer msc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MapperScannerConfigurer();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msc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.setBasePackage(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"com.itheima.dao"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msc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9364" y="2738292"/>
            <a:ext cx="7894836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description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9364" y="1768796"/>
            <a:ext cx="7894836" cy="39346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@Insert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</a:rPr>
              <a:t>insert into tbl_book(type,name,description)values(#{type},#{name},#{description})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book);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@Delete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"delete from tbl_book where id = #{id}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delete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id);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@Update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>
                <a:solidFill>
                  <a:srgbClr val="067D17"/>
                </a:solidFill>
                <a:latin typeface="Consolas" panose="020B0609020204030204" pitchFamily="49" charset="0"/>
              </a:rPr>
              <a:t>update tbl_book set type = #{type} , name = #{name} , description = #{description} where id = #{id</a:t>
            </a:r>
            <a:r>
              <a:rPr lang="zh-CN" altLang="zh-CN" sz="8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update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book);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@Select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"select * from tbl_book"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getAll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@Select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"select * from tbl_book where id = #{id}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getById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id);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9364" y="2558852"/>
            <a:ext cx="7894836" cy="235449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book);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delete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id);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update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book);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getAll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getById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id);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9364" y="2074104"/>
            <a:ext cx="7894836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@Service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book)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.save(book)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    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update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book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){       </a:t>
            </a:r>
            <a:r>
              <a:rPr lang="zh-CN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.update(book)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    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delete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id)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     </a:t>
            </a:r>
            <a:r>
              <a:rPr lang="zh-CN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.delete(id)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    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getById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id)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.getById(id)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getAll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        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.getAll()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    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9364" y="1427773"/>
            <a:ext cx="7894836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@RunWith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SpringJUnit4ClassRunner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@ContextConfiguration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(classes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BookServiceTest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@Test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testGetdById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.getById(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@Test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 smtClean="0">
                <a:solidFill>
                  <a:srgbClr val="00627A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400" dirty="0" smtClean="0">
                <a:solidFill>
                  <a:srgbClr val="00627A"/>
                </a:solidFill>
                <a:latin typeface="Consolas" panose="020B0609020204030204" pitchFamily="49" charset="0"/>
              </a:rPr>
              <a:t>Get</a:t>
            </a:r>
            <a:r>
              <a:rPr lang="zh-CN" altLang="zh-CN" sz="1400" dirty="0" smtClean="0">
                <a:solidFill>
                  <a:srgbClr val="00627A"/>
                </a:solidFill>
                <a:latin typeface="Consolas" panose="020B0609020204030204" pitchFamily="49" charset="0"/>
              </a:rPr>
              <a:t>All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.getAll());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 txBox="1">
            <a:spLocks/>
          </p:cNvSpPr>
          <p:nvPr/>
        </p:nvSpPr>
        <p:spPr>
          <a:xfrm>
            <a:off x="710881" y="1646133"/>
            <a:ext cx="5278439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endParaRPr lang="zh-CN" altLang="en-US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SpringConfig</a:t>
            </a:r>
            <a:endParaRPr lang="en-US" dirty="0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JDBCConfig</a:t>
            </a:r>
            <a:r>
              <a:rPr lang="zh-CN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、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jdbc.properties</a:t>
            </a:r>
            <a:endParaRPr lang="en-US" dirty="0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MyBatisConfig</a:t>
            </a:r>
            <a:endParaRPr lang="en-US" dirty="0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Book</a:t>
            </a: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BookDao</a:t>
            </a:r>
            <a:endParaRPr lang="en-US" dirty="0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BookService</a:t>
            </a:r>
            <a:endParaRPr lang="en-US" dirty="0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BookServiceImpl</a:t>
            </a:r>
            <a:endParaRPr lang="en-US" dirty="0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BookServiceTest</a:t>
            </a:r>
            <a:endParaRPr lang="en-US" dirty="0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  <p:bldP spid="17" grpId="0" animBg="1"/>
      <p:bldP spid="17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3891941" cy="4219575"/>
          </a:xfrm>
        </p:spPr>
        <p:txBody>
          <a:bodyPr/>
          <a:lstStyle/>
          <a:p>
            <a:pPr marL="276225" indent="-276225"/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项目异常分类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项目异常处理方案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 txBox="1">
            <a:spLocks/>
          </p:cNvSpPr>
          <p:nvPr/>
        </p:nvSpPr>
        <p:spPr>
          <a:xfrm>
            <a:off x="8958465" y="2900926"/>
            <a:ext cx="3233535" cy="257742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不规范的用户行为操作产生的异常</a:t>
            </a:r>
            <a:endParaRPr lang="en-US" altLang="zh-CN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     规范的用户行为产生的异常</a:t>
            </a:r>
            <a:endParaRPr lang="en-US" altLang="zh-CN" dirty="0" smtClean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22" y="2249834"/>
            <a:ext cx="7192627" cy="401076"/>
          </a:xfrm>
          <a:prstGeom prst="rect">
            <a:avLst/>
          </a:prstGeom>
          <a:ln w="12700">
            <a:solidFill>
              <a:srgbClr val="595959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22" y="2900926"/>
            <a:ext cx="7192627" cy="401076"/>
          </a:xfrm>
          <a:prstGeom prst="rect">
            <a:avLst/>
          </a:prstGeom>
          <a:ln w="12700">
            <a:solidFill>
              <a:srgbClr val="595959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623" y="3604945"/>
            <a:ext cx="8429278" cy="2139071"/>
          </a:xfrm>
          <a:prstGeom prst="rect">
            <a:avLst/>
          </a:prstGeom>
          <a:ln w="12700">
            <a:solidFill>
              <a:srgbClr val="595959"/>
            </a:solidFill>
          </a:ln>
        </p:spPr>
      </p:pic>
      <p:sp>
        <p:nvSpPr>
          <p:cNvPr id="19" name="矩形 18"/>
          <p:cNvSpPr/>
          <p:nvPr/>
        </p:nvSpPr>
        <p:spPr>
          <a:xfrm>
            <a:off x="2009775" y="5535931"/>
            <a:ext cx="98107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5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项目异常分类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项目异常处理方案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2404150" y="3122680"/>
            <a:ext cx="1253447" cy="2034283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阿里巴巴普惠体 Heavy" panose="00020600040101010101" pitchFamily="18" charset="-122"/>
              <a:sym typeface="Consolas" panose="020B0609020204030204" pitchFamily="49" charset="0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阿里巴巴普惠体 Heavy" panose="00020600040101010101" pitchFamily="18" charset="-122"/>
              <a:sym typeface="Consolas" panose="020B0609020204030204" pitchFamily="49" charset="0"/>
            </a:endParaRPr>
          </a:p>
          <a:p>
            <a:pPr algn="ctr"/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阿里巴巴普惠体 Heavy" panose="00020600040101010101" pitchFamily="18" charset="-122"/>
              <a:sym typeface="Consolas" panose="020B0609020204030204" pitchFamily="49" charset="0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阿里巴巴普惠体 Heavy" panose="00020600040101010101" pitchFamily="18" charset="-122"/>
              <a:sym typeface="Consolas" panose="020B0609020204030204" pitchFamily="49" charset="0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阿里巴巴普惠体 Heavy" panose="00020600040101010101" pitchFamily="18" charset="-122"/>
                <a:sym typeface="Consolas" panose="020B0609020204030204" pitchFamily="49" charset="0"/>
              </a:rPr>
              <a:t>DB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阿里巴巴普惠体 Heavy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闪电形 7"/>
          <p:cNvSpPr/>
          <p:nvPr/>
        </p:nvSpPr>
        <p:spPr>
          <a:xfrm rot="992094" flipH="1">
            <a:off x="2496616" y="2807299"/>
            <a:ext cx="1068512" cy="2665042"/>
          </a:xfrm>
          <a:prstGeom prst="lightningBolt">
            <a:avLst/>
          </a:prstGeom>
          <a:gradFill>
            <a:gsLst>
              <a:gs pos="0">
                <a:srgbClr val="FFFF00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 txBox="1">
            <a:spLocks/>
          </p:cNvSpPr>
          <p:nvPr/>
        </p:nvSpPr>
        <p:spPr>
          <a:xfrm>
            <a:off x="1084901" y="5559705"/>
            <a:ext cx="3891941" cy="70874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项目运行过程中可预计且无法避免的异常</a:t>
            </a:r>
            <a:endParaRPr lang="en-US" altLang="zh-CN" dirty="0" smtClean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697470" y="3442532"/>
            <a:ext cx="7021409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java.io.FileNotFoundException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: </a:t>
            </a:r>
            <a:r>
              <a:rPr lang="en-US" altLang="zh-CN" sz="1400" dirty="0" smtClean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log.data1 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系统找不到指定的文件。</a:t>
            </a:r>
            <a:r>
              <a:rPr lang="en-US" altLang="zh-CN" sz="1400" dirty="0" smtClean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at 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java.io.FileInputStream.open0(Native Method)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at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java.io.FileInputStream.open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(FileInputStream.java:195)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at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java.io.FileInputStream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.&lt;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init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&gt;(FileInputStream.java:138)</a:t>
            </a:r>
            <a:endParaRPr lang="zh-CN" altLang="zh-CN" sz="2000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 txBox="1">
            <a:spLocks/>
          </p:cNvSpPr>
          <p:nvPr/>
        </p:nvSpPr>
        <p:spPr>
          <a:xfrm>
            <a:off x="6704865" y="5559705"/>
            <a:ext cx="2480232" cy="70874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编程人员未预期到的异常</a:t>
            </a:r>
            <a:endParaRPr lang="en-US" altLang="zh-CN" dirty="0" smtClean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项目异常分类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业务异常（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BusinessException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1005250" lvl="2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规范的用户行为产生的异常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1005250" lvl="2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不规范的用户行为操作产生的异常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系统异常（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SystemException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1005250" lvl="2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项目运行过程中可预计且无法避免的异常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其他异常（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Exception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1005250" lvl="2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编程人员未预期到的异常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项目异常处理方案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7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项目异常处理方案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业务异常（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BusinessException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1005250" lvl="2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发送对应消息传递给用户，提醒规范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操作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系统异常（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SystemException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1005250" lvl="2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发送固定消息传递给用户，安抚用户</a:t>
            </a:r>
          </a:p>
          <a:p>
            <a:pPr marL="1005250" lvl="2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发送特定消息给运维人员，提醒维护</a:t>
            </a:r>
          </a:p>
          <a:p>
            <a:pPr marL="1005250" lvl="2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记录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日志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其他异常（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Exception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1005250" lvl="2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发送固定消息传递给用户，安抚用户</a:t>
            </a:r>
          </a:p>
          <a:p>
            <a:pPr marL="1005250" lvl="2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发送特定消息给编程人员，提醒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维护（纳入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预期范围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内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</a:p>
          <a:p>
            <a:pPr marL="1005250" lvl="2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记录日志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项目异常处理方案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项目异常处理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①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：自定义项目系统级异常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127283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SystemException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code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SystemException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code,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message)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super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(message);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code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code;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SystemException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code,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message,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Throwable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cause)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super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(message, cause);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code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code;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getCode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code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setCode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code)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code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code;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72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项目异常处理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②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：自定义项目业务级异常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127283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BusinessException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code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BusinessException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code,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message)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super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(message);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code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code;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BusinessException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code,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message,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Throwable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cause)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super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(message, cause);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code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code;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getCode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code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setCode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code)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code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code;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项目异常处理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③：自定义异常编码（持续补充）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127283" cy="231877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Code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final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SYSTEM_UNKNOW_ERROR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50001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final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SYSTEM_TIMEOUT_ERROR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50002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final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PROJECT_VALIDATE_ERROR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60001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final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PROJECT_BUSINESS_ERROR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60002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项目异常处理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④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：触发自定义异常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127283" cy="3611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@Service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getById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id)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 id &lt;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BusinessException(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Code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PROJECT_BUSINESS_ERROR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请勿进行非法操作！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.getById(id);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8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项目异常处理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⑤：拦截并处理异常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135791"/>
            <a:ext cx="10127283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@RestControllerAdvice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ProjectExceptionAdvice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@ExceptionHandler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BusinessException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doBusinessException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BusinessException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ex){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Result(ex.getCode(),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,ex.getMessage());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@ExceptionHandler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doSystemException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SystemException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ex){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记录日志（错误堆栈）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发送邮件给开发人员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发送短信给运维人员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Result(ex.getCode(),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,ex.getMessage());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@ExceptionHandler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doException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ex){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记录日志（错误堆栈）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发送邮件给开发人员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发送短信给运维人员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Result(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Code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SYSTEM_UNKNOW_ERROR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系统繁忙，请联系管理员！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9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项目异常处理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⑥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：异常处理器效果对比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3" y="2135791"/>
            <a:ext cx="10127283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"data"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"id"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"type"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4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4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计算机理论</a:t>
            </a:r>
            <a:r>
              <a:rPr lang="en-US" altLang="zh-CN" sz="14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"name"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4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</a:t>
            </a:r>
            <a:r>
              <a:rPr lang="zh-CN" altLang="en-US" sz="14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实战 第</a:t>
            </a:r>
            <a:r>
              <a:rPr lang="en-US" altLang="zh-CN" sz="14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5</a:t>
            </a:r>
            <a:r>
              <a:rPr lang="zh-CN" altLang="en-US" sz="14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版</a:t>
            </a:r>
            <a:r>
              <a:rPr lang="en-US" altLang="zh-CN" sz="14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    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"description"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4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"Spring</a:t>
            </a:r>
            <a:r>
              <a:rPr lang="zh-CN" altLang="en-US" sz="14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入门经典教程，深入理解</a:t>
            </a:r>
            <a:r>
              <a:rPr lang="en-US" altLang="zh-CN" sz="14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Spring</a:t>
            </a:r>
            <a:r>
              <a:rPr lang="zh-CN" altLang="en-US" sz="14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原理技术内幕</a:t>
            </a:r>
            <a:r>
              <a:rPr lang="en-US" altLang="zh-CN" sz="14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"code"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20041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400" dirty="0" err="1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msg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400" b="1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null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4925614"/>
            <a:ext cx="4817645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"data"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400" b="1" dirty="0" smtClean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null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"code"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  <a:ea typeface="Alibaba PuHuiTi R"/>
              </a:rPr>
              <a:t>60002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    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400" dirty="0" err="1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msg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: </a:t>
            </a:r>
            <a:r>
              <a:rPr lang="en-US" altLang="zh-CN" sz="14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400" dirty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请勿进行非法操作！</a:t>
            </a:r>
            <a:r>
              <a:rPr lang="en-US" altLang="zh-CN" sz="1400" dirty="0" smtClean="0">
                <a:solidFill>
                  <a:srgbClr val="0451A5"/>
                </a:solidFill>
                <a:latin typeface="Consolas" panose="020B0609020204030204" pitchFamily="49" charset="0"/>
                <a:ea typeface="Alibaba PuHuiTi R"/>
              </a:rPr>
              <a:t>"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31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事务处理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MyBatis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3" y="2162345"/>
            <a:ext cx="10573613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JdbcConfig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PlatformTransactionManager </a:t>
            </a:r>
            <a:r>
              <a:rPr lang="en-US" altLang="zh-CN" sz="1400" dirty="0" smtClean="0">
                <a:solidFill>
                  <a:srgbClr val="00627A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1400" dirty="0" smtClean="0">
                <a:solidFill>
                  <a:srgbClr val="00627A"/>
                </a:solidFill>
                <a:latin typeface="Consolas" panose="020B0609020204030204" pitchFamily="49" charset="0"/>
              </a:rPr>
              <a:t>ransactionManager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DataSource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dataSource){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DataSourceTransactionManager transactionManager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DataSourceTransactionManager(dataSource);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transactionManager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3" y="3935677"/>
            <a:ext cx="10573613" cy="166199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@ComponentScan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"com.itheima"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@PropertySource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"classpath:jdbc.properties"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@Import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({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JdbcConfig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MybatisConfig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@EnableTransactionManagement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2" y="5770563"/>
            <a:ext cx="10573613" cy="80021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@Transactional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9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项目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异常处理方案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异常处理器</a:t>
            </a:r>
            <a:endParaRPr lang="en-US" altLang="zh-CN" b="0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自定义异常</a:t>
            </a:r>
            <a:endParaRPr lang="en-US" altLang="zh-CN" b="0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异常编码</a:t>
            </a:r>
            <a:endParaRPr lang="en-US" altLang="zh-CN" b="0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自定义消息</a:t>
            </a:r>
            <a:endParaRPr lang="zh-CN" altLang="en-US" b="0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案例：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SSM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整合标准开发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1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案例：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SSM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整合标准开发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①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：自定义项目系统级异常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127283" cy="18519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axios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7A7A43"/>
                </a:solidFill>
                <a:latin typeface="Consolas" panose="020B0609020204030204" pitchFamily="49" charset="0"/>
              </a:rPr>
              <a:t>get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"/books"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).</a:t>
            </a:r>
            <a:r>
              <a:rPr lang="zh-CN" altLang="zh-CN" sz="1400" dirty="0">
                <a:solidFill>
                  <a:srgbClr val="7A7A43"/>
                </a:solidFill>
                <a:latin typeface="Consolas" panose="020B0609020204030204" pitchFamily="49" charset="0"/>
              </a:rPr>
              <a:t>then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((res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)=&gt;{});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axios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dirty="0">
                <a:solidFill>
                  <a:srgbClr val="7A7A43"/>
                </a:solidFill>
                <a:latin typeface="Consolas" panose="020B0609020204030204" pitchFamily="49" charset="0"/>
              </a:rPr>
              <a:t>post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"/books"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formData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).</a:t>
            </a:r>
            <a:r>
              <a:rPr lang="zh-CN" altLang="zh-CN" sz="1600" dirty="0">
                <a:solidFill>
                  <a:srgbClr val="7A7A43"/>
                </a:solidFill>
                <a:latin typeface="Consolas" panose="020B0609020204030204" pitchFamily="49" charset="0"/>
              </a:rPr>
              <a:t>then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((res)=&gt;{});</a:t>
            </a:r>
            <a:endParaRPr lang="zh-CN" altLang="zh-CN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axios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dirty="0">
                <a:solidFill>
                  <a:srgbClr val="7A7A43"/>
                </a:solidFill>
                <a:latin typeface="Consolas" panose="020B0609020204030204" pitchFamily="49" charset="0"/>
              </a:rPr>
              <a:t>delete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"/books/"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+row.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).</a:t>
            </a:r>
            <a:r>
              <a:rPr lang="zh-CN" altLang="zh-CN" sz="1600" dirty="0">
                <a:solidFill>
                  <a:srgbClr val="7A7A43"/>
                </a:solidFill>
                <a:latin typeface="Consolas" panose="020B0609020204030204" pitchFamily="49" charset="0"/>
              </a:rPr>
              <a:t>then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((res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)=&gt;{})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axios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dirty="0">
                <a:solidFill>
                  <a:srgbClr val="7A7A43"/>
                </a:solidFill>
                <a:latin typeface="Consolas" panose="020B0609020204030204" pitchFamily="49" charset="0"/>
              </a:rPr>
              <a:t>put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"/books"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formData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).</a:t>
            </a:r>
            <a:r>
              <a:rPr lang="zh-CN" altLang="zh-CN" sz="1600" dirty="0">
                <a:solidFill>
                  <a:srgbClr val="7A7A43"/>
                </a:solidFill>
                <a:latin typeface="Consolas" panose="020B0609020204030204" pitchFamily="49" charset="0"/>
              </a:rPr>
              <a:t>then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((res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)=&gt;{})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axios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dirty="0">
                <a:solidFill>
                  <a:srgbClr val="7A7A43"/>
                </a:solidFill>
                <a:latin typeface="Consolas" panose="020B0609020204030204" pitchFamily="49" charset="0"/>
              </a:rPr>
              <a:t>get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"/books/"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+row.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).</a:t>
            </a:r>
            <a:r>
              <a:rPr lang="zh-CN" altLang="zh-CN" sz="1600" dirty="0">
                <a:solidFill>
                  <a:srgbClr val="7A7A43"/>
                </a:solidFill>
                <a:latin typeface="Consolas" panose="020B0609020204030204" pitchFamily="49" charset="0"/>
              </a:rPr>
              <a:t>then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((res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)=&gt;{});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案例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SSM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整合标准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开发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列表</a:t>
            </a:r>
            <a:endParaRPr lang="en-US" altLang="zh-CN" b="0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新增</a:t>
            </a:r>
            <a:endParaRPr lang="en-US" altLang="zh-CN" b="0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跳转到修改</a:t>
            </a:r>
            <a:endParaRPr lang="en-US" altLang="zh-CN" b="0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修改</a:t>
            </a:r>
            <a:endParaRPr lang="en-US" altLang="zh-CN" b="0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删除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MyBatis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 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表现层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数据封装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异常处理器</a:t>
            </a:r>
          </a:p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项目异常处理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方案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案例：</a:t>
            </a:r>
            <a:r>
              <a:rPr lang="en-US" altLang="zh-CN" dirty="0">
                <a:latin typeface="Consolas" panose="020B0609020204030204" pitchFamily="49" charset="0"/>
              </a:rPr>
              <a:t>SSM</a:t>
            </a:r>
            <a:r>
              <a:rPr lang="zh-CN" altLang="en-US" dirty="0">
                <a:latin typeface="Consolas" panose="020B0609020204030204" pitchFamily="49" charset="0"/>
              </a:rPr>
              <a:t>整合标准开发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7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拦截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器概念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入门案例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拦截器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参数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拦截器工作流程分析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05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9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拦截器概念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159000" y="1888067"/>
            <a:ext cx="9601200" cy="4614333"/>
            <a:chOff x="1619672" y="1415585"/>
            <a:chExt cx="7200800" cy="3460422"/>
          </a:xfrm>
        </p:grpSpPr>
        <p:sp>
          <p:nvSpPr>
            <p:cNvPr id="6" name="圆角矩形 5"/>
            <p:cNvSpPr/>
            <p:nvPr/>
          </p:nvSpPr>
          <p:spPr>
            <a:xfrm>
              <a:off x="1619672" y="1415585"/>
              <a:ext cx="7200800" cy="3460422"/>
            </a:xfrm>
            <a:prstGeom prst="roundRect">
              <a:avLst>
                <a:gd name="adj" fmla="val 9149"/>
              </a:avLst>
            </a:prstGeom>
            <a:solidFill>
              <a:srgbClr val="FEEAB0"/>
            </a:solidFill>
            <a:ln>
              <a:tailEnd type="triangle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altLang="zh-CN" sz="1400" dirty="0">
                  <a:solidFill>
                    <a:schemeClr val="tx1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   tomcat</a:t>
              </a: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7" name="图片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607" y="1656413"/>
              <a:ext cx="476152" cy="336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68" y="3611034"/>
            <a:ext cx="57361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4740486" y="3360000"/>
            <a:ext cx="6779513" cy="2880000"/>
          </a:xfrm>
          <a:prstGeom prst="roundRect">
            <a:avLst>
              <a:gd name="adj" fmla="val 6153"/>
            </a:avLst>
          </a:prstGeom>
          <a:solidFill>
            <a:schemeClr val="bg1">
              <a:lumMod val="75000"/>
            </a:schemeClr>
          </a:solidFill>
          <a:ln>
            <a:tailEnd type="triangle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 过滤器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No.1</a:t>
            </a:r>
          </a:p>
          <a:p>
            <a:pPr>
              <a:defRPr/>
            </a:pP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40486" y="2496787"/>
            <a:ext cx="6779513" cy="653935"/>
          </a:xfrm>
          <a:prstGeom prst="roundRect">
            <a:avLst>
              <a:gd name="adj" fmla="val 9149"/>
            </a:avLst>
          </a:prstGeom>
          <a:solidFill>
            <a:srgbClr val="D4EBCB"/>
          </a:solidFill>
          <a:ln>
            <a:tailEnd type="triangle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HTML,CSS,JS,image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……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422015" y="2609382"/>
            <a:ext cx="729367" cy="426057"/>
          </a:xfrm>
          <a:prstGeom prst="roundRect">
            <a:avLst>
              <a:gd name="adj" fmla="val 9149"/>
            </a:avLst>
          </a:prstGeom>
          <a:solidFill>
            <a:srgbClr val="D4EBCB"/>
          </a:solidFill>
          <a:ln>
            <a:tailEnd type="triangle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静态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447595" y="3687473"/>
            <a:ext cx="729367" cy="426057"/>
          </a:xfrm>
          <a:prstGeom prst="roundRect">
            <a:avLst>
              <a:gd name="adj" fmla="val 9149"/>
            </a:avLst>
          </a:prstGeom>
          <a:solidFill>
            <a:srgbClr val="D4EBCB"/>
          </a:solidFill>
          <a:ln>
            <a:tailEnd type="triangle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804003" y="3648000"/>
            <a:ext cx="6619996" cy="2496000"/>
          </a:xfrm>
          <a:prstGeom prst="roundRect">
            <a:avLst>
              <a:gd name="adj" fmla="val 6153"/>
            </a:avLst>
          </a:prstGeom>
          <a:solidFill>
            <a:schemeClr val="bg1">
              <a:lumMod val="75000"/>
            </a:schemeClr>
          </a:solidFill>
          <a:ln>
            <a:tailEnd type="triangle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 过滤器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No.2</a:t>
            </a:r>
          </a:p>
          <a:p>
            <a:pPr>
              <a:defRPr/>
            </a:pP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868333" y="3937000"/>
            <a:ext cx="6460067" cy="2110317"/>
            <a:chOff x="3650642" y="2952000"/>
            <a:chExt cx="4845358" cy="1584000"/>
          </a:xfrm>
        </p:grpSpPr>
        <p:sp>
          <p:nvSpPr>
            <p:cNvPr id="15" name="圆角矩形 14"/>
            <p:cNvSpPr/>
            <p:nvPr/>
          </p:nvSpPr>
          <p:spPr>
            <a:xfrm>
              <a:off x="3650642" y="2952000"/>
              <a:ext cx="4845358" cy="1584000"/>
            </a:xfrm>
            <a:prstGeom prst="roundRect">
              <a:avLst>
                <a:gd name="adj" fmla="val 6153"/>
              </a:avLst>
            </a:prstGeom>
            <a:solidFill>
              <a:srgbClr val="AED99D"/>
            </a:solidFill>
            <a:ln>
              <a:tailEnd type="triangle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altLang="zh-CN" sz="1400" dirty="0">
                  <a:solidFill>
                    <a:schemeClr val="tx1"/>
                  </a:solidFill>
                  <a:latin typeface="Consolas" panose="020B0609020204030204" pitchFamily="49" charset="0"/>
                  <a:ea typeface="思源黑体 CN Bold" panose="020B0800000000000000" pitchFamily="34" charset="-122"/>
                  <a:cs typeface="Courier New" panose="02070309020205020404" pitchFamily="49" charset="0"/>
                </a:rPr>
                <a:t> Spring</a:t>
              </a: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  <a:p>
              <a:pPr>
                <a:defRPr/>
              </a:pPr>
              <a:endPara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16" name="图片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081" y="3202094"/>
              <a:ext cx="28575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圆角矩形 16"/>
          <p:cNvSpPr/>
          <p:nvPr/>
        </p:nvSpPr>
        <p:spPr>
          <a:xfrm>
            <a:off x="5231904" y="4710719"/>
            <a:ext cx="1413608" cy="528695"/>
          </a:xfrm>
          <a:prstGeom prst="roundRect">
            <a:avLst>
              <a:gd name="adj" fmla="val 9149"/>
            </a:avLst>
          </a:prstGeom>
          <a:ln>
            <a:tailEnd type="triangle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中央控制器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304245" y="4194395"/>
            <a:ext cx="1227664" cy="376251"/>
          </a:xfrm>
          <a:prstGeom prst="roundRect">
            <a:avLst>
              <a:gd name="adj" fmla="val 9149"/>
            </a:avLst>
          </a:prstGeom>
          <a:ln>
            <a:tailEnd type="triangle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Controller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304245" y="4810637"/>
            <a:ext cx="1227664" cy="376251"/>
          </a:xfrm>
          <a:prstGeom prst="roundRect">
            <a:avLst>
              <a:gd name="adj" fmla="val 9149"/>
            </a:avLst>
          </a:prstGeom>
          <a:ln>
            <a:tailEnd type="triangle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Controller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304245" y="5445143"/>
            <a:ext cx="1227664" cy="376251"/>
          </a:xfrm>
          <a:prstGeom prst="roundRect">
            <a:avLst>
              <a:gd name="adj" fmla="val 9149"/>
            </a:avLst>
          </a:prstGeom>
          <a:ln>
            <a:tailEnd type="triangle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Controller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22015" y="4765565"/>
            <a:ext cx="729367" cy="426057"/>
          </a:xfrm>
          <a:prstGeom prst="roundRect">
            <a:avLst>
              <a:gd name="adj" fmla="val 9149"/>
            </a:avLst>
          </a:prstGeom>
          <a:solidFill>
            <a:srgbClr val="D4EBCB"/>
          </a:solidFill>
          <a:ln>
            <a:tailEnd type="triangle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动态</a:t>
            </a:r>
          </a:p>
        </p:txBody>
      </p:sp>
      <p:cxnSp>
        <p:nvCxnSpPr>
          <p:cNvPr id="22" name="肘形连接符 21"/>
          <p:cNvCxnSpPr/>
          <p:nvPr/>
        </p:nvCxnSpPr>
        <p:spPr>
          <a:xfrm rot="5400000" flipH="1" flipV="1">
            <a:off x="2684993" y="2949576"/>
            <a:ext cx="865716" cy="609600"/>
          </a:xfrm>
          <a:prstGeom prst="bentConnector2">
            <a:avLst/>
          </a:prstGeom>
          <a:ln w="25400">
            <a:solidFill>
              <a:srgbClr val="FF000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6200000" flipH="1">
            <a:off x="2684993" y="4240743"/>
            <a:ext cx="865716" cy="609600"/>
          </a:xfrm>
          <a:prstGeom prst="bentConnector2">
            <a:avLst/>
          </a:prstGeom>
          <a:ln w="25400">
            <a:solidFill>
              <a:srgbClr val="FF000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>
            <a:off x="4150784" y="2821518"/>
            <a:ext cx="590549" cy="211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950384" y="3896784"/>
            <a:ext cx="1496483" cy="0"/>
            <a:chOff x="712828" y="2922034"/>
            <a:chExt cx="1122868" cy="0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712828" y="2922034"/>
              <a:ext cx="69087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403701" y="2922034"/>
              <a:ext cx="43199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/>
          <p:cNvCxnSpPr/>
          <p:nvPr/>
        </p:nvCxnSpPr>
        <p:spPr>
          <a:xfrm flipV="1">
            <a:off x="4150784" y="4978400"/>
            <a:ext cx="1081616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931400" y="4161367"/>
            <a:ext cx="840317" cy="1627717"/>
          </a:xfrm>
          <a:prstGeom prst="rect">
            <a:avLst/>
          </a:prstGeom>
          <a:solidFill>
            <a:srgbClr val="BAE6A8"/>
          </a:solidFill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latin typeface="Alibaba PuHuiTi M"/>
                <a:ea typeface="Alibaba PuHuiTi R"/>
                <a:cs typeface="Courier New" panose="02070309020205020404" pitchFamily="49" charset="0"/>
              </a:rPr>
              <a:t>?</a:t>
            </a:r>
          </a:p>
          <a:p>
            <a:pPr algn="ctr">
              <a:defRPr/>
            </a:pPr>
            <a:r>
              <a:rPr lang="en-US" altLang="zh-CN" sz="2400" dirty="0">
                <a:latin typeface="Alibaba PuHuiTi M"/>
                <a:ea typeface="Alibaba PuHuiTi R"/>
                <a:cs typeface="Courier New" panose="02070309020205020404" pitchFamily="49" charset="0"/>
              </a:rPr>
              <a:t>?</a:t>
            </a:r>
          </a:p>
          <a:p>
            <a:pPr algn="ctr">
              <a:defRPr/>
            </a:pPr>
            <a:r>
              <a:rPr lang="en-US" altLang="zh-CN" sz="2400" dirty="0">
                <a:latin typeface="Alibaba PuHuiTi M"/>
                <a:ea typeface="Alibaba PuHuiTi R"/>
                <a:cs typeface="Courier New" panose="02070309020205020404" pitchFamily="49" charset="0"/>
              </a:rPr>
              <a:t>?</a:t>
            </a:r>
            <a:endParaRPr lang="zh-CN" altLang="en-US" sz="2400" dirty="0">
              <a:latin typeface="Alibaba PuHuiTi M"/>
              <a:ea typeface="Alibaba PuHuiTi R"/>
              <a:cs typeface="Courier New" panose="02070309020205020404" pitchFamily="49" charset="0"/>
            </a:endParaRPr>
          </a:p>
        </p:txBody>
      </p:sp>
      <p:cxnSp>
        <p:nvCxnSpPr>
          <p:cNvPr id="30" name="肘形连接符 29"/>
          <p:cNvCxnSpPr/>
          <p:nvPr/>
        </p:nvCxnSpPr>
        <p:spPr>
          <a:xfrm>
            <a:off x="6646334" y="4974167"/>
            <a:ext cx="1657351" cy="658284"/>
          </a:xfrm>
          <a:prstGeom prst="bentConnector3">
            <a:avLst>
              <a:gd name="adj1" fmla="val 11412"/>
            </a:avLst>
          </a:prstGeom>
          <a:ln w="25400">
            <a:solidFill>
              <a:srgbClr val="FF000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001934" y="4161367"/>
            <a:ext cx="840317" cy="1627717"/>
          </a:xfrm>
          <a:prstGeom prst="rect">
            <a:avLst/>
          </a:prstGeom>
          <a:solidFill>
            <a:srgbClr val="BAE6A8"/>
          </a:solidFill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latin typeface="Alibaba PuHuiTi M"/>
                <a:ea typeface="思源黑体 CN Bold" panose="020B0800000000000000" pitchFamily="34" charset="-122"/>
                <a:cs typeface="Courier New" panose="02070309020205020404" pitchFamily="49" charset="0"/>
              </a:rPr>
              <a:t>?</a:t>
            </a:r>
          </a:p>
          <a:p>
            <a:pPr algn="ctr">
              <a:defRPr/>
            </a:pPr>
            <a:r>
              <a:rPr lang="en-US" altLang="zh-CN" sz="2400" dirty="0">
                <a:latin typeface="Alibaba PuHuiTi M"/>
                <a:ea typeface="思源黑体 CN Bold" panose="020B0800000000000000" pitchFamily="34" charset="-122"/>
                <a:cs typeface="Courier New" panose="02070309020205020404" pitchFamily="49" charset="0"/>
              </a:rPr>
              <a:t>?</a:t>
            </a:r>
          </a:p>
          <a:p>
            <a:pPr algn="ctr">
              <a:defRPr/>
            </a:pPr>
            <a:r>
              <a:rPr lang="en-US" altLang="zh-CN" sz="2400" dirty="0">
                <a:latin typeface="Alibaba PuHuiTi M"/>
                <a:ea typeface="思源黑体 CN Bold" panose="020B0800000000000000" pitchFamily="34" charset="-122"/>
                <a:cs typeface="Courier New" panose="02070309020205020404" pitchFamily="49" charset="0"/>
              </a:rPr>
              <a:t>?</a:t>
            </a:r>
            <a:endParaRPr lang="zh-CN" altLang="en-US" sz="2400" dirty="0">
              <a:latin typeface="Alibaba PuHuiTi M"/>
              <a:ea typeface="思源黑体 CN Bold" panose="020B0800000000000000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32" name="肘形连接符 31"/>
          <p:cNvCxnSpPr>
            <a:endCxn id="8" idx="2"/>
          </p:cNvCxnSpPr>
          <p:nvPr/>
        </p:nvCxnSpPr>
        <p:spPr>
          <a:xfrm rot="5400000" flipH="1">
            <a:off x="3971926" y="875242"/>
            <a:ext cx="1638300" cy="8252884"/>
          </a:xfrm>
          <a:prstGeom prst="bentConnector3">
            <a:avLst>
              <a:gd name="adj1" fmla="val -18588"/>
            </a:avLst>
          </a:prstGeom>
          <a:ln w="25400">
            <a:solidFill>
              <a:srgbClr val="FF000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001934" y="4161367"/>
            <a:ext cx="840317" cy="1627717"/>
          </a:xfrm>
          <a:prstGeom prst="rect">
            <a:avLst/>
          </a:prstGeom>
          <a:solidFill>
            <a:srgbClr val="BAE6A8"/>
          </a:solidFill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 smtClean="0"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拦</a:t>
            </a:r>
            <a:endParaRPr lang="en-US" altLang="zh-CN" sz="2400" dirty="0" smtClean="0"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 algn="ctr">
              <a:defRPr/>
            </a:pPr>
            <a:r>
              <a:rPr lang="zh-CN" altLang="en-US" sz="2400" dirty="0" smtClean="0"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截</a:t>
            </a:r>
            <a:endParaRPr lang="en-US" altLang="zh-CN" sz="2400" dirty="0" smtClean="0"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 algn="ctr">
              <a:defRPr/>
            </a:pPr>
            <a:r>
              <a:rPr lang="zh-CN" altLang="en-US" sz="2400" dirty="0" smtClean="0"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器</a:t>
            </a:r>
            <a:endParaRPr lang="zh-CN" altLang="en-US" sz="2400" dirty="0"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931400" y="4161367"/>
            <a:ext cx="840317" cy="1627717"/>
          </a:xfrm>
          <a:prstGeom prst="rect">
            <a:avLst/>
          </a:prstGeom>
          <a:solidFill>
            <a:srgbClr val="BAE6A8"/>
          </a:solidFill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 smtClean="0"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拦</a:t>
            </a:r>
            <a:endParaRPr lang="en-US" altLang="zh-CN" sz="2400" dirty="0" smtClean="0"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 algn="ctr">
              <a:defRPr/>
            </a:pPr>
            <a:r>
              <a:rPr lang="zh-CN" altLang="en-US" sz="2400" dirty="0" smtClean="0"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截</a:t>
            </a:r>
            <a:endParaRPr lang="en-US" altLang="zh-CN" sz="2400" dirty="0" smtClean="0"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 algn="ctr">
              <a:defRPr/>
            </a:pPr>
            <a:r>
              <a:rPr lang="zh-CN" altLang="en-US" sz="2400" dirty="0" smtClean="0"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器</a:t>
            </a:r>
            <a:endParaRPr lang="zh-CN" altLang="en-US" sz="2400" dirty="0"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7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 animBg="1"/>
      <p:bldP spid="3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拦截器（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Interceptor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）是一种动态拦截方法调用的</a:t>
            </a: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机制，在</a:t>
            </a:r>
            <a:r>
              <a:rPr lang="en-US" altLang="zh-CN" sz="14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SpringMVC</a:t>
            </a: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中动态拦截控制器方法的执行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 marL="285750" indent="-285750"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作用：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 marL="895335" lvl="1" indent="-285750"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在指定的方法调用前后执行预先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设定的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代码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 marL="895335" lvl="1" indent="-285750"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阻止原始方法的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执行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拦截器概念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085" y="3951817"/>
            <a:ext cx="232833" cy="15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4201585"/>
            <a:ext cx="518584" cy="80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1" y="4999567"/>
            <a:ext cx="135467" cy="169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1" y="2493433"/>
            <a:ext cx="135467" cy="169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651" y="4999567"/>
            <a:ext cx="135467" cy="169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651" y="2493433"/>
            <a:ext cx="135467" cy="169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9129185" y="2438401"/>
            <a:ext cx="3168649" cy="4279900"/>
            <a:chOff x="6846676" y="1829316"/>
            <a:chExt cx="2377269" cy="3208620"/>
          </a:xfrm>
        </p:grpSpPr>
        <p:pic>
          <p:nvPicPr>
            <p:cNvPr id="12" name="图片 8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676" y="3749422"/>
              <a:ext cx="101588" cy="127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8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676" y="1870321"/>
              <a:ext cx="101588" cy="127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7111" b="1440"/>
            <a:stretch>
              <a:fillRect/>
            </a:stretch>
          </p:blipFill>
          <p:spPr bwMode="auto">
            <a:xfrm rot="5400000">
              <a:off x="7988631" y="688366"/>
              <a:ext cx="94364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7111" b="1440"/>
            <a:stretch>
              <a:fillRect/>
            </a:stretch>
          </p:blipFill>
          <p:spPr bwMode="auto">
            <a:xfrm rot="5400000">
              <a:off x="7988631" y="3802622"/>
              <a:ext cx="94364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1" y="3951817"/>
            <a:ext cx="234951" cy="15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034" y="3951817"/>
            <a:ext cx="232833" cy="15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900" y="4193118"/>
            <a:ext cx="508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300" y="4205818"/>
            <a:ext cx="49953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617200" y="2571751"/>
            <a:ext cx="1557867" cy="4021667"/>
            <a:chOff x="7963062" y="1929325"/>
            <a:chExt cx="1167801" cy="3015692"/>
          </a:xfrm>
        </p:grpSpPr>
        <p:grpSp>
          <p:nvGrpSpPr>
            <p:cNvPr id="21" name="组合 164"/>
            <p:cNvGrpSpPr>
              <a:grpSpLocks/>
            </p:cNvGrpSpPr>
            <p:nvPr/>
          </p:nvGrpSpPr>
          <p:grpSpPr bwMode="auto">
            <a:xfrm>
              <a:off x="7963062" y="2531977"/>
              <a:ext cx="1167801" cy="605083"/>
              <a:chOff x="7961277" y="2588946"/>
              <a:chExt cx="1167801" cy="605083"/>
            </a:xfrm>
          </p:grpSpPr>
          <p:grpSp>
            <p:nvGrpSpPr>
              <p:cNvPr id="69" name="组合 155"/>
              <p:cNvGrpSpPr>
                <a:grpSpLocks/>
              </p:cNvGrpSpPr>
              <p:nvPr/>
            </p:nvGrpSpPr>
            <p:grpSpPr bwMode="auto">
              <a:xfrm>
                <a:off x="8759707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78" name="图片 114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9" name="图片 12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0" name="图片 130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70" name="组合 156"/>
              <p:cNvGrpSpPr>
                <a:grpSpLocks/>
              </p:cNvGrpSpPr>
              <p:nvPr/>
            </p:nvGrpSpPr>
            <p:grpSpPr bwMode="auto">
              <a:xfrm>
                <a:off x="8360492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75" name="图片 15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6" name="图片 158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7" name="图片 159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71" name="组合 160"/>
              <p:cNvGrpSpPr>
                <a:grpSpLocks/>
              </p:cNvGrpSpPr>
              <p:nvPr/>
            </p:nvGrpSpPr>
            <p:grpSpPr bwMode="auto">
              <a:xfrm>
                <a:off x="7961277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72" name="图片 161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3" name="图片 16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4" name="图片 16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22" name="组合 165"/>
            <p:cNvGrpSpPr>
              <a:grpSpLocks/>
            </p:cNvGrpSpPr>
            <p:nvPr/>
          </p:nvGrpSpPr>
          <p:grpSpPr bwMode="auto">
            <a:xfrm>
              <a:off x="7963062" y="1929325"/>
              <a:ext cx="1167801" cy="605083"/>
              <a:chOff x="7961277" y="2588946"/>
              <a:chExt cx="1167801" cy="605083"/>
            </a:xfrm>
          </p:grpSpPr>
          <p:grpSp>
            <p:nvGrpSpPr>
              <p:cNvPr id="57" name="组合 166"/>
              <p:cNvGrpSpPr>
                <a:grpSpLocks/>
              </p:cNvGrpSpPr>
              <p:nvPr/>
            </p:nvGrpSpPr>
            <p:grpSpPr bwMode="auto">
              <a:xfrm>
                <a:off x="8759707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66" name="图片 175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7" name="图片 176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8" name="图片 17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8" name="组合 167"/>
              <p:cNvGrpSpPr>
                <a:grpSpLocks/>
              </p:cNvGrpSpPr>
              <p:nvPr/>
            </p:nvGrpSpPr>
            <p:grpSpPr bwMode="auto">
              <a:xfrm>
                <a:off x="8360492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63" name="图片 17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4" name="图片 17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5" name="图片 174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9" name="组合 168"/>
              <p:cNvGrpSpPr>
                <a:grpSpLocks/>
              </p:cNvGrpSpPr>
              <p:nvPr/>
            </p:nvGrpSpPr>
            <p:grpSpPr bwMode="auto">
              <a:xfrm>
                <a:off x="7961277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60" name="图片 169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" name="图片 170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2" name="图片 171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23" name="组合 178"/>
            <p:cNvGrpSpPr>
              <a:grpSpLocks/>
            </p:cNvGrpSpPr>
            <p:nvPr/>
          </p:nvGrpSpPr>
          <p:grpSpPr bwMode="auto">
            <a:xfrm>
              <a:off x="7963062" y="4339934"/>
              <a:ext cx="1167801" cy="605083"/>
              <a:chOff x="7961277" y="2588946"/>
              <a:chExt cx="1167801" cy="605083"/>
            </a:xfrm>
          </p:grpSpPr>
          <p:grpSp>
            <p:nvGrpSpPr>
              <p:cNvPr id="45" name="组合 179"/>
              <p:cNvGrpSpPr>
                <a:grpSpLocks/>
              </p:cNvGrpSpPr>
              <p:nvPr/>
            </p:nvGrpSpPr>
            <p:grpSpPr bwMode="auto">
              <a:xfrm>
                <a:off x="8759707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54" name="图片 188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5" name="图片 189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6" name="图片 190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" name="组合 180"/>
              <p:cNvGrpSpPr>
                <a:grpSpLocks/>
              </p:cNvGrpSpPr>
              <p:nvPr/>
            </p:nvGrpSpPr>
            <p:grpSpPr bwMode="auto">
              <a:xfrm>
                <a:off x="8360492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51" name="图片 185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2" name="图片 186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图片 18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7" name="组合 181"/>
              <p:cNvGrpSpPr>
                <a:grpSpLocks/>
              </p:cNvGrpSpPr>
              <p:nvPr/>
            </p:nvGrpSpPr>
            <p:grpSpPr bwMode="auto">
              <a:xfrm>
                <a:off x="7961277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48" name="图片 18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9" name="图片 18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0" name="图片 184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24" name="组合 191"/>
            <p:cNvGrpSpPr>
              <a:grpSpLocks/>
            </p:cNvGrpSpPr>
            <p:nvPr/>
          </p:nvGrpSpPr>
          <p:grpSpPr bwMode="auto">
            <a:xfrm>
              <a:off x="7963062" y="3737281"/>
              <a:ext cx="1167801" cy="605083"/>
              <a:chOff x="7961277" y="2588946"/>
              <a:chExt cx="1167801" cy="605083"/>
            </a:xfrm>
          </p:grpSpPr>
          <p:grpSp>
            <p:nvGrpSpPr>
              <p:cNvPr id="33" name="组合 192"/>
              <p:cNvGrpSpPr>
                <a:grpSpLocks/>
              </p:cNvGrpSpPr>
              <p:nvPr/>
            </p:nvGrpSpPr>
            <p:grpSpPr bwMode="auto">
              <a:xfrm>
                <a:off x="8759707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42" name="图片 201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3" name="图片 20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4" name="图片 20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4" name="组合 193"/>
              <p:cNvGrpSpPr>
                <a:grpSpLocks/>
              </p:cNvGrpSpPr>
              <p:nvPr/>
            </p:nvGrpSpPr>
            <p:grpSpPr bwMode="auto">
              <a:xfrm>
                <a:off x="8360492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39" name="图片 198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" name="图片 199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" name="图片 200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5" name="组合 194"/>
              <p:cNvGrpSpPr>
                <a:grpSpLocks/>
              </p:cNvGrpSpPr>
              <p:nvPr/>
            </p:nvGrpSpPr>
            <p:grpSpPr bwMode="auto">
              <a:xfrm>
                <a:off x="7961277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36" name="图片 195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7" name="图片 196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" name="图片 19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25" name="组合 218"/>
            <p:cNvGrpSpPr>
              <a:grpSpLocks/>
            </p:cNvGrpSpPr>
            <p:nvPr/>
          </p:nvGrpSpPr>
          <p:grpSpPr bwMode="auto">
            <a:xfrm>
              <a:off x="8761492" y="3134629"/>
              <a:ext cx="369371" cy="605083"/>
              <a:chOff x="8676860" y="2591145"/>
              <a:chExt cx="369371" cy="605083"/>
            </a:xfrm>
          </p:grpSpPr>
          <p:pic>
            <p:nvPicPr>
              <p:cNvPr id="30" name="图片 22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6860" y="2591145"/>
                <a:ext cx="247296" cy="414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图片 22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37898" y="2686653"/>
                <a:ext cx="247296" cy="414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图片 22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8935" y="2782160"/>
                <a:ext cx="247296" cy="414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" name="组合 219"/>
            <p:cNvGrpSpPr>
              <a:grpSpLocks/>
            </p:cNvGrpSpPr>
            <p:nvPr/>
          </p:nvGrpSpPr>
          <p:grpSpPr bwMode="auto">
            <a:xfrm>
              <a:off x="8362277" y="3134629"/>
              <a:ext cx="369371" cy="605083"/>
              <a:chOff x="8676860" y="2591145"/>
              <a:chExt cx="369371" cy="605083"/>
            </a:xfrm>
          </p:grpSpPr>
          <p:pic>
            <p:nvPicPr>
              <p:cNvPr id="27" name="图片 2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6860" y="2591145"/>
                <a:ext cx="247296" cy="414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图片 22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37898" y="2686653"/>
                <a:ext cx="247296" cy="414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图片 2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8935" y="2782160"/>
                <a:ext cx="247296" cy="414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81" name="图片 8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1" y="3589867"/>
            <a:ext cx="6138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1" y="4995333"/>
            <a:ext cx="61383" cy="59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33" y="3583518"/>
            <a:ext cx="5926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33" y="4986867"/>
            <a:ext cx="5926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117" y="3583518"/>
            <a:ext cx="5926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117" y="4986867"/>
            <a:ext cx="5926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834" y="4201585"/>
            <a:ext cx="520700" cy="80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1" y="4612218"/>
            <a:ext cx="61383" cy="59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1" y="3981451"/>
            <a:ext cx="61383" cy="59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1" y="3589867"/>
            <a:ext cx="6138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1" y="4995333"/>
            <a:ext cx="61383" cy="59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33" y="4612218"/>
            <a:ext cx="59267" cy="59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33" y="3981451"/>
            <a:ext cx="59267" cy="59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33" y="3583518"/>
            <a:ext cx="5926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33" y="4986867"/>
            <a:ext cx="5926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117" y="4612218"/>
            <a:ext cx="59267" cy="59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117" y="3981451"/>
            <a:ext cx="59267" cy="59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117" y="3583518"/>
            <a:ext cx="5926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117" y="4986867"/>
            <a:ext cx="5926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018" y="2622551"/>
            <a:ext cx="499533" cy="77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18" y="3365501"/>
            <a:ext cx="49953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0" y="2861734"/>
            <a:ext cx="501651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634" y="4512733"/>
            <a:ext cx="499533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984" y="5412318"/>
            <a:ext cx="49953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667" y="5488518"/>
            <a:ext cx="501651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44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93827E-6 L 3.61111E-6 -0.0564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69136E-6 L 3.61111E-6 0.0574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2222E-6 9.87654E-7 L 2.22222E-6 -0.05648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2222E-6 6.17284E-7 L 2.22222E-6 0.05741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9.87654E-7 L 2.5E-6 -0.05648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6.17284E-7 L 2.5E-6 0.05741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09011 3.7037E-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5679E-6 L 3.61111E-6 -0.05649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3.61111E-6 0.05741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05069 0.00061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93827E-6 L 3.61111E-6 -0.05648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69136E-6 L 3.61111E-6 0.0574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2.22222E-6 -0.05649 " pathEditMode="relative" rAng="0" ptsTypes="AA">
                                      <p:cBhvr>
                                        <p:cTn id="1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2.22222E-6 0.05741 " pathEditMode="relative" rAng="0" ptsTypes="AA">
                                      <p:cBhvr>
                                        <p:cTn id="14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08642E-6 L 0.05347 -3.08642E-6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9.87654E-7 L 2.22222E-6 -0.05648 " pathEditMode="relative" rAng="0" ptsTypes="AA">
                                      <p:cBhvr>
                                        <p:cTn id="1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6.17284E-7 L 2.22222E-6 0.05741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679E-6 L 2.5E-6 -0.05649 " pathEditMode="relative" rAng="0" ptsTypes="AA">
                                      <p:cBhvr>
                                        <p:cTn id="18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2.5E-6 0.05741 " pathEditMode="relative" rAng="0" ptsTypes="AA">
                                      <p:cBhvr>
                                        <p:cTn id="19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08642E-6 L 0.05243 0.00031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500"/>
                            </p:stCondLst>
                            <p:childTnLst>
                              <p:par>
                                <p:cTn id="1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500"/>
                            </p:stCondLst>
                            <p:childTnLst>
                              <p:par>
                                <p:cTn id="1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9.87654E-7 L 2.5E-6 -0.05648 " pathEditMode="relative" rAng="0" ptsTypes="AA">
                                      <p:cBhvr>
                                        <p:cTn id="20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0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17284E-7 L 2.5E-6 0.05741 " pathEditMode="relative" rAng="0" ptsTypes="AA">
                                      <p:cBhvr>
                                        <p:cTn id="20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3500"/>
                            </p:stCondLst>
                            <p:childTnLst>
                              <p:par>
                                <p:cTn id="2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拦截器（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Interceptor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）是一种动态拦截方法调用的机制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 marL="285750" indent="-285750"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作用：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 marL="895335" lvl="1" indent="-285750"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在指定的方法调用前后执行预先设定后的的代码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 marL="895335" lvl="1" indent="-285750"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阻止原始方法的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执行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拦截器概念</a:t>
            </a:r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134" y="4203701"/>
            <a:ext cx="520700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51" y="4203700"/>
            <a:ext cx="520700" cy="80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33" y="4191001"/>
            <a:ext cx="508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图片 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085" y="3951817"/>
            <a:ext cx="232833" cy="15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图片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1" y="4999567"/>
            <a:ext cx="135467" cy="169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图片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1" y="2493433"/>
            <a:ext cx="135467" cy="169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图片 9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651" y="4999567"/>
            <a:ext cx="135467" cy="169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图片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651" y="2493433"/>
            <a:ext cx="135467" cy="169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4" name="组合 232"/>
          <p:cNvGrpSpPr>
            <a:grpSpLocks/>
          </p:cNvGrpSpPr>
          <p:nvPr/>
        </p:nvGrpSpPr>
        <p:grpSpPr bwMode="auto">
          <a:xfrm>
            <a:off x="9129185" y="2438401"/>
            <a:ext cx="3168649" cy="4279900"/>
            <a:chOff x="6846676" y="1829316"/>
            <a:chExt cx="2377269" cy="3208620"/>
          </a:xfrm>
        </p:grpSpPr>
        <p:pic>
          <p:nvPicPr>
            <p:cNvPr id="115" name="图片 8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676" y="3749422"/>
              <a:ext cx="101588" cy="127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图片 8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676" y="1870321"/>
              <a:ext cx="101588" cy="127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图片 9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7111" b="1440"/>
            <a:stretch>
              <a:fillRect/>
            </a:stretch>
          </p:blipFill>
          <p:spPr bwMode="auto">
            <a:xfrm rot="5400000">
              <a:off x="7988631" y="688366"/>
              <a:ext cx="94364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图片 9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7111" b="1440"/>
            <a:stretch>
              <a:fillRect/>
            </a:stretch>
          </p:blipFill>
          <p:spPr bwMode="auto">
            <a:xfrm rot="5400000">
              <a:off x="7988631" y="3802622"/>
              <a:ext cx="94364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9" name="图片 1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1" y="3951817"/>
            <a:ext cx="234951" cy="15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图片 10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034" y="3951817"/>
            <a:ext cx="232833" cy="15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1" name="组合 230"/>
          <p:cNvGrpSpPr>
            <a:grpSpLocks/>
          </p:cNvGrpSpPr>
          <p:nvPr/>
        </p:nvGrpSpPr>
        <p:grpSpPr bwMode="auto">
          <a:xfrm>
            <a:off x="10617200" y="2571751"/>
            <a:ext cx="1557867" cy="4021667"/>
            <a:chOff x="7963062" y="1929325"/>
            <a:chExt cx="1167801" cy="3015692"/>
          </a:xfrm>
        </p:grpSpPr>
        <p:grpSp>
          <p:nvGrpSpPr>
            <p:cNvPr id="122" name="组合 164"/>
            <p:cNvGrpSpPr>
              <a:grpSpLocks/>
            </p:cNvGrpSpPr>
            <p:nvPr/>
          </p:nvGrpSpPr>
          <p:grpSpPr bwMode="auto">
            <a:xfrm>
              <a:off x="7963062" y="2531977"/>
              <a:ext cx="1167801" cy="605083"/>
              <a:chOff x="7961277" y="2588946"/>
              <a:chExt cx="1167801" cy="605083"/>
            </a:xfrm>
          </p:grpSpPr>
          <p:grpSp>
            <p:nvGrpSpPr>
              <p:cNvPr id="170" name="组合 155"/>
              <p:cNvGrpSpPr>
                <a:grpSpLocks/>
              </p:cNvGrpSpPr>
              <p:nvPr/>
            </p:nvGrpSpPr>
            <p:grpSpPr bwMode="auto">
              <a:xfrm>
                <a:off x="8759707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179" name="图片 114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0" name="图片 12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1" name="图片 130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71" name="组合 156"/>
              <p:cNvGrpSpPr>
                <a:grpSpLocks/>
              </p:cNvGrpSpPr>
              <p:nvPr/>
            </p:nvGrpSpPr>
            <p:grpSpPr bwMode="auto">
              <a:xfrm>
                <a:off x="8360492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176" name="图片 15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7" name="图片 158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8" name="图片 159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72" name="组合 160"/>
              <p:cNvGrpSpPr>
                <a:grpSpLocks/>
              </p:cNvGrpSpPr>
              <p:nvPr/>
            </p:nvGrpSpPr>
            <p:grpSpPr bwMode="auto">
              <a:xfrm>
                <a:off x="7961277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173" name="图片 161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4" name="图片 16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5" name="图片 16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23" name="组合 165"/>
            <p:cNvGrpSpPr>
              <a:grpSpLocks/>
            </p:cNvGrpSpPr>
            <p:nvPr/>
          </p:nvGrpSpPr>
          <p:grpSpPr bwMode="auto">
            <a:xfrm>
              <a:off x="7963062" y="1929325"/>
              <a:ext cx="1167801" cy="605083"/>
              <a:chOff x="7961277" y="2588946"/>
              <a:chExt cx="1167801" cy="605083"/>
            </a:xfrm>
          </p:grpSpPr>
          <p:grpSp>
            <p:nvGrpSpPr>
              <p:cNvPr id="158" name="组合 166"/>
              <p:cNvGrpSpPr>
                <a:grpSpLocks/>
              </p:cNvGrpSpPr>
              <p:nvPr/>
            </p:nvGrpSpPr>
            <p:grpSpPr bwMode="auto">
              <a:xfrm>
                <a:off x="8759707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167" name="图片 175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8" name="图片 176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9" name="图片 17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59" name="组合 167"/>
              <p:cNvGrpSpPr>
                <a:grpSpLocks/>
              </p:cNvGrpSpPr>
              <p:nvPr/>
            </p:nvGrpSpPr>
            <p:grpSpPr bwMode="auto">
              <a:xfrm>
                <a:off x="8360492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164" name="图片 17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5" name="图片 17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6" name="图片 174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60" name="组合 168"/>
              <p:cNvGrpSpPr>
                <a:grpSpLocks/>
              </p:cNvGrpSpPr>
              <p:nvPr/>
            </p:nvGrpSpPr>
            <p:grpSpPr bwMode="auto">
              <a:xfrm>
                <a:off x="7961277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161" name="图片 169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2" name="图片 170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3" name="图片 171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24" name="组合 178"/>
            <p:cNvGrpSpPr>
              <a:grpSpLocks/>
            </p:cNvGrpSpPr>
            <p:nvPr/>
          </p:nvGrpSpPr>
          <p:grpSpPr bwMode="auto">
            <a:xfrm>
              <a:off x="7963062" y="4339934"/>
              <a:ext cx="1167801" cy="605083"/>
              <a:chOff x="7961277" y="2588946"/>
              <a:chExt cx="1167801" cy="605083"/>
            </a:xfrm>
          </p:grpSpPr>
          <p:grpSp>
            <p:nvGrpSpPr>
              <p:cNvPr id="146" name="组合 179"/>
              <p:cNvGrpSpPr>
                <a:grpSpLocks/>
              </p:cNvGrpSpPr>
              <p:nvPr/>
            </p:nvGrpSpPr>
            <p:grpSpPr bwMode="auto">
              <a:xfrm>
                <a:off x="8759707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155" name="图片 188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6" name="图片 189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7" name="图片 190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47" name="组合 180"/>
              <p:cNvGrpSpPr>
                <a:grpSpLocks/>
              </p:cNvGrpSpPr>
              <p:nvPr/>
            </p:nvGrpSpPr>
            <p:grpSpPr bwMode="auto">
              <a:xfrm>
                <a:off x="8360492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152" name="图片 185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3" name="图片 186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4" name="图片 18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48" name="组合 181"/>
              <p:cNvGrpSpPr>
                <a:grpSpLocks/>
              </p:cNvGrpSpPr>
              <p:nvPr/>
            </p:nvGrpSpPr>
            <p:grpSpPr bwMode="auto">
              <a:xfrm>
                <a:off x="7961277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149" name="图片 18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0" name="图片 18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1" name="图片 184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25" name="组合 191"/>
            <p:cNvGrpSpPr>
              <a:grpSpLocks/>
            </p:cNvGrpSpPr>
            <p:nvPr/>
          </p:nvGrpSpPr>
          <p:grpSpPr bwMode="auto">
            <a:xfrm>
              <a:off x="7963062" y="3737281"/>
              <a:ext cx="1167801" cy="605083"/>
              <a:chOff x="7961277" y="2588946"/>
              <a:chExt cx="1167801" cy="605083"/>
            </a:xfrm>
          </p:grpSpPr>
          <p:grpSp>
            <p:nvGrpSpPr>
              <p:cNvPr id="134" name="组合 192"/>
              <p:cNvGrpSpPr>
                <a:grpSpLocks/>
              </p:cNvGrpSpPr>
              <p:nvPr/>
            </p:nvGrpSpPr>
            <p:grpSpPr bwMode="auto">
              <a:xfrm>
                <a:off x="8759707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143" name="图片 201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4" name="图片 20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5" name="图片 20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35" name="组合 193"/>
              <p:cNvGrpSpPr>
                <a:grpSpLocks/>
              </p:cNvGrpSpPr>
              <p:nvPr/>
            </p:nvGrpSpPr>
            <p:grpSpPr bwMode="auto">
              <a:xfrm>
                <a:off x="8360492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140" name="图片 198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1" name="图片 199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2" name="图片 200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36" name="组合 194"/>
              <p:cNvGrpSpPr>
                <a:grpSpLocks/>
              </p:cNvGrpSpPr>
              <p:nvPr/>
            </p:nvGrpSpPr>
            <p:grpSpPr bwMode="auto">
              <a:xfrm>
                <a:off x="7961277" y="2588946"/>
                <a:ext cx="369371" cy="605083"/>
                <a:chOff x="8676860" y="2591145"/>
                <a:chExt cx="369371" cy="605083"/>
              </a:xfrm>
            </p:grpSpPr>
            <p:pic>
              <p:nvPicPr>
                <p:cNvPr id="137" name="图片 195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860" y="2591145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8" name="图片 196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7898" y="2686653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9" name="图片 19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8935" y="2782160"/>
                  <a:ext cx="247296" cy="414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26" name="组合 218"/>
            <p:cNvGrpSpPr>
              <a:grpSpLocks/>
            </p:cNvGrpSpPr>
            <p:nvPr/>
          </p:nvGrpSpPr>
          <p:grpSpPr bwMode="auto">
            <a:xfrm>
              <a:off x="8761492" y="3134629"/>
              <a:ext cx="369371" cy="605083"/>
              <a:chOff x="8676860" y="2591145"/>
              <a:chExt cx="369371" cy="605083"/>
            </a:xfrm>
          </p:grpSpPr>
          <p:pic>
            <p:nvPicPr>
              <p:cNvPr id="131" name="图片 22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6860" y="2591145"/>
                <a:ext cx="247296" cy="414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2" name="图片 22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37898" y="2686653"/>
                <a:ext cx="247296" cy="414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" name="图片 22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8935" y="2782160"/>
                <a:ext cx="247296" cy="414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7" name="组合 219"/>
            <p:cNvGrpSpPr>
              <a:grpSpLocks/>
            </p:cNvGrpSpPr>
            <p:nvPr/>
          </p:nvGrpSpPr>
          <p:grpSpPr bwMode="auto">
            <a:xfrm>
              <a:off x="8362277" y="3134629"/>
              <a:ext cx="369371" cy="605083"/>
              <a:chOff x="8676860" y="2591145"/>
              <a:chExt cx="369371" cy="605083"/>
            </a:xfrm>
          </p:grpSpPr>
          <p:pic>
            <p:nvPicPr>
              <p:cNvPr id="128" name="图片 2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6860" y="2591145"/>
                <a:ext cx="247296" cy="414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9" name="图片 22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37898" y="2686653"/>
                <a:ext cx="247296" cy="414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0" name="图片 2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8935" y="2782160"/>
                <a:ext cx="247296" cy="414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82" name="图片 1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834" y="4205818"/>
            <a:ext cx="49953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" name="图片 1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117" y="4612218"/>
            <a:ext cx="59267" cy="59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" name="图片 18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117" y="3981451"/>
            <a:ext cx="59267" cy="59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图片 1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117" y="3583518"/>
            <a:ext cx="5926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" name="图片 18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117" y="4986867"/>
            <a:ext cx="5926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" name="图片 18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33" y="4612218"/>
            <a:ext cx="59267" cy="59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" name="图片 18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33" y="3981451"/>
            <a:ext cx="59267" cy="59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图片 18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33" y="3583518"/>
            <a:ext cx="5926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图片 18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33" y="4986867"/>
            <a:ext cx="5926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图片 19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1" y="4612218"/>
            <a:ext cx="61383" cy="59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图片 19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1" y="3981451"/>
            <a:ext cx="61383" cy="59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" name="图片 1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1" y="3589867"/>
            <a:ext cx="6138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" name="图片 19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1" y="4995333"/>
            <a:ext cx="61383" cy="59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8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679E-6 L 2.5E-6 -0.0564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2.5E-6 0.05741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08642E-6 L -0.05052 -3.08642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9.87654E-7 L 2.5E-6 -0.0564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17284E-7 L 2.5E-6 0.05741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2.22222E-6 -0.0564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2.22222E-6 0.05741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44444E-6 L -0.05296 0.00124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9.87654E-7 L 2.22222E-6 -0.05648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6.17284E-7 L 2.22222E-6 0.05741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5679E-6 L 3.61111E-6 -0.05649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3.61111E-6 0.05741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93827E-6 L -0.0519 0.00031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93827E-6 L 3.61111E-6 -0.05648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69136E-6 L 3.61111E-6 0.0574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31 C 0.0033 0.01852 0.00816 0.03766 0.00764 0.05587 C 0.00659 0.07562 0.00295 0.09723 -0.0007 0.11821 C -0.00417 0.1392 -0.01059 0.15463 -0.01736 0.1713 C -0.02379 0.18611 -0.03143 0.20216 -0.04202 0.21173 C -0.05139 0.22223 -0.06389 0.22655 -0.07605 0.22686 C -0.08768 0.22871 -0.10018 0.22531 -0.11164 0.21883 C -0.12344 0.21266 -0.1342 0.2034 -0.14323 0.19136 C -0.1533 0.17932 -0.16094 0.16328 -0.1658 0.14414 C -0.17084 0.12624 -0.17431 0.10649 -0.17344 0.08673 C -0.17379 0.0676 -0.16962 0.04476 -0.16511 0.0284 C -0.16146 0.0105 -0.15504 -0.00802 -0.14601 -0.02098 C -0.1375 -0.0324 -0.12605 -0.03734 -0.11355 -0.03426 C -0.10139 -0.02932 -0.09202 -0.01389 -0.08802 0.00309 C -0.08473 0.01914 -0.08473 0.03951 -0.08924 0.06019 C -0.09462 0.07994 -0.1007 0.09753 -0.1092 0.10865 C -0.11789 0.11976 -0.11789 0.12377 -0.14115 0.12747 C -0.1632 0.13457 -0.17778 0.11451 -0.18785 0.10803 C -0.19792 0.09939 -0.20434 0.08611 -0.2125 0.07161 C -0.22136 0.05432 -0.22639 0.03303 -0.22952 0.01544 C -0.23247 -0.00247 -0.23091 -0.01975 -0.22778 -0.04722 C -0.22396 -0.07345 -0.22049 -0.0858 -0.21563 -0.10339 C -0.21059 -0.12191 -0.20556 -0.14012 -0.20052 -0.15833 " pathEditMode="relative" rAng="1560000" ptsTypes="AAAAAAAAAAAAAAAAAAAAAAA">
                                      <p:cBhvr>
                                        <p:cTn id="10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546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1000" fill="hold"/>
                                        <p:tgtEl>
                                          <p:spTgt spid="106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归属不同：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Filter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属于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Servlet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技术，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Interceptor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属于</a:t>
            </a:r>
            <a:r>
              <a:rPr lang="en-US" altLang="zh-CN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SpringMVC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技术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拦截内容不同：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Filter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对所有访问进行增强，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Interceptor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仅针对</a:t>
            </a:r>
            <a:r>
              <a:rPr lang="en-US" altLang="zh-CN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SpringMVC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的访问进行增强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器与过滤器区别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web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配置类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0" y="2104249"/>
            <a:ext cx="10332000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ServletContainersInitConfig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extends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AbstractAnnotationConfigDispatcherServletInitializer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&lt;?&gt;[]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getRootConfigClasses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Class[]{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SpringConfig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&lt;?&gt;[]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getServletConfigClasses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Class[]{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SpringMvcConfig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[]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getServletMappings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String[]{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  <a:t>//乱码处理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@Override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Filter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[]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getServletFilters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CharacterEncodingFilter filter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CharacterEncodingFilter();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filter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.setEncoding(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"UTF-8"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Filter[]{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filter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4867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拦截器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概念</a:t>
            </a:r>
            <a:endParaRPr lang="en-US" altLang="zh-CN" b="0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作用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执行时机</a:t>
            </a:r>
            <a:endParaRPr lang="en-US" altLang="zh-CN" b="0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9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</a:p>
        </p:txBody>
      </p:sp>
      <p:sp>
        <p:nvSpPr>
          <p:cNvPr id="11" name="矩形 10"/>
          <p:cNvSpPr/>
          <p:nvPr/>
        </p:nvSpPr>
        <p:spPr>
          <a:xfrm>
            <a:off x="3048000" y="2776899"/>
            <a:ext cx="6096000" cy="1979003"/>
          </a:xfrm>
          <a:prstGeom prst="rect">
            <a:avLst/>
          </a:prstGeom>
        </p:spPr>
        <p:txBody>
          <a:bodyPr/>
          <a:lstStyle/>
          <a:p>
            <a:pPr marL="276225" indent="-27622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</a:pP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27679" cy="4219575"/>
          </a:xfrm>
        </p:spPr>
        <p:txBody>
          <a:bodyPr/>
          <a:lstStyle/>
          <a:p>
            <a:pPr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制作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拦截器功能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类</a:t>
            </a:r>
            <a:endParaRPr lang="en-US" altLang="zh-CN" dirty="0" smtClean="0">
              <a:solidFill>
                <a:prstClr val="black">
                  <a:lumMod val="85000"/>
                  <a:lumOff val="15000"/>
                </a:prstClr>
              </a:solidFill>
              <a:latin typeface="Courier New" panose="020703090202050204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配置拦截器的执行位置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29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拦截器入门案例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①：声明拦截器的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，并实现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</a:rPr>
              <a:t>HandlerInterceptor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</a:rPr>
              <a:t>接口（注意：扫描加载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</a:rPr>
              <a:t>）</a:t>
            </a:r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</a:endParaRPr>
          </a:p>
          <a:p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4257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@Component</a:t>
            </a:r>
            <a:b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ProjectInterceptor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HandlerInterceptor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boolean </a:t>
            </a:r>
            <a:r>
              <a:rPr lang="zh-CN" altLang="zh-CN" sz="1400" dirty="0" smtClean="0">
                <a:solidFill>
                  <a:srgbClr val="00627A"/>
                </a:solidFill>
                <a:latin typeface="Consolas" panose="020B0609020204030204" pitchFamily="49" charset="0"/>
              </a:rPr>
              <a:t>preHandle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(..)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 smtClean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"preHandle..."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return true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 smtClean="0">
                <a:solidFill>
                  <a:srgbClr val="00627A"/>
                </a:solidFill>
                <a:latin typeface="Consolas" panose="020B0609020204030204" pitchFamily="49" charset="0"/>
              </a:rPr>
              <a:t>postHandle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(..)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 smtClean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"postHandle..."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 smtClean="0">
                <a:solidFill>
                  <a:srgbClr val="00627A"/>
                </a:solidFill>
                <a:latin typeface="Consolas" panose="020B0609020204030204" pitchFamily="49" charset="0"/>
              </a:rPr>
              <a:t>afterCompletion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(..)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 smtClean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"afterCompletion..."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拦截器入门案例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453509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②：定义配置类，继承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WebMvcConfigurationSupport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，实现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addInterceptor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方法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</a:rPr>
              <a:t>（注意：扫描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</a:rPr>
              <a:t>加载配置）</a:t>
            </a:r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</a:endParaRPr>
          </a:p>
          <a:p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235449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SpringMvcSupport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WebMvcConfigurationSupport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addInterceptors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InterceptorRegistry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registry)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...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拦截器入门案例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③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：添加拦截器并设定拦截的访问路径，路径可以通过可变参数设置多个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328827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SpringMvcSupport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WebMvcConfigurationSupport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ProjectInterceptor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projectInterceptor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addInterceptors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InterceptorRegistry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registry)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registry.addInterceptor(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projectInterceptor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).addPathPatterns(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"/books"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拦截器入门案例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④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：使用标准接口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WebMvcConfigurer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简化开发（注意：侵入式较强）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36471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@ComponentScan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"com.itheima.controller"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@EnableWebMvc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SpringMvcConfig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WebMvcConfigurer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ProjectInterceptor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projectInterceptor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addInterceptors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InterceptorRegistry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registry)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registry.addInterceptor(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projectInterceptor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).addPathPatterns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books"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"/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books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/*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执行流程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43934" y="4756151"/>
            <a:ext cx="977900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7" idx="3"/>
            <a:endCxn id="16" idx="1"/>
          </p:cNvCxnSpPr>
          <p:nvPr/>
        </p:nvCxnSpPr>
        <p:spPr>
          <a:xfrm>
            <a:off x="2658534" y="4756151"/>
            <a:ext cx="546100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6" idx="3"/>
            <a:endCxn id="18" idx="1"/>
          </p:cNvCxnSpPr>
          <p:nvPr/>
        </p:nvCxnSpPr>
        <p:spPr>
          <a:xfrm>
            <a:off x="4741334" y="4756151"/>
            <a:ext cx="548217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8" idx="3"/>
            <a:endCxn id="19" idx="1"/>
          </p:cNvCxnSpPr>
          <p:nvPr/>
        </p:nvCxnSpPr>
        <p:spPr>
          <a:xfrm>
            <a:off x="6826251" y="4756151"/>
            <a:ext cx="546100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9" idx="3"/>
            <a:endCxn id="20" idx="1"/>
          </p:cNvCxnSpPr>
          <p:nvPr/>
        </p:nvCxnSpPr>
        <p:spPr>
          <a:xfrm>
            <a:off x="8909051" y="4756151"/>
            <a:ext cx="548216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0991851" y="4756151"/>
            <a:ext cx="960967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2"/>
          </p:cNvCxnSpPr>
          <p:nvPr/>
        </p:nvCxnSpPr>
        <p:spPr>
          <a:xfrm rot="5400000" flipH="1" flipV="1">
            <a:off x="7506759" y="1222376"/>
            <a:ext cx="287867" cy="7355416"/>
          </a:xfrm>
          <a:prstGeom prst="bentConnector3">
            <a:avLst>
              <a:gd name="adj1" fmla="val -364400"/>
            </a:avLst>
          </a:prstGeom>
          <a:ln w="38100">
            <a:solidFill>
              <a:srgbClr val="FF000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5"/>
          <p:cNvSpPr txBox="1"/>
          <p:nvPr/>
        </p:nvSpPr>
        <p:spPr>
          <a:xfrm>
            <a:off x="4650318" y="4267200"/>
            <a:ext cx="7493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true</a:t>
            </a:r>
            <a:endParaRPr lang="zh-CN" altLang="en-US" sz="1400" b="1" dirty="0">
              <a:solidFill>
                <a:srgbClr val="00B05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213101" y="5122334"/>
            <a:ext cx="844551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false</a:t>
            </a:r>
            <a:endParaRPr lang="zh-CN" altLang="en-US" sz="1400" b="1" dirty="0">
              <a:solidFill>
                <a:srgbClr val="FF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3204634" y="4468284"/>
            <a:ext cx="1536700" cy="575733"/>
          </a:xfrm>
          <a:prstGeom prst="diamond">
            <a:avLst/>
          </a:prstGeom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Consolas" panose="020B0609020204030204" pitchFamily="49" charset="0"/>
              </a:rPr>
              <a:t>return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21834" y="4468284"/>
            <a:ext cx="1536700" cy="575733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67" dirty="0">
                <a:latin typeface="Consolas" panose="020B0609020204030204" pitchFamily="49" charset="0"/>
              </a:rPr>
              <a:t>preHandle</a:t>
            </a:r>
            <a:endParaRPr lang="zh-CN" altLang="en-US" sz="1467" dirty="0">
              <a:latin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89551" y="4468284"/>
            <a:ext cx="1536700" cy="575733"/>
          </a:xfrm>
          <a:prstGeom prst="rect">
            <a:avLst/>
          </a:prstGeom>
          <a:ln w="38100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67" dirty="0" smtClean="0">
                <a:latin typeface="Consolas" panose="020B0609020204030204" pitchFamily="49" charset="0"/>
              </a:rPr>
              <a:t>controller</a:t>
            </a:r>
            <a:endParaRPr lang="zh-CN" altLang="en-US" sz="1467" dirty="0">
              <a:latin typeface="Consolas" panose="020B06090202040302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72351" y="4468284"/>
            <a:ext cx="1536700" cy="575733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67" dirty="0" err="1">
                <a:latin typeface="Consolas" panose="020B0609020204030204" pitchFamily="49" charset="0"/>
              </a:rPr>
              <a:t>postHandle</a:t>
            </a:r>
            <a:endParaRPr lang="zh-CN" altLang="en-US" sz="1467" dirty="0">
              <a:latin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457267" y="4468284"/>
            <a:ext cx="1534584" cy="575733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>
                <a:latin typeface="Consolas" panose="020B0609020204030204" pitchFamily="49" charset="0"/>
              </a:rPr>
              <a:t>afterCompletion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43934" y="2732617"/>
            <a:ext cx="5145617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826251" y="2732617"/>
            <a:ext cx="5126567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289551" y="2444751"/>
            <a:ext cx="1536700" cy="575733"/>
          </a:xfrm>
          <a:prstGeom prst="rect">
            <a:avLst/>
          </a:prstGeom>
          <a:ln w="38100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67" dirty="0">
                <a:latin typeface="Consolas" panose="020B0609020204030204" pitchFamily="49" charset="0"/>
              </a:rPr>
              <a:t>controller</a:t>
            </a:r>
            <a:endParaRPr lang="zh-CN" altLang="en-US" sz="1467" dirty="0">
              <a:latin typeface="Consolas" panose="020B0609020204030204" pitchFamily="49" charset="0"/>
            </a:endParaRPr>
          </a:p>
        </p:txBody>
      </p:sp>
      <p:sp>
        <p:nvSpPr>
          <p:cNvPr id="24" name="TextBox 9"/>
          <p:cNvSpPr txBox="1"/>
          <p:nvPr/>
        </p:nvSpPr>
        <p:spPr>
          <a:xfrm>
            <a:off x="141818" y="2051051"/>
            <a:ext cx="1729316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无拦截器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25" name="TextBox 9"/>
          <p:cNvSpPr txBox="1"/>
          <p:nvPr/>
        </p:nvSpPr>
        <p:spPr>
          <a:xfrm>
            <a:off x="141818" y="3913718"/>
            <a:ext cx="1729316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有拦截器</a:t>
            </a:r>
          </a:p>
        </p:txBody>
      </p:sp>
    </p:spTree>
    <p:extLst>
      <p:ext uri="{BB962C8B-B14F-4D97-AF65-F5344CB8AC3E}">
        <p14:creationId xmlns:p14="http://schemas.microsoft.com/office/powerpoint/2010/main" val="251052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/>
      <p:bldP spid="2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拦截器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定义</a:t>
            </a:r>
            <a:endParaRPr lang="en-US" altLang="zh-CN" b="0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配置</a:t>
            </a:r>
            <a:endParaRPr lang="en-US" altLang="zh-CN" b="0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拦截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器执行顺序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preHandle</a:t>
            </a:r>
            <a:endParaRPr lang="en-US" altLang="zh-CN" b="0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1562070" lvl="2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return true</a:t>
            </a:r>
          </a:p>
          <a:p>
            <a:pPr marL="2285955" lvl="3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800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controller</a:t>
            </a:r>
          </a:p>
          <a:p>
            <a:pPr marL="2285955" lvl="3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800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postHandle</a:t>
            </a:r>
            <a:endParaRPr lang="en-US" altLang="zh-CN" sz="1800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2285955" lvl="3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800" b="0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afterCompletion</a:t>
            </a:r>
            <a:endParaRPr lang="en-US" altLang="zh-CN" sz="1800" b="0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1562070" lvl="2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b="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return false</a:t>
            </a:r>
          </a:p>
          <a:p>
            <a:pPr marL="2285955" lvl="3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结束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3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前置处理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参数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914377" lvl="1" indent="-304792">
              <a:buChar char="n"/>
            </a:pP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request: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请求对象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 marL="914377" lvl="1" indent="-304792">
              <a:buChar char="n"/>
            </a:pP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response: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响应对象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 marL="914377" lvl="1" indent="-304792">
              <a:buChar char="n"/>
            </a:pP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handler: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被调用的处理器对象，本质上是一个方法对象，对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反射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技术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中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的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Method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对象进行了再包装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返回值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914377" lvl="1" indent="-304792">
              <a:buChar char="n"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返回值为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false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，被拦截的处理器将不执行</a:t>
            </a:r>
          </a:p>
          <a:p>
            <a:endParaRPr lang="zh-CN" altLang="en-US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器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参数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157504"/>
            <a:ext cx="10225116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boolean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preHandle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HttpServletRequest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request,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 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HttpServletResponse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response,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 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handler)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"preHandle..."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true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后置处理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</a:rPr>
              <a:t>参数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</a:endParaRPr>
          </a:p>
          <a:p>
            <a:pPr marL="914377" lvl="1" indent="-304792">
              <a:buFont typeface="Wingdings" pitchFamily="2" charset="2"/>
              <a:buChar char="n"/>
            </a:pPr>
            <a:r>
              <a:rPr lang="en-US" altLang="zh-CN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Alibaba PuHuiTi R"/>
                <a:cs typeface="Courier New" panose="02070309020205020404" pitchFamily="49" charset="0"/>
              </a:rPr>
              <a:t>modelAndView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Alibaba PuHuiTi R"/>
                <a:cs typeface="Courier New" panose="02070309020205020404" pitchFamily="49" charset="0"/>
              </a:rPr>
              <a:t>: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Alibaba PuHuiTi R"/>
                <a:cs typeface="Courier New" panose="02070309020205020404" pitchFamily="49" charset="0"/>
              </a:rPr>
              <a:t>如果处理器执行完成具有返回结果，可以读取到对应数据与页面信息，并进行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Alibaba PuHuiTi R"/>
                <a:cs typeface="Courier New" panose="02070309020205020404" pitchFamily="49" charset="0"/>
              </a:rPr>
              <a:t>调整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Alibaba PuHuiTi R"/>
              <a:cs typeface="Courier New" panose="020703090202050204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器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参数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157504"/>
            <a:ext cx="10225116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postHandle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HttpServletRequest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request,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HttpServletResponse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response,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handler,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ModelAndView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modelAndView)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"postHandle..."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配置类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104249"/>
            <a:ext cx="10272053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@ComponentScan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({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"com.itheima.controller"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@EnableWebMvc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SpringMvcConfig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9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完成后处理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</a:rPr>
              <a:t>参数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</a:endParaRPr>
          </a:p>
          <a:p>
            <a:pPr marL="914377" lvl="1" indent="-304792">
              <a:buFont typeface="Wingdings" pitchFamily="2" charset="2"/>
              <a:buChar char="n"/>
            </a:pP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Alibaba PuHuiTi R"/>
                <a:cs typeface="Courier New" panose="02070309020205020404" pitchFamily="49" charset="0"/>
              </a:rPr>
              <a:t>ex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Alibaba PuHuiTi R"/>
                <a:cs typeface="Courier New" panose="02070309020205020404" pitchFamily="49" charset="0"/>
              </a:rPr>
              <a:t>: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Alibaba PuHuiTi R"/>
                <a:cs typeface="Courier New" panose="02070309020205020404" pitchFamily="49" charset="0"/>
              </a:rPr>
              <a:t>如果处理器执行过程中出现异常对象，可以针对异常情况进行单独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Alibaba PuHuiTi R"/>
                <a:cs typeface="Courier New" panose="02070309020205020404" pitchFamily="49" charset="0"/>
              </a:rPr>
              <a:t>处理 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Alibaba PuHuiTi R"/>
              <a:cs typeface="Courier New" panose="02070309020205020404" pitchFamily="49" charset="0"/>
            </a:endParaRPr>
          </a:p>
          <a:p>
            <a:pPr marL="276225" indent="-276225"/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器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参数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157504"/>
            <a:ext cx="10225116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afterCompletion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HttpServletRequest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request,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HttpServletResponse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response,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handler,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ex)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"afterCompletion..."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5126584" y="973668"/>
            <a:ext cx="4205817" cy="5516032"/>
          </a:xfrm>
          <a:prstGeom prst="rect">
            <a:avLst/>
          </a:prstGeom>
        </p:spPr>
        <p:txBody>
          <a:bodyPr anchor="ctr"/>
          <a:lstStyle>
            <a:lvl1pPr marL="342900" marR="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>
                <a:latin typeface="Consolas" panose="020B0609020204030204" pitchFamily="49" charset="0"/>
                <a:ea typeface="微软雅黑" panose="020B0503020204020204" pitchFamily="34" charset="-122"/>
                <a:cs typeface="阿里巴巴普惠体" panose="00020600040101010101" pitchFamily="18" charset="-122"/>
              </a:defRPr>
            </a:lvl1pPr>
            <a:lvl2pPr marL="895335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b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562070" lvl="2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2285955" lvl="3" indent="-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b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74313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/>
            </a:lvl5pPr>
            <a:lvl6pPr marL="335271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6pPr>
            <a:lvl7pPr marL="3962301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7pPr>
            <a:lvl8pPr marL="457188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8pPr>
            <a:lvl9pPr marL="5181470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9pPr>
          </a:lstStyle>
          <a:p>
            <a:r>
              <a:rPr lang="zh-CN" altLang="en-US" dirty="0"/>
              <a:t>拦截器参数</a:t>
            </a:r>
            <a:endParaRPr lang="en-US" altLang="zh-CN" dirty="0"/>
          </a:p>
          <a:p>
            <a:pPr lvl="1"/>
            <a:r>
              <a:rPr lang="en-US" altLang="zh-CN" dirty="0"/>
              <a:t>request</a:t>
            </a:r>
          </a:p>
          <a:p>
            <a:pPr lvl="1"/>
            <a:r>
              <a:rPr lang="en-US" altLang="zh-CN" dirty="0"/>
              <a:t>response</a:t>
            </a:r>
          </a:p>
          <a:p>
            <a:pPr lvl="1"/>
            <a:r>
              <a:rPr lang="en-US" altLang="zh-CN" dirty="0" smtClean="0"/>
              <a:t>handle</a:t>
            </a:r>
            <a:endParaRPr lang="en-US" altLang="zh-CN" dirty="0"/>
          </a:p>
          <a:p>
            <a:pPr lvl="1"/>
            <a:r>
              <a:rPr lang="en-US" altLang="zh-CN" dirty="0" err="1"/>
              <a:t>modelAndView</a:t>
            </a:r>
            <a:endParaRPr lang="en-US" altLang="zh-CN" dirty="0"/>
          </a:p>
          <a:p>
            <a:pPr lvl="1"/>
            <a:r>
              <a:rPr lang="en-US" altLang="zh-CN" dirty="0" smtClean="0"/>
              <a:t>ex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34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当配置多个拦截器时，形成拦截器链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Courier New" panose="020703090202050204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拦截器链的运行顺序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参照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拦截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器添加顺序为准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Courier New" panose="020703090202050204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当拦截器中出现对原始处理器的拦截，后面的拦截器均终止运行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Courier New" panose="020703090202050204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当拦截器运行中断，仅运行配置在前面的拦截器的</a:t>
            </a:r>
            <a:r>
              <a:rPr lang="en-US" altLang="zh-CN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afterCompletion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操作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Courier New" panose="020703090202050204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多拦截器执行顺序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0204451" y="1793648"/>
            <a:ext cx="977900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2241551" y="3746719"/>
            <a:ext cx="596900" cy="171451"/>
          </a:xfrm>
          <a:prstGeom prst="diamond">
            <a:avLst/>
          </a:prstGeom>
          <a:solidFill>
            <a:srgbClr val="FFFF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67" dirty="0"/>
          </a:p>
        </p:txBody>
      </p:sp>
      <p:sp>
        <p:nvSpPr>
          <p:cNvPr id="7" name="矩形 6"/>
          <p:cNvSpPr/>
          <p:nvPr/>
        </p:nvSpPr>
        <p:spPr>
          <a:xfrm>
            <a:off x="1257300" y="3687452"/>
            <a:ext cx="814917" cy="2878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67" dirty="0"/>
              <a:t>pre1</a:t>
            </a:r>
            <a:endParaRPr lang="zh-CN" altLang="en-US" sz="1467" dirty="0"/>
          </a:p>
        </p:txBody>
      </p:sp>
      <p:sp>
        <p:nvSpPr>
          <p:cNvPr id="8" name="矩形 7"/>
          <p:cNvSpPr/>
          <p:nvPr/>
        </p:nvSpPr>
        <p:spPr>
          <a:xfrm>
            <a:off x="6502400" y="3543519"/>
            <a:ext cx="1536700" cy="575733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 smtClean="0"/>
              <a:t>controller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0174818" y="3687452"/>
            <a:ext cx="817033" cy="2878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67" dirty="0"/>
              <a:t>post1</a:t>
            </a:r>
            <a:endParaRPr lang="zh-CN" altLang="en-US" sz="1467" dirty="0"/>
          </a:p>
        </p:txBody>
      </p:sp>
      <p:sp>
        <p:nvSpPr>
          <p:cNvPr id="10" name="矩形 9"/>
          <p:cNvSpPr/>
          <p:nvPr/>
        </p:nvSpPr>
        <p:spPr>
          <a:xfrm>
            <a:off x="10174818" y="5831636"/>
            <a:ext cx="817033" cy="2878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67" dirty="0"/>
              <a:t>after1</a:t>
            </a:r>
            <a:endParaRPr lang="zh-CN" altLang="en-US" sz="1467" dirty="0"/>
          </a:p>
        </p:txBody>
      </p:sp>
      <p:sp>
        <p:nvSpPr>
          <p:cNvPr id="11" name="矩形 10"/>
          <p:cNvSpPr/>
          <p:nvPr/>
        </p:nvSpPr>
        <p:spPr>
          <a:xfrm>
            <a:off x="4754034" y="3687452"/>
            <a:ext cx="817033" cy="28786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67" dirty="0"/>
              <a:t>pre3</a:t>
            </a:r>
            <a:endParaRPr lang="zh-CN" altLang="en-US" sz="1467" dirty="0"/>
          </a:p>
        </p:txBody>
      </p:sp>
      <p:sp>
        <p:nvSpPr>
          <p:cNvPr id="12" name="矩形 11"/>
          <p:cNvSpPr/>
          <p:nvPr/>
        </p:nvSpPr>
        <p:spPr>
          <a:xfrm>
            <a:off x="8206318" y="3687452"/>
            <a:ext cx="817033" cy="28786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67" dirty="0"/>
              <a:t>post3</a:t>
            </a:r>
            <a:endParaRPr lang="zh-CN" altLang="en-US" sz="1467" dirty="0"/>
          </a:p>
        </p:txBody>
      </p:sp>
      <p:sp>
        <p:nvSpPr>
          <p:cNvPr id="13" name="矩形 12"/>
          <p:cNvSpPr/>
          <p:nvPr/>
        </p:nvSpPr>
        <p:spPr>
          <a:xfrm>
            <a:off x="10174818" y="4402885"/>
            <a:ext cx="817033" cy="28786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67" dirty="0"/>
              <a:t>after3</a:t>
            </a:r>
            <a:endParaRPr lang="zh-CN" altLang="en-US" sz="1467" dirty="0"/>
          </a:p>
        </p:txBody>
      </p:sp>
      <p:sp>
        <p:nvSpPr>
          <p:cNvPr id="14" name="矩形 13"/>
          <p:cNvSpPr/>
          <p:nvPr/>
        </p:nvSpPr>
        <p:spPr>
          <a:xfrm>
            <a:off x="3005667" y="3687452"/>
            <a:ext cx="817033" cy="28786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67" dirty="0"/>
              <a:t>pre2</a:t>
            </a:r>
            <a:endParaRPr lang="zh-CN" altLang="en-US" sz="1467" dirty="0"/>
          </a:p>
        </p:txBody>
      </p:sp>
      <p:sp>
        <p:nvSpPr>
          <p:cNvPr id="15" name="矩形 14"/>
          <p:cNvSpPr/>
          <p:nvPr/>
        </p:nvSpPr>
        <p:spPr>
          <a:xfrm>
            <a:off x="9190567" y="3687452"/>
            <a:ext cx="817033" cy="28786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67" dirty="0"/>
              <a:t>post2</a:t>
            </a:r>
            <a:endParaRPr lang="zh-CN" altLang="en-US" sz="1467" dirty="0"/>
          </a:p>
        </p:txBody>
      </p:sp>
      <p:sp>
        <p:nvSpPr>
          <p:cNvPr id="16" name="矩形 15"/>
          <p:cNvSpPr/>
          <p:nvPr/>
        </p:nvSpPr>
        <p:spPr>
          <a:xfrm>
            <a:off x="10174818" y="5118319"/>
            <a:ext cx="817033" cy="28786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67" dirty="0"/>
              <a:t>after2</a:t>
            </a:r>
            <a:endParaRPr lang="zh-CN" altLang="en-US" sz="1467" dirty="0"/>
          </a:p>
        </p:txBody>
      </p:sp>
      <p:sp>
        <p:nvSpPr>
          <p:cNvPr id="17" name="菱形 16"/>
          <p:cNvSpPr/>
          <p:nvPr/>
        </p:nvSpPr>
        <p:spPr>
          <a:xfrm>
            <a:off x="3989918" y="3746719"/>
            <a:ext cx="596900" cy="171451"/>
          </a:xfrm>
          <a:prstGeom prst="diamond">
            <a:avLst/>
          </a:prstGeom>
          <a:solidFill>
            <a:srgbClr val="FFFF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67" dirty="0"/>
          </a:p>
        </p:txBody>
      </p:sp>
      <p:sp>
        <p:nvSpPr>
          <p:cNvPr id="18" name="菱形 17"/>
          <p:cNvSpPr/>
          <p:nvPr/>
        </p:nvSpPr>
        <p:spPr>
          <a:xfrm>
            <a:off x="5738284" y="3746719"/>
            <a:ext cx="596900" cy="171451"/>
          </a:xfrm>
          <a:prstGeom prst="diamond">
            <a:avLst/>
          </a:prstGeom>
          <a:solidFill>
            <a:srgbClr val="FFFF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67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0204451" y="2123848"/>
            <a:ext cx="977900" cy="0"/>
          </a:xfrm>
          <a:prstGeom prst="straightConnector1">
            <a:avLst/>
          </a:prstGeom>
          <a:ln w="38100">
            <a:solidFill>
              <a:srgbClr val="FFC00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204451" y="2454048"/>
            <a:ext cx="977900" cy="0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204451" y="2782132"/>
            <a:ext cx="977900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/>
          <p:cNvSpPr txBox="1"/>
          <p:nvPr/>
        </p:nvSpPr>
        <p:spPr>
          <a:xfrm>
            <a:off x="8447618" y="1247549"/>
            <a:ext cx="2544233" cy="1708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按照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2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3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的顺序配置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Courier New" panose="020703090202050204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 marL="228594" indent="-228594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全部返回成功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Courier New" panose="02070309020205020404" pitchFamily="49" charset="0"/>
              <a:ea typeface="思源黑体 CN Bold" panose="020B0800000000000000" pitchFamily="34" charset="-122"/>
              <a:cs typeface="Courier New" panose="02070309020205020404" pitchFamily="49" charset="0"/>
            </a:endParaRPr>
          </a:p>
          <a:p>
            <a:pPr marL="228594" indent="-228594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3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返回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false</a:t>
            </a:r>
          </a:p>
          <a:p>
            <a:pPr marL="228594" indent="-228594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2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返回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false</a:t>
            </a:r>
          </a:p>
          <a:p>
            <a:pPr marL="228594" indent="-228594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返回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963084" y="4189103"/>
            <a:ext cx="9931400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63084" y="4481203"/>
            <a:ext cx="5088467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963084" y="4773303"/>
            <a:ext cx="3350683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051550" y="4455803"/>
            <a:ext cx="0" cy="469900"/>
          </a:xfrm>
          <a:prstGeom prst="line">
            <a:avLst/>
          </a:prstGeom>
          <a:ln w="38100">
            <a:solidFill>
              <a:srgbClr val="FFC000"/>
            </a:solidFill>
            <a:prstDash val="soli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313766" y="4752136"/>
            <a:ext cx="0" cy="886883"/>
          </a:xfrm>
          <a:prstGeom prst="line">
            <a:avLst/>
          </a:prstGeom>
          <a:ln w="38100">
            <a:solidFill>
              <a:srgbClr val="0070C0"/>
            </a:solidFill>
            <a:prstDash val="soli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034617" y="4904536"/>
            <a:ext cx="4580467" cy="0"/>
          </a:xfrm>
          <a:prstGeom prst="line">
            <a:avLst/>
          </a:prstGeom>
          <a:ln w="38100">
            <a:solidFill>
              <a:srgbClr val="FFC000"/>
            </a:solidFill>
            <a:prstDash val="soli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623550" y="4879137"/>
            <a:ext cx="0" cy="1813983"/>
          </a:xfrm>
          <a:prstGeom prst="straightConnector1">
            <a:avLst/>
          </a:prstGeom>
          <a:ln w="38100">
            <a:solidFill>
              <a:srgbClr val="FFC00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0894484" y="4170052"/>
            <a:ext cx="0" cy="2523067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963085" y="5063285"/>
            <a:ext cx="1579033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542117" y="5042119"/>
            <a:ext cx="0" cy="1094317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520950" y="6119503"/>
            <a:ext cx="758401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92600" y="5617852"/>
            <a:ext cx="6081184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0352617" y="5598803"/>
            <a:ext cx="0" cy="1094316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0079566" y="6104686"/>
            <a:ext cx="0" cy="588433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7" presetClass="emph" presetSubtype="10" repeatCount="indefinite" de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9F961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7" presetClass="emph" presetSubtype="10" repeatCount="indefinite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9F961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5126585" y="973668"/>
            <a:ext cx="6265315" cy="5414432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342900" marR="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>
                <a:latin typeface="Consolas" panose="020B0609020204030204" pitchFamily="49" charset="0"/>
                <a:ea typeface="微软雅黑" panose="020B0503020204020204" pitchFamily="34" charset="-122"/>
                <a:cs typeface="阿里巴巴普惠体" panose="00020600040101010101" pitchFamily="18" charset="-122"/>
              </a:defRPr>
            </a:lvl1pPr>
            <a:lvl2pPr marL="895335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b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562070" lvl="2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b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2285955" lvl="3" indent="-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b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74313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/>
            </a:lvl5pPr>
            <a:lvl6pPr marL="335271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6pPr>
            <a:lvl7pPr marL="3962301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7pPr>
            <a:lvl8pPr marL="457188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8pPr>
            <a:lvl9pPr marL="5181470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9pPr>
          </a:lstStyle>
          <a:p>
            <a:r>
              <a:rPr lang="zh-CN" altLang="en-US" dirty="0"/>
              <a:t>拦截器链配置方式</a:t>
            </a:r>
            <a:endParaRPr lang="en-US" altLang="zh-CN" dirty="0"/>
          </a:p>
          <a:p>
            <a:r>
              <a:rPr lang="zh-CN" altLang="en-US" dirty="0"/>
              <a:t>拦截器链的运行顺序</a:t>
            </a:r>
            <a:endParaRPr lang="en-US" altLang="zh-CN" dirty="0"/>
          </a:p>
          <a:p>
            <a:pPr lvl="1"/>
            <a:r>
              <a:rPr lang="en-US" altLang="zh-CN" dirty="0" err="1" smtClean="0"/>
              <a:t>preHandle</a:t>
            </a:r>
            <a:r>
              <a:rPr lang="zh-CN" altLang="en-US" dirty="0" smtClean="0"/>
              <a:t>：</a:t>
            </a:r>
            <a:r>
              <a:rPr lang="zh-CN" altLang="en-US" dirty="0"/>
              <a:t>与配置顺序相同，必定运行</a:t>
            </a:r>
            <a:endParaRPr lang="en-US" altLang="zh-CN" dirty="0"/>
          </a:p>
          <a:p>
            <a:pPr lvl="1"/>
            <a:r>
              <a:rPr lang="en-US" altLang="zh-CN" dirty="0" err="1" smtClean="0"/>
              <a:t>postHandle</a:t>
            </a:r>
            <a:r>
              <a:rPr lang="zh-CN" altLang="en-US" dirty="0" smtClean="0"/>
              <a:t>：</a:t>
            </a:r>
            <a:r>
              <a:rPr lang="zh-CN" altLang="en-US" dirty="0"/>
              <a:t>与配置顺序相反，可能不运行</a:t>
            </a:r>
            <a:endParaRPr lang="en-US" altLang="zh-CN" dirty="0"/>
          </a:p>
          <a:p>
            <a:pPr lvl="1"/>
            <a:r>
              <a:rPr lang="en-US" altLang="zh-CN" dirty="0" err="1"/>
              <a:t>afterCompletion</a:t>
            </a:r>
            <a:r>
              <a:rPr lang="zh-CN" altLang="en-US" dirty="0"/>
              <a:t>：与配置顺序相反，可能不运行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55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拦截器概念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入门案例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拦截器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参数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多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拦截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器执行顺序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拦截器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基于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Restful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Controller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开发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104249"/>
            <a:ext cx="10272053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@RestController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"/books"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BookController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@PostMapping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@RequestBody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book)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.save(book);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7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基于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Restful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Controller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开发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104249"/>
            <a:ext cx="10272053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@RestController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"/books"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BookController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PutMapping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update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@RequestBody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book){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.update(book);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@DeleteMapping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"/{id}"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delete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@PathVariable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id)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.delete(id);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基于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Restful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Controller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开发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104249"/>
            <a:ext cx="10272053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@RestController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"/books"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BookController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@GetMapping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"/{id}"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getById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@PathVariable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id)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.getById(id);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@GetMapping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getAll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.getAll();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9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37939</TotalTime>
  <Words>6171</Words>
  <Application>Microsoft Office PowerPoint</Application>
  <PresentationFormat>宽屏</PresentationFormat>
  <Paragraphs>730</Paragraphs>
  <Slides>64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64</vt:i4>
      </vt:variant>
    </vt:vector>
  </HeadingPairs>
  <TitlesOfParts>
    <vt:vector size="88" baseType="lpstr">
      <vt:lpstr>Alibaba PuHuiTi B</vt:lpstr>
      <vt:lpstr>Alibaba PuHuiTi M</vt:lpstr>
      <vt:lpstr>Alibaba PuHuiTi R</vt:lpstr>
      <vt:lpstr>阿里巴巴普惠体</vt:lpstr>
      <vt:lpstr>阿里巴巴普惠体 Heavy</vt:lpstr>
      <vt:lpstr>等线</vt:lpstr>
      <vt:lpstr>黑体</vt:lpstr>
      <vt:lpstr>思源黑体 CN Bold</vt:lpstr>
      <vt:lpstr>宋体</vt:lpstr>
      <vt:lpstr>微软雅黑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SSM整合</vt:lpstr>
      <vt:lpstr>拦截器</vt:lpstr>
      <vt:lpstr>拦截器</vt:lpstr>
      <vt:lpstr>拦截器</vt:lpstr>
      <vt:lpstr>拦截器</vt:lpstr>
      <vt:lpstr>拦截器</vt:lpstr>
      <vt:lpstr>拦截器</vt:lpstr>
      <vt:lpstr>拦截器</vt:lpstr>
      <vt:lpstr>拦截器</vt:lpstr>
      <vt:lpstr>拦截器</vt:lpstr>
      <vt:lpstr>拦截器</vt:lpstr>
      <vt:lpstr>拦截器</vt:lpstr>
      <vt:lpstr>拦截器</vt:lpstr>
      <vt:lpstr>拦截器</vt:lpstr>
      <vt:lpstr>拦截器</vt:lpstr>
      <vt:lpstr>拦截器</vt:lpstr>
      <vt:lpstr>拦截器</vt:lpstr>
      <vt:lpstr>拦截器</vt:lpstr>
      <vt:lpstr>拦截器</vt:lpstr>
      <vt:lpstr>拦截器</vt:lpstr>
      <vt:lpstr>拦截器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906</cp:revision>
  <dcterms:created xsi:type="dcterms:W3CDTF">2020-03-31T02:23:27Z</dcterms:created>
  <dcterms:modified xsi:type="dcterms:W3CDTF">2021-09-14T07:51:23Z</dcterms:modified>
</cp:coreProperties>
</file>