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8" r:id="rId2"/>
    <p:sldId id="300" r:id="rId3"/>
    <p:sldId id="315" r:id="rId4"/>
    <p:sldId id="373" r:id="rId5"/>
    <p:sldId id="374" r:id="rId6"/>
    <p:sldId id="355" r:id="rId7"/>
    <p:sldId id="356" r:id="rId8"/>
    <p:sldId id="354" r:id="rId9"/>
    <p:sldId id="317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25" r:id="rId21"/>
    <p:sldId id="367" r:id="rId22"/>
    <p:sldId id="368" r:id="rId23"/>
    <p:sldId id="322" r:id="rId24"/>
    <p:sldId id="264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ED7B9E-FA52-42F0-87C4-60EA2E8186BB}">
          <p14:sldIdLst>
            <p14:sldId id="288"/>
            <p14:sldId id="300"/>
            <p14:sldId id="315"/>
            <p14:sldId id="373"/>
            <p14:sldId id="374"/>
            <p14:sldId id="355"/>
            <p14:sldId id="356"/>
            <p14:sldId id="354"/>
            <p14:sldId id="317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25"/>
            <p14:sldId id="367"/>
            <p14:sldId id="368"/>
            <p14:sldId id="322"/>
            <p14:sldId id="264"/>
          </p14:sldIdLst>
        </p14:section>
        <p14:section name="无标题节" id="{E2107B94-9C3B-474B-8073-DD486F56FAF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79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D1"/>
    <a:srgbClr val="006AB6"/>
    <a:srgbClr val="004DA1"/>
    <a:srgbClr val="767575"/>
    <a:srgbClr val="595757"/>
    <a:srgbClr val="FFB601"/>
    <a:srgbClr val="FF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1" autoAdjust="0"/>
    <p:restoredTop sz="82962" autoAdjust="0"/>
  </p:normalViewPr>
  <p:slideViewPr>
    <p:cSldViewPr>
      <p:cViewPr varScale="1">
        <p:scale>
          <a:sx n="74" d="100"/>
          <a:sy n="74" d="100"/>
        </p:scale>
        <p:origin x="1526" y="43"/>
      </p:cViewPr>
      <p:guideLst>
        <p:guide orient="horz" pos="17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32C78-8F47-4EE6-ACFE-8D13A86ED2BA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1BD21-384E-48EE-A4E1-0014194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6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2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4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1BD21-384E-48EE-A4E1-001419402B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2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00" y="-9000"/>
            <a:ext cx="9168000" cy="687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205849"/>
            <a:ext cx="1620000" cy="319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1232"/>
            <a:ext cx="2099214" cy="8208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796272" y="548680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智｜慧｜与｜安｜全｜新｜世｜界｜的｜构｜筑｜者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42672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29486" y="2905780"/>
            <a:ext cx="315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baseline="0" dirty="0">
                <a:solidFill>
                  <a:schemeClr val="bg1"/>
                </a:solidFill>
              </a:rPr>
              <a:t> </a:t>
            </a:r>
            <a:r>
              <a:rPr lang="zh-CN" altLang="en-US" sz="2800" b="0" baseline="0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280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5868144" y="404664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智｜慧｜与｜安｜全｜新｜世｜界｜的｜构｜筑｜者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876"/>
            <a:ext cx="9144000" cy="1976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00392" y="6421280"/>
            <a:ext cx="89959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80" dirty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fld id="{E7E55424-EE18-4999-85F6-88B34EEE3FEC}" type="slidenum">
              <a:rPr lang="zh-CN" altLang="en-US" sz="1280" dirty="0" smtClean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en-US" altLang="zh-CN" sz="1280" dirty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1280" dirty="0">
              <a:solidFill>
                <a:srgbClr val="76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868144" y="404664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智｜慧｜与｜安｜全｜新｜世｜界｜的｜构｜筑｜者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64365" cy="68853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44" y="6133841"/>
            <a:ext cx="1620000" cy="319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20" y="3092950"/>
            <a:ext cx="4108712" cy="768098"/>
          </a:xfrm>
          <a:prstGeom prst="rect">
            <a:avLst/>
          </a:prstGeom>
        </p:spPr>
      </p:pic>
      <p:sp>
        <p:nvSpPr>
          <p:cNvPr id="8" name="TextBox 8"/>
          <p:cNvSpPr txBox="1"/>
          <p:nvPr userDrawn="1"/>
        </p:nvSpPr>
        <p:spPr>
          <a:xfrm>
            <a:off x="2699792" y="6170477"/>
            <a:ext cx="2961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慧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与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安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全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新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世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构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筑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者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8672"/>
            <a:ext cx="9144000" cy="71932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100392" y="6421280"/>
            <a:ext cx="89959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80" dirty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fld id="{E7E55424-EE18-4999-85F6-88B34EEE3FEC}" type="slidenum">
              <a:rPr lang="zh-CN" altLang="en-US" sz="1280" dirty="0" smtClean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en-US" altLang="zh-CN" sz="1280" dirty="0">
                <a:solidFill>
                  <a:srgbClr val="7675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1280" dirty="0">
              <a:solidFill>
                <a:srgbClr val="7675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1040"/>
          </a:xfrm>
          <a:prstGeom prst="rect">
            <a:avLst/>
          </a:prstGeom>
        </p:spPr>
      </p:pic>
      <p:sp>
        <p:nvSpPr>
          <p:cNvPr id="8" name="TextBox 6"/>
          <p:cNvSpPr txBox="1"/>
          <p:nvPr userDrawn="1"/>
        </p:nvSpPr>
        <p:spPr>
          <a:xfrm>
            <a:off x="899592" y="6407750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股票代码：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300448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8"/>
          <p:cNvSpPr txBox="1"/>
          <p:nvPr userDrawn="1"/>
        </p:nvSpPr>
        <p:spPr>
          <a:xfrm>
            <a:off x="3635896" y="6407750"/>
            <a:ext cx="2961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慧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与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安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全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新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世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界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构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筑 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| </a:t>
            </a:r>
            <a:r>
              <a:rPr lang="zh-CN" alt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者</a:t>
            </a:r>
            <a:r>
              <a:rPr lang="en-US" altLang="zh-CN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 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830710" y="2132856"/>
            <a:ext cx="5621610" cy="792088"/>
          </a:xfrm>
          <a:prstGeom prst="rect">
            <a:avLst/>
          </a:prstGeom>
        </p:spPr>
        <p:txBody>
          <a:bodyPr vert="horz" wrap="square" lIns="90170" tIns="0" rIns="90170" bIns="0" rtlCol="0" anchor="b" anchorCtr="0">
            <a:normAutofit fontScale="60000" lnSpcReduction="20000"/>
          </a:bodyPr>
          <a:lstStyle>
            <a:lvl1pPr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7200" b="0" u="none" strike="noStrike" kern="1200" cap="none" spc="7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just"/>
            <a:r>
              <a:rPr lang="en-US" altLang="zh-CN" dirty="0">
                <a:solidFill>
                  <a:schemeClr val="bg1"/>
                </a:solidFill>
              </a:rPr>
              <a:t>Git</a:t>
            </a:r>
            <a:r>
              <a:rPr lang="zh-CN" altLang="en-US" dirty="0">
                <a:solidFill>
                  <a:schemeClr val="bg1"/>
                </a:solidFill>
              </a:rPr>
              <a:t>分支管理和规范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开发新功能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736C07-DEA1-2F49-9CE7-79C86FE10C36}"/>
              </a:ext>
            </a:extLst>
          </p:cNvPr>
          <p:cNvSpPr txBox="1"/>
          <p:nvPr/>
        </p:nvSpPr>
        <p:spPr>
          <a:xfrm>
            <a:off x="1691680" y="1475492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从远端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拉取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分支</a:t>
            </a:r>
          </a:p>
        </p:txBody>
      </p:sp>
      <p:sp>
        <p:nvSpPr>
          <p:cNvPr id="5" name="双大括号 4">
            <a:extLst>
              <a:ext uri="{FF2B5EF4-FFF2-40B4-BE49-F238E27FC236}">
                <a16:creationId xmlns:a16="http://schemas.microsoft.com/office/drawing/2014/main" xmlns="" id="{6BDB4272-EA0D-054B-895C-830ABB2D52C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第一步</a:t>
            </a:r>
          </a:p>
        </p:txBody>
      </p:sp>
      <p:sp>
        <p:nvSpPr>
          <p:cNvPr id="8" name="双大括号 7">
            <a:extLst>
              <a:ext uri="{FF2B5EF4-FFF2-40B4-BE49-F238E27FC236}">
                <a16:creationId xmlns:a16="http://schemas.microsoft.com/office/drawing/2014/main" xmlns="" id="{8CA74C94-B88B-F04F-B2F2-DFC585A76AD0}"/>
              </a:ext>
            </a:extLst>
          </p:cNvPr>
          <p:cNvSpPr/>
          <p:nvPr/>
        </p:nvSpPr>
        <p:spPr>
          <a:xfrm>
            <a:off x="682947" y="2875459"/>
            <a:ext cx="1008112" cy="432048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规范一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6B80AE3-5B71-5145-88D6-6A90EC56331A}"/>
              </a:ext>
            </a:extLst>
          </p:cNvPr>
          <p:cNvSpPr txBox="1"/>
          <p:nvPr/>
        </p:nvSpPr>
        <p:spPr>
          <a:xfrm>
            <a:off x="1704205" y="2768317"/>
            <a:ext cx="6673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统一放在</a:t>
            </a:r>
            <a:r>
              <a:rPr lang="en" altLang="zh-CN" dirty="0"/>
              <a:t>feature</a:t>
            </a:r>
            <a:r>
              <a:rPr lang="zh-CN" altLang="en-US" dirty="0"/>
              <a:t>目录下面，具体的分支命名可以是发布窗口日期</a:t>
            </a:r>
            <a:endParaRPr lang="en-US" altLang="zh-CN" dirty="0"/>
          </a:p>
          <a:p>
            <a:r>
              <a:rPr lang="zh-CN" altLang="en-US" dirty="0"/>
              <a:t>或者是开发的功能名称：</a:t>
            </a:r>
            <a:r>
              <a:rPr lang="en-US" altLang="zh-CN" dirty="0"/>
              <a:t>20200618 </a:t>
            </a:r>
            <a:r>
              <a:rPr lang="zh-CN" altLang="en-US" dirty="0"/>
              <a:t>、 </a:t>
            </a:r>
            <a:r>
              <a:rPr lang="en" altLang="zh-CN" dirty="0"/>
              <a:t>huaxia2.0</a:t>
            </a:r>
            <a:endParaRPr kumimoji="1" lang="zh-CN" altLang="en-US" dirty="0"/>
          </a:p>
        </p:txBody>
      </p:sp>
      <p:sp>
        <p:nvSpPr>
          <p:cNvPr id="10" name="双大括号 9">
            <a:extLst>
              <a:ext uri="{FF2B5EF4-FFF2-40B4-BE49-F238E27FC236}">
                <a16:creationId xmlns:a16="http://schemas.microsoft.com/office/drawing/2014/main" xmlns="" id="{F3198277-E8F2-0C4E-ACB4-E4CD6EFB9593}"/>
              </a:ext>
            </a:extLst>
          </p:cNvPr>
          <p:cNvSpPr/>
          <p:nvPr/>
        </p:nvSpPr>
        <p:spPr>
          <a:xfrm>
            <a:off x="689843" y="4256222"/>
            <a:ext cx="1008112" cy="432048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规范二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7D416DD-0DC4-C641-87C5-5D15F91A54D6}"/>
              </a:ext>
            </a:extLst>
          </p:cNvPr>
          <p:cNvSpPr txBox="1"/>
          <p:nvPr/>
        </p:nvSpPr>
        <p:spPr>
          <a:xfrm>
            <a:off x="1691680" y="4149080"/>
            <a:ext cx="47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 feature-</a:t>
            </a:r>
            <a:r>
              <a:rPr lang="zh-CN" altLang="en-US" dirty="0"/>
              <a:t>分支创建日期</a:t>
            </a:r>
            <a:r>
              <a:rPr lang="en-US" altLang="zh-CN" dirty="0"/>
              <a:t>-</a:t>
            </a:r>
            <a:r>
              <a:rPr lang="zh-CN" altLang="en-US" dirty="0"/>
              <a:t>新特性关键字 ，例如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‘</a:t>
            </a:r>
            <a:r>
              <a:rPr lang="en" altLang="zh-CN" dirty="0"/>
              <a:t>feature-20200618-huaxia2.0’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9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开发新功能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736C07-DEA1-2F49-9CE7-79C86FE10C36}"/>
              </a:ext>
            </a:extLst>
          </p:cNvPr>
          <p:cNvSpPr txBox="1"/>
          <p:nvPr/>
        </p:nvSpPr>
        <p:spPr>
          <a:xfrm>
            <a:off x="1691680" y="1475492"/>
            <a:ext cx="652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在本地</a:t>
            </a:r>
            <a:r>
              <a:rPr lang="en" altLang="zh-CN" dirty="0"/>
              <a:t>checkout feature</a:t>
            </a:r>
            <a:r>
              <a:rPr lang="zh-CN" altLang="en-US" dirty="0"/>
              <a:t>分支，开发完成提交，提交文案规范：</a:t>
            </a:r>
            <a:endParaRPr kumimoji="1" lang="zh-CN" altLang="en-US" dirty="0"/>
          </a:p>
        </p:txBody>
      </p:sp>
      <p:sp>
        <p:nvSpPr>
          <p:cNvPr id="5" name="双大括号 4">
            <a:extLst>
              <a:ext uri="{FF2B5EF4-FFF2-40B4-BE49-F238E27FC236}">
                <a16:creationId xmlns:a16="http://schemas.microsoft.com/office/drawing/2014/main" xmlns="" id="{6BDB4272-EA0D-054B-895C-830ABB2D52C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第二步</a:t>
            </a:r>
          </a:p>
        </p:txBody>
      </p:sp>
      <p:sp>
        <p:nvSpPr>
          <p:cNvPr id="8" name="双大括号 7">
            <a:extLst>
              <a:ext uri="{FF2B5EF4-FFF2-40B4-BE49-F238E27FC236}">
                <a16:creationId xmlns:a16="http://schemas.microsoft.com/office/drawing/2014/main" xmlns="" id="{8CA74C94-B88B-F04F-B2F2-DFC585A76AD0}"/>
              </a:ext>
            </a:extLst>
          </p:cNvPr>
          <p:cNvSpPr/>
          <p:nvPr/>
        </p:nvSpPr>
        <p:spPr>
          <a:xfrm>
            <a:off x="683568" y="2840324"/>
            <a:ext cx="1728813" cy="409525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</a:t>
            </a:r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：新功能</a:t>
            </a:r>
          </a:p>
        </p:txBody>
      </p:sp>
      <p:sp>
        <p:nvSpPr>
          <p:cNvPr id="9" name="双大括号 8">
            <a:extLst>
              <a:ext uri="{FF2B5EF4-FFF2-40B4-BE49-F238E27FC236}">
                <a16:creationId xmlns:a16="http://schemas.microsoft.com/office/drawing/2014/main" xmlns="" id="{6E2F44A8-ABB3-654D-95FE-D27532464D60}"/>
              </a:ext>
            </a:extLst>
          </p:cNvPr>
          <p:cNvSpPr/>
          <p:nvPr/>
        </p:nvSpPr>
        <p:spPr>
          <a:xfrm>
            <a:off x="3131840" y="2840323"/>
            <a:ext cx="1728813" cy="409525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</a:t>
            </a:r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：修补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bug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双大括号 11">
            <a:extLst>
              <a:ext uri="{FF2B5EF4-FFF2-40B4-BE49-F238E27FC236}">
                <a16:creationId xmlns:a16="http://schemas.microsoft.com/office/drawing/2014/main" xmlns="" id="{EF6D091F-35F8-1640-9BB3-DED6B34B32FF}"/>
              </a:ext>
            </a:extLst>
          </p:cNvPr>
          <p:cNvSpPr/>
          <p:nvPr/>
        </p:nvSpPr>
        <p:spPr>
          <a:xfrm>
            <a:off x="5503486" y="2840323"/>
            <a:ext cx="2135604" cy="409526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docs</a:t>
            </a:r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：修改文档</a:t>
            </a:r>
          </a:p>
        </p:txBody>
      </p:sp>
      <p:sp>
        <p:nvSpPr>
          <p:cNvPr id="13" name="双大括号 12">
            <a:extLst>
              <a:ext uri="{FF2B5EF4-FFF2-40B4-BE49-F238E27FC236}">
                <a16:creationId xmlns:a16="http://schemas.microsoft.com/office/drawing/2014/main" xmlns="" id="{6A86C3AD-8212-EE4A-8D00-537CE7EF057B}"/>
              </a:ext>
            </a:extLst>
          </p:cNvPr>
          <p:cNvSpPr/>
          <p:nvPr/>
        </p:nvSpPr>
        <p:spPr>
          <a:xfrm>
            <a:off x="683568" y="3813300"/>
            <a:ext cx="2088232" cy="432049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：样式修改</a:t>
            </a:r>
          </a:p>
        </p:txBody>
      </p:sp>
      <p:sp>
        <p:nvSpPr>
          <p:cNvPr id="14" name="双大括号 13">
            <a:extLst>
              <a:ext uri="{FF2B5EF4-FFF2-40B4-BE49-F238E27FC236}">
                <a16:creationId xmlns:a16="http://schemas.microsoft.com/office/drawing/2014/main" xmlns="" id="{C1BED6B2-4AD5-864F-AEA3-CA19B611DBD1}"/>
              </a:ext>
            </a:extLst>
          </p:cNvPr>
          <p:cNvSpPr/>
          <p:nvPr/>
        </p:nvSpPr>
        <p:spPr>
          <a:xfrm>
            <a:off x="3419872" y="3813300"/>
            <a:ext cx="2371646" cy="432048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</a:t>
            </a:r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：增加测试功能</a:t>
            </a:r>
          </a:p>
        </p:txBody>
      </p:sp>
      <p:sp>
        <p:nvSpPr>
          <p:cNvPr id="15" name="双大括号 14">
            <a:extLst>
              <a:ext uri="{FF2B5EF4-FFF2-40B4-BE49-F238E27FC236}">
                <a16:creationId xmlns:a16="http://schemas.microsoft.com/office/drawing/2014/main" xmlns="" id="{2AF18D61-9841-9544-8C45-07D77728CD6C}"/>
              </a:ext>
            </a:extLst>
          </p:cNvPr>
          <p:cNvSpPr/>
          <p:nvPr/>
        </p:nvSpPr>
        <p:spPr>
          <a:xfrm>
            <a:off x="683567" y="5013562"/>
            <a:ext cx="4177085" cy="503670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例如：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”feat: </a:t>
            </a:r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华夏智能识别播放器</a:t>
            </a:r>
            <a:r>
              <a:rPr kumimoji="1"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“</a:t>
            </a:r>
            <a:endParaRPr kumimoji="1"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55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开发新功能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736C07-DEA1-2F49-9CE7-79C86FE10C36}"/>
              </a:ext>
            </a:extLst>
          </p:cNvPr>
          <p:cNvSpPr txBox="1"/>
          <p:nvPr/>
        </p:nvSpPr>
        <p:spPr>
          <a:xfrm>
            <a:off x="1691680" y="1475492"/>
            <a:ext cx="727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" altLang="zh-CN" dirty="0"/>
              <a:t>feature</a:t>
            </a:r>
            <a:r>
              <a:rPr lang="zh-CN" altLang="en-US" dirty="0"/>
              <a:t>分支合并到</a:t>
            </a:r>
            <a:r>
              <a:rPr lang="en" altLang="zh-CN" dirty="0"/>
              <a:t>develop</a:t>
            </a:r>
            <a:r>
              <a:rPr lang="zh-CN" altLang="en" dirty="0"/>
              <a:t>，</a:t>
            </a:r>
            <a:r>
              <a:rPr lang="zh-CN" altLang="en-US" dirty="0"/>
              <a:t>最后删除</a:t>
            </a:r>
            <a:r>
              <a:rPr lang="en" altLang="zh-CN" dirty="0"/>
              <a:t>feature</a:t>
            </a:r>
            <a:r>
              <a:rPr lang="zh-CN" altLang="en-US" dirty="0"/>
              <a:t>分支（发布完成之后）</a:t>
            </a:r>
            <a:endParaRPr kumimoji="1" lang="zh-CN" altLang="en-US" dirty="0"/>
          </a:p>
        </p:txBody>
      </p:sp>
      <p:sp>
        <p:nvSpPr>
          <p:cNvPr id="5" name="双大括号 4">
            <a:extLst>
              <a:ext uri="{FF2B5EF4-FFF2-40B4-BE49-F238E27FC236}">
                <a16:creationId xmlns:a16="http://schemas.microsoft.com/office/drawing/2014/main" xmlns="" id="{6BDB4272-EA0D-054B-895C-830ABB2D52C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第三步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34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发布功能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0D40FDA-0B6C-D447-B534-4FAF3DE46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2" y="1484784"/>
            <a:ext cx="7321392" cy="3682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98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发布功能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736C07-DEA1-2F49-9CE7-79C86FE10C36}"/>
              </a:ext>
            </a:extLst>
          </p:cNvPr>
          <p:cNvSpPr txBox="1"/>
          <p:nvPr/>
        </p:nvSpPr>
        <p:spPr>
          <a:xfrm>
            <a:off x="1691680" y="1475492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测试完成确认之后，则创建 </a:t>
            </a:r>
            <a:r>
              <a:rPr lang="en" altLang="zh-CN" dirty="0"/>
              <a:t>release </a:t>
            </a:r>
            <a:r>
              <a:rPr lang="zh-CN" altLang="en-US" dirty="0"/>
              <a:t>分支</a:t>
            </a:r>
            <a:r>
              <a:rPr lang="en-US" altLang="zh-CN" dirty="0"/>
              <a:t>(</a:t>
            </a:r>
            <a:r>
              <a:rPr lang="zh-CN" altLang="en-US" dirty="0"/>
              <a:t>发布分支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5" name="双大括号 4">
            <a:extLst>
              <a:ext uri="{FF2B5EF4-FFF2-40B4-BE49-F238E27FC236}">
                <a16:creationId xmlns:a16="http://schemas.microsoft.com/office/drawing/2014/main" xmlns="" id="{6BDB4272-EA0D-054B-895C-830ABB2D52C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第一步</a:t>
            </a:r>
          </a:p>
        </p:txBody>
      </p:sp>
      <p:sp>
        <p:nvSpPr>
          <p:cNvPr id="6" name="双大括号 5">
            <a:extLst>
              <a:ext uri="{FF2B5EF4-FFF2-40B4-BE49-F238E27FC236}">
                <a16:creationId xmlns:a16="http://schemas.microsoft.com/office/drawing/2014/main" xmlns="" id="{D946350F-C805-9146-A31A-1D12BEEE5C2A}"/>
              </a:ext>
            </a:extLst>
          </p:cNvPr>
          <p:cNvSpPr/>
          <p:nvPr/>
        </p:nvSpPr>
        <p:spPr>
          <a:xfrm>
            <a:off x="682946" y="2632670"/>
            <a:ext cx="1224758" cy="481533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命名规范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D428609-F1FD-C845-B879-AC120C651952}"/>
              </a:ext>
            </a:extLst>
          </p:cNvPr>
          <p:cNvSpPr txBox="1"/>
          <p:nvPr/>
        </p:nvSpPr>
        <p:spPr>
          <a:xfrm>
            <a:off x="2005868" y="2564904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release-</a:t>
            </a:r>
            <a:r>
              <a:rPr lang="zh-CN" altLang="en-US" dirty="0"/>
              <a:t>分支创建日期</a:t>
            </a:r>
            <a:r>
              <a:rPr lang="en-US" altLang="zh-CN" dirty="0"/>
              <a:t>-</a:t>
            </a:r>
            <a:r>
              <a:rPr lang="zh-CN" altLang="en-US" dirty="0"/>
              <a:t>待发布版本号 ，例如</a:t>
            </a:r>
            <a:r>
              <a:rPr lang="en-US" altLang="zh-CN" dirty="0"/>
              <a:t>: </a:t>
            </a:r>
          </a:p>
          <a:p>
            <a:r>
              <a:rPr lang="en" altLang="zh-CN" dirty="0"/>
              <a:t>release-20200618-v1.0.0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C8D0AE1-95C7-7A4B-B6BF-C2162F28F120}"/>
              </a:ext>
            </a:extLst>
          </p:cNvPr>
          <p:cNvSpPr txBox="1"/>
          <p:nvPr/>
        </p:nvSpPr>
        <p:spPr>
          <a:xfrm>
            <a:off x="1691680" y="4715852"/>
            <a:ext cx="576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release</a:t>
            </a:r>
            <a:r>
              <a:rPr lang="zh-CN" altLang="en-US" dirty="0"/>
              <a:t>在预发布环境（模拟线上环境），进行环境测试</a:t>
            </a:r>
            <a:endParaRPr kumimoji="1" lang="zh-CN" altLang="en-US" dirty="0"/>
          </a:p>
        </p:txBody>
      </p:sp>
      <p:sp>
        <p:nvSpPr>
          <p:cNvPr id="9" name="双大括号 8">
            <a:extLst>
              <a:ext uri="{FF2B5EF4-FFF2-40B4-BE49-F238E27FC236}">
                <a16:creationId xmlns:a16="http://schemas.microsoft.com/office/drawing/2014/main" xmlns="" id="{280BD65F-B02B-1B4F-887F-08D161046AE7}"/>
              </a:ext>
            </a:extLst>
          </p:cNvPr>
          <p:cNvSpPr/>
          <p:nvPr/>
        </p:nvSpPr>
        <p:spPr>
          <a:xfrm>
            <a:off x="683568" y="465313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第二步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1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84911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发布功能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736C07-DEA1-2F49-9CE7-79C86FE10C36}"/>
              </a:ext>
            </a:extLst>
          </p:cNvPr>
          <p:cNvSpPr txBox="1"/>
          <p:nvPr/>
        </p:nvSpPr>
        <p:spPr>
          <a:xfrm>
            <a:off x="1691680" y="147549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" dirty="0"/>
              <a:t>对于</a:t>
            </a:r>
            <a:r>
              <a:rPr kumimoji="1" lang="zh-CN" altLang="en-US" dirty="0"/>
              <a:t>测试</a:t>
            </a:r>
            <a:r>
              <a:rPr kumimoji="1" lang="en-US" altLang="zh-CN" dirty="0"/>
              <a:t>bug</a:t>
            </a:r>
            <a:r>
              <a:rPr kumimoji="1" lang="zh-CN" altLang="en-US" dirty="0"/>
              <a:t>的修改</a:t>
            </a:r>
          </a:p>
        </p:txBody>
      </p:sp>
      <p:sp>
        <p:nvSpPr>
          <p:cNvPr id="5" name="双大括号 4">
            <a:extLst>
              <a:ext uri="{FF2B5EF4-FFF2-40B4-BE49-F238E27FC236}">
                <a16:creationId xmlns:a16="http://schemas.microsoft.com/office/drawing/2014/main" xmlns="" id="{6BDB4272-EA0D-054B-895C-830ABB2D52C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第三步</a:t>
            </a:r>
          </a:p>
        </p:txBody>
      </p:sp>
      <p:sp>
        <p:nvSpPr>
          <p:cNvPr id="6" name="双大括号 5">
            <a:extLst>
              <a:ext uri="{FF2B5EF4-FFF2-40B4-BE49-F238E27FC236}">
                <a16:creationId xmlns:a16="http://schemas.microsoft.com/office/drawing/2014/main" xmlns="" id="{D946350F-C805-9146-A31A-1D12BEEE5C2A}"/>
              </a:ext>
            </a:extLst>
          </p:cNvPr>
          <p:cNvSpPr/>
          <p:nvPr/>
        </p:nvSpPr>
        <p:spPr>
          <a:xfrm>
            <a:off x="682946" y="3064718"/>
            <a:ext cx="1322922" cy="520128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方案一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D428609-F1FD-C845-B879-AC120C651952}"/>
              </a:ext>
            </a:extLst>
          </p:cNvPr>
          <p:cNvSpPr txBox="1"/>
          <p:nvPr/>
        </p:nvSpPr>
        <p:spPr>
          <a:xfrm>
            <a:off x="2005868" y="2996952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" altLang="zh-CN" dirty="0"/>
              <a:t>release </a:t>
            </a:r>
            <a:r>
              <a:rPr lang="zh-CN" altLang="en-US" dirty="0"/>
              <a:t>分支上修复 </a:t>
            </a:r>
            <a:r>
              <a:rPr lang="en" altLang="zh-CN" dirty="0"/>
              <a:t>Bug</a:t>
            </a:r>
            <a:r>
              <a:rPr lang="zh-CN" altLang="en" dirty="0"/>
              <a:t>，</a:t>
            </a:r>
            <a:r>
              <a:rPr lang="zh-CN" altLang="en-US" dirty="0"/>
              <a:t>不允许提交任何新特性</a:t>
            </a:r>
            <a:endParaRPr lang="en-US" altLang="zh-CN" dirty="0"/>
          </a:p>
          <a:p>
            <a:r>
              <a:rPr lang="zh-CN" altLang="en-US" dirty="0"/>
              <a:t>（便捷，有风险）</a:t>
            </a:r>
            <a:endParaRPr kumimoji="1" lang="zh-CN" altLang="en-US" dirty="0"/>
          </a:p>
        </p:txBody>
      </p:sp>
      <p:sp>
        <p:nvSpPr>
          <p:cNvPr id="8" name="双大括号 7">
            <a:extLst>
              <a:ext uri="{FF2B5EF4-FFF2-40B4-BE49-F238E27FC236}">
                <a16:creationId xmlns:a16="http://schemas.microsoft.com/office/drawing/2014/main" xmlns="" id="{78EEA434-4395-2643-B9AE-74396B3AE79F}"/>
              </a:ext>
            </a:extLst>
          </p:cNvPr>
          <p:cNvSpPr/>
          <p:nvPr/>
        </p:nvSpPr>
        <p:spPr>
          <a:xfrm>
            <a:off x="708668" y="4540011"/>
            <a:ext cx="1322922" cy="520128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方案二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901D073-92AD-2540-84CA-7102BDD01215}"/>
              </a:ext>
            </a:extLst>
          </p:cNvPr>
          <p:cNvSpPr txBox="1"/>
          <p:nvPr/>
        </p:nvSpPr>
        <p:spPr>
          <a:xfrm>
            <a:off x="2031590" y="4472245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" altLang="zh-CN" dirty="0"/>
              <a:t>feature</a:t>
            </a:r>
            <a:r>
              <a:rPr lang="zh-CN" altLang="en-US" dirty="0"/>
              <a:t>分支上完成修改，再次完成合并</a:t>
            </a:r>
            <a:r>
              <a:rPr lang="en-US" altLang="zh-CN" dirty="0"/>
              <a:t>-&gt;</a:t>
            </a:r>
            <a:r>
              <a:rPr lang="en" altLang="zh-CN" dirty="0"/>
              <a:t>develop</a:t>
            </a:r>
            <a:r>
              <a:rPr lang="zh-CN" altLang="en-US" dirty="0"/>
              <a:t>分支 </a:t>
            </a:r>
            <a:r>
              <a:rPr lang="en-US" altLang="zh-CN" dirty="0"/>
              <a:t>-&gt; </a:t>
            </a:r>
            <a:r>
              <a:rPr lang="zh-CN" altLang="en-US" dirty="0"/>
              <a:t>合并到</a:t>
            </a:r>
            <a:endParaRPr lang="en-US" altLang="zh-CN" dirty="0"/>
          </a:p>
          <a:p>
            <a:r>
              <a:rPr lang="en" altLang="zh-CN" dirty="0"/>
              <a:t>release</a:t>
            </a:r>
            <a:r>
              <a:rPr lang="zh-CN" altLang="en-US" dirty="0"/>
              <a:t>分支（繁琐）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19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84911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发布功能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736C07-DEA1-2F49-9CE7-79C86FE10C36}"/>
              </a:ext>
            </a:extLst>
          </p:cNvPr>
          <p:cNvSpPr txBox="1"/>
          <p:nvPr/>
        </p:nvSpPr>
        <p:spPr>
          <a:xfrm>
            <a:off x="1691680" y="1342509"/>
            <a:ext cx="686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发布版本，在 </a:t>
            </a:r>
            <a:r>
              <a:rPr lang="en" altLang="zh-CN" dirty="0"/>
              <a:t>master </a:t>
            </a:r>
            <a:r>
              <a:rPr lang="zh-CN" altLang="en-US" dirty="0"/>
              <a:t>分支上创建标签，命名规则</a:t>
            </a:r>
            <a:r>
              <a:rPr lang="en-US" altLang="zh-CN" dirty="0"/>
              <a:t>:</a:t>
            </a:r>
            <a:r>
              <a:rPr lang="en" altLang="zh-CN" dirty="0"/>
              <a:t>tag-</a:t>
            </a:r>
            <a:r>
              <a:rPr lang="zh-CN" altLang="en-US" dirty="0"/>
              <a:t>日期</a:t>
            </a:r>
            <a:r>
              <a:rPr lang="en-US" altLang="zh-CN" dirty="0"/>
              <a:t>-</a:t>
            </a:r>
            <a:r>
              <a:rPr lang="zh-CN" altLang="en-US" dirty="0"/>
              <a:t>版本，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en" altLang="zh-CN" dirty="0"/>
              <a:t>tag-20200618-v1.0.0</a:t>
            </a:r>
            <a:endParaRPr kumimoji="1" lang="zh-CN" altLang="en-US" dirty="0"/>
          </a:p>
        </p:txBody>
      </p:sp>
      <p:sp>
        <p:nvSpPr>
          <p:cNvPr id="5" name="双大括号 4">
            <a:extLst>
              <a:ext uri="{FF2B5EF4-FFF2-40B4-BE49-F238E27FC236}">
                <a16:creationId xmlns:a16="http://schemas.microsoft.com/office/drawing/2014/main" xmlns="" id="{6BDB4272-EA0D-054B-895C-830ABB2D52C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第四步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28D1F59-7B78-BD45-B349-4F7490670569}"/>
              </a:ext>
            </a:extLst>
          </p:cNvPr>
          <p:cNvSpPr txBox="1"/>
          <p:nvPr/>
        </p:nvSpPr>
        <p:spPr>
          <a:xfrm>
            <a:off x="1721966" y="345861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删除</a:t>
            </a:r>
            <a:r>
              <a:rPr kumimoji="1" lang="en-US" altLang="zh-CN" dirty="0"/>
              <a:t>release</a:t>
            </a:r>
            <a:r>
              <a:rPr kumimoji="1" lang="zh-CN" altLang="en-US" dirty="0"/>
              <a:t>分支</a:t>
            </a:r>
          </a:p>
        </p:txBody>
      </p:sp>
      <p:sp>
        <p:nvSpPr>
          <p:cNvPr id="11" name="双大括号 10">
            <a:extLst>
              <a:ext uri="{FF2B5EF4-FFF2-40B4-BE49-F238E27FC236}">
                <a16:creationId xmlns:a16="http://schemas.microsoft.com/office/drawing/2014/main" xmlns="" id="{B18C9649-3B74-AE48-A9F8-C1C76AE20967}"/>
              </a:ext>
            </a:extLst>
          </p:cNvPr>
          <p:cNvSpPr/>
          <p:nvPr/>
        </p:nvSpPr>
        <p:spPr>
          <a:xfrm>
            <a:off x="713854" y="3427259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第五步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11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84911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修复紧急</a:t>
            </a:r>
            <a:r>
              <a:rPr kumimoji="0" lang="en-US" altLang="zh-CN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F450EA6-A5B4-8B49-9551-40830ACB9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8" y="1412776"/>
            <a:ext cx="7483398" cy="36724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541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84911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修复紧急</a:t>
            </a:r>
            <a:r>
              <a:rPr kumimoji="0" lang="en-US" altLang="zh-CN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736C07-DEA1-2F49-9CE7-79C86FE10C36}"/>
              </a:ext>
            </a:extLst>
          </p:cNvPr>
          <p:cNvSpPr txBox="1"/>
          <p:nvPr/>
        </p:nvSpPr>
        <p:spPr>
          <a:xfrm>
            <a:off x="1691680" y="1342509"/>
            <a:ext cx="6455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 </a:t>
            </a:r>
            <a:r>
              <a:rPr lang="en" altLang="zh-CN" dirty="0"/>
              <a:t>master </a:t>
            </a:r>
            <a:r>
              <a:rPr lang="zh-CN" altLang="en-US" dirty="0"/>
              <a:t>分支某个 </a:t>
            </a:r>
            <a:r>
              <a:rPr lang="en" altLang="zh-CN" dirty="0"/>
              <a:t>tag </a:t>
            </a:r>
            <a:r>
              <a:rPr lang="zh-CN" altLang="en-US" dirty="0"/>
              <a:t>上创建一个 </a:t>
            </a:r>
            <a:r>
              <a:rPr lang="en" altLang="zh-CN" dirty="0"/>
              <a:t>hotfix </a:t>
            </a:r>
            <a:r>
              <a:rPr lang="zh-CN" altLang="en-US" dirty="0"/>
              <a:t>分支</a:t>
            </a:r>
            <a:r>
              <a:rPr lang="en-US" altLang="zh-CN" dirty="0"/>
              <a:t>(</a:t>
            </a:r>
            <a:r>
              <a:rPr lang="zh-CN" altLang="en-US" dirty="0"/>
              <a:t>热修复分支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命名规则</a:t>
            </a:r>
            <a:r>
              <a:rPr lang="en-US" altLang="zh-CN" dirty="0"/>
              <a:t>:</a:t>
            </a:r>
            <a:r>
              <a:rPr lang="en" altLang="zh-CN" dirty="0"/>
              <a:t>hotfix-</a:t>
            </a:r>
            <a:r>
              <a:rPr lang="zh-CN" altLang="en-US" dirty="0"/>
              <a:t>分支创建日期</a:t>
            </a:r>
            <a:r>
              <a:rPr lang="en-US" altLang="zh-CN" dirty="0"/>
              <a:t>-</a:t>
            </a:r>
            <a:r>
              <a:rPr lang="zh-CN" altLang="en-US" dirty="0"/>
              <a:t>待发布版本号，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en" altLang="zh-CN" dirty="0"/>
              <a:t>hotfix-20200619-v1.0.1</a:t>
            </a:r>
            <a:endParaRPr kumimoji="1" lang="zh-CN" altLang="en-US" dirty="0"/>
          </a:p>
        </p:txBody>
      </p:sp>
      <p:sp>
        <p:nvSpPr>
          <p:cNvPr id="5" name="双大括号 4">
            <a:extLst>
              <a:ext uri="{FF2B5EF4-FFF2-40B4-BE49-F238E27FC236}">
                <a16:creationId xmlns:a16="http://schemas.microsoft.com/office/drawing/2014/main" xmlns="" id="{6BDB4272-EA0D-054B-895C-830ABB2D52C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第一步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28D1F59-7B78-BD45-B349-4F7490670569}"/>
              </a:ext>
            </a:extLst>
          </p:cNvPr>
          <p:cNvSpPr txBox="1"/>
          <p:nvPr/>
        </p:nvSpPr>
        <p:spPr>
          <a:xfrm>
            <a:off x="1721966" y="3458617"/>
            <a:ext cx="504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修复</a:t>
            </a:r>
            <a:r>
              <a:rPr lang="en" altLang="zh-CN" dirty="0"/>
              <a:t>bug</a:t>
            </a:r>
            <a:r>
              <a:rPr lang="zh-CN" altLang="en" dirty="0"/>
              <a:t>，</a:t>
            </a:r>
            <a:r>
              <a:rPr lang="zh-CN" altLang="en-US" dirty="0"/>
              <a:t>提交文案规范： </a:t>
            </a:r>
            <a:r>
              <a:rPr lang="en" altLang="zh-CN" dirty="0"/>
              <a:t>hotfix: </a:t>
            </a:r>
            <a:r>
              <a:rPr lang="zh-CN" altLang="en-US" dirty="0"/>
              <a:t>偶尔闪退问题</a:t>
            </a:r>
            <a:endParaRPr kumimoji="1" lang="zh-CN" altLang="en-US" dirty="0"/>
          </a:p>
        </p:txBody>
      </p:sp>
      <p:sp>
        <p:nvSpPr>
          <p:cNvPr id="11" name="双大括号 10">
            <a:extLst>
              <a:ext uri="{FF2B5EF4-FFF2-40B4-BE49-F238E27FC236}">
                <a16:creationId xmlns:a16="http://schemas.microsoft.com/office/drawing/2014/main" xmlns="" id="{B18C9649-3B74-AE48-A9F8-C1C76AE20967}"/>
              </a:ext>
            </a:extLst>
          </p:cNvPr>
          <p:cNvSpPr/>
          <p:nvPr/>
        </p:nvSpPr>
        <p:spPr>
          <a:xfrm>
            <a:off x="713854" y="3427259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第二步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96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84911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修复紧急</a:t>
            </a:r>
            <a:r>
              <a:rPr kumimoji="0" lang="en-US" altLang="zh-CN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736C07-DEA1-2F49-9CE7-79C86FE10C36}"/>
              </a:ext>
            </a:extLst>
          </p:cNvPr>
          <p:cNvSpPr txBox="1"/>
          <p:nvPr/>
        </p:nvSpPr>
        <p:spPr>
          <a:xfrm>
            <a:off x="1691680" y="1475492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 </a:t>
            </a:r>
            <a:r>
              <a:rPr lang="en" altLang="zh-CN" dirty="0"/>
              <a:t>hotfix </a:t>
            </a:r>
            <a:r>
              <a:rPr lang="zh-CN" altLang="en-US" dirty="0"/>
              <a:t>分支同时合并到 </a:t>
            </a:r>
            <a:r>
              <a:rPr lang="en" altLang="zh-CN" dirty="0"/>
              <a:t>master </a:t>
            </a:r>
            <a:r>
              <a:rPr lang="zh-CN" altLang="en-US" dirty="0"/>
              <a:t>与 </a:t>
            </a:r>
            <a:r>
              <a:rPr lang="en" altLang="zh-CN" dirty="0"/>
              <a:t>develop </a:t>
            </a:r>
            <a:r>
              <a:rPr lang="zh-CN" altLang="en-US" dirty="0"/>
              <a:t>分支</a:t>
            </a:r>
            <a:endParaRPr kumimoji="1" lang="zh-CN" altLang="en-US" dirty="0"/>
          </a:p>
        </p:txBody>
      </p:sp>
      <p:sp>
        <p:nvSpPr>
          <p:cNvPr id="5" name="双大括号 4">
            <a:extLst>
              <a:ext uri="{FF2B5EF4-FFF2-40B4-BE49-F238E27FC236}">
                <a16:creationId xmlns:a16="http://schemas.microsoft.com/office/drawing/2014/main" xmlns="" id="{6BDB4272-EA0D-054B-895C-830ABB2D52C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第三步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28D1F59-7B78-BD45-B349-4F7490670569}"/>
              </a:ext>
            </a:extLst>
          </p:cNvPr>
          <p:cNvSpPr txBox="1"/>
          <p:nvPr/>
        </p:nvSpPr>
        <p:spPr>
          <a:xfrm>
            <a:off x="1721966" y="3100318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" altLang="zh-CN" dirty="0"/>
              <a:t>master </a:t>
            </a:r>
            <a:r>
              <a:rPr lang="zh-CN" altLang="en-US" dirty="0"/>
              <a:t>分支上创建标签</a:t>
            </a:r>
            <a:endParaRPr kumimoji="1" lang="zh-CN" altLang="en-US" dirty="0"/>
          </a:p>
        </p:txBody>
      </p:sp>
      <p:sp>
        <p:nvSpPr>
          <p:cNvPr id="11" name="双大括号 10">
            <a:extLst>
              <a:ext uri="{FF2B5EF4-FFF2-40B4-BE49-F238E27FC236}">
                <a16:creationId xmlns:a16="http://schemas.microsoft.com/office/drawing/2014/main" xmlns="" id="{B18C9649-3B74-AE48-A9F8-C1C76AE20967}"/>
              </a:ext>
            </a:extLst>
          </p:cNvPr>
          <p:cNvSpPr/>
          <p:nvPr/>
        </p:nvSpPr>
        <p:spPr>
          <a:xfrm>
            <a:off x="713854" y="3068960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第四步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7F534A1-C299-214C-A517-2B32704823C7}"/>
              </a:ext>
            </a:extLst>
          </p:cNvPr>
          <p:cNvSpPr txBox="1"/>
          <p:nvPr/>
        </p:nvSpPr>
        <p:spPr>
          <a:xfrm>
            <a:off x="1721966" y="4684494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</a:t>
            </a:r>
            <a:r>
              <a:rPr lang="en" altLang="zh-CN" dirty="0"/>
              <a:t>hotfix</a:t>
            </a:r>
            <a:r>
              <a:rPr lang="zh-CN" altLang="en-US" dirty="0"/>
              <a:t>分支</a:t>
            </a:r>
            <a:endParaRPr kumimoji="1" lang="zh-CN" altLang="en-US" dirty="0"/>
          </a:p>
        </p:txBody>
      </p:sp>
      <p:sp>
        <p:nvSpPr>
          <p:cNvPr id="8" name="双大括号 7">
            <a:extLst>
              <a:ext uri="{FF2B5EF4-FFF2-40B4-BE49-F238E27FC236}">
                <a16:creationId xmlns:a16="http://schemas.microsoft.com/office/drawing/2014/main" xmlns="" id="{9C0B3E1C-D53E-FF44-B5F2-00A455F248CA}"/>
              </a:ext>
            </a:extLst>
          </p:cNvPr>
          <p:cNvSpPr/>
          <p:nvPr/>
        </p:nvSpPr>
        <p:spPr>
          <a:xfrm>
            <a:off x="713854" y="465313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第五步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77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72000" y="1268760"/>
            <a:ext cx="845112" cy="69380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1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5057955" y="1293114"/>
            <a:ext cx="3771641" cy="623718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Git-</a:t>
            </a:r>
            <a:r>
              <a:rPr lang="zh-CN" altLang="en-US" sz="16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使用中的一些问题</a:t>
            </a: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4572000" y="2879210"/>
            <a:ext cx="845112" cy="69380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1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21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051629" y="2898684"/>
            <a:ext cx="3771641" cy="62667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分支管理的场景工作流程</a:t>
            </a: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4572000" y="4519469"/>
            <a:ext cx="845112" cy="69380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1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5057955" y="4541983"/>
            <a:ext cx="3771641" cy="97524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分支管理案例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289810" y="2964895"/>
            <a:ext cx="1115378" cy="9305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54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201704" y="2621519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201704" y="4236482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526631" y="3729039"/>
            <a:ext cx="3402330" cy="3219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b="1" dirty="0">
                <a:cs typeface="微软雅黑" panose="020B0503020204020204" pitchFamily="34" charset="-122"/>
                <a:sym typeface="Arial" panose="020B0604020202020204" pitchFamily="34" charset="0"/>
              </a:rPr>
              <a:t>基于真实业务场景的问题</a:t>
            </a:r>
            <a:endParaRPr b="1" dirty="0"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526631" y="2690178"/>
            <a:ext cx="3402330" cy="8356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b="1" spc="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分支管理案例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84911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案例一</a:t>
            </a:r>
            <a:endParaRPr kumimoji="0" lang="en-US" altLang="zh-CN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736C07-DEA1-2F49-9CE7-79C86FE10C36}"/>
              </a:ext>
            </a:extLst>
          </p:cNvPr>
          <p:cNvSpPr txBox="1"/>
          <p:nvPr/>
        </p:nvSpPr>
        <p:spPr>
          <a:xfrm>
            <a:off x="1691680" y="1340768"/>
            <a:ext cx="634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企业微信项目，因为分</a:t>
            </a:r>
            <a:r>
              <a:rPr lang="en-US" altLang="zh-CN" i="1" dirty="0"/>
              <a:t>1</a:t>
            </a:r>
            <a:r>
              <a:rPr lang="zh-CN" altLang="en-US" i="1" dirty="0"/>
              <a:t>、</a:t>
            </a:r>
            <a:r>
              <a:rPr lang="en-US" altLang="zh-CN" i="1" dirty="0"/>
              <a:t>2</a:t>
            </a:r>
            <a:r>
              <a:rPr lang="zh-CN" altLang="en-US" i="1" dirty="0"/>
              <a:t>期进行开发的。</a:t>
            </a:r>
            <a:r>
              <a:rPr lang="en-US" altLang="zh-CN" i="1" dirty="0"/>
              <a:t>2</a:t>
            </a:r>
            <a:r>
              <a:rPr lang="zh-CN" altLang="en-US" i="1" dirty="0"/>
              <a:t>期已经上马了，</a:t>
            </a:r>
            <a:endParaRPr lang="en-US" altLang="zh-CN" i="1" dirty="0"/>
          </a:p>
          <a:p>
            <a:r>
              <a:rPr lang="zh-CN" altLang="en-US" i="1" dirty="0"/>
              <a:t>然而</a:t>
            </a:r>
            <a:r>
              <a:rPr lang="en-US" altLang="zh-CN" i="1" dirty="0"/>
              <a:t>1</a:t>
            </a:r>
            <a:r>
              <a:rPr lang="zh-CN" altLang="en-US" i="1" dirty="0"/>
              <a:t>期还有些要补充的功能。那分支如何管理？</a:t>
            </a:r>
            <a:endParaRPr kumimoji="1" lang="zh-CN" altLang="en-US" dirty="0"/>
          </a:p>
        </p:txBody>
      </p:sp>
      <p:sp>
        <p:nvSpPr>
          <p:cNvPr id="5" name="双大括号 4">
            <a:extLst>
              <a:ext uri="{FF2B5EF4-FFF2-40B4-BE49-F238E27FC236}">
                <a16:creationId xmlns:a16="http://schemas.microsoft.com/office/drawing/2014/main" xmlns="" id="{6BDB4272-EA0D-054B-895C-830ABB2D52C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案例一</a:t>
            </a:r>
          </a:p>
        </p:txBody>
      </p:sp>
      <p:sp>
        <p:nvSpPr>
          <p:cNvPr id="9" name="双大括号 8">
            <a:extLst>
              <a:ext uri="{FF2B5EF4-FFF2-40B4-BE49-F238E27FC236}">
                <a16:creationId xmlns:a16="http://schemas.microsoft.com/office/drawing/2014/main" xmlns="" id="{F7891FDE-A7EB-3D48-9C9B-2373B431D11C}"/>
              </a:ext>
            </a:extLst>
          </p:cNvPr>
          <p:cNvSpPr/>
          <p:nvPr/>
        </p:nvSpPr>
        <p:spPr>
          <a:xfrm>
            <a:off x="682946" y="3064718"/>
            <a:ext cx="1008734" cy="436290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方案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8CB966B-81C1-2142-8316-09C7B83BF946}"/>
              </a:ext>
            </a:extLst>
          </p:cNvPr>
          <p:cNvSpPr txBox="1"/>
          <p:nvPr/>
        </p:nvSpPr>
        <p:spPr>
          <a:xfrm>
            <a:off x="1691680" y="3064718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分支上打上</a:t>
            </a:r>
            <a:r>
              <a:rPr kumimoji="1" lang="en-US" altLang="zh-CN" dirty="0"/>
              <a:t>1</a:t>
            </a:r>
            <a:r>
              <a:rPr kumimoji="1" lang="zh-CN" altLang="en-US" dirty="0"/>
              <a:t>期的</a:t>
            </a:r>
            <a:r>
              <a:rPr kumimoji="1" lang="en-US" altLang="zh-CN" dirty="0"/>
              <a:t>tag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2</a:t>
            </a:r>
            <a:r>
              <a:rPr kumimoji="1" lang="zh-CN" altLang="en-US" dirty="0"/>
              <a:t>期的开发，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期的</a:t>
            </a:r>
            <a:endParaRPr kumimoji="1" lang="en-US" altLang="zh-CN" dirty="0"/>
          </a:p>
          <a:p>
            <a:r>
              <a:rPr kumimoji="1" lang="zh-CN" altLang="en-US" dirty="0"/>
              <a:t>功能，以</a:t>
            </a:r>
            <a:r>
              <a:rPr kumimoji="1" lang="en-US" altLang="zh-CN" dirty="0"/>
              <a:t>hotfix</a:t>
            </a:r>
            <a:r>
              <a:rPr kumimoji="1" lang="zh-CN" altLang="en-US" dirty="0"/>
              <a:t>的形式开发，发布完成之后在合并回</a:t>
            </a:r>
            <a:r>
              <a:rPr kumimoji="1" lang="en-US" altLang="zh-CN" dirty="0"/>
              <a:t>Dev</a:t>
            </a:r>
            <a:r>
              <a:rPr kumimoji="1" lang="zh-CN" altLang="en-US" dirty="0"/>
              <a:t>分支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96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84911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案例二</a:t>
            </a:r>
            <a:endParaRPr kumimoji="0" lang="en-US" altLang="zh-CN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736C07-DEA1-2F49-9CE7-79C86FE10C36}"/>
              </a:ext>
            </a:extLst>
          </p:cNvPr>
          <p:cNvSpPr txBox="1"/>
          <p:nvPr/>
        </p:nvSpPr>
        <p:spPr>
          <a:xfrm>
            <a:off x="1691680" y="1340768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一个星期之前在</a:t>
            </a:r>
            <a:r>
              <a:rPr lang="en" altLang="zh-CN" i="1" dirty="0"/>
              <a:t>develop</a:t>
            </a:r>
            <a:r>
              <a:rPr lang="zh-CN" altLang="en-US" i="1" dirty="0"/>
              <a:t>拉取的</a:t>
            </a:r>
            <a:r>
              <a:rPr lang="en" altLang="zh-CN" i="1" dirty="0"/>
              <a:t>feature</a:t>
            </a:r>
            <a:r>
              <a:rPr lang="zh-CN" altLang="en-US" i="1" dirty="0"/>
              <a:t>分支，完成开发，将</a:t>
            </a:r>
            <a:r>
              <a:rPr lang="en-US" altLang="zh-CN" i="1" dirty="0"/>
              <a:t>feature</a:t>
            </a:r>
            <a:r>
              <a:rPr lang="zh-CN" altLang="en-US" i="1" dirty="0"/>
              <a:t>分支</a:t>
            </a:r>
            <a:endParaRPr lang="en-US" altLang="zh-CN" i="1" dirty="0"/>
          </a:p>
          <a:p>
            <a:r>
              <a:rPr kumimoji="1" lang="zh-CN" altLang="en-US" i="1" dirty="0"/>
              <a:t>合并到</a:t>
            </a:r>
            <a:r>
              <a:rPr kumimoji="1" lang="en-US" altLang="zh-CN" i="1" dirty="0"/>
              <a:t>Develop</a:t>
            </a:r>
            <a:r>
              <a:rPr kumimoji="1" lang="zh-CN" altLang="en-US" i="1" dirty="0"/>
              <a:t>，有冲突，没有处理，就直接提交了。</a:t>
            </a:r>
            <a:endParaRPr kumimoji="1" lang="zh-CN" altLang="en-US" dirty="0"/>
          </a:p>
        </p:txBody>
      </p:sp>
      <p:sp>
        <p:nvSpPr>
          <p:cNvPr id="5" name="双大括号 4">
            <a:extLst>
              <a:ext uri="{FF2B5EF4-FFF2-40B4-BE49-F238E27FC236}">
                <a16:creationId xmlns:a16="http://schemas.microsoft.com/office/drawing/2014/main" xmlns="" id="{6BDB4272-EA0D-054B-895C-830ABB2D52C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案例二</a:t>
            </a:r>
          </a:p>
        </p:txBody>
      </p:sp>
      <p:sp>
        <p:nvSpPr>
          <p:cNvPr id="9" name="双大括号 8">
            <a:extLst>
              <a:ext uri="{FF2B5EF4-FFF2-40B4-BE49-F238E27FC236}">
                <a16:creationId xmlns:a16="http://schemas.microsoft.com/office/drawing/2014/main" xmlns="" id="{F7891FDE-A7EB-3D48-9C9B-2373B431D11C}"/>
              </a:ext>
            </a:extLst>
          </p:cNvPr>
          <p:cNvSpPr/>
          <p:nvPr/>
        </p:nvSpPr>
        <p:spPr>
          <a:xfrm>
            <a:off x="682946" y="3064718"/>
            <a:ext cx="1008734" cy="436290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防范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8CB966B-81C1-2142-8316-09C7B83BF946}"/>
              </a:ext>
            </a:extLst>
          </p:cNvPr>
          <p:cNvSpPr txBox="1"/>
          <p:nvPr/>
        </p:nvSpPr>
        <p:spPr>
          <a:xfrm>
            <a:off x="1691680" y="300972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拉取了一个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分支，完成开发之后，将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分支合并到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分支，解决完冲突，再合并回</a:t>
            </a:r>
            <a:r>
              <a:rPr kumimoji="1" lang="en-US" altLang="zh-CN" dirty="0"/>
              <a:t>develop</a:t>
            </a:r>
            <a:endParaRPr kumimoji="1" lang="zh-CN" altLang="en-US" dirty="0"/>
          </a:p>
          <a:p>
            <a:endParaRPr kumimoji="1"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0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6"/>
          <p:cNvSpPr txBox="1"/>
          <p:nvPr>
            <p:custDataLst>
              <p:tags r:id="rId1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节点权限和职责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0529D9D-9479-544B-88EE-C3133226D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86" y="1052736"/>
            <a:ext cx="7488832" cy="2880320"/>
          </a:xfrm>
          <a:prstGeom prst="rect">
            <a:avLst/>
          </a:prstGeom>
        </p:spPr>
      </p:pic>
      <p:sp>
        <p:nvSpPr>
          <p:cNvPr id="28" name="双大括号 27">
            <a:extLst>
              <a:ext uri="{FF2B5EF4-FFF2-40B4-BE49-F238E27FC236}">
                <a16:creationId xmlns:a16="http://schemas.microsoft.com/office/drawing/2014/main" xmlns="" id="{F42FEB79-B329-5B4B-BF7A-B4E811CF2C9A}"/>
              </a:ext>
            </a:extLst>
          </p:cNvPr>
          <p:cNvSpPr/>
          <p:nvPr/>
        </p:nvSpPr>
        <p:spPr>
          <a:xfrm>
            <a:off x="841986" y="4077072"/>
            <a:ext cx="1008734" cy="279663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拉分支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A52A248A-1C95-F045-8A97-9644D19D4CC0}"/>
              </a:ext>
            </a:extLst>
          </p:cNvPr>
          <p:cNvSpPr txBox="1"/>
          <p:nvPr/>
        </p:nvSpPr>
        <p:spPr>
          <a:xfrm>
            <a:off x="2267744" y="4077072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开发组长，明确分支对应的功能和修改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双大括号 29">
            <a:extLst>
              <a:ext uri="{FF2B5EF4-FFF2-40B4-BE49-F238E27FC236}">
                <a16:creationId xmlns:a16="http://schemas.microsoft.com/office/drawing/2014/main" xmlns="" id="{F36F0C1E-C5CA-4543-AEE7-B1F4C9EF43F9}"/>
              </a:ext>
            </a:extLst>
          </p:cNvPr>
          <p:cNvSpPr/>
          <p:nvPr/>
        </p:nvSpPr>
        <p:spPr>
          <a:xfrm>
            <a:off x="841986" y="4625320"/>
            <a:ext cx="1224136" cy="338554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合并请求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66469673-BE22-7F49-9260-378F9D7B5FE1}"/>
              </a:ext>
            </a:extLst>
          </p:cNvPr>
          <p:cNvSpPr txBox="1"/>
          <p:nvPr/>
        </p:nvSpPr>
        <p:spPr>
          <a:xfrm>
            <a:off x="2267744" y="460261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组员发起合并请求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双大括号 31">
            <a:extLst>
              <a:ext uri="{FF2B5EF4-FFF2-40B4-BE49-F238E27FC236}">
                <a16:creationId xmlns:a16="http://schemas.microsoft.com/office/drawing/2014/main" xmlns="" id="{6A869A78-B829-2340-B91B-41266225571B}"/>
              </a:ext>
            </a:extLst>
          </p:cNvPr>
          <p:cNvSpPr/>
          <p:nvPr/>
        </p:nvSpPr>
        <p:spPr>
          <a:xfrm>
            <a:off x="860582" y="5207714"/>
            <a:ext cx="1047122" cy="309518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合并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B0BB7AAB-9C60-7143-8A3E-570FB910DB0D}"/>
              </a:ext>
            </a:extLst>
          </p:cNvPr>
          <p:cNvSpPr txBox="1"/>
          <p:nvPr/>
        </p:nvSpPr>
        <p:spPr>
          <a:xfrm>
            <a:off x="2267744" y="5193196"/>
            <a:ext cx="625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开发组长完成</a:t>
            </a:r>
            <a:r>
              <a:rPr lang="zh-CN" altLang="e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合并，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若有冲突，要配合组员一起修改完冲突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双大括号 33">
            <a:extLst>
              <a:ext uri="{FF2B5EF4-FFF2-40B4-BE49-F238E27FC236}">
                <a16:creationId xmlns:a16="http://schemas.microsoft.com/office/drawing/2014/main" xmlns="" id="{5E66FAA9-FA52-1F46-B3E1-51C6C5A2BD42}"/>
              </a:ext>
            </a:extLst>
          </p:cNvPr>
          <p:cNvSpPr/>
          <p:nvPr/>
        </p:nvSpPr>
        <p:spPr>
          <a:xfrm>
            <a:off x="841986" y="5783778"/>
            <a:ext cx="1047122" cy="309518"/>
          </a:xfrm>
          <a:prstGeom prst="bracePair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删除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A92D3914-C8FA-0542-9646-CCEC3E3AF5DA}"/>
              </a:ext>
            </a:extLst>
          </p:cNvPr>
          <p:cNvSpPr txBox="1"/>
          <p:nvPr/>
        </p:nvSpPr>
        <p:spPr>
          <a:xfrm>
            <a:off x="2267744" y="5754742"/>
            <a:ext cx="6250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开发组长确认功能上线没问题，删除分支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289810" y="2964895"/>
            <a:ext cx="1115378" cy="9305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54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201704" y="2621519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201704" y="4236482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526631" y="3729039"/>
            <a:ext cx="3402330" cy="3219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分布式版本管理工具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526631" y="2690178"/>
            <a:ext cx="3402330" cy="8356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en-US" altLang="zh-CN" b="1" spc="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b="1" spc="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使用问题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存在的问题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7BB111D-F9BE-9445-90ED-4791ED167903}"/>
              </a:ext>
            </a:extLst>
          </p:cNvPr>
          <p:cNvSpPr txBox="1"/>
          <p:nvPr/>
        </p:nvSpPr>
        <p:spPr>
          <a:xfrm>
            <a:off x="1691680" y="14754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分支管理较为混乱</a:t>
            </a:r>
          </a:p>
        </p:txBody>
      </p:sp>
      <p:sp>
        <p:nvSpPr>
          <p:cNvPr id="6" name="双大括号 5">
            <a:extLst>
              <a:ext uri="{FF2B5EF4-FFF2-40B4-BE49-F238E27FC236}">
                <a16:creationId xmlns:a16="http://schemas.microsoft.com/office/drawing/2014/main" xmlns="" id="{11469A32-F457-9945-BCAF-81C0D087732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问题一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683311F-2175-D84C-9747-392FFD057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34468"/>
            <a:ext cx="5575300" cy="2565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5D90ED4-758C-AB40-A749-768EE86217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22" y="3185715"/>
            <a:ext cx="5499100" cy="2717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279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存在的问题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7BB111D-F9BE-9445-90ED-4791ED167903}"/>
              </a:ext>
            </a:extLst>
          </p:cNvPr>
          <p:cNvSpPr txBox="1"/>
          <p:nvPr/>
        </p:nvSpPr>
        <p:spPr>
          <a:xfrm>
            <a:off x="1691680" y="147549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提交合并流程不规范，导致出错</a:t>
            </a:r>
          </a:p>
        </p:txBody>
      </p:sp>
      <p:sp>
        <p:nvSpPr>
          <p:cNvPr id="6" name="双大括号 5">
            <a:extLst>
              <a:ext uri="{FF2B5EF4-FFF2-40B4-BE49-F238E27FC236}">
                <a16:creationId xmlns:a16="http://schemas.microsoft.com/office/drawing/2014/main" xmlns="" id="{11469A32-F457-9945-BCAF-81C0D087732D}"/>
              </a:ext>
            </a:extLst>
          </p:cNvPr>
          <p:cNvSpPr/>
          <p:nvPr/>
        </p:nvSpPr>
        <p:spPr>
          <a:xfrm>
            <a:off x="683568" y="1412776"/>
            <a:ext cx="1008112" cy="432048"/>
          </a:xfrm>
          <a:prstGeom prst="bracePair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问题二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7372A32-97EF-F746-B457-931D6D4B4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39" y="5000016"/>
            <a:ext cx="2217069" cy="6612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5C9A28A-D471-434F-8EEE-F203AD386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52" y="4236932"/>
            <a:ext cx="4670240" cy="9789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D6D005D-EF36-2C4D-8455-D9460731F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74309"/>
            <a:ext cx="6845063" cy="16901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69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US" altLang="zh-CN" sz="2700" b="1" spc="300" dirty="0" err="1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GitFlow</a:t>
            </a: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流程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9F545EE-4E2B-D644-A2B4-4DE34C3AF5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740701"/>
            <a:ext cx="4104456" cy="54726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595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700" b="1" i="0" spc="300" baseline="0" noProof="0" dirty="0">
                <a:ln w="3175">
                  <a:noFill/>
                  <a:prstDash val="dash"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分支的类型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23143495-0BD5-DB44-897A-5EBDE5756967}"/>
              </a:ext>
            </a:extLst>
          </p:cNvPr>
          <p:cNvSpPr/>
          <p:nvPr/>
        </p:nvSpPr>
        <p:spPr>
          <a:xfrm>
            <a:off x="755576" y="1124744"/>
            <a:ext cx="576064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72C6693-1AD6-CB46-B43F-664F8591FC59}"/>
              </a:ext>
            </a:extLst>
          </p:cNvPr>
          <p:cNvSpPr txBox="1"/>
          <p:nvPr/>
        </p:nvSpPr>
        <p:spPr>
          <a:xfrm>
            <a:off x="1547664" y="122811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master</a:t>
            </a:r>
            <a:r>
              <a:rPr kumimoji="1" lang="zh-CN" altLang="en-US" dirty="0"/>
              <a:t>分支（主分支）： 常在的稳定分支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EC2E7279-59CE-664B-809E-6C79477B6B1C}"/>
              </a:ext>
            </a:extLst>
          </p:cNvPr>
          <p:cNvSpPr/>
          <p:nvPr/>
        </p:nvSpPr>
        <p:spPr>
          <a:xfrm>
            <a:off x="755576" y="2064068"/>
            <a:ext cx="576064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0B14A22-D478-2843-80EC-875D6A4DCA9D}"/>
              </a:ext>
            </a:extLst>
          </p:cNvPr>
          <p:cNvSpPr txBox="1"/>
          <p:nvPr/>
        </p:nvSpPr>
        <p:spPr>
          <a:xfrm>
            <a:off x="1547664" y="2167434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develop</a:t>
            </a:r>
            <a:r>
              <a:rPr kumimoji="1" lang="zh-CN" altLang="en-US" dirty="0"/>
              <a:t>分支（开发分支）： 常在的开发分支，保持最新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4E7C80F4-56D1-4D4E-A550-105818483F06}"/>
              </a:ext>
            </a:extLst>
          </p:cNvPr>
          <p:cNvSpPr/>
          <p:nvPr/>
        </p:nvSpPr>
        <p:spPr>
          <a:xfrm>
            <a:off x="755576" y="3044141"/>
            <a:ext cx="576064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9F71FEF-4B8C-5947-8F0E-C0355420B6B6}"/>
              </a:ext>
            </a:extLst>
          </p:cNvPr>
          <p:cNvSpPr txBox="1"/>
          <p:nvPr/>
        </p:nvSpPr>
        <p:spPr>
          <a:xfrm>
            <a:off x="1547664" y="3147507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release</a:t>
            </a:r>
            <a:r>
              <a:rPr kumimoji="1" lang="zh-CN" altLang="en-US" dirty="0"/>
              <a:t>分支（发布分支）：发布时使用，使用后删除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597A7DDD-893E-3D43-98EB-8BA765BFBD38}"/>
              </a:ext>
            </a:extLst>
          </p:cNvPr>
          <p:cNvSpPr/>
          <p:nvPr/>
        </p:nvSpPr>
        <p:spPr>
          <a:xfrm>
            <a:off x="755576" y="4024214"/>
            <a:ext cx="576064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0EA51A7-BB43-F840-AB5C-2ED9F69311E7}"/>
              </a:ext>
            </a:extLst>
          </p:cNvPr>
          <p:cNvSpPr txBox="1"/>
          <p:nvPr/>
        </p:nvSpPr>
        <p:spPr>
          <a:xfrm>
            <a:off x="1547664" y="412758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feature</a:t>
            </a:r>
            <a:r>
              <a:rPr kumimoji="1" lang="zh-CN" altLang="en-US" dirty="0"/>
              <a:t>分支（功能开发分支）：从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拉出，功能完成后合并回</a:t>
            </a:r>
            <a:endParaRPr kumimoji="1" lang="en-US" altLang="zh-CN" dirty="0"/>
          </a:p>
          <a:p>
            <a:r>
              <a:rPr kumimoji="1" lang="en-US" altLang="zh-CN" dirty="0"/>
              <a:t>develop</a:t>
            </a:r>
            <a:r>
              <a:rPr kumimoji="1" lang="zh-CN" altLang="en-US" dirty="0"/>
              <a:t>分支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E13BF71C-5258-154B-A7A8-45FDAA5A2817}"/>
              </a:ext>
            </a:extLst>
          </p:cNvPr>
          <p:cNvSpPr/>
          <p:nvPr/>
        </p:nvSpPr>
        <p:spPr>
          <a:xfrm>
            <a:off x="770459" y="5004287"/>
            <a:ext cx="576064" cy="5760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3907993-148C-A749-AEEF-AB5B681255D3}"/>
              </a:ext>
            </a:extLst>
          </p:cNvPr>
          <p:cNvSpPr txBox="1"/>
          <p:nvPr/>
        </p:nvSpPr>
        <p:spPr>
          <a:xfrm>
            <a:off x="1562547" y="5107653"/>
            <a:ext cx="686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hotfix</a:t>
            </a:r>
            <a:r>
              <a:rPr kumimoji="1" lang="zh-CN" altLang="en-US" dirty="0"/>
              <a:t>分支（热修复分支）：从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拉出，发布后保持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r>
              <a:rPr kumimoji="1" lang="zh-CN" altLang="en-US" dirty="0"/>
              <a:t>更新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110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1"/>
            </p:custDataLst>
          </p:nvPr>
        </p:nvSpPr>
        <p:spPr>
          <a:xfrm>
            <a:off x="2289810" y="2964895"/>
            <a:ext cx="1115378" cy="9305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5400" b="1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2201704" y="2621519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2201704" y="4236482"/>
            <a:ext cx="474059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526631" y="3729039"/>
            <a:ext cx="3402330" cy="3219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功能开发，发布，修复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bug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526630" y="2690178"/>
            <a:ext cx="3637657" cy="83566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b="1" spc="2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分支管理场景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4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0" y="100330"/>
            <a:ext cx="8231505" cy="57975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54000" tIns="27000" rIns="54000" bIns="81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700" b="1" spc="300" dirty="0">
                <a:ln w="3175">
                  <a:noFill/>
                  <a:prstDash val="dash"/>
                </a:ln>
                <a:solidFill>
                  <a:schemeClr val="bg1"/>
                </a:solidFill>
                <a:cs typeface="微软雅黑" panose="020B0503020204020204" pitchFamily="34" charset="-122"/>
              </a:rPr>
              <a:t>开发新功能</a:t>
            </a:r>
            <a:endParaRPr kumimoji="0" lang="zh-CN" altLang="en-US" sz="2700" b="1" i="0" spc="300" baseline="0" noProof="0" dirty="0">
              <a:ln w="3175">
                <a:noFill/>
                <a:prstDash val="dash"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541B728-BB9D-C04B-B094-2F7DC1EED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233127" cy="27363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1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422_4*l_h_i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22_4*l_h_f*1_1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4422_4*l_h_i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22_4*l_h_f*1_2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22_7*i*2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2_7*b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副标题内容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2_7*a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单击此处添加标题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4422_4*l_h_i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22_4*l_h_f*1_3_1"/>
  <p:tag name="KSO_WM_TEMPLATE_CATEGORY" val="custom"/>
  <p:tag name="KSO_WM_TEMPLATE_INDEX" val="20204422"/>
  <p:tag name="KSO_WM_UNIT_LAYERLEVEL" val="1_1_1"/>
  <p:tag name="KSO_WM_TAG_VERSION" val="1.0"/>
  <p:tag name="KSO_WM_BEAUTIFY_FLAG" val="#wm#"/>
  <p:tag name="KSO_WM_UNIT_PRESET_TEXT" val="单击此处添加标题，文字是您思想的提炼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22_7*e*1"/>
  <p:tag name="KSO_WM_TEMPLATE_CATEGORY" val="custom"/>
  <p:tag name="KSO_WM_TEMPLATE_INDEX" val="20204422"/>
  <p:tag name="KSO_WM_UNIT_LAYERLEVEL" val="1"/>
  <p:tag name="KSO_WM_TAG_VERSION" val="1.0"/>
  <p:tag name="KSO_WM_BEAUTIFY_FLAG" val="#wm#"/>
  <p:tag name="KSO_WM_UNIT_PRESET_TEXT" val="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22_7*i*1"/>
  <p:tag name="KSO_WM_TEMPLATE_CATEGORY" val="custom"/>
  <p:tag name="KSO_WM_TEMPLATE_INDEX" val="2020442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主题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696</Words>
  <Application>Microsoft Office PowerPoint</Application>
  <PresentationFormat>全屏显示(4:3)</PresentationFormat>
  <Paragraphs>123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汉仪旗黑-85S</vt:lpstr>
      <vt:lpstr>黑体</vt:lpstr>
      <vt:lpstr>宋体</vt:lpstr>
      <vt:lpstr>微软雅黑</vt:lpstr>
      <vt:lpstr>微软雅黑 Light</vt:lpstr>
      <vt:lpstr>Arial</vt:lpstr>
      <vt:lpstr>Calibri</vt:lpstr>
      <vt:lpstr>主题3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msi</cp:lastModifiedBy>
  <cp:revision>601</cp:revision>
  <dcterms:created xsi:type="dcterms:W3CDTF">2015-03-26T02:37:00Z</dcterms:created>
  <dcterms:modified xsi:type="dcterms:W3CDTF">2021-04-25T12:14:02Z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