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1EB001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67112"/>
            <a:ext cx="10464800" cy="609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Relationship Id="rId3" Type="http://schemas.openxmlformats.org/officeDocument/2006/relationships/image" Target="../media/image8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odule IV"/>
          <p:cNvSpPr txBox="1"/>
          <p:nvPr>
            <p:ph type="ctrTitle"/>
          </p:nvPr>
        </p:nvSpPr>
        <p:spPr>
          <a:xfrm>
            <a:off x="1127591" y="146228"/>
            <a:ext cx="10505610" cy="1492073"/>
          </a:xfrm>
          <a:prstGeom prst="rect">
            <a:avLst/>
          </a:prstGeom>
        </p:spPr>
        <p:txBody>
          <a:bodyPr/>
          <a:lstStyle/>
          <a:p>
            <a:pPr defTabSz="332058">
              <a:defRPr sz="4500"/>
            </a:pPr>
            <a:r>
              <a:t>Module IV</a:t>
            </a:r>
          </a:p>
          <a:p>
            <a:pPr defTabSz="332058">
              <a:defRPr sz="4500"/>
            </a:pPr>
            <a:r>
              <a:t>Decision Trees and Random Forests</a:t>
            </a:r>
          </a:p>
        </p:txBody>
      </p:sp>
      <p:sp>
        <p:nvSpPr>
          <p:cNvPr id="120" name="Source: PBS, Medical Daily"/>
          <p:cNvSpPr txBox="1"/>
          <p:nvPr/>
        </p:nvSpPr>
        <p:spPr>
          <a:xfrm>
            <a:off x="43785" y="9526471"/>
            <a:ext cx="1423722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Source: PBS, Medical Daily</a:t>
            </a:r>
          </a:p>
        </p:txBody>
      </p:sp>
      <p:sp>
        <p:nvSpPr>
          <p:cNvPr id="121" name="Source: color box.com, DHgate, quora.com, medium.com"/>
          <p:cNvSpPr txBox="1"/>
          <p:nvPr/>
        </p:nvSpPr>
        <p:spPr>
          <a:xfrm>
            <a:off x="300593" y="6021273"/>
            <a:ext cx="2818893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Source: color box.com, DHgate, quora.com, medium.com</a:t>
            </a:r>
          </a:p>
        </p:txBody>
      </p:sp>
      <p:pic>
        <p:nvPicPr>
          <p:cNvPr id="1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731" y="3077635"/>
            <a:ext cx="4528293" cy="2497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73871" y="5405439"/>
            <a:ext cx="5040896" cy="378067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rue/False decisions"/>
          <p:cNvSpPr txBox="1"/>
          <p:nvPr/>
        </p:nvSpPr>
        <p:spPr>
          <a:xfrm>
            <a:off x="983753" y="2170271"/>
            <a:ext cx="300624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True/False decisions</a:t>
            </a:r>
          </a:p>
        </p:txBody>
      </p:sp>
      <p:sp>
        <p:nvSpPr>
          <p:cNvPr id="125" name="Random Forests as collections of Decision Trees"/>
          <p:cNvSpPr txBox="1"/>
          <p:nvPr/>
        </p:nvSpPr>
        <p:spPr>
          <a:xfrm>
            <a:off x="5957917" y="4646269"/>
            <a:ext cx="696529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Random Forests as collections of Decision Trees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What is a simple way to tell the young and the old?"/>
          <p:cNvSpPr txBox="1"/>
          <p:nvPr>
            <p:ph type="title"/>
          </p:nvPr>
        </p:nvSpPr>
        <p:spPr>
          <a:xfrm>
            <a:off x="952500" y="254000"/>
            <a:ext cx="11099800" cy="943025"/>
          </a:xfrm>
          <a:prstGeom prst="rect">
            <a:avLst/>
          </a:prstGeom>
        </p:spPr>
        <p:txBody>
          <a:bodyPr/>
          <a:lstStyle/>
          <a:p>
            <a:pPr defTabSz="537462">
              <a:defRPr sz="3600"/>
            </a:pPr>
            <a:r>
              <a:t>Revisiting the Titanic disaster with </a:t>
            </a:r>
            <a:r>
              <a:rPr i="1">
                <a:latin typeface="+mn-lt"/>
                <a:ea typeface="+mn-ea"/>
                <a:cs typeface="+mn-cs"/>
                <a:sym typeface="Helvetica Neue"/>
              </a:rPr>
              <a:t>less</a:t>
            </a:r>
            <a:r>
              <a:t> data</a:t>
            </a:r>
          </a:p>
        </p:txBody>
      </p:sp>
      <p:sp>
        <p:nvSpPr>
          <p:cNvPr id="128" name="Training data"/>
          <p:cNvSpPr txBox="1"/>
          <p:nvPr/>
        </p:nvSpPr>
        <p:spPr>
          <a:xfrm>
            <a:off x="8226958" y="1128369"/>
            <a:ext cx="199918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Training data</a:t>
            </a:r>
          </a:p>
        </p:txBody>
      </p:sp>
      <p:graphicFrame>
        <p:nvGraphicFramePr>
          <p:cNvPr id="129" name="Table"/>
          <p:cNvGraphicFramePr/>
          <p:nvPr/>
        </p:nvGraphicFramePr>
        <p:xfrm>
          <a:off x="7753350" y="2152650"/>
          <a:ext cx="4294793" cy="69949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3698"/>
                <a:gridCol w="1073698"/>
                <a:gridCol w="1073698"/>
                <a:gridCol w="1073698"/>
              </a:tblGrid>
              <a:tr h="538075">
                <a:tc>
                  <a:txBody>
                    <a:bodyPr/>
                    <a:lstStyle/>
                    <a:p>
                      <a:pPr defTabSz="457200">
                        <a:defRPr sz="1000">
                          <a:latin typeface="+mn-lt"/>
                          <a:ea typeface="+mn-ea"/>
                          <a:cs typeface="+mn-cs"/>
                          <a:sym typeface="Helvetica Neue"/>
                        </a:defRPr>
                      </a:pP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Sex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Pclass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Survived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3807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53807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3807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53807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3807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53807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3807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53807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3807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9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53807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3807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53807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0" name="Google Shape;55;p13"/>
          <p:cNvSpPr/>
          <p:nvPr/>
        </p:nvSpPr>
        <p:spPr>
          <a:xfrm>
            <a:off x="2841886" y="6392448"/>
            <a:ext cx="1884604" cy="2427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>
            <a:solidFill>
              <a:srgbClr val="585858"/>
            </a:solidFill>
          </a:ln>
        </p:spPr>
        <p:txBody>
          <a:bodyPr lIns="50800" tIns="50800" rIns="50800" bIns="50800" anchor="ctr"/>
          <a:lstStyle/>
          <a:p>
            <a:pPr algn="l"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1" name="Google Shape;56;p13"/>
          <p:cNvSpPr txBox="1"/>
          <p:nvPr/>
        </p:nvSpPr>
        <p:spPr>
          <a:xfrm>
            <a:off x="3049034" y="6553440"/>
            <a:ext cx="1470309" cy="380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l" defTabSz="9144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Who did not?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5402" y="5636185"/>
            <a:ext cx="2407337" cy="1805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5402" y="3003550"/>
            <a:ext cx="2407337" cy="1294269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Google Shape;55;p13"/>
          <p:cNvSpPr/>
          <p:nvPr/>
        </p:nvSpPr>
        <p:spPr>
          <a:xfrm>
            <a:off x="2841886" y="3529334"/>
            <a:ext cx="1884604" cy="2427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>
            <a:solidFill>
              <a:srgbClr val="585858"/>
            </a:solidFill>
          </a:ln>
        </p:spPr>
        <p:txBody>
          <a:bodyPr lIns="50800" tIns="50800" rIns="50800" bIns="50800" anchor="ctr"/>
          <a:lstStyle/>
          <a:p>
            <a:pPr algn="l"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5" name="Google Shape;56;p13"/>
          <p:cNvSpPr txBox="1"/>
          <p:nvPr/>
        </p:nvSpPr>
        <p:spPr>
          <a:xfrm>
            <a:off x="3157570" y="3791925"/>
            <a:ext cx="1470307" cy="380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l" defTabSz="9144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Who survived?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814" y="3056637"/>
            <a:ext cx="2508602" cy="1583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How to grow your own decision tree: Step 1"/>
          <p:cNvSpPr txBox="1"/>
          <p:nvPr>
            <p:ph type="title"/>
          </p:nvPr>
        </p:nvSpPr>
        <p:spPr>
          <a:xfrm>
            <a:off x="952500" y="101600"/>
            <a:ext cx="11099800" cy="89951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How to grow your own decision tree: Step 1</a:t>
            </a:r>
          </a:p>
        </p:txBody>
      </p:sp>
      <p:sp>
        <p:nvSpPr>
          <p:cNvPr id="139" name="Identify feature to make first branch split"/>
          <p:cNvSpPr txBox="1"/>
          <p:nvPr/>
        </p:nvSpPr>
        <p:spPr>
          <a:xfrm>
            <a:off x="3383176" y="925169"/>
            <a:ext cx="602254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Identify feature to make first branch split</a:t>
            </a:r>
          </a:p>
        </p:txBody>
      </p:sp>
      <p:sp>
        <p:nvSpPr>
          <p:cNvPr id="140" name="Sorted first by column…"/>
          <p:cNvSpPr txBox="1"/>
          <p:nvPr/>
        </p:nvSpPr>
        <p:spPr>
          <a:xfrm>
            <a:off x="1560705" y="1320322"/>
            <a:ext cx="1981734" cy="528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Sorted first by column</a:t>
            </a:r>
          </a:p>
          <a:p>
            <a:pPr>
              <a:defRPr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‘Sex’</a:t>
            </a:r>
          </a:p>
        </p:txBody>
      </p:sp>
      <p:sp>
        <p:nvSpPr>
          <p:cNvPr id="141" name="Sorted fist by column…"/>
          <p:cNvSpPr txBox="1"/>
          <p:nvPr/>
        </p:nvSpPr>
        <p:spPr>
          <a:xfrm>
            <a:off x="9105427" y="1320322"/>
            <a:ext cx="1919148" cy="528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Sorted fist by column</a:t>
            </a:r>
          </a:p>
          <a:p>
            <a:pPr>
              <a:defRPr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‘Pclass’</a:t>
            </a:r>
          </a:p>
        </p:txBody>
      </p:sp>
      <p:pic>
        <p:nvPicPr>
          <p:cNvPr id="142" name="Screen Shot 2019-02-15 at 12.04.06 PM.png" descr="Screen Shot 2019-02-15 at 12.04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329" y="6838232"/>
            <a:ext cx="4218491" cy="2564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Screen Shot 2019-02-15 at 12.04.23 PM.png" descr="Screen Shot 2019-02-15 at 12.04.2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97998" y="6963171"/>
            <a:ext cx="4088246" cy="239656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4" name="Table"/>
          <p:cNvGraphicFramePr/>
          <p:nvPr/>
        </p:nvGraphicFramePr>
        <p:xfrm>
          <a:off x="1135187" y="2167774"/>
          <a:ext cx="3173871" cy="44834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93467"/>
                <a:gridCol w="793467"/>
                <a:gridCol w="793467"/>
                <a:gridCol w="793467"/>
              </a:tblGrid>
              <a:tr h="344878">
                <a:tc>
                  <a:txBody>
                    <a:bodyPr/>
                    <a:lstStyle/>
                    <a:p>
                      <a:pPr defTabSz="457200">
                        <a:defRPr sz="1000">
                          <a:latin typeface="+mn-lt"/>
                          <a:ea typeface="+mn-ea"/>
                          <a:cs typeface="+mn-cs"/>
                          <a:sym typeface="Helvetica Neue"/>
                        </a:defRPr>
                      </a:pP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Sex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Pclass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Survived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4487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34487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4487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4487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9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34487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4487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34487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4487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4487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34487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4487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34487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Table"/>
          <p:cNvGraphicFramePr/>
          <p:nvPr/>
        </p:nvGraphicFramePr>
        <p:xfrm>
          <a:off x="8755187" y="2165549"/>
          <a:ext cx="3173871" cy="448341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93467"/>
                <a:gridCol w="793467"/>
                <a:gridCol w="793467"/>
                <a:gridCol w="793467"/>
              </a:tblGrid>
              <a:tr h="344878">
                <a:tc>
                  <a:txBody>
                    <a:bodyPr/>
                    <a:lstStyle/>
                    <a:p>
                      <a:pPr defTabSz="457200">
                        <a:defRPr sz="1000">
                          <a:latin typeface="+mn-lt"/>
                          <a:ea typeface="+mn-ea"/>
                          <a:cs typeface="+mn-cs"/>
                          <a:sym typeface="Helvetica Neue"/>
                        </a:defRPr>
                      </a:pP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Sex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Pclass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Survived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4487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34487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9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34487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4487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34487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4487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4487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34487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4487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34487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4487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4487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46" name="Pick one with lower Gini"/>
          <p:cNvSpPr txBox="1"/>
          <p:nvPr/>
        </p:nvSpPr>
        <p:spPr>
          <a:xfrm>
            <a:off x="7216444" y="9102497"/>
            <a:ext cx="2369211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93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Pick one with lower Gini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row your trees with what?…"/>
          <p:cNvSpPr txBox="1"/>
          <p:nvPr>
            <p:ph type="title"/>
          </p:nvPr>
        </p:nvSpPr>
        <p:spPr>
          <a:xfrm>
            <a:off x="952500" y="253999"/>
            <a:ext cx="11099800" cy="1309839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Grow your trees with what?</a:t>
            </a:r>
          </a:p>
          <a:p>
            <a:pPr>
              <a:defRPr sz="2400"/>
            </a:pPr>
            <a:r>
              <a:t>Gini gain or Entropy gain</a:t>
            </a:r>
          </a:p>
        </p:txBody>
      </p:sp>
      <p:pic>
        <p:nvPicPr>
          <p:cNvPr id="149" name="Screen Shot 2019-02-26 at 9.20.15 AM.png" descr="Screen Shot 2019-02-26 at 9.20.1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476" y="7438876"/>
            <a:ext cx="5747919" cy="1761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Screen Shot 2019-02-26 at 9.18.56 AM.png" descr="Screen Shot 2019-02-26 at 9.18.56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338" y="1808845"/>
            <a:ext cx="4954688" cy="161156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Move towards direction of…"/>
          <p:cNvSpPr txBox="1"/>
          <p:nvPr/>
        </p:nvSpPr>
        <p:spPr>
          <a:xfrm>
            <a:off x="972057" y="4583007"/>
            <a:ext cx="3834385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t>Move towards direction of </a:t>
            </a:r>
          </a:p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t>better gains: Gini/Entropy</a:t>
            </a:r>
          </a:p>
        </p:txBody>
      </p:sp>
      <p:sp>
        <p:nvSpPr>
          <p:cNvPr id="152" name="Entropy measures how much information is encoded in a decision…"/>
          <p:cNvSpPr txBox="1"/>
          <p:nvPr/>
        </p:nvSpPr>
        <p:spPr>
          <a:xfrm>
            <a:off x="4730191" y="6092411"/>
            <a:ext cx="7901780" cy="1008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0631" indent="-240631" algn="l">
              <a:buSzPct val="100000"/>
              <a:buChar char="•"/>
              <a:defRPr sz="2000">
                <a:latin typeface="+mn-lt"/>
                <a:ea typeface="+mn-ea"/>
                <a:cs typeface="+mn-cs"/>
                <a:sym typeface="Helvetica Neue"/>
              </a:defRPr>
            </a:pPr>
            <a:r>
              <a:t>Entropy measures how much information is encoded in a decision</a:t>
            </a:r>
          </a:p>
          <a:p>
            <a:pPr marL="240631" indent="-240631" algn="l">
              <a:buSzPct val="100000"/>
              <a:buChar char="•"/>
              <a:defRPr sz="2000">
                <a:latin typeface="+mn-lt"/>
                <a:ea typeface="+mn-ea"/>
                <a:cs typeface="+mn-cs"/>
                <a:sym typeface="Helvetica Neue"/>
              </a:defRPr>
            </a:pPr>
            <a:r>
              <a:t>Higher gains = better quality decisions</a:t>
            </a:r>
          </a:p>
          <a:p>
            <a:pPr marL="240631" indent="-240631" algn="l">
              <a:buSzPct val="100000"/>
              <a:buChar char="•"/>
              <a:defRPr sz="2000">
                <a:latin typeface="+mn-lt"/>
                <a:ea typeface="+mn-ea"/>
                <a:cs typeface="+mn-cs"/>
                <a:sym typeface="Helvetica Neue"/>
              </a:defRPr>
            </a:pPr>
            <a:r>
              <a:t>We calculate the probability distributions from frequencies</a:t>
            </a:r>
          </a:p>
        </p:txBody>
      </p:sp>
      <p:sp>
        <p:nvSpPr>
          <p:cNvPr id="153" name="Gini measure “impurity”…"/>
          <p:cNvSpPr txBox="1"/>
          <p:nvPr/>
        </p:nvSpPr>
        <p:spPr>
          <a:xfrm>
            <a:off x="6609791" y="2110181"/>
            <a:ext cx="4622894" cy="1008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0631" indent="-240631" algn="l">
              <a:buSzPct val="100000"/>
              <a:buChar char="•"/>
              <a:defRPr sz="2000">
                <a:latin typeface="+mn-lt"/>
                <a:ea typeface="+mn-ea"/>
                <a:cs typeface="+mn-cs"/>
                <a:sym typeface="Helvetica Neue"/>
              </a:defRPr>
            </a:pPr>
            <a:r>
              <a:t>Gini measure “impurity”</a:t>
            </a:r>
          </a:p>
          <a:p>
            <a:pPr marL="240631" indent="-240631" algn="l">
              <a:buSzPct val="100000"/>
              <a:buChar char="•"/>
              <a:defRPr sz="2000">
                <a:latin typeface="+mn-lt"/>
                <a:ea typeface="+mn-ea"/>
                <a:cs typeface="+mn-cs"/>
                <a:sym typeface="Helvetica Neue"/>
              </a:defRPr>
            </a:pPr>
            <a:r>
              <a:t>One class sample has 0 impurity !</a:t>
            </a:r>
          </a:p>
          <a:p>
            <a:pPr marL="240631" indent="-240631" algn="l">
              <a:buSzPct val="100000"/>
              <a:buChar char="•"/>
              <a:defRPr sz="2000">
                <a:latin typeface="+mn-lt"/>
                <a:ea typeface="+mn-ea"/>
                <a:cs typeface="+mn-cs"/>
                <a:sym typeface="Helvetica Neue"/>
              </a:defRPr>
            </a:pPr>
            <a:r>
              <a:t>Aim at making each split more pure…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How to grow your own decision tree: Step 2"/>
          <p:cNvSpPr txBox="1"/>
          <p:nvPr>
            <p:ph type="title"/>
          </p:nvPr>
        </p:nvSpPr>
        <p:spPr>
          <a:xfrm>
            <a:off x="952500" y="101600"/>
            <a:ext cx="11099800" cy="899517"/>
          </a:xfrm>
          <a:prstGeom prst="rect">
            <a:avLst/>
          </a:prstGeom>
        </p:spPr>
        <p:txBody>
          <a:bodyPr/>
          <a:lstStyle>
            <a:lvl1pPr defTabSz="309624">
              <a:defRPr sz="4200"/>
            </a:lvl1pPr>
          </a:lstStyle>
          <a:p>
            <a:pPr/>
            <a:r>
              <a:t>How to grow your own decision tree: Step 2</a:t>
            </a:r>
          </a:p>
        </p:txBody>
      </p:sp>
      <p:sp>
        <p:nvSpPr>
          <p:cNvPr id="156" name="Then make more branch splits until all rows of training data are covered !"/>
          <p:cNvSpPr txBox="1"/>
          <p:nvPr/>
        </p:nvSpPr>
        <p:spPr>
          <a:xfrm>
            <a:off x="4133595" y="925169"/>
            <a:ext cx="452170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Then make more branch splits</a:t>
            </a:r>
          </a:p>
        </p:txBody>
      </p:sp>
      <p:graphicFrame>
        <p:nvGraphicFramePr>
          <p:cNvPr id="157" name="Table"/>
          <p:cNvGraphicFramePr/>
          <p:nvPr/>
        </p:nvGraphicFramePr>
        <p:xfrm>
          <a:off x="416377" y="2255882"/>
          <a:ext cx="5485516" cy="60431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71378"/>
                <a:gridCol w="1371378"/>
                <a:gridCol w="1371378"/>
                <a:gridCol w="1371378"/>
              </a:tblGrid>
              <a:tr h="464855"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+mn-lt"/>
                          <a:ea typeface="+mn-ea"/>
                          <a:cs typeface="+mn-cs"/>
                          <a:sym typeface="Helvetica Neue"/>
                        </a:defRPr>
                      </a:pP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Pclass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Sex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Survived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6485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46485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9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46485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6485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46485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6485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6485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46485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6485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46485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6485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6485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76200" marR="76200" marT="76200" marB="762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pic>
        <p:nvPicPr>
          <p:cNvPr id="158" name="Screen Shot 2019-02-15 at 12.04.51 PM.png" descr="Screen Shot 2019-02-15 at 12.04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62332" y="2269998"/>
            <a:ext cx="6356388" cy="4001438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First sort by Pclass, and then by Sex"/>
          <p:cNvSpPr txBox="1"/>
          <p:nvPr/>
        </p:nvSpPr>
        <p:spPr>
          <a:xfrm>
            <a:off x="605753" y="1651441"/>
            <a:ext cx="5259166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First sort by Pclass, and then by Sex</a:t>
            </a:r>
          </a:p>
        </p:txBody>
      </p:sp>
      <p:sp>
        <p:nvSpPr>
          <p:cNvPr id="160" name="Split first by Pclass, then by Sex!"/>
          <p:cNvSpPr txBox="1"/>
          <p:nvPr/>
        </p:nvSpPr>
        <p:spPr>
          <a:xfrm>
            <a:off x="6701752" y="6731441"/>
            <a:ext cx="5259166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Split first by Pclass, then by Sex!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But for another bunch of rows of from the same dataset…"/>
          <p:cNvSpPr txBox="1"/>
          <p:nvPr>
            <p:ph type="title"/>
          </p:nvPr>
        </p:nvSpPr>
        <p:spPr>
          <a:xfrm>
            <a:off x="952500" y="139700"/>
            <a:ext cx="11099800" cy="1655748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But for another bunch of rows of from the same dataset…</a:t>
            </a:r>
          </a:p>
        </p:txBody>
      </p:sp>
      <p:pic>
        <p:nvPicPr>
          <p:cNvPr id="163" name="Screen Shot 2019-02-15 at 3.38.47 PM.png" descr="Screen Shot 2019-02-15 at 3.38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7172" y="5005191"/>
            <a:ext cx="5548196" cy="314554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4" name="Table"/>
          <p:cNvGraphicFramePr/>
          <p:nvPr/>
        </p:nvGraphicFramePr>
        <p:xfrm>
          <a:off x="660400" y="2635250"/>
          <a:ext cx="3757573" cy="577797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683195"/>
                <a:gridCol w="709471"/>
                <a:gridCol w="1051069"/>
                <a:gridCol w="1313836"/>
              </a:tblGrid>
              <a:tr h="447995"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Sex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Pclass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Survived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448218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43796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43796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43796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43796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43796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43796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43796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43796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43796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43796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43796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5" name="A different decision tree model work best!"/>
          <p:cNvSpPr txBox="1"/>
          <p:nvPr/>
        </p:nvSpPr>
        <p:spPr>
          <a:xfrm>
            <a:off x="3340096" y="1763370"/>
            <a:ext cx="598170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 different decision tree model work best!</a:t>
            </a:r>
          </a:p>
        </p:txBody>
      </p:sp>
      <p:sp>
        <p:nvSpPr>
          <p:cNvPr id="166" name="For these rows, split first by Sex, then by Pclass!"/>
          <p:cNvSpPr txBox="1"/>
          <p:nvPr/>
        </p:nvSpPr>
        <p:spPr>
          <a:xfrm>
            <a:off x="3701367" y="8712641"/>
            <a:ext cx="5259166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For these rows, split first by Sex, then by Pclass!</a:t>
            </a:r>
          </a:p>
        </p:txBody>
      </p:sp>
      <p:sp>
        <p:nvSpPr>
          <p:cNvPr id="167" name="The single decision tree model does not generalize well to all rows of data.…"/>
          <p:cNvSpPr txBox="1"/>
          <p:nvPr/>
        </p:nvSpPr>
        <p:spPr>
          <a:xfrm>
            <a:off x="5215853" y="3516069"/>
            <a:ext cx="5259166" cy="1060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 single decision tree model does not generalize well to all rows of data.</a:t>
            </a:r>
          </a:p>
          <a:p>
            <a:pPr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Solutions: create separate models for different subsets of data, then average!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om trees to forests"/>
          <p:cNvSpPr txBox="1"/>
          <p:nvPr>
            <p:ph type="title"/>
          </p:nvPr>
        </p:nvSpPr>
        <p:spPr>
          <a:xfrm>
            <a:off x="952500" y="101600"/>
            <a:ext cx="11099800" cy="899517"/>
          </a:xfrm>
          <a:prstGeom prst="rect">
            <a:avLst/>
          </a:prstGeom>
        </p:spPr>
        <p:txBody>
          <a:bodyPr/>
          <a:lstStyle>
            <a:lvl1pPr defTabSz="385572">
              <a:defRPr sz="5200"/>
            </a:lvl1pPr>
          </a:lstStyle>
          <a:p>
            <a:pPr/>
            <a:r>
              <a:t>From trees to forests</a:t>
            </a:r>
          </a:p>
        </p:txBody>
      </p:sp>
      <p:sp>
        <p:nvSpPr>
          <p:cNvPr id="170" name="Implementing decision tree ensembles as Random Forests"/>
          <p:cNvSpPr txBox="1"/>
          <p:nvPr/>
        </p:nvSpPr>
        <p:spPr>
          <a:xfrm>
            <a:off x="2077259" y="925169"/>
            <a:ext cx="863437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Implementing decision tree ensembles as Random Forests</a:t>
            </a:r>
          </a:p>
        </p:txBody>
      </p:sp>
      <p:pic>
        <p:nvPicPr>
          <p:cNvPr id="171" name="Screen Shot 2019-02-15 at 3.47.36 PM.png" descr="Screen Shot 2019-02-15 at 3.47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4170" y="1734042"/>
            <a:ext cx="4584933" cy="2703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Screen Shot 2019-02-15 at 3.48.05 PM.png" descr="Screen Shot 2019-02-15 at 3.48.0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9163" y="1521788"/>
            <a:ext cx="4708755" cy="2846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Screen Shot 2019-02-15 at 3.46.52 PM.png" descr="Screen Shot 2019-02-15 at 3.46.52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70648" y="4503963"/>
            <a:ext cx="5014889" cy="2974688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Ensemble of decision trees:…"/>
          <p:cNvSpPr txBox="1"/>
          <p:nvPr/>
        </p:nvSpPr>
        <p:spPr>
          <a:xfrm>
            <a:off x="574812" y="7614208"/>
            <a:ext cx="12057775" cy="1934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Ensemble of decision trees:</a:t>
            </a:r>
          </a:p>
          <a:p>
            <a:pPr marL="320840" indent="-320840" algn="l">
              <a:buSzPct val="100000"/>
              <a:buAutoNum type="arabicPeriod" startAt="1"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Take a bunch of rows, build a decision tree</a:t>
            </a:r>
          </a:p>
          <a:p>
            <a:pPr marL="320840" indent="-320840" algn="l">
              <a:buSzPct val="100000"/>
              <a:buAutoNum type="arabicPeriod" startAt="1"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Put them back, grab another bunch, build decision tree, put them back !</a:t>
            </a:r>
          </a:p>
          <a:p>
            <a:pPr marL="320840" indent="-320840" algn="l">
              <a:buSzPct val="100000"/>
              <a:buAutoNum type="arabicPeriod" startAt="1"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Do the same thing over and over again until required number of trees are built</a:t>
            </a:r>
          </a:p>
          <a:p>
            <a:pPr marL="320840" indent="-320840" algn="l">
              <a:buSzPct val="100000"/>
              <a:buAutoNum type="arabicPeriod" startAt="1"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 predict Y of a new row of data, find similar trees in tree space, average their Y’s!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Bagging trees"/>
          <p:cNvSpPr txBox="1"/>
          <p:nvPr>
            <p:ph type="title"/>
          </p:nvPr>
        </p:nvSpPr>
        <p:spPr>
          <a:xfrm>
            <a:off x="952500" y="253999"/>
            <a:ext cx="11099800" cy="122887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Bagging trees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750" y="2508250"/>
            <a:ext cx="10655300" cy="473710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ource: medium.com/greyatom/"/>
          <p:cNvSpPr txBox="1"/>
          <p:nvPr/>
        </p:nvSpPr>
        <p:spPr>
          <a:xfrm>
            <a:off x="5598057" y="7830971"/>
            <a:ext cx="1567385" cy="225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source: medium.com/greyatom/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Why dos ensembling work?"/>
          <p:cNvSpPr txBox="1"/>
          <p:nvPr>
            <p:ph type="title"/>
          </p:nvPr>
        </p:nvSpPr>
        <p:spPr>
          <a:xfrm>
            <a:off x="952500" y="101600"/>
            <a:ext cx="11099800" cy="899517"/>
          </a:xfrm>
          <a:prstGeom prst="rect">
            <a:avLst/>
          </a:prstGeom>
        </p:spPr>
        <p:txBody>
          <a:bodyPr/>
          <a:lstStyle>
            <a:lvl1pPr defTabSz="366293">
              <a:defRPr sz="4900"/>
            </a:lvl1pPr>
          </a:lstStyle>
          <a:p>
            <a:pPr/>
            <a:r>
              <a:t>How and why does ensembling work?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700" y="1460500"/>
            <a:ext cx="4336806" cy="3518212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ource: kidskunst.info, sightwords.com"/>
          <p:cNvSpPr txBox="1"/>
          <p:nvPr/>
        </p:nvSpPr>
        <p:spPr>
          <a:xfrm>
            <a:off x="1624901" y="5132639"/>
            <a:ext cx="2427098" cy="25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Source: kidskunst.info, sightwords.com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04591" y="1950616"/>
            <a:ext cx="4229959" cy="2537979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Average of guesses is more accurate on average than any single guess!"/>
          <p:cNvSpPr txBox="1"/>
          <p:nvPr/>
        </p:nvSpPr>
        <p:spPr>
          <a:xfrm>
            <a:off x="4643742" y="5305564"/>
            <a:ext cx="766701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Average of guesses is more accurate on average than any single guess!</a:t>
            </a:r>
          </a:p>
        </p:txBody>
      </p:sp>
      <p:sp>
        <p:nvSpPr>
          <p:cNvPr id="185" name="Any single model (decision tree) will perfectly fit some subset of data…"/>
          <p:cNvSpPr txBox="1"/>
          <p:nvPr/>
        </p:nvSpPr>
        <p:spPr>
          <a:xfrm>
            <a:off x="104471" y="6046056"/>
            <a:ext cx="12535350" cy="1934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0631" indent="-240631" algn="l">
              <a:buSzPct val="100000"/>
              <a:buChar char="•"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Any single model (decision tree) will perfectly fit some subset of data</a:t>
            </a:r>
          </a:p>
          <a:p>
            <a:pPr marL="240631" indent="-240631" algn="l">
              <a:buSzPct val="100000"/>
              <a:buChar char="•"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However, it will overfit the entire dataset</a:t>
            </a:r>
          </a:p>
          <a:p>
            <a:pPr marL="240631" indent="-240631" algn="l">
              <a:buSzPct val="100000"/>
              <a:buChar char="•"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Many such weak learning models can be bunched together, to build a strong classifier</a:t>
            </a:r>
          </a:p>
          <a:p>
            <a:pPr marL="240631" indent="-240631" algn="l">
              <a:buSzPct val="100000"/>
              <a:buChar char="•"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Uncorrelated errors tend to cancel out, net error tends to zero…</a:t>
            </a:r>
          </a:p>
          <a:p>
            <a:pPr marL="240631" indent="-240631" algn="l">
              <a:buSzPct val="100000"/>
              <a:buChar char="•"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Each model brings in a different and unique insight into the structure of the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