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7" r:id="rId7"/>
    <p:sldId id="264" r:id="rId8"/>
    <p:sldId id="266" r:id="rId9"/>
    <p:sldId id="265" r:id="rId10"/>
    <p:sldId id="268" r:id="rId11"/>
    <p:sldId id="269" r:id="rId12"/>
    <p:sldId id="270" r:id="rId13"/>
    <p:sldId id="271" r:id="rId14"/>
    <p:sldId id="263" r:id="rId15"/>
    <p:sldId id="273" r:id="rId16"/>
    <p:sldId id="274" r:id="rId17"/>
    <p:sldId id="275" r:id="rId18"/>
    <p:sldId id="279" r:id="rId19"/>
    <p:sldId id="280" r:id="rId20"/>
    <p:sldId id="281" r:id="rId21"/>
    <p:sldId id="276" r:id="rId22"/>
    <p:sldId id="278" r:id="rId23"/>
    <p:sldId id="282" r:id="rId24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122090112@link.cuhk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CSC3100 Data Structures</a:t>
            </a:r>
            <a:br>
              <a:rPr lang="en-US" b="1" dirty="0"/>
            </a:br>
            <a:r>
              <a:rPr lang="en-US" b="1" dirty="0"/>
              <a:t>Tutorial 3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06837"/>
            <a:ext cx="9144000" cy="1828799"/>
          </a:xfrm>
        </p:spPr>
        <p:txBody>
          <a:bodyPr/>
          <a:lstStyle/>
          <a:p>
            <a:r>
              <a:rPr lang="en-US" dirty="0"/>
              <a:t>Wenjie Feng (USTF, SDS, </a:t>
            </a:r>
            <a:r>
              <a:rPr lang="en-US" dirty="0">
                <a:hlinkClick r:id="rId2"/>
              </a:rPr>
              <a:t>122090112@link.cuhk.edu.cn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/>
              <a:t>Acknowledgement: The tutorial materials are based on previous TA’s works. Thank them for their contribution!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 Problems(2)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=(n/2)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Some O(1) operation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(n &gt;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(n %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res = res * a;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a * a;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 = n / 2;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矩形: 圆角 3"/>
          <p:cNvSpPr/>
          <p:nvPr/>
        </p:nvSpPr>
        <p:spPr>
          <a:xfrm>
            <a:off x="8367252" y="2054941"/>
            <a:ext cx="2448232" cy="9733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i="1" dirty="0">
                <a:solidFill>
                  <a:srgbClr val="374151"/>
                </a:solidFill>
              </a:rPr>
              <a:t>O</a:t>
            </a:r>
            <a:r>
              <a:rPr lang="en-US" sz="4000" dirty="0">
                <a:solidFill>
                  <a:srgbClr val="374151"/>
                </a:solidFill>
              </a:rPr>
              <a:t>(</a:t>
            </a:r>
            <a:r>
              <a:rPr lang="en-US" sz="4000" i="1" dirty="0">
                <a:solidFill>
                  <a:srgbClr val="374151"/>
                </a:solidFill>
              </a:rPr>
              <a:t>1</a:t>
            </a:r>
            <a:r>
              <a:rPr lang="en-US" sz="4000" dirty="0">
                <a:solidFill>
                  <a:srgbClr val="374151"/>
                </a:solidFill>
              </a:rPr>
              <a:t>)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38200" y="3588774"/>
            <a:ext cx="692191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矩形: 圆角 5"/>
          <p:cNvSpPr/>
          <p:nvPr/>
        </p:nvSpPr>
        <p:spPr>
          <a:xfrm>
            <a:off x="8367252" y="4581831"/>
            <a:ext cx="2448232" cy="9733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i="1" dirty="0">
                <a:solidFill>
                  <a:srgbClr val="374151"/>
                </a:solidFill>
              </a:rPr>
              <a:t>O</a:t>
            </a:r>
            <a:r>
              <a:rPr lang="en-US" sz="4000" dirty="0">
                <a:solidFill>
                  <a:srgbClr val="374151"/>
                </a:solidFill>
              </a:rPr>
              <a:t>(</a:t>
            </a:r>
            <a:r>
              <a:rPr lang="en-US" altLang="zh-CN" sz="4000" i="1" dirty="0">
                <a:solidFill>
                  <a:srgbClr val="374151"/>
                </a:solidFill>
              </a:rPr>
              <a:t>log n</a:t>
            </a:r>
            <a:r>
              <a:rPr lang="en-US" sz="4000" dirty="0">
                <a:solidFill>
                  <a:srgbClr val="374151"/>
                </a:solidFill>
              </a:rPr>
              <a:t>)</a:t>
            </a:r>
          </a:p>
        </p:txBody>
      </p:sp>
      <p:sp>
        <p:nvSpPr>
          <p:cNvPr id="7" name="思想气泡: 云 6"/>
          <p:cNvSpPr/>
          <p:nvPr/>
        </p:nvSpPr>
        <p:spPr>
          <a:xfrm>
            <a:off x="5407742" y="3028335"/>
            <a:ext cx="3352800" cy="1753319"/>
          </a:xfrm>
          <a:prstGeom prst="cloudCallout">
            <a:avLst>
              <a:gd name="adj1" fmla="val -47741"/>
              <a:gd name="adj2" fmla="val 6396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This algorithm is called “Quick Power”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81368" y="6169709"/>
            <a:ext cx="6508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More Info: </a:t>
            </a:r>
            <a:r>
              <a:rPr lang="en-US" dirty="0"/>
              <a:t>https://www.rookieslab.com/posts/fast-power-algorithm-exponentiation-by-squaring-cpp-python-implementation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 Problems(3)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9" y="1674740"/>
            <a:ext cx="12034422" cy="64938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 Problems(3)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590" y="2733369"/>
            <a:ext cx="11176819" cy="412463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b="1" dirty="0"/>
              <a:t>Idea</a:t>
            </a:r>
            <a:r>
              <a:rPr lang="zh-CN" altLang="en-US" b="1" dirty="0"/>
              <a:t>：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n-US" altLang="zh-CN" dirty="0"/>
              <a:t>“Product rule” apply for both Big-Oh and Big-Omega</a:t>
            </a:r>
          </a:p>
          <a:p>
            <a:pPr marL="914400" lvl="1" indent="-457200">
              <a:buAutoNum type="arabicPeriod"/>
            </a:pPr>
            <a:r>
              <a:rPr lang="en-US" altLang="zh-CN" dirty="0"/>
              <a:t>Apply “Product Property”: 1</a:t>
            </a:r>
            <a:r>
              <a:rPr lang="en-US" altLang="zh-CN" baseline="30000" dirty="0"/>
              <a:t>st</a:t>
            </a:r>
            <a:r>
              <a:rPr lang="en-US" altLang="zh-CN" dirty="0"/>
              <a:t> term’s : 0.1n^2  2</a:t>
            </a:r>
            <a:r>
              <a:rPr lang="en-US" altLang="zh-CN" baseline="30000" dirty="0"/>
              <a:t>nd</a:t>
            </a:r>
            <a:r>
              <a:rPr lang="en-US" altLang="zh-CN" dirty="0"/>
              <a:t> term’s : </a:t>
            </a:r>
            <a:r>
              <a:rPr lang="en-US" altLang="zh-CN" dirty="0" err="1"/>
              <a:t>nlogn</a:t>
            </a:r>
            <a:endParaRPr lang="en-US" altLang="zh-CN" dirty="0"/>
          </a:p>
          <a:p>
            <a:pPr marL="914400" lvl="1" indent="-457200">
              <a:buAutoNum type="arabicPeriod"/>
            </a:pPr>
            <a:r>
              <a:rPr lang="en-US" altLang="zh-CN" dirty="0"/>
              <a:t>0.1n^2 is both 1</a:t>
            </a:r>
            <a:r>
              <a:rPr lang="en-US" altLang="zh-CN" baseline="30000" dirty="0"/>
              <a:t>st</a:t>
            </a:r>
            <a:r>
              <a:rPr lang="en-US" altLang="zh-CN" dirty="0"/>
              <a:t> term’s Big-Oh and Big-Omega, so is </a:t>
            </a:r>
            <a:r>
              <a:rPr lang="en-US" altLang="zh-CN" dirty="0" err="1"/>
              <a:t>nlogn</a:t>
            </a:r>
            <a:endParaRPr lang="en-US" altLang="zh-CN" dirty="0"/>
          </a:p>
          <a:p>
            <a:pPr marL="914400" lvl="1" indent="-457200">
              <a:buAutoNum type="arabicPeriod"/>
            </a:pPr>
            <a:r>
              <a:rPr lang="en-US" altLang="zh-CN" dirty="0"/>
              <a:t>Thus, the product of them is also both Big-Oh and Big-Omega </a:t>
            </a:r>
            <a:r>
              <a:rPr lang="en-US" altLang="zh-CN" dirty="0">
                <a:sym typeface="Wingdings" panose="05000000000000000000" pitchFamily="2" charset="2"/>
              </a:rPr>
              <a:t> Big-Theta!</a:t>
            </a:r>
            <a:endParaRPr lang="en-US" altLang="zh-CN" dirty="0"/>
          </a:p>
          <a:p>
            <a:pPr marL="914400" lvl="1" indent="-457200">
              <a:buAutoNum type="arabicPeriod"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Two key points:</a:t>
            </a:r>
          </a:p>
          <a:p>
            <a:pPr marL="914400" lvl="1" indent="-457200">
              <a:buAutoNum type="arabicPeriod"/>
            </a:pPr>
            <a:r>
              <a:rPr lang="en-US" dirty="0"/>
              <a:t>Apply the rule to simplify the problem;</a:t>
            </a:r>
          </a:p>
          <a:p>
            <a:pPr marL="914400" lvl="1" indent="-457200">
              <a:buAutoNum type="arabicPeriod"/>
            </a:pPr>
            <a:r>
              <a:rPr lang="en-US" dirty="0"/>
              <a:t>When proving </a:t>
            </a:r>
            <a:r>
              <a:rPr lang="el-GR" i="0" dirty="0">
                <a:effectLst/>
                <a:latin typeface="-apple-system"/>
              </a:rPr>
              <a:t>Θ</a:t>
            </a:r>
            <a:r>
              <a:rPr lang="en-US" i="0" dirty="0">
                <a:effectLst/>
                <a:latin typeface="-apple-system"/>
              </a:rPr>
              <a:t>(</a:t>
            </a:r>
            <a:r>
              <a:rPr lang="en-US" altLang="zh-CN" i="0" dirty="0">
                <a:effectLst/>
                <a:latin typeface="-apple-system"/>
              </a:rPr>
              <a:t>·</a:t>
            </a:r>
            <a:r>
              <a:rPr lang="en-US" i="0" dirty="0">
                <a:effectLst/>
                <a:latin typeface="-apple-system"/>
              </a:rPr>
              <a:t>), we need to prove </a:t>
            </a:r>
            <a:r>
              <a:rPr lang="en-US" dirty="0"/>
              <a:t>O(</a:t>
            </a:r>
            <a:r>
              <a:rPr lang="en-US" altLang="zh-CN" dirty="0"/>
              <a:t>·</a:t>
            </a:r>
            <a:r>
              <a:rPr lang="en-US" dirty="0"/>
              <a:t>) and </a:t>
            </a:r>
            <a:r>
              <a:rPr lang="el-GR" b="0" i="0" dirty="0">
                <a:solidFill>
                  <a:srgbClr val="232629"/>
                </a:solidFill>
                <a:effectLst/>
                <a:latin typeface="-apple-system"/>
              </a:rPr>
              <a:t>Ω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(</a:t>
            </a:r>
            <a:r>
              <a:rPr lang="en-US" altLang="zh-CN" b="0" i="0" dirty="0">
                <a:solidFill>
                  <a:srgbClr val="232629"/>
                </a:solidFill>
                <a:effectLst/>
                <a:latin typeface="-apple-system"/>
              </a:rPr>
              <a:t>·</a:t>
            </a:r>
            <a:r>
              <a:rPr lang="en-US" altLang="zh-CN" dirty="0">
                <a:solidFill>
                  <a:srgbClr val="232629"/>
                </a:solidFill>
                <a:latin typeface="-apple-system"/>
              </a:rPr>
              <a:t>) together.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9" y="1690688"/>
            <a:ext cx="12034422" cy="64938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Complexity analysis for recursion and divide-and-conquer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To calculate the complexity for recursion and divide-and-conquer algorithm:</a:t>
            </a:r>
            <a:endParaRPr lang="en-US" sz="3200" dirty="0"/>
          </a:p>
          <a:p>
            <a:r>
              <a:rPr lang="en-US" sz="3200" dirty="0"/>
              <a:t>Step 1: Get the recursive expression (looks like: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g(n) = g(n-1) + O(n)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g(n) = g(n/2) + O(n) </a:t>
            </a:r>
            <a:r>
              <a:rPr lang="en-US" sz="3200" dirty="0"/>
              <a:t>)</a:t>
            </a:r>
          </a:p>
          <a:p>
            <a:r>
              <a:rPr lang="en-US" sz="3200" dirty="0"/>
              <a:t>Step 2:</a:t>
            </a:r>
          </a:p>
          <a:p>
            <a:pPr lvl="1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Method 1</a:t>
            </a:r>
            <a:r>
              <a:rPr lang="en-US" sz="2800" dirty="0"/>
              <a:t>: Unfold g(n) to g(1) by hand and get the answer.</a:t>
            </a:r>
          </a:p>
          <a:p>
            <a:pPr lvl="1"/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Method 2</a:t>
            </a:r>
            <a:r>
              <a:rPr lang="en-US" sz="2800" dirty="0"/>
              <a:t>: Master theorem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56535"/>
            <a:ext cx="10582275" cy="6248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3961" y="6304935"/>
            <a:ext cx="1143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Prof. Fang’s slides – </a:t>
            </a:r>
            <a:r>
              <a:rPr lang="en-US" dirty="0" err="1"/>
              <a:t>lec</a:t>
            </a:r>
            <a:r>
              <a:rPr lang="en-US" dirty="0"/>
              <a:t> 6 – page 19.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25000" cy="5629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743" y="1866107"/>
            <a:ext cx="8454257" cy="499189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8490" y="5873115"/>
            <a:ext cx="609600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000" b="0" i="0" u="none" strike="noStrike" baseline="0" dirty="0">
              <a:solidFill>
                <a:srgbClr val="000000"/>
              </a:solidFill>
              <a:latin typeface="Calibri" panose="020F0502020204030204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charset="0"/>
              </a:rPr>
              <a:t>Problem 4-1 (page 107, 3rd edition) </a:t>
            </a:r>
          </a:p>
        </p:txBody>
      </p:sp>
      <p:sp>
        <p:nvSpPr>
          <p:cNvPr id="9" name="思想气泡: 云 8"/>
          <p:cNvSpPr/>
          <p:nvPr/>
        </p:nvSpPr>
        <p:spPr>
          <a:xfrm>
            <a:off x="9525000" y="42862"/>
            <a:ext cx="2667000" cy="1579405"/>
          </a:xfrm>
          <a:prstGeom prst="cloud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Let you be familiar with it!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a-f: Use Master’s Theorem.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86124"/>
          <a:stretch>
            <a:fillRect/>
          </a:stretch>
        </p:blipFill>
        <p:spPr>
          <a:xfrm>
            <a:off x="2260345" y="1828800"/>
            <a:ext cx="6235583" cy="8652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34078"/>
          <a:stretch>
            <a:fillRect/>
          </a:stretch>
        </p:blipFill>
        <p:spPr>
          <a:xfrm>
            <a:off x="2260345" y="2610521"/>
            <a:ext cx="6235583" cy="411064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g: Expand the recursion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T(n) = T(n-2) + n</a:t>
            </a:r>
            <a:r>
              <a:rPr lang="en-US" altLang="zh-CN" baseline="30000" dirty="0"/>
              <a:t>2 </a:t>
            </a:r>
          </a:p>
          <a:p>
            <a:r>
              <a:rPr lang="en-US" dirty="0"/>
              <a:t>        = T(n-4) + (n-2)</a:t>
            </a:r>
            <a:r>
              <a:rPr lang="en-US" baseline="30000" dirty="0"/>
              <a:t>2</a:t>
            </a:r>
            <a:r>
              <a:rPr lang="en-US" dirty="0"/>
              <a:t> + n</a:t>
            </a:r>
            <a:r>
              <a:rPr lang="en-US" baseline="30000" dirty="0"/>
              <a:t>2</a:t>
            </a:r>
          </a:p>
          <a:p>
            <a:r>
              <a:rPr lang="en-US" dirty="0"/>
              <a:t>        = T(1) + 3</a:t>
            </a:r>
            <a:r>
              <a:rPr lang="en-US" baseline="30000" dirty="0"/>
              <a:t>2 </a:t>
            </a:r>
            <a:r>
              <a:rPr lang="en-US" dirty="0"/>
              <a:t>+</a:t>
            </a:r>
            <a:r>
              <a:rPr lang="en-US" baseline="30000" dirty="0"/>
              <a:t> </a:t>
            </a:r>
            <a:r>
              <a:rPr lang="en-US" dirty="0"/>
              <a:t>…… + (n-4)</a:t>
            </a:r>
            <a:r>
              <a:rPr lang="en-US" baseline="30000" dirty="0"/>
              <a:t>2</a:t>
            </a:r>
            <a:r>
              <a:rPr lang="en-US" dirty="0"/>
              <a:t> + (n-2)</a:t>
            </a:r>
            <a:r>
              <a:rPr lang="en-US" baseline="30000" dirty="0"/>
              <a:t>2</a:t>
            </a:r>
            <a:r>
              <a:rPr lang="en-US" dirty="0"/>
              <a:t> + n</a:t>
            </a:r>
            <a:r>
              <a:rPr lang="en-US" baseline="30000" dirty="0"/>
              <a:t>2 </a:t>
            </a:r>
            <a:r>
              <a:rPr lang="en-US" dirty="0"/>
              <a:t> (If n is odd)</a:t>
            </a:r>
          </a:p>
          <a:p>
            <a:r>
              <a:rPr lang="en-US" dirty="0"/>
              <a:t>        = T(2) + 4</a:t>
            </a:r>
            <a:r>
              <a:rPr lang="en-US" baseline="30000" dirty="0"/>
              <a:t>2 </a:t>
            </a:r>
            <a:r>
              <a:rPr lang="en-US" dirty="0"/>
              <a:t>+</a:t>
            </a:r>
            <a:r>
              <a:rPr lang="en-US" baseline="30000" dirty="0"/>
              <a:t> </a:t>
            </a:r>
            <a:r>
              <a:rPr lang="en-US" dirty="0"/>
              <a:t>…… + (n-4)</a:t>
            </a:r>
            <a:r>
              <a:rPr lang="en-US" baseline="30000" dirty="0"/>
              <a:t>2</a:t>
            </a:r>
            <a:r>
              <a:rPr lang="en-US" dirty="0"/>
              <a:t> + (n-2)</a:t>
            </a:r>
            <a:r>
              <a:rPr lang="en-US" baseline="30000" dirty="0"/>
              <a:t>2</a:t>
            </a:r>
            <a:r>
              <a:rPr lang="en-US" dirty="0"/>
              <a:t> + n</a:t>
            </a:r>
            <a:r>
              <a:rPr lang="en-US" baseline="30000" dirty="0"/>
              <a:t>2 </a:t>
            </a:r>
            <a:r>
              <a:rPr lang="en-US" dirty="0"/>
              <a:t> (If n is even)</a:t>
            </a:r>
          </a:p>
          <a:p>
            <a:endParaRPr lang="en-US" dirty="0"/>
          </a:p>
          <a:p>
            <a:r>
              <a:rPr lang="en-US" dirty="0"/>
              <a:t>By the sum of the squares formula, We know that T(n) is </a:t>
            </a:r>
            <a:r>
              <a:rPr lang="el-GR" i="0" dirty="0">
                <a:effectLst/>
                <a:latin typeface="-apple-system"/>
              </a:rPr>
              <a:t>Θ</a:t>
            </a:r>
            <a:r>
              <a:rPr lang="en-US" i="0" dirty="0">
                <a:effectLst/>
                <a:latin typeface="-apple-system"/>
              </a:rPr>
              <a:t>(</a:t>
            </a:r>
            <a:r>
              <a:rPr lang="en-US" dirty="0"/>
              <a:t>n</a:t>
            </a:r>
            <a:r>
              <a:rPr lang="en-US" altLang="zh-CN" baseline="30000" dirty="0"/>
              <a:t>3</a:t>
            </a:r>
            <a:r>
              <a:rPr lang="en-US" dirty="0"/>
              <a:t>).</a:t>
            </a:r>
          </a:p>
          <a:p>
            <a:r>
              <a:rPr lang="en-US" dirty="0"/>
              <a:t>Some small tricks in our case: </a:t>
            </a:r>
          </a:p>
          <a:p>
            <a:pPr lvl="1"/>
            <a:r>
              <a:rPr lang="en-US" dirty="0"/>
              <a:t>Even n: use formula with n=2k in it.</a:t>
            </a:r>
          </a:p>
          <a:p>
            <a:pPr lvl="1"/>
            <a:r>
              <a:rPr lang="en-US" dirty="0"/>
              <a:t>Odd n: use sum difference (total sum-even sum)</a:t>
            </a:r>
          </a:p>
          <a:p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932" y="5072589"/>
            <a:ext cx="2662237" cy="1581150"/>
          </a:xfrm>
          <a:prstGeom prst="rect">
            <a:avLst/>
          </a:prstGeom>
        </p:spPr>
      </p:pic>
      <p:cxnSp>
        <p:nvCxnSpPr>
          <p:cNvPr id="6" name="连接符: 曲线 5"/>
          <p:cNvCxnSpPr/>
          <p:nvPr/>
        </p:nvCxnSpPr>
        <p:spPr>
          <a:xfrm>
            <a:off x="6549022" y="4918471"/>
            <a:ext cx="2456873" cy="563419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g: Expand the recursion (details)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Tricks to calculate:</a:t>
            </a:r>
          </a:p>
          <a:p>
            <a:r>
              <a:rPr lang="en-US" sz="3200" dirty="0"/>
              <a:t>- Sum of even squares</a:t>
            </a:r>
          </a:p>
          <a:p>
            <a:r>
              <a:rPr lang="en-US" sz="3200" dirty="0"/>
              <a:t>- Sum of odd squares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6045" t="12903" r="16045"/>
          <a:stretch>
            <a:fillRect/>
          </a:stretch>
        </p:blipFill>
        <p:spPr>
          <a:xfrm>
            <a:off x="4912241" y="1428184"/>
            <a:ext cx="5624624" cy="54065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Look back: </a:t>
            </a:r>
            <a:r>
              <a:rPr lang="en-US" dirty="0"/>
              <a:t>An example that upper/lower bounds does not meet (Will not be in exam)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2D1BB8A-EF59-6E8D-0997-A132DB272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4676" y="1825625"/>
            <a:ext cx="7382648" cy="435133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7523"/>
            <a:ext cx="10515600" cy="5175352"/>
          </a:xfrm>
        </p:spPr>
        <p:txBody>
          <a:bodyPr>
            <a:normAutofit/>
          </a:bodyPr>
          <a:lstStyle/>
          <a:p>
            <a:r>
              <a:rPr lang="en-US" sz="3200" dirty="0"/>
              <a:t>Asymptotic Analysis</a:t>
            </a:r>
          </a:p>
          <a:p>
            <a:pPr lvl="1"/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Concepts</a:t>
            </a:r>
          </a:p>
          <a:p>
            <a:pPr lvl="1"/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Practice Problems</a:t>
            </a:r>
          </a:p>
          <a:p>
            <a:pPr lvl="1"/>
            <a:endParaRPr lang="en-US" sz="2800" dirty="0"/>
          </a:p>
          <a:p>
            <a:r>
              <a:rPr lang="en-US" sz="3200" dirty="0"/>
              <a:t>Complexity for recursion and divide-and-conquer</a:t>
            </a:r>
          </a:p>
          <a:p>
            <a:pPr lvl="1"/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Concepts</a:t>
            </a:r>
          </a:p>
          <a:p>
            <a:pPr lvl="1"/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Practice Problems</a:t>
            </a:r>
          </a:p>
          <a:p>
            <a:endParaRPr lang="en-US" sz="3200" dirty="0"/>
          </a:p>
          <a:p>
            <a:r>
              <a:rPr lang="en-US" sz="3200" dirty="0"/>
              <a:t>Coding Questions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9"/>
          <a:stretch>
            <a:fillRect/>
          </a:stretch>
        </p:blipFill>
        <p:spPr>
          <a:xfrm>
            <a:off x="4685473" y="1"/>
            <a:ext cx="7506527" cy="6858000"/>
          </a:xfrm>
        </p:spPr>
      </p:pic>
      <p:sp>
        <p:nvSpPr>
          <p:cNvPr id="6" name="文本框 5"/>
          <p:cNvSpPr txBox="1"/>
          <p:nvPr/>
        </p:nvSpPr>
        <p:spPr>
          <a:xfrm>
            <a:off x="0" y="774283"/>
            <a:ext cx="5326912" cy="608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For expression like: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3200" dirty="0"/>
              <a:t>T(n) = T(7n/10) + log(n)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endParaRPr lang="en-US" sz="2800" dirty="0"/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Cannot use Master Theorem.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endParaRPr lang="en-US" sz="2800" dirty="0"/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--But we can do scaling (</a:t>
            </a:r>
            <a:r>
              <a:rPr lang="zh-CN" altLang="en-US" sz="2800" dirty="0"/>
              <a:t>放缩</a:t>
            </a:r>
            <a:r>
              <a:rPr lang="en-US" altLang="zh-CN" sz="2800" dirty="0"/>
              <a:t>)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--So we can find a good upper bound, O(n);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--And a good lower bound, 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/>
              <a:t>Ω</a:t>
            </a:r>
            <a:r>
              <a:rPr lang="en-US" sz="2800" dirty="0"/>
              <a:t>(log n)!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endParaRPr lang="en-US" sz="2800" dirty="0"/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(Will</a:t>
            </a:r>
            <a:r>
              <a:rPr lang="zh-CN" altLang="en-US" sz="2800" dirty="0"/>
              <a:t> </a:t>
            </a:r>
            <a:r>
              <a:rPr lang="en-US" altLang="zh-CN" sz="2800" dirty="0"/>
              <a:t>not</a:t>
            </a:r>
            <a:r>
              <a:rPr lang="zh-CN" altLang="en-US" sz="2800" dirty="0"/>
              <a:t> </a:t>
            </a:r>
            <a:r>
              <a:rPr lang="en-US" altLang="zh-CN" sz="2800" dirty="0"/>
              <a:t>be</a:t>
            </a:r>
            <a:r>
              <a:rPr lang="zh-CN" altLang="en-US" sz="2800" dirty="0"/>
              <a:t> </a:t>
            </a:r>
            <a:r>
              <a:rPr lang="en-US" altLang="zh-CN" sz="2800" dirty="0"/>
              <a:t>tested.</a:t>
            </a:r>
            <a:r>
              <a:rPr lang="zh-CN" altLang="en-US" sz="2800" dirty="0"/>
              <a:t> </a:t>
            </a:r>
            <a:r>
              <a:rPr lang="en-US" altLang="zh-CN" sz="2800" dirty="0"/>
              <a:t>Just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fun!)</a:t>
            </a:r>
            <a:endParaRPr 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Question: Insertion Sort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provide three languages (C++/Python/Java) of code, with corresponding reference answer 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Blackboard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sorting function should </a:t>
            </a:r>
            <a:r>
              <a:rPr lang="en-US" dirty="0">
                <a:solidFill>
                  <a:srgbClr val="FF0000"/>
                </a:solidFill>
              </a:rPr>
              <a:t>**return void**</a:t>
            </a:r>
            <a:r>
              <a:rPr lang="en-US" dirty="0"/>
              <a:t>, i.e., You need to modify in-place.</a:t>
            </a:r>
          </a:p>
          <a:p>
            <a:r>
              <a:rPr lang="en-US" dirty="0"/>
              <a:t>The problem is not difficult, but you need to think about “edge cases”.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Works:        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average: O(n^2)  best: O(n)  worst: O(n^2)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2600" b="1" i="0" dirty="0">
                <a:solidFill>
                  <a:srgbClr val="374151"/>
                </a:solidFill>
                <a:effectLst/>
                <a:latin typeface="Söhne"/>
              </a:rPr>
              <a:t>Start with the second element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 (index 1) in the array, treating the first element as already sorted.</a:t>
            </a:r>
          </a:p>
          <a:p>
            <a:pPr algn="l">
              <a:buFont typeface="+mj-lt"/>
              <a:buAutoNum type="arabicPeriod"/>
            </a:pPr>
            <a:r>
              <a:rPr lang="en-US" sz="2600" b="1" i="0" dirty="0">
                <a:solidFill>
                  <a:srgbClr val="374151"/>
                </a:solidFill>
                <a:effectLst/>
                <a:latin typeface="Söhne"/>
              </a:rPr>
              <a:t>Compare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 the current element with the previous elements.</a:t>
            </a:r>
          </a:p>
          <a:p>
            <a:pPr algn="l">
              <a:buFont typeface="+mj-lt"/>
              <a:buAutoNum type="arabicPeriod"/>
            </a:pPr>
            <a:r>
              <a:rPr lang="en-US" sz="2600" b="1" i="0" dirty="0">
                <a:solidFill>
                  <a:srgbClr val="374151"/>
                </a:solidFill>
                <a:effectLst/>
                <a:latin typeface="Söhne"/>
              </a:rPr>
              <a:t>Insert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 the current element into the correct position by shifting the larger elements one position to the right.</a:t>
            </a:r>
          </a:p>
          <a:p>
            <a:pPr algn="l">
              <a:buFont typeface="+mj-lt"/>
              <a:buAutoNum type="arabicPeriod"/>
            </a:pPr>
            <a:r>
              <a:rPr lang="en-US" sz="2600" b="1" i="0" dirty="0">
                <a:solidFill>
                  <a:srgbClr val="374151"/>
                </a:solidFill>
                <a:effectLst/>
                <a:latin typeface="Söhne"/>
              </a:rPr>
              <a:t>Repeat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 the process for each of the elements in the array.</a:t>
            </a:r>
          </a:p>
          <a:p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527" y="3759042"/>
            <a:ext cx="5637127" cy="3098957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5654" y="3842171"/>
            <a:ext cx="4260564" cy="305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8287997" y="3921954"/>
            <a:ext cx="390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Prof. Fang’s slides – </a:t>
            </a:r>
            <a:r>
              <a:rPr lang="en-US" dirty="0" err="1"/>
              <a:t>lec</a:t>
            </a:r>
            <a:r>
              <a:rPr lang="en-US" dirty="0"/>
              <a:t> 4 – page 4.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D181E-D340-45E1-EFC1-A87BA9178C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 for coming!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B976A3-9864-C62C-4E2B-323642C82A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59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Asymptotic Analysis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Evaluate the “efficiency” of an algorithm.</a:t>
            </a:r>
          </a:p>
          <a:p>
            <a:endParaRPr lang="en-US" sz="3200" dirty="0"/>
          </a:p>
          <a:p>
            <a:r>
              <a:rPr lang="en-US" sz="3200" dirty="0"/>
              <a:t>Commonly used notations: </a:t>
            </a:r>
          </a:p>
          <a:p>
            <a:pPr lvl="1"/>
            <a:r>
              <a:rPr lang="en-US" sz="2800" dirty="0"/>
              <a:t>Big-Oh notation: measure the </a:t>
            </a:r>
            <a:r>
              <a:rPr lang="en-US" sz="2800" dirty="0">
                <a:solidFill>
                  <a:srgbClr val="FF0000"/>
                </a:solidFill>
              </a:rPr>
              <a:t>upper bound </a:t>
            </a:r>
            <a:r>
              <a:rPr lang="en-US" sz="2800" dirty="0"/>
              <a:t>complexity. </a:t>
            </a:r>
          </a:p>
          <a:p>
            <a:pPr lvl="1"/>
            <a:r>
              <a:rPr lang="en-US" sz="2800" dirty="0"/>
              <a:t>Big-Omega notation: measure the </a:t>
            </a:r>
            <a:r>
              <a:rPr lang="en-US" sz="2800" dirty="0">
                <a:solidFill>
                  <a:srgbClr val="FF0000"/>
                </a:solidFill>
              </a:rPr>
              <a:t>lower bound </a:t>
            </a:r>
            <a:r>
              <a:rPr lang="en-US" sz="2800" dirty="0"/>
              <a:t>complexity.(Transition between Big-Oh and Big-Omega)</a:t>
            </a:r>
          </a:p>
          <a:p>
            <a:pPr lvl="1"/>
            <a:r>
              <a:rPr lang="en-US" sz="2800" dirty="0"/>
              <a:t>Big-Theta notation: Where Upper &amp; lower bounds meet(Growth rate tight)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meet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11098161" cy="5032375"/>
          </a:xfrm>
        </p:spPr>
        <p:txBody>
          <a:bodyPr>
            <a:normAutofit/>
          </a:bodyPr>
          <a:lstStyle/>
          <a:p>
            <a:r>
              <a:rPr lang="en-US" dirty="0"/>
              <a:t>For some algorithm f(n), assume we can prove the </a:t>
            </a:r>
            <a:r>
              <a:rPr lang="en-US" dirty="0">
                <a:solidFill>
                  <a:srgbClr val="00B050"/>
                </a:solidFill>
              </a:rPr>
              <a:t>greens</a:t>
            </a:r>
            <a:r>
              <a:rPr lang="en-US" dirty="0"/>
              <a:t>:</a:t>
            </a:r>
          </a:p>
          <a:p>
            <a:r>
              <a:rPr lang="en-US" dirty="0"/>
              <a:t>O(1)  O(log n)  O(n)  </a:t>
            </a:r>
            <a:r>
              <a:rPr lang="en-US" dirty="0">
                <a:solidFill>
                  <a:srgbClr val="00B050"/>
                </a:solidFill>
              </a:rPr>
              <a:t>O(</a:t>
            </a:r>
            <a:r>
              <a:rPr lang="en-US" dirty="0" err="1">
                <a:solidFill>
                  <a:srgbClr val="00B050"/>
                </a:solidFill>
              </a:rPr>
              <a:t>n</a:t>
            </a:r>
            <a:r>
              <a:rPr lang="en-US" altLang="zh-CN" dirty="0" err="1">
                <a:solidFill>
                  <a:srgbClr val="00B050"/>
                </a:solidFill>
              </a:rPr>
              <a:t>·</a:t>
            </a:r>
            <a:r>
              <a:rPr lang="en-US" dirty="0" err="1">
                <a:solidFill>
                  <a:srgbClr val="00B050"/>
                </a:solidFill>
              </a:rPr>
              <a:t>log</a:t>
            </a:r>
            <a:r>
              <a:rPr lang="en-US" dirty="0">
                <a:solidFill>
                  <a:srgbClr val="00B050"/>
                </a:solidFill>
              </a:rPr>
              <a:t> n)  </a:t>
            </a:r>
            <a:r>
              <a:rPr lang="en-US" b="0" i="0" dirty="0">
                <a:solidFill>
                  <a:srgbClr val="00B050"/>
                </a:solidFill>
                <a:effectLst/>
                <a:latin typeface="-apple-system"/>
              </a:rPr>
              <a:t>O</a:t>
            </a:r>
            <a:r>
              <a:rPr lang="en-US" dirty="0">
                <a:solidFill>
                  <a:srgbClr val="00B050"/>
                </a:solidFill>
              </a:rPr>
              <a:t>(n</a:t>
            </a:r>
            <a:r>
              <a:rPr lang="en-US" baseline="30000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)   </a:t>
            </a:r>
            <a:r>
              <a:rPr lang="en-US" b="0" i="0" dirty="0">
                <a:solidFill>
                  <a:srgbClr val="00B050"/>
                </a:solidFill>
                <a:effectLst/>
                <a:latin typeface="-apple-system"/>
              </a:rPr>
              <a:t>O</a:t>
            </a:r>
            <a:r>
              <a:rPr lang="en-US" dirty="0">
                <a:solidFill>
                  <a:srgbClr val="00B050"/>
                </a:solidFill>
              </a:rPr>
              <a:t>(n</a:t>
            </a:r>
            <a:r>
              <a:rPr lang="en-US" baseline="30000" dirty="0">
                <a:solidFill>
                  <a:srgbClr val="00B050"/>
                </a:solidFill>
              </a:rPr>
              <a:t>3</a:t>
            </a:r>
            <a:r>
              <a:rPr lang="en-US" dirty="0">
                <a:solidFill>
                  <a:srgbClr val="00B050"/>
                </a:solidFill>
              </a:rPr>
              <a:t>)   </a:t>
            </a:r>
            <a:r>
              <a:rPr lang="en-US" b="0" i="0" dirty="0">
                <a:solidFill>
                  <a:srgbClr val="00B050"/>
                </a:solidFill>
                <a:effectLst/>
                <a:latin typeface="-apple-system"/>
              </a:rPr>
              <a:t>O</a:t>
            </a:r>
            <a:r>
              <a:rPr lang="en-US" dirty="0">
                <a:solidFill>
                  <a:srgbClr val="00B050"/>
                </a:solidFill>
              </a:rPr>
              <a:t>(2</a:t>
            </a:r>
            <a:r>
              <a:rPr lang="en-US" baseline="30000" dirty="0">
                <a:solidFill>
                  <a:srgbClr val="00B050"/>
                </a:solidFill>
              </a:rPr>
              <a:t>n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                                  </a:t>
            </a:r>
            <a:r>
              <a:rPr lang="en-US" dirty="0"/>
              <a:t>^^^^^^^^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                      </a:t>
            </a:r>
            <a:r>
              <a:rPr lang="en-US" dirty="0">
                <a:solidFill>
                  <a:srgbClr val="FF0000"/>
                </a:solidFill>
              </a:rPr>
              <a:t>(minimum upper bound)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l-GR" b="0" i="0" dirty="0">
                <a:solidFill>
                  <a:srgbClr val="00B050"/>
                </a:solidFill>
                <a:effectLst/>
                <a:latin typeface="-apple-system"/>
              </a:rPr>
              <a:t>Ω</a:t>
            </a:r>
            <a:r>
              <a:rPr lang="en-US" dirty="0">
                <a:solidFill>
                  <a:srgbClr val="00B050"/>
                </a:solidFill>
              </a:rPr>
              <a:t>(1)  </a:t>
            </a:r>
            <a:r>
              <a:rPr lang="el-GR" b="0" i="0" dirty="0">
                <a:solidFill>
                  <a:srgbClr val="00B050"/>
                </a:solidFill>
                <a:effectLst/>
                <a:latin typeface="-apple-system"/>
              </a:rPr>
              <a:t>Ω</a:t>
            </a:r>
            <a:r>
              <a:rPr lang="en-US" dirty="0">
                <a:solidFill>
                  <a:srgbClr val="00B050"/>
                </a:solidFill>
              </a:rPr>
              <a:t>(log n)  </a:t>
            </a:r>
            <a:r>
              <a:rPr lang="el-GR" b="0" i="0" dirty="0">
                <a:solidFill>
                  <a:srgbClr val="00B050"/>
                </a:solidFill>
                <a:effectLst/>
                <a:latin typeface="-apple-system"/>
              </a:rPr>
              <a:t>Ω</a:t>
            </a:r>
            <a:r>
              <a:rPr lang="en-US" dirty="0">
                <a:solidFill>
                  <a:srgbClr val="00B050"/>
                </a:solidFill>
              </a:rPr>
              <a:t>(n)  </a:t>
            </a:r>
            <a:r>
              <a:rPr lang="el-GR" b="0" i="0" dirty="0">
                <a:solidFill>
                  <a:srgbClr val="00B050"/>
                </a:solidFill>
                <a:effectLst/>
                <a:latin typeface="-apple-system"/>
              </a:rPr>
              <a:t>Ω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n</a:t>
            </a:r>
            <a:r>
              <a:rPr lang="en-US" altLang="zh-CN" dirty="0" err="1">
                <a:solidFill>
                  <a:srgbClr val="00B050"/>
                </a:solidFill>
              </a:rPr>
              <a:t>·</a:t>
            </a:r>
            <a:r>
              <a:rPr lang="en-US" dirty="0" err="1">
                <a:solidFill>
                  <a:srgbClr val="00B050"/>
                </a:solidFill>
              </a:rPr>
              <a:t>log</a:t>
            </a:r>
            <a:r>
              <a:rPr lang="en-US" dirty="0">
                <a:solidFill>
                  <a:srgbClr val="00B050"/>
                </a:solidFill>
              </a:rPr>
              <a:t> n)  </a:t>
            </a:r>
            <a:r>
              <a:rPr lang="el-GR" b="0" i="0" dirty="0">
                <a:solidFill>
                  <a:srgbClr val="232629"/>
                </a:solidFill>
                <a:effectLst/>
                <a:latin typeface="-apple-system"/>
              </a:rPr>
              <a:t>Ω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   </a:t>
            </a:r>
            <a:r>
              <a:rPr lang="el-GR" b="0" i="0" dirty="0">
                <a:solidFill>
                  <a:srgbClr val="232629"/>
                </a:solidFill>
                <a:effectLst/>
                <a:latin typeface="-apple-system"/>
              </a:rPr>
              <a:t>Ω</a:t>
            </a:r>
            <a:r>
              <a:rPr lang="en-US" dirty="0"/>
              <a:t>(n</a:t>
            </a:r>
            <a:r>
              <a:rPr lang="en-US" baseline="30000" dirty="0"/>
              <a:t>3</a:t>
            </a:r>
            <a:r>
              <a:rPr lang="en-US" dirty="0"/>
              <a:t>)   </a:t>
            </a:r>
            <a:r>
              <a:rPr lang="el-GR" b="0" i="0" dirty="0">
                <a:solidFill>
                  <a:srgbClr val="232629"/>
                </a:solidFill>
                <a:effectLst/>
                <a:latin typeface="-apple-system"/>
              </a:rPr>
              <a:t>Ω</a:t>
            </a:r>
            <a:r>
              <a:rPr lang="en-US" dirty="0"/>
              <a:t>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                                  </a:t>
            </a:r>
            <a:r>
              <a:rPr lang="en-US" dirty="0"/>
              <a:t>^^^^^^^^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                      </a:t>
            </a:r>
            <a:r>
              <a:rPr lang="en-US" dirty="0">
                <a:solidFill>
                  <a:srgbClr val="FF0000"/>
                </a:solidFill>
              </a:rPr>
              <a:t>(maximum lower bound)</a:t>
            </a:r>
            <a:endParaRPr lang="en-US" dirty="0"/>
          </a:p>
          <a:p>
            <a:r>
              <a:rPr lang="en-US" dirty="0"/>
              <a:t>The minimum upper bound and maximum lower bound meet </a:t>
            </a:r>
          </a:p>
          <a:p>
            <a:r>
              <a:rPr lang="en-US" dirty="0"/>
              <a:t>=&gt; f(n) is </a:t>
            </a:r>
            <a:r>
              <a:rPr lang="el-GR" i="0" dirty="0">
                <a:effectLst/>
                <a:latin typeface="-apple-system"/>
              </a:rPr>
              <a:t>Θ</a:t>
            </a:r>
            <a:r>
              <a:rPr lang="en-US" i="0" dirty="0">
                <a:effectLst/>
                <a:latin typeface="-apple-system"/>
              </a:rPr>
              <a:t>(</a:t>
            </a:r>
            <a:r>
              <a:rPr lang="en-US" dirty="0" err="1"/>
              <a:t>n</a:t>
            </a:r>
            <a:r>
              <a:rPr lang="en-US" altLang="zh-CN" dirty="0" err="1"/>
              <a:t>·</a:t>
            </a:r>
            <a:r>
              <a:rPr lang="en-US" dirty="0" err="1"/>
              <a:t>log</a:t>
            </a:r>
            <a:r>
              <a:rPr lang="en-US" dirty="0"/>
              <a:t> n)</a:t>
            </a:r>
          </a:p>
          <a:p>
            <a:endParaRPr 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1159163" y="3810596"/>
            <a:ext cx="723207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can’t meet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11098161" cy="5032375"/>
          </a:xfrm>
        </p:spPr>
        <p:txBody>
          <a:bodyPr>
            <a:normAutofit/>
          </a:bodyPr>
          <a:lstStyle/>
          <a:p>
            <a:r>
              <a:rPr lang="en-US" dirty="0"/>
              <a:t>For some algorithm f(n), assume we can prove the </a:t>
            </a:r>
            <a:r>
              <a:rPr lang="en-US" dirty="0">
                <a:solidFill>
                  <a:srgbClr val="00B050"/>
                </a:solidFill>
              </a:rPr>
              <a:t>greens</a:t>
            </a:r>
            <a:r>
              <a:rPr lang="en-US" dirty="0"/>
              <a:t>:</a:t>
            </a:r>
          </a:p>
          <a:p>
            <a:r>
              <a:rPr lang="en-US" dirty="0"/>
              <a:t>O(1)  O(log n)  O(n)  O(</a:t>
            </a:r>
            <a:r>
              <a:rPr lang="en-US" dirty="0" err="1"/>
              <a:t>n</a:t>
            </a:r>
            <a:r>
              <a:rPr lang="en-US" altLang="zh-CN" dirty="0" err="1"/>
              <a:t>·</a:t>
            </a:r>
            <a:r>
              <a:rPr lang="en-US" dirty="0" err="1"/>
              <a:t>log</a:t>
            </a:r>
            <a:r>
              <a:rPr lang="en-US" dirty="0"/>
              <a:t> n)  </a:t>
            </a:r>
            <a:r>
              <a:rPr lang="en-US" b="0" i="0" dirty="0">
                <a:solidFill>
                  <a:srgbClr val="00B050"/>
                </a:solidFill>
                <a:effectLst/>
                <a:latin typeface="-apple-system"/>
              </a:rPr>
              <a:t>O</a:t>
            </a:r>
            <a:r>
              <a:rPr lang="en-US" dirty="0">
                <a:solidFill>
                  <a:srgbClr val="00B050"/>
                </a:solidFill>
              </a:rPr>
              <a:t>(n</a:t>
            </a:r>
            <a:r>
              <a:rPr lang="en-US" baseline="30000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)   </a:t>
            </a:r>
            <a:r>
              <a:rPr lang="en-US" b="0" i="0" dirty="0">
                <a:solidFill>
                  <a:srgbClr val="00B050"/>
                </a:solidFill>
                <a:effectLst/>
                <a:latin typeface="-apple-system"/>
              </a:rPr>
              <a:t>O</a:t>
            </a:r>
            <a:r>
              <a:rPr lang="en-US" dirty="0">
                <a:solidFill>
                  <a:srgbClr val="00B050"/>
                </a:solidFill>
              </a:rPr>
              <a:t>(n</a:t>
            </a:r>
            <a:r>
              <a:rPr lang="en-US" baseline="30000" dirty="0">
                <a:solidFill>
                  <a:srgbClr val="00B050"/>
                </a:solidFill>
              </a:rPr>
              <a:t>3</a:t>
            </a:r>
            <a:r>
              <a:rPr lang="en-US" dirty="0">
                <a:solidFill>
                  <a:srgbClr val="00B050"/>
                </a:solidFill>
              </a:rPr>
              <a:t>)   </a:t>
            </a:r>
            <a:r>
              <a:rPr lang="en-US" b="0" i="0" dirty="0">
                <a:solidFill>
                  <a:srgbClr val="00B050"/>
                </a:solidFill>
                <a:effectLst/>
                <a:latin typeface="-apple-system"/>
              </a:rPr>
              <a:t>O</a:t>
            </a:r>
            <a:r>
              <a:rPr lang="en-US" dirty="0">
                <a:solidFill>
                  <a:srgbClr val="00B050"/>
                </a:solidFill>
              </a:rPr>
              <a:t>(2</a:t>
            </a:r>
            <a:r>
              <a:rPr lang="en-US" baseline="30000" dirty="0">
                <a:solidFill>
                  <a:srgbClr val="00B050"/>
                </a:solidFill>
              </a:rPr>
              <a:t>n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                                                     </a:t>
            </a:r>
            <a:r>
              <a:rPr lang="en-US" dirty="0"/>
              <a:t>^^^^^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                                      </a:t>
            </a:r>
            <a:r>
              <a:rPr lang="en-US" dirty="0">
                <a:solidFill>
                  <a:srgbClr val="FF0000"/>
                </a:solidFill>
              </a:rPr>
              <a:t>(minimum upper bound)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l-GR" b="0" i="0" dirty="0">
                <a:solidFill>
                  <a:srgbClr val="00B050"/>
                </a:solidFill>
                <a:effectLst/>
                <a:latin typeface="-apple-system"/>
              </a:rPr>
              <a:t>Ω</a:t>
            </a:r>
            <a:r>
              <a:rPr lang="en-US" dirty="0">
                <a:solidFill>
                  <a:srgbClr val="00B050"/>
                </a:solidFill>
              </a:rPr>
              <a:t>(1)  </a:t>
            </a:r>
            <a:r>
              <a:rPr lang="el-GR" b="0" i="0" dirty="0">
                <a:solidFill>
                  <a:srgbClr val="00B050"/>
                </a:solidFill>
                <a:effectLst/>
                <a:latin typeface="-apple-system"/>
              </a:rPr>
              <a:t>Ω</a:t>
            </a:r>
            <a:r>
              <a:rPr lang="en-US" dirty="0">
                <a:solidFill>
                  <a:srgbClr val="00B050"/>
                </a:solidFill>
              </a:rPr>
              <a:t>(log n)  </a:t>
            </a:r>
            <a:r>
              <a:rPr lang="el-GR" b="0" i="0" dirty="0">
                <a:solidFill>
                  <a:srgbClr val="00B050"/>
                </a:solidFill>
                <a:effectLst/>
                <a:latin typeface="-apple-system"/>
              </a:rPr>
              <a:t>Ω</a:t>
            </a:r>
            <a:r>
              <a:rPr lang="en-US" dirty="0">
                <a:solidFill>
                  <a:srgbClr val="00B050"/>
                </a:solidFill>
              </a:rPr>
              <a:t>(n)  </a:t>
            </a:r>
            <a:r>
              <a:rPr lang="el-GR" b="0" i="0" dirty="0">
                <a:solidFill>
                  <a:srgbClr val="00B050"/>
                </a:solidFill>
                <a:effectLst/>
                <a:latin typeface="-apple-system"/>
              </a:rPr>
              <a:t>Ω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n</a:t>
            </a:r>
            <a:r>
              <a:rPr lang="en-US" altLang="zh-CN" dirty="0" err="1">
                <a:solidFill>
                  <a:srgbClr val="00B050"/>
                </a:solidFill>
              </a:rPr>
              <a:t>·</a:t>
            </a:r>
            <a:r>
              <a:rPr lang="en-US" dirty="0" err="1">
                <a:solidFill>
                  <a:srgbClr val="00B050"/>
                </a:solidFill>
              </a:rPr>
              <a:t>log</a:t>
            </a:r>
            <a:r>
              <a:rPr lang="en-US" dirty="0">
                <a:solidFill>
                  <a:srgbClr val="00B050"/>
                </a:solidFill>
              </a:rPr>
              <a:t> n)  </a:t>
            </a:r>
            <a:r>
              <a:rPr lang="el-GR" b="0" i="0" dirty="0">
                <a:solidFill>
                  <a:srgbClr val="232629"/>
                </a:solidFill>
                <a:effectLst/>
                <a:latin typeface="-apple-system"/>
              </a:rPr>
              <a:t>Ω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   </a:t>
            </a:r>
            <a:r>
              <a:rPr lang="el-GR" b="0" i="0" dirty="0">
                <a:solidFill>
                  <a:srgbClr val="232629"/>
                </a:solidFill>
                <a:effectLst/>
                <a:latin typeface="-apple-system"/>
              </a:rPr>
              <a:t>Ω</a:t>
            </a:r>
            <a:r>
              <a:rPr lang="en-US" dirty="0"/>
              <a:t>(n</a:t>
            </a:r>
            <a:r>
              <a:rPr lang="en-US" baseline="30000" dirty="0"/>
              <a:t>3</a:t>
            </a:r>
            <a:r>
              <a:rPr lang="en-US" dirty="0"/>
              <a:t>)   </a:t>
            </a:r>
            <a:r>
              <a:rPr lang="el-GR" b="0" i="0" dirty="0">
                <a:solidFill>
                  <a:srgbClr val="232629"/>
                </a:solidFill>
                <a:effectLst/>
                <a:latin typeface="-apple-system"/>
              </a:rPr>
              <a:t>Ω</a:t>
            </a:r>
            <a:r>
              <a:rPr lang="en-US" dirty="0"/>
              <a:t>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                                  </a:t>
            </a:r>
            <a:r>
              <a:rPr lang="en-US" dirty="0"/>
              <a:t>^^^^^^^^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                      </a:t>
            </a:r>
            <a:r>
              <a:rPr lang="en-US" dirty="0">
                <a:solidFill>
                  <a:srgbClr val="FF0000"/>
                </a:solidFill>
              </a:rPr>
              <a:t>(maximum lower bound)</a:t>
            </a:r>
            <a:endParaRPr lang="en-US" dirty="0"/>
          </a:p>
          <a:p>
            <a:r>
              <a:rPr lang="en-US" dirty="0"/>
              <a:t>The minimum upper bound and maximum lower bound don’t meet </a:t>
            </a:r>
          </a:p>
          <a:p>
            <a:r>
              <a:rPr lang="en-US" dirty="0"/>
              <a:t>=&gt;Usually, </a:t>
            </a:r>
            <a:r>
              <a:rPr lang="en-US" b="1" dirty="0"/>
              <a:t>just use the upper bound</a:t>
            </a:r>
            <a:r>
              <a:rPr lang="en-US" dirty="0"/>
              <a:t>. We will say f(n) is </a:t>
            </a:r>
            <a:r>
              <a:rPr lang="en-US" b="0" i="0" dirty="0">
                <a:effectLst/>
                <a:latin typeface="-apple-system"/>
              </a:rPr>
              <a:t>O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el-GR" i="0" dirty="0">
              <a:effectLst/>
              <a:latin typeface="-apple-system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1159163" y="3810596"/>
            <a:ext cx="723207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nice property for calculation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dirty="0">
                <a:solidFill>
                  <a:srgbClr val="FF0000"/>
                </a:solidFill>
              </a:rPr>
              <a:t>Big-Oh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Big-Omega</a:t>
            </a:r>
            <a:r>
              <a:rPr lang="en-US" altLang="zh-CN" dirty="0"/>
              <a:t>, we have: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Polynomial Rule: Only the biggest matter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Product Rule: the big multiplies the big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Sum Rule: the bigger of the two big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(Log Rule): Log only beats constant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(Exponential Rule): Exponential beats power functions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Problems(1)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Some O(1) operation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n;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Some O(1) operation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609600" y="3667432"/>
            <a:ext cx="692191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 Problems(1)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Some O(1) operation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n;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Some O(1) operation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矩形: 圆角 3"/>
          <p:cNvSpPr/>
          <p:nvPr/>
        </p:nvSpPr>
        <p:spPr>
          <a:xfrm>
            <a:off x="8141110" y="2330245"/>
            <a:ext cx="2448232" cy="9733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i="1" dirty="0">
                <a:solidFill>
                  <a:srgbClr val="374151"/>
                </a:solidFill>
              </a:rPr>
              <a:t>O</a:t>
            </a:r>
            <a:r>
              <a:rPr lang="en-US" sz="4000" dirty="0">
                <a:solidFill>
                  <a:srgbClr val="374151"/>
                </a:solidFill>
              </a:rPr>
              <a:t>(</a:t>
            </a:r>
            <a:r>
              <a:rPr lang="en-US" sz="4000" i="1" dirty="0">
                <a:solidFill>
                  <a:srgbClr val="374151"/>
                </a:solidFill>
              </a:rPr>
              <a:t>n</a:t>
            </a:r>
            <a:r>
              <a:rPr lang="en-US" sz="4000" dirty="0">
                <a:solidFill>
                  <a:srgbClr val="374151"/>
                </a:solidFill>
              </a:rPr>
              <a:t>)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8141110" y="4594122"/>
            <a:ext cx="2448232" cy="9733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0" i="1" dirty="0">
                <a:solidFill>
                  <a:srgbClr val="374151"/>
                </a:solidFill>
                <a:effectLst/>
              </a:rPr>
              <a:t>O</a:t>
            </a:r>
            <a:r>
              <a:rPr lang="en-US" sz="4000" b="0" i="0" dirty="0">
                <a:solidFill>
                  <a:srgbClr val="374151"/>
                </a:solidFill>
                <a:effectLst/>
              </a:rPr>
              <a:t>(</a:t>
            </a:r>
            <a:r>
              <a:rPr lang="en-US" sz="4000" b="0" i="1" dirty="0">
                <a:solidFill>
                  <a:srgbClr val="374151"/>
                </a:solidFill>
                <a:effectLst/>
              </a:rPr>
              <a:t>n</a:t>
            </a:r>
            <a:r>
              <a:rPr lang="en-US" sz="4000" b="0" i="1" baseline="30000" dirty="0">
                <a:solidFill>
                  <a:srgbClr val="374151"/>
                </a:solidFill>
                <a:effectLst/>
              </a:rPr>
              <a:t>2</a:t>
            </a:r>
            <a:r>
              <a:rPr lang="en-US" sz="4000" b="0" i="0" dirty="0">
                <a:solidFill>
                  <a:srgbClr val="374151"/>
                </a:solidFill>
                <a:effectLst/>
              </a:rPr>
              <a:t>)</a:t>
            </a:r>
            <a:endParaRPr lang="en-US" sz="40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609600" y="3667432"/>
            <a:ext cx="692191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 Problems(2)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=(n/2)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Some O(1) operation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(n &gt;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(n %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res = res * a;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a * a;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 = n / 2;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38200" y="3588774"/>
            <a:ext cx="692191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Q3MWY1MzFmNGU4MzY4ODA4ZGFjYzk2OTYzZmZmN2M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357</TotalTime>
  <Words>1347</Words>
  <Application>Microsoft Office PowerPoint</Application>
  <PresentationFormat>宽屏</PresentationFormat>
  <Paragraphs>161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-apple-system</vt:lpstr>
      <vt:lpstr>Söhne</vt:lpstr>
      <vt:lpstr>Arial</vt:lpstr>
      <vt:lpstr>Calibri</vt:lpstr>
      <vt:lpstr>Calibri Light</vt:lpstr>
      <vt:lpstr>Consolas</vt:lpstr>
      <vt:lpstr>Times New Roman</vt:lpstr>
      <vt:lpstr>Wingdings</vt:lpstr>
      <vt:lpstr>Office 主题​​</vt:lpstr>
      <vt:lpstr>CSC3100 Data Structures Tutorial 3</vt:lpstr>
      <vt:lpstr>Contents</vt:lpstr>
      <vt:lpstr>1. Asymptotic Analysis</vt:lpstr>
      <vt:lpstr>If meet </vt:lpstr>
      <vt:lpstr>If can’t meet</vt:lpstr>
      <vt:lpstr>Some nice property for calculation</vt:lpstr>
      <vt:lpstr>Practice Problems(1)</vt:lpstr>
      <vt:lpstr>Practice Problems(1)</vt:lpstr>
      <vt:lpstr>Practice Problems(2)</vt:lpstr>
      <vt:lpstr>Practice Problems(2)</vt:lpstr>
      <vt:lpstr>Practice Problems(3)</vt:lpstr>
      <vt:lpstr>Practice Problems(3)</vt:lpstr>
      <vt:lpstr>2. Complexity analysis for recursion and divide-and-conquer</vt:lpstr>
      <vt:lpstr>PowerPoint 演示文稿</vt:lpstr>
      <vt:lpstr>PowerPoint 演示文稿</vt:lpstr>
      <vt:lpstr>Question a-f: Use Master’s Theorem.</vt:lpstr>
      <vt:lpstr>Question g: Expand the recursion</vt:lpstr>
      <vt:lpstr>Question g: Expand the recursion (details)</vt:lpstr>
      <vt:lpstr>Look back: An example that upper/lower bounds does not meet (Will not be in exam)</vt:lpstr>
      <vt:lpstr>PowerPoint 演示文稿</vt:lpstr>
      <vt:lpstr>Coding Question: Insertion Sort</vt:lpstr>
      <vt:lpstr>How It Works:            average: O(n^2)  best: O(n)  worst: O(n^2)</vt:lpstr>
      <vt:lpstr>Thank you for coming!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CSC3100 Data Structures Tutorial 3</dc:title>
  <dc:creator>Lai Wei (SDS, 120090485)</dc:creator>
  <cp:lastModifiedBy>Wenjie Feng (SDS, 122090112)</cp:lastModifiedBy>
  <cp:revision>13</cp:revision>
  <dcterms:created xsi:type="dcterms:W3CDTF">2023-09-23T06:29:00Z</dcterms:created>
  <dcterms:modified xsi:type="dcterms:W3CDTF">2024-09-22T09:16:01Z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7F9CAE0C78B24DD99912D47AE68D17BA_12</vt:lpwstr>
  </property>
  <property fmtid="{D5CDD505-2E9C-101B-9397-08002B2CF9AE}" pid="3" name="KSOProductBuildVer">
    <vt:lpwstr>2052-12.1.0.16120</vt:lpwstr>
  </property>
</Properties>
</file>