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7077075" cy="93837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7" autoAdjust="0"/>
    <p:restoredTop sz="94660"/>
  </p:normalViewPr>
  <p:slideViewPr>
    <p:cSldViewPr snapToGrid="0">
      <p:cViewPr varScale="1">
        <p:scale>
          <a:sx n="81" d="100"/>
          <a:sy n="81" d="100"/>
        </p:scale>
        <p:origin x="1819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85FD9-73E9-4662-9A33-270BCE8599E1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73163"/>
            <a:ext cx="4222750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516438"/>
            <a:ext cx="5661025" cy="36941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C6905-A04E-4DF0-BF9D-602143EC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4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03ADC-0F47-419C-AAED-91253E08E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38EC4-7770-4315-A5CF-F36381F00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8AE1A-FA38-4446-94A9-A86D30211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2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06C1A-0C60-4C07-9E24-AA09C8B6F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20F82-A768-453F-9EBC-6C1D8D032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EBD60-92F9-4B29-A0D0-A0E4F19FE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50E7B-9AB3-406A-BE8B-DC70624F3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1E95D-30B2-4194-B072-33CCF3D79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FFB1A-FAB0-4FE0-8EB8-137A11E51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B0E49-64D1-49C2-A47E-82DB7F917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81EEC-A6AC-44E9-8A45-9F761CC85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13F70CE-0AF4-42C0-91B5-57BC817BE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277585" y="203880"/>
            <a:ext cx="83439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1.  Given the following key values,  show what the data structures would look like after insertions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            12, 53, 130, 23, 121, 114, 4, 123, 27, 21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(no preprocessing necessary:  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baseline="-25000" dirty="0"/>
              <a:t> </a:t>
            </a:r>
            <a:r>
              <a:rPr lang="en-US" sz="1600" dirty="0"/>
              <a:t>= key)</a:t>
            </a:r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3048000" y="-80963"/>
            <a:ext cx="176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Hashing Lab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30200" y="1016905"/>
            <a:ext cx="4708340" cy="40318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Tx/>
              <a:buAutoNum type="alphaLcPeriod"/>
              <a:defRPr/>
            </a:pPr>
            <a:r>
              <a:rPr lang="en-US" sz="1600" dirty="0"/>
              <a:t>Linear array of 10 elements using division hashing</a:t>
            </a:r>
          </a:p>
          <a:p>
            <a:pPr>
              <a:defRPr/>
            </a:pPr>
            <a:r>
              <a:rPr lang="en-US" sz="1600" dirty="0"/>
              <a:t>and the linear-quotient collision path algorithm</a:t>
            </a:r>
          </a:p>
          <a:p>
            <a:pPr>
              <a:defRPr/>
            </a:pPr>
            <a:r>
              <a:rPr lang="en-US" sz="1600" dirty="0"/>
              <a:t>N = 13, 4k+3 prime = </a:t>
            </a:r>
            <a:r>
              <a:rPr lang="en-US" sz="1600" b="1" dirty="0"/>
              <a:t>19</a:t>
            </a:r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r>
              <a:rPr lang="en-US" sz="1600" b="1" dirty="0" err="1"/>
              <a:t>LQHashing</a:t>
            </a:r>
            <a:r>
              <a:rPr lang="en-US" sz="1600" b="1" dirty="0"/>
              <a:t>:</a:t>
            </a:r>
          </a:p>
          <a:p>
            <a:pPr>
              <a:defRPr/>
            </a:pPr>
            <a:r>
              <a:rPr lang="en-US" sz="1600" dirty="0"/>
              <a:t>1.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</a:t>
            </a:r>
            <a:r>
              <a:rPr lang="en-US" sz="1600" dirty="0" err="1"/>
              <a:t>pk</a:t>
            </a:r>
            <a:r>
              <a:rPr lang="en-US" sz="1600" dirty="0"/>
              <a:t> % N</a:t>
            </a:r>
          </a:p>
          <a:p>
            <a:pPr>
              <a:defRPr/>
            </a:pPr>
            <a:r>
              <a:rPr lang="en-US" sz="1600" dirty="0"/>
              <a:t>2. q=</a:t>
            </a:r>
            <a:r>
              <a:rPr lang="en-US" sz="1600" dirty="0" err="1"/>
              <a:t>pk</a:t>
            </a:r>
            <a:r>
              <a:rPr lang="en-US" sz="1600" dirty="0"/>
              <a:t>/N</a:t>
            </a:r>
          </a:p>
          <a:p>
            <a:pPr>
              <a:defRPr/>
            </a:pPr>
            <a:r>
              <a:rPr lang="en-US" sz="1600" dirty="0"/>
              <a:t>    if (</a:t>
            </a:r>
            <a:r>
              <a:rPr lang="en-US" sz="1600" dirty="0" err="1"/>
              <a:t>q%N</a:t>
            </a:r>
            <a:r>
              <a:rPr lang="en-US" sz="1600" dirty="0"/>
              <a:t> != 0)</a:t>
            </a:r>
          </a:p>
          <a:p>
            <a:pPr>
              <a:defRPr/>
            </a:pPr>
            <a:r>
              <a:rPr lang="en-US" sz="1600" dirty="0"/>
              <a:t>        offset = q</a:t>
            </a:r>
          </a:p>
          <a:p>
            <a:pPr>
              <a:defRPr/>
            </a:pPr>
            <a:r>
              <a:rPr lang="en-US" sz="1600" dirty="0"/>
              <a:t>    else</a:t>
            </a:r>
          </a:p>
          <a:p>
            <a:pPr>
              <a:defRPr/>
            </a:pPr>
            <a:r>
              <a:rPr lang="en-US" sz="1600" dirty="0"/>
              <a:t>        offset = 4k+3 prime</a:t>
            </a:r>
          </a:p>
          <a:p>
            <a:pPr>
              <a:defRPr/>
            </a:pPr>
            <a:r>
              <a:rPr lang="en-US" sz="1600" dirty="0"/>
              <a:t>3. While collisions:</a:t>
            </a:r>
          </a:p>
          <a:p>
            <a:pPr>
              <a:defRPr/>
            </a:pPr>
            <a:r>
              <a:rPr lang="en-US" sz="1600" dirty="0"/>
              <a:t>        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200" baseline="30000" dirty="0"/>
              <a:t>’</a:t>
            </a:r>
            <a:r>
              <a:rPr lang="en-US" sz="1600" dirty="0"/>
              <a:t> = (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+ offset) % N</a:t>
            </a:r>
          </a:p>
          <a:p>
            <a:pPr>
              <a:defRPr/>
            </a:pPr>
            <a:r>
              <a:rPr lang="en-US" sz="1600" dirty="0"/>
              <a:t>4. Set Array[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]=key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292555" y="1942419"/>
            <a:ext cx="2408238" cy="2678566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056" name="Rectangle 29"/>
          <p:cNvSpPr>
            <a:spLocks noChangeArrowheads="1"/>
          </p:cNvSpPr>
          <p:nvPr/>
        </p:nvSpPr>
        <p:spPr bwMode="auto">
          <a:xfrm>
            <a:off x="3145532" y="1640108"/>
            <a:ext cx="1277937" cy="329112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21012" y="1923809"/>
            <a:ext cx="784626" cy="3046988"/>
            <a:chOff x="5763485" y="1746270"/>
            <a:chExt cx="784626" cy="3046988"/>
          </a:xfrm>
        </p:grpSpPr>
        <p:grpSp>
          <p:nvGrpSpPr>
            <p:cNvPr id="2058" name="Group 2"/>
            <p:cNvGrpSpPr>
              <a:grpSpLocks/>
            </p:cNvGrpSpPr>
            <p:nvPr/>
          </p:nvGrpSpPr>
          <p:grpSpPr bwMode="auto">
            <a:xfrm>
              <a:off x="6088513" y="1753437"/>
              <a:ext cx="459598" cy="2952978"/>
              <a:chOff x="5427641" y="1844409"/>
              <a:chExt cx="460133" cy="2953092"/>
            </a:xfrm>
          </p:grpSpPr>
          <p:sp>
            <p:nvSpPr>
              <p:cNvPr id="2060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61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62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63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2064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2065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66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67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68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70" name="Rectangle 17"/>
              <p:cNvSpPr>
                <a:spLocks noChangeArrowheads="1"/>
              </p:cNvSpPr>
              <p:nvPr/>
            </p:nvSpPr>
            <p:spPr bwMode="auto">
              <a:xfrm>
                <a:off x="5427643" y="389466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72" name="Rectangle 19"/>
              <p:cNvSpPr>
                <a:spLocks noChangeArrowheads="1"/>
              </p:cNvSpPr>
              <p:nvPr/>
            </p:nvSpPr>
            <p:spPr bwMode="auto">
              <a:xfrm>
                <a:off x="5432410" y="457073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9" name="Rectangle 17">
                <a:extLst>
                  <a:ext uri="{FF2B5EF4-FFF2-40B4-BE49-F238E27FC236}">
                    <a16:creationId xmlns:a16="http://schemas.microsoft.com/office/drawing/2014/main" id="{107104DF-63F5-4F80-A6B0-1B432C54E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3" y="4117152"/>
                <a:ext cx="451942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8" name="Rectangle 17">
                <a:extLst>
                  <a:ext uri="{FF2B5EF4-FFF2-40B4-BE49-F238E27FC236}">
                    <a16:creationId xmlns:a16="http://schemas.microsoft.com/office/drawing/2014/main" id="{FC644859-110E-4ED1-933E-C4BD51B12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0" y="4346443"/>
                <a:ext cx="452620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059" name="TextBox 27"/>
            <p:cNvSpPr txBox="1">
              <a:spLocks noChangeArrowheads="1"/>
            </p:cNvSpPr>
            <p:nvPr/>
          </p:nvSpPr>
          <p:spPr bwMode="auto">
            <a:xfrm>
              <a:off x="5763485" y="1746270"/>
              <a:ext cx="364202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12</a:t>
              </a:r>
            </a:p>
          </p:txBody>
        </p:sp>
      </p:grp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076634" y="1004052"/>
            <a:ext cx="3715674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+mj-lt"/>
              <a:buAutoNum type="alphaLcPeriod" startAt="2"/>
              <a:defRPr/>
            </a:pPr>
            <a:r>
              <a:rPr lang="en-US" sz="1600" dirty="0"/>
              <a:t>Bucket hashing of 10 elements (N=10)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(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dirty="0"/>
              <a:t>) % N</a:t>
            </a:r>
          </a:p>
          <a:p>
            <a:pPr marL="342900" indent="-342900">
              <a:buFont typeface="+mj-lt"/>
              <a:buAutoNum type="alphaLcPeriod" startAt="2"/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226902" y="1743523"/>
            <a:ext cx="3084341" cy="276316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389336" y="2003678"/>
            <a:ext cx="690119" cy="2362185"/>
            <a:chOff x="5853253" y="1746270"/>
            <a:chExt cx="690119" cy="2362185"/>
          </a:xfrm>
        </p:grpSpPr>
        <p:grpSp>
          <p:nvGrpSpPr>
            <p:cNvPr id="35" name="Group 2"/>
            <p:cNvGrpSpPr>
              <a:grpSpLocks/>
            </p:cNvGrpSpPr>
            <p:nvPr/>
          </p:nvGrpSpPr>
          <p:grpSpPr bwMode="auto">
            <a:xfrm>
              <a:off x="6088531" y="1753437"/>
              <a:ext cx="454841" cy="2292347"/>
              <a:chOff x="5427641" y="1844409"/>
              <a:chExt cx="455369" cy="2292433"/>
            </a:xfrm>
          </p:grpSpPr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8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9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1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2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3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4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5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6" name="Rectangle 16"/>
              <p:cNvSpPr>
                <a:spLocks noChangeArrowheads="1"/>
              </p:cNvSpPr>
              <p:nvPr/>
            </p:nvSpPr>
            <p:spPr bwMode="auto">
              <a:xfrm>
                <a:off x="5427643" y="3910080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</p:grpSp>
        <p:sp>
          <p:nvSpPr>
            <p:cNvPr id="36" name="TextBox 27"/>
            <p:cNvSpPr txBox="1">
              <a:spLocks noChangeArrowheads="1"/>
            </p:cNvSpPr>
            <p:nvPr/>
          </p:nvSpPr>
          <p:spPr bwMode="auto">
            <a:xfrm>
              <a:off x="5853253" y="1746270"/>
              <a:ext cx="274434" cy="2362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752600" y="1600200"/>
            <a:ext cx="434340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46482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004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6096000" y="16002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1752600" y="2743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200400" y="1676400"/>
            <a:ext cx="1600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Linear array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(Length of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Collision Path +1)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4724400" y="1676400"/>
            <a:ext cx="137953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Buckets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(# of elements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in  linked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compared)</a:t>
            </a:r>
          </a:p>
        </p:txBody>
      </p:sp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2057400" y="1676400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Key</a:t>
            </a:r>
          </a:p>
        </p:txBody>
      </p:sp>
      <p:sp>
        <p:nvSpPr>
          <p:cNvPr id="4106" name="Text Box 11"/>
          <p:cNvSpPr txBox="1">
            <a:spLocks noChangeArrowheads="1"/>
          </p:cNvSpPr>
          <p:nvPr/>
        </p:nvSpPr>
        <p:spPr bwMode="auto">
          <a:xfrm>
            <a:off x="1828800" y="1219200"/>
            <a:ext cx="411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Number of comparisons to retrieve this element</a:t>
            </a:r>
          </a:p>
        </p:txBody>
      </p:sp>
      <p:sp>
        <p:nvSpPr>
          <p:cNvPr id="4107" name="Line 12"/>
          <p:cNvSpPr>
            <a:spLocks noChangeShapeType="1"/>
          </p:cNvSpPr>
          <p:nvPr/>
        </p:nvSpPr>
        <p:spPr bwMode="auto">
          <a:xfrm>
            <a:off x="1752600" y="41910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>
            <a:off x="1752600" y="32004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1752600" y="3657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"/>
          <p:cNvSpPr>
            <a:spLocks noChangeShapeType="1"/>
          </p:cNvSpPr>
          <p:nvPr/>
        </p:nvSpPr>
        <p:spPr bwMode="auto">
          <a:xfrm>
            <a:off x="1752600" y="5181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6"/>
          <p:cNvSpPr>
            <a:spLocks noChangeShapeType="1"/>
          </p:cNvSpPr>
          <p:nvPr/>
        </p:nvSpPr>
        <p:spPr bwMode="auto">
          <a:xfrm>
            <a:off x="1752600" y="4648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Text Box 17"/>
          <p:cNvSpPr txBox="1">
            <a:spLocks noChangeArrowheads="1"/>
          </p:cNvSpPr>
          <p:nvPr/>
        </p:nvSpPr>
        <p:spPr bwMode="auto">
          <a:xfrm>
            <a:off x="2041525" y="2805113"/>
            <a:ext cx="203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54		</a:t>
            </a:r>
          </a:p>
        </p:txBody>
      </p:sp>
      <p:sp>
        <p:nvSpPr>
          <p:cNvPr id="4113" name="Text Box 18"/>
          <p:cNvSpPr txBox="1">
            <a:spLocks noChangeArrowheads="1"/>
          </p:cNvSpPr>
          <p:nvPr/>
        </p:nvSpPr>
        <p:spPr bwMode="auto">
          <a:xfrm>
            <a:off x="2041525" y="3262313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135</a:t>
            </a:r>
          </a:p>
        </p:txBody>
      </p:sp>
      <p:sp>
        <p:nvSpPr>
          <p:cNvPr id="4114" name="Text Box 19"/>
          <p:cNvSpPr txBox="1">
            <a:spLocks noChangeArrowheads="1"/>
          </p:cNvSpPr>
          <p:nvPr/>
        </p:nvSpPr>
        <p:spPr bwMode="auto">
          <a:xfrm>
            <a:off x="2041072" y="383063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114	</a:t>
            </a:r>
          </a:p>
        </p:txBody>
      </p:sp>
      <p:sp>
        <p:nvSpPr>
          <p:cNvPr id="4115" name="Text Box 20"/>
          <p:cNvSpPr txBox="1">
            <a:spLocks noChangeArrowheads="1"/>
          </p:cNvSpPr>
          <p:nvPr/>
        </p:nvSpPr>
        <p:spPr bwMode="auto">
          <a:xfrm>
            <a:off x="2057400" y="4287838"/>
            <a:ext cx="203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49                               </a:t>
            </a:r>
          </a:p>
        </p:txBody>
      </p:sp>
      <p:sp>
        <p:nvSpPr>
          <p:cNvPr id="4116" name="Text Box 21"/>
          <p:cNvSpPr txBox="1">
            <a:spLocks noChangeArrowheads="1"/>
          </p:cNvSpPr>
          <p:nvPr/>
        </p:nvSpPr>
        <p:spPr bwMode="auto">
          <a:xfrm>
            <a:off x="2057400" y="4745038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174</a:t>
            </a:r>
          </a:p>
        </p:txBody>
      </p:sp>
      <p:sp>
        <p:nvSpPr>
          <p:cNvPr id="4117" name="Text Box 22"/>
          <p:cNvSpPr txBox="1">
            <a:spLocks noChangeArrowheads="1"/>
          </p:cNvSpPr>
          <p:nvPr/>
        </p:nvSpPr>
        <p:spPr bwMode="auto">
          <a:xfrm>
            <a:off x="2075316" y="5287055"/>
            <a:ext cx="203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27		</a:t>
            </a:r>
          </a:p>
        </p:txBody>
      </p:sp>
      <p:sp>
        <p:nvSpPr>
          <p:cNvPr id="4118" name="Text Box 23"/>
          <p:cNvSpPr txBox="1">
            <a:spLocks noChangeArrowheads="1"/>
          </p:cNvSpPr>
          <p:nvPr/>
        </p:nvSpPr>
        <p:spPr bwMode="auto">
          <a:xfrm>
            <a:off x="838200" y="457200"/>
            <a:ext cx="3319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2.  Fill in the table based on exercise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230</Words>
  <Application>Microsoft Office PowerPoint</Application>
  <PresentationFormat>On-screen Show (4:3)</PresentationFormat>
  <Paragraphs>62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Times New Roman</vt:lpstr>
      <vt:lpstr>Default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Robert Alexander</cp:lastModifiedBy>
  <cp:revision>61</cp:revision>
  <cp:lastPrinted>2015-10-07T21:36:22Z</cp:lastPrinted>
  <dcterms:created xsi:type="dcterms:W3CDTF">2003-12-08T11:02:30Z</dcterms:created>
  <dcterms:modified xsi:type="dcterms:W3CDTF">2020-01-01T17:35:56Z</dcterms:modified>
</cp:coreProperties>
</file>