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74" r:id="rId13"/>
    <p:sldId id="273" r:id="rId14"/>
    <p:sldId id="268" r:id="rId15"/>
    <p:sldId id="269" r:id="rId16"/>
    <p:sldId id="266" r:id="rId17"/>
    <p:sldId id="270" r:id="rId18"/>
    <p:sldId id="275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4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F0CD6F-19DE-4D89-9A89-1932DB2687E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58CC10-22A6-40E0-9880-27AE6280C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5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labs.com/promql-cheat-shee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3B0AAC-0CAA-4D86-B73A-B2F36DCDF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1" y="639097"/>
            <a:ext cx="4524374" cy="36860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Prometheus and       Grafana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5938B1-1EE8-49E3-86E2-117E42B2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4455621"/>
            <a:ext cx="4024445" cy="1238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An Introduction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F39BF84-6F83-4FCE-A694-86C1A0D6A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0" y="1623642"/>
            <a:ext cx="3039446" cy="3039446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E766AAE-7F1E-4286-8B61-422DDF73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54" y="1630662"/>
            <a:ext cx="3048269" cy="3025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697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D50A-EB66-472A-AEE3-C1D37A32E9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149" y="287049"/>
            <a:ext cx="10058400" cy="57308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Job and Instances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DE55-158F-4E66-AEDB-4C290A88D0FA}"/>
              </a:ext>
            </a:extLst>
          </p:cNvPr>
          <p:cNvSpPr txBox="1"/>
          <p:nvPr/>
        </p:nvSpPr>
        <p:spPr>
          <a:xfrm>
            <a:off x="385669" y="1242623"/>
            <a:ext cx="114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Prometheus, an instance is a single target you can scrape.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collection of instances with the same purpose in called a job.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6FE5F-A8C0-4051-A108-952439B7E7B2}"/>
              </a:ext>
            </a:extLst>
          </p:cNvPr>
          <p:cNvSpPr txBox="1"/>
          <p:nvPr/>
        </p:nvSpPr>
        <p:spPr>
          <a:xfrm>
            <a:off x="2601712" y="2540651"/>
            <a:ext cx="26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Demo-Application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53BCD-1845-4946-8D57-97CF0BA3782D}"/>
              </a:ext>
            </a:extLst>
          </p:cNvPr>
          <p:cNvSpPr txBox="1"/>
          <p:nvPr/>
        </p:nvSpPr>
        <p:spPr>
          <a:xfrm>
            <a:off x="2601712" y="3194775"/>
            <a:ext cx="301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A :  1.2.3.4:8080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B :  5.6.7.8:8080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C:  localhost:8080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F8297-2F8A-41EB-8385-F79A5F4D951A}"/>
              </a:ext>
            </a:extLst>
          </p:cNvPr>
          <p:cNvCxnSpPr>
            <a:cxnSpLocks/>
          </p:cNvCxnSpPr>
          <p:nvPr/>
        </p:nvCxnSpPr>
        <p:spPr>
          <a:xfrm>
            <a:off x="1837678" y="2771483"/>
            <a:ext cx="7640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B0F4B8-2209-4429-8C4D-6EEE11E57CBF}"/>
              </a:ext>
            </a:extLst>
          </p:cNvPr>
          <p:cNvSpPr txBox="1"/>
          <p:nvPr/>
        </p:nvSpPr>
        <p:spPr>
          <a:xfrm>
            <a:off x="357187" y="2540651"/>
            <a:ext cx="151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Job Name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3B469A-4047-46C2-B64D-F67F4C01BB0A}"/>
              </a:ext>
            </a:extLst>
          </p:cNvPr>
          <p:cNvCxnSpPr>
            <a:cxnSpLocks/>
          </p:cNvCxnSpPr>
          <p:nvPr/>
        </p:nvCxnSpPr>
        <p:spPr>
          <a:xfrm>
            <a:off x="5621137" y="3918182"/>
            <a:ext cx="7640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18C11C-3049-41E8-8DED-DDACBC00002E}"/>
              </a:ext>
            </a:extLst>
          </p:cNvPr>
          <p:cNvCxnSpPr>
            <a:cxnSpLocks/>
          </p:cNvCxnSpPr>
          <p:nvPr/>
        </p:nvCxnSpPr>
        <p:spPr>
          <a:xfrm>
            <a:off x="5621137" y="4514465"/>
            <a:ext cx="7640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FC816A-FE6D-4712-B58D-2E66E9D550B9}"/>
              </a:ext>
            </a:extLst>
          </p:cNvPr>
          <p:cNvCxnSpPr>
            <a:cxnSpLocks/>
          </p:cNvCxnSpPr>
          <p:nvPr/>
        </p:nvCxnSpPr>
        <p:spPr>
          <a:xfrm>
            <a:off x="5621137" y="3358889"/>
            <a:ext cx="7640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C82B30-E3A7-4C02-B49B-78128EC7FE2F}"/>
              </a:ext>
            </a:extLst>
          </p:cNvPr>
          <p:cNvSpPr txBox="1"/>
          <p:nvPr/>
        </p:nvSpPr>
        <p:spPr>
          <a:xfrm>
            <a:off x="6570865" y="3174223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FC17E-98E2-41C9-90BD-C3125C475190}"/>
              </a:ext>
            </a:extLst>
          </p:cNvPr>
          <p:cNvSpPr txBox="1"/>
          <p:nvPr/>
        </p:nvSpPr>
        <p:spPr>
          <a:xfrm>
            <a:off x="6526476" y="3714613"/>
            <a:ext cx="84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D5D3B9-D6D1-4E2E-B4EF-F280352FBF29}"/>
              </a:ext>
            </a:extLst>
          </p:cNvPr>
          <p:cNvSpPr txBox="1"/>
          <p:nvPr/>
        </p:nvSpPr>
        <p:spPr>
          <a:xfrm>
            <a:off x="6526476" y="4280927"/>
            <a:ext cx="166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869E1EF-5D83-4FC3-9FF5-DEA78761E973}"/>
              </a:ext>
            </a:extLst>
          </p:cNvPr>
          <p:cNvSpPr/>
          <p:nvPr/>
        </p:nvSpPr>
        <p:spPr>
          <a:xfrm>
            <a:off x="8566951" y="2894120"/>
            <a:ext cx="266331" cy="175432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BD8021-AD16-452B-84FC-AEC5F9FAC71C}"/>
              </a:ext>
            </a:extLst>
          </p:cNvPr>
          <p:cNvSpPr txBox="1"/>
          <p:nvPr/>
        </p:nvSpPr>
        <p:spPr>
          <a:xfrm>
            <a:off x="8833282" y="3586617"/>
            <a:ext cx="87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403786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AFEB9-3CF9-4DB9-A134-7B28EC35D189}"/>
              </a:ext>
            </a:extLst>
          </p:cNvPr>
          <p:cNvSpPr txBox="1"/>
          <p:nvPr/>
        </p:nvSpPr>
        <p:spPr>
          <a:xfrm>
            <a:off x="417250" y="166936"/>
            <a:ext cx="692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Metrics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46DB3-8C36-4594-8567-172085E41916}"/>
              </a:ext>
            </a:extLst>
          </p:cNvPr>
          <p:cNvSpPr txBox="1"/>
          <p:nvPr/>
        </p:nvSpPr>
        <p:spPr>
          <a:xfrm>
            <a:off x="417250" y="1081336"/>
            <a:ext cx="11125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Counter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counter metrics type is used for any value that increases.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query the rate for counter metrics types (how fast the value increases).</a:t>
            </a:r>
          </a:p>
          <a:p>
            <a:endParaRPr lang="en-US" dirty="0"/>
          </a:p>
          <a:p>
            <a:r>
              <a:rPr lang="en-US" dirty="0"/>
              <a:t>e:g   Request count , Error count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2. Gauge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Gauge metrics type can be used for metrics that can increase and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use Gauge when you want to query the rate.</a:t>
            </a:r>
          </a:p>
          <a:p>
            <a:endParaRPr lang="en-US" dirty="0"/>
          </a:p>
          <a:p>
            <a:r>
              <a:rPr lang="en-US" dirty="0"/>
              <a:t>e:g    Memory usage, CPU usage, Number of request in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62213-6F28-4D00-96FC-018648072698}"/>
              </a:ext>
            </a:extLst>
          </p:cNvPr>
          <p:cNvSpPr txBox="1"/>
          <p:nvPr/>
        </p:nvSpPr>
        <p:spPr>
          <a:xfrm>
            <a:off x="648070" y="514905"/>
            <a:ext cx="104845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Histogram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histogram metrics type measure the frequency of value observations that falls into specific predefined category.</a:t>
            </a:r>
          </a:p>
          <a:p>
            <a:endParaRPr lang="en-US" sz="2000" dirty="0"/>
          </a:p>
          <a:p>
            <a:r>
              <a:rPr lang="en-US" sz="2000" dirty="0"/>
              <a:t>E:g request duration, </a:t>
            </a:r>
          </a:p>
          <a:p>
            <a:endParaRPr lang="en-US" sz="2000" dirty="0"/>
          </a:p>
          <a:p>
            <a:r>
              <a:rPr lang="en-US" sz="2000" dirty="0"/>
              <a:t>Observable value : 1s 1.5s 2s 3s</a:t>
            </a:r>
          </a:p>
          <a:p>
            <a:endParaRPr lang="en-US" sz="2000" dirty="0"/>
          </a:p>
          <a:p>
            <a:r>
              <a:rPr lang="en-US" sz="2000" dirty="0"/>
              <a:t>http_request_duration_seconds_bucket{le=“0.5”}   0</a:t>
            </a:r>
          </a:p>
          <a:p>
            <a:r>
              <a:rPr lang="en-US" sz="2000" dirty="0"/>
              <a:t>http_request_duration_seconds_bucket{le=“1”}   2   </a:t>
            </a:r>
          </a:p>
          <a:p>
            <a:r>
              <a:rPr lang="en-US" sz="2000" dirty="0"/>
              <a:t>http_request_duration_seconds_bucket{le=“2”}   2</a:t>
            </a:r>
          </a:p>
          <a:p>
            <a:r>
              <a:rPr lang="en-US" sz="2000" dirty="0"/>
              <a:t>http_request_duration_seconds_bucket{le=“3”}   3</a:t>
            </a:r>
          </a:p>
          <a:p>
            <a:r>
              <a:rPr lang="en-US" sz="2000" dirty="0"/>
              <a:t>http_request_duration_seconds_sum     7.5s</a:t>
            </a:r>
          </a:p>
          <a:p>
            <a:r>
              <a:rPr lang="en-US" sz="2000" dirty="0"/>
              <a:t>http_request_duration_seconds_count  4</a:t>
            </a:r>
          </a:p>
          <a:p>
            <a:endParaRPr lang="en-US" sz="20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FA6E41C-8DD8-457A-A7F8-57BB77BEA491}"/>
              </a:ext>
            </a:extLst>
          </p:cNvPr>
          <p:cNvSpPr/>
          <p:nvPr/>
        </p:nvSpPr>
        <p:spPr>
          <a:xfrm>
            <a:off x="6480699" y="3429000"/>
            <a:ext cx="248575" cy="17466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4023F-5B1F-41F1-AFB9-83E613725AB5}"/>
              </a:ext>
            </a:extLst>
          </p:cNvPr>
          <p:cNvSpPr txBox="1"/>
          <p:nvPr/>
        </p:nvSpPr>
        <p:spPr>
          <a:xfrm>
            <a:off x="6800294" y="4117675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421576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62213-6F28-4D00-96FC-018648072698}"/>
              </a:ext>
            </a:extLst>
          </p:cNvPr>
          <p:cNvSpPr txBox="1"/>
          <p:nvPr/>
        </p:nvSpPr>
        <p:spPr>
          <a:xfrm>
            <a:off x="648070" y="514905"/>
            <a:ext cx="10484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Summary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Summary metrics  type is similar to the histogram metrics type. It gives a summary of different categories.</a:t>
            </a:r>
          </a:p>
          <a:p>
            <a:endParaRPr lang="en-US" sz="2000" dirty="0"/>
          </a:p>
          <a:p>
            <a:r>
              <a:rPr lang="en-US" sz="2000" dirty="0"/>
              <a:t>E:g:  request duration, </a:t>
            </a:r>
          </a:p>
          <a:p>
            <a:endParaRPr lang="en-US" sz="2000" dirty="0"/>
          </a:p>
          <a:p>
            <a:r>
              <a:rPr lang="en-US" sz="2000" dirty="0"/>
              <a:t>Observable value : 1s 2s 3s</a:t>
            </a:r>
          </a:p>
          <a:p>
            <a:endParaRPr lang="en-US" sz="2000" dirty="0"/>
          </a:p>
          <a:p>
            <a:r>
              <a:rPr lang="en-US" sz="2000" dirty="0"/>
              <a:t>http_request_duration_seconds{quantile=“0.5”}     2</a:t>
            </a:r>
          </a:p>
          <a:p>
            <a:r>
              <a:rPr lang="en-US" sz="2000" dirty="0"/>
              <a:t>http_request_duration_seconds{quantile=“0.9”}     3   </a:t>
            </a:r>
          </a:p>
          <a:p>
            <a:r>
              <a:rPr lang="en-US" sz="2000" dirty="0"/>
              <a:t>http_request_duration_seconds{quantile=“0.99”}   3</a:t>
            </a:r>
          </a:p>
          <a:p>
            <a:r>
              <a:rPr lang="en-US" sz="2000" dirty="0"/>
              <a:t>http_request_duration_seconds_sum     7.5s</a:t>
            </a:r>
          </a:p>
          <a:p>
            <a:r>
              <a:rPr lang="en-US" sz="2000" dirty="0"/>
              <a:t>http_request_duration_seconds_count  4</a:t>
            </a:r>
          </a:p>
          <a:p>
            <a:endParaRPr lang="en-US" sz="20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FA6E41C-8DD8-457A-A7F8-57BB77BEA491}"/>
              </a:ext>
            </a:extLst>
          </p:cNvPr>
          <p:cNvSpPr/>
          <p:nvPr/>
        </p:nvSpPr>
        <p:spPr>
          <a:xfrm>
            <a:off x="6445188" y="3322468"/>
            <a:ext cx="248575" cy="17466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4023F-5B1F-41F1-AFB9-83E613725AB5}"/>
              </a:ext>
            </a:extLst>
          </p:cNvPr>
          <p:cNvSpPr txBox="1"/>
          <p:nvPr/>
        </p:nvSpPr>
        <p:spPr>
          <a:xfrm>
            <a:off x="6826927" y="4011143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403234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807BE-5772-4A79-A591-F9B506E0302F}"/>
              </a:ext>
            </a:extLst>
          </p:cNvPr>
          <p:cNvSpPr txBox="1"/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 Application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5C8F538B-578F-4C97-B7A3-A08D52A2C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996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5532F-55B8-4E6E-B645-DD7FE0AB0E11}"/>
              </a:ext>
            </a:extLst>
          </p:cNvPr>
          <p:cNvSpPr txBox="1"/>
          <p:nvPr/>
        </p:nvSpPr>
        <p:spPr>
          <a:xfrm>
            <a:off x="541538" y="363984"/>
            <a:ext cx="7483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Monitoring your Own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81FE8-B9D7-4859-BF82-5F87C893A656}"/>
              </a:ext>
            </a:extLst>
          </p:cNvPr>
          <p:cNvSpPr txBox="1"/>
          <p:nvPr/>
        </p:nvSpPr>
        <p:spPr>
          <a:xfrm>
            <a:off x="612559" y="1225118"/>
            <a:ext cx="1060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monitor your own applications, you have to use the client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client libraries to expose /metrics endpoint.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D6E82-37BE-4651-BF62-9E0E2A332998}"/>
              </a:ext>
            </a:extLst>
          </p:cNvPr>
          <p:cNvSpPr/>
          <p:nvPr/>
        </p:nvSpPr>
        <p:spPr>
          <a:xfrm>
            <a:off x="976544" y="2878584"/>
            <a:ext cx="2734322" cy="1100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A66230-C8D2-4D26-93F1-BA89EA7A6F8F}"/>
              </a:ext>
            </a:extLst>
          </p:cNvPr>
          <p:cNvCxnSpPr/>
          <p:nvPr/>
        </p:nvCxnSpPr>
        <p:spPr>
          <a:xfrm>
            <a:off x="3835153" y="3346882"/>
            <a:ext cx="24324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4519AD0-B514-4E22-B698-0D3FF76082EB}"/>
              </a:ext>
            </a:extLst>
          </p:cNvPr>
          <p:cNvSpPr/>
          <p:nvPr/>
        </p:nvSpPr>
        <p:spPr>
          <a:xfrm>
            <a:off x="6491056" y="2796466"/>
            <a:ext cx="2734322" cy="1100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Prometheus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A3B6F-AF84-469B-88FA-4916E3303D3E}"/>
              </a:ext>
            </a:extLst>
          </p:cNvPr>
          <p:cNvCxnSpPr>
            <a:cxnSpLocks/>
          </p:cNvCxnSpPr>
          <p:nvPr/>
        </p:nvCxnSpPr>
        <p:spPr>
          <a:xfrm>
            <a:off x="1438183" y="4110361"/>
            <a:ext cx="0" cy="1961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A8D6EC-78D5-47F1-8951-B5D7E5F543C3}"/>
              </a:ext>
            </a:extLst>
          </p:cNvPr>
          <p:cNvSpPr txBox="1"/>
          <p:nvPr/>
        </p:nvSpPr>
        <p:spPr>
          <a:xfrm>
            <a:off x="1686757" y="4225771"/>
            <a:ext cx="38351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client libraries.</a:t>
            </a: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 and initialize the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the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registered metrics throughout the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0DD0C-B70F-4564-BCA5-91BF5DC66288}"/>
              </a:ext>
            </a:extLst>
          </p:cNvPr>
          <p:cNvSpPr txBox="1"/>
          <p:nvPr/>
        </p:nvSpPr>
        <p:spPr>
          <a:xfrm>
            <a:off x="4498018" y="2902999"/>
            <a:ext cx="11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/metrics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BF12D9A-ABF4-4C6A-8D4D-B98C1EDC2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56" y="4287863"/>
            <a:ext cx="4134483" cy="18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5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DC873-9EFC-48CA-95C2-9248422C2EC1}"/>
              </a:ext>
            </a:extLst>
          </p:cNvPr>
          <p:cNvSpPr txBox="1"/>
          <p:nvPr/>
        </p:nvSpPr>
        <p:spPr>
          <a:xfrm>
            <a:off x="702816" y="383477"/>
            <a:ext cx="6658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Grafana And PromQL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F6EA806-DDCB-46C2-85A8-61B02505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766" y="213065"/>
            <a:ext cx="1048710" cy="1048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04A2C-29EB-498B-A2BD-347DF08828D8}"/>
              </a:ext>
            </a:extLst>
          </p:cNvPr>
          <p:cNvSpPr txBox="1"/>
          <p:nvPr/>
        </p:nvSpPr>
        <p:spPr>
          <a:xfrm>
            <a:off x="790575" y="1515130"/>
            <a:ext cx="7400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Grafana is an open-source interactive visualization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Grafana can be used along with Prometheus to visualize the metrics we exposed.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DE4F1-1417-470C-BBF0-319FD0F21E35}"/>
              </a:ext>
            </a:extLst>
          </p:cNvPr>
          <p:cNvSpPr/>
          <p:nvPr/>
        </p:nvSpPr>
        <p:spPr>
          <a:xfrm>
            <a:off x="1047750" y="3343275"/>
            <a:ext cx="1676400" cy="17049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99D8C9-2301-468C-A986-2EC8D8DB6FE5}"/>
              </a:ext>
            </a:extLst>
          </p:cNvPr>
          <p:cNvCxnSpPr>
            <a:cxnSpLocks/>
          </p:cNvCxnSpPr>
          <p:nvPr/>
        </p:nvCxnSpPr>
        <p:spPr>
          <a:xfrm>
            <a:off x="2958389" y="3920380"/>
            <a:ext cx="1540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E0DC09-AF2F-4D0F-8516-33895FABCE3D}"/>
              </a:ext>
            </a:extLst>
          </p:cNvPr>
          <p:cNvSpPr txBox="1"/>
          <p:nvPr/>
        </p:nvSpPr>
        <p:spPr>
          <a:xfrm>
            <a:off x="3243069" y="343819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/metrics</a:t>
            </a: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D9069E29-ED00-43D6-9542-82E91AC9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95" y="3262336"/>
            <a:ext cx="1217035" cy="120790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CB99392-32B8-43FF-AEDB-A7613248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4707797"/>
            <a:ext cx="3044922" cy="136000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D41E1DF-345D-44C5-AFC3-9134152A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62" y="3345907"/>
            <a:ext cx="1048710" cy="104871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C7D6A2-F1B0-4EAB-8655-61BC847DFCD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5448" y="3866290"/>
            <a:ext cx="2445214" cy="3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A04CF8-E12F-49B5-AE2B-D0E0E0462D2B}"/>
              </a:ext>
            </a:extLst>
          </p:cNvPr>
          <p:cNvSpPr txBox="1"/>
          <p:nvPr/>
        </p:nvSpPr>
        <p:spPr>
          <a:xfrm>
            <a:off x="6443718" y="3418248"/>
            <a:ext cx="17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PromQL Queries</a:t>
            </a:r>
          </a:p>
        </p:txBody>
      </p:sp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CCFD81DB-4C2D-490B-8F8D-973314BF8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01" y="4672785"/>
            <a:ext cx="2548113" cy="143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4E65F3-AA35-42FB-B7B3-7A8C42C6DFE6}"/>
              </a:ext>
            </a:extLst>
          </p:cNvPr>
          <p:cNvSpPr txBox="1"/>
          <p:nvPr/>
        </p:nvSpPr>
        <p:spPr>
          <a:xfrm>
            <a:off x="278535" y="263648"/>
            <a:ext cx="7684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PromQL</a:t>
            </a:r>
            <a:r>
              <a:rPr lang="en-US" sz="3200" b="1" dirty="0"/>
              <a:t> Examples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55D4E-B9B3-46B0-B98D-79C496B1B800}"/>
              </a:ext>
            </a:extLst>
          </p:cNvPr>
          <p:cNvSpPr txBox="1"/>
          <p:nvPr/>
        </p:nvSpPr>
        <p:spPr>
          <a:xfrm>
            <a:off x="399495" y="1127464"/>
            <a:ext cx="114255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Selecting a time series</a:t>
            </a:r>
          </a:p>
          <a:p>
            <a:endParaRPr lang="en-US" b="1" dirty="0"/>
          </a:p>
          <a:p>
            <a:r>
              <a:rPr lang="en-US" dirty="0"/>
              <a:t>http_request_total                   Selecting the time series with http_request_total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Filtering a time series by using labels</a:t>
            </a:r>
          </a:p>
          <a:p>
            <a:endParaRPr lang="en-US" dirty="0"/>
          </a:p>
          <a:p>
            <a:r>
              <a:rPr lang="en-US" dirty="0"/>
              <a:t>go_routines{job=“location-service”}                    Filter by the job name “location-service”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Selecting a range of values</a:t>
            </a:r>
          </a:p>
          <a:p>
            <a:endParaRPr lang="en-US" b="1" u="sng" dirty="0"/>
          </a:p>
          <a:p>
            <a:r>
              <a:rPr lang="en-US" dirty="0"/>
              <a:t>http_request_total[5m]                   Select 5-minute range of sample for the metrics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EF1A7B-4BAF-47B3-9AE3-974076916A87}"/>
              </a:ext>
            </a:extLst>
          </p:cNvPr>
          <p:cNvCxnSpPr/>
          <p:nvPr/>
        </p:nvCxnSpPr>
        <p:spPr>
          <a:xfrm>
            <a:off x="2530136" y="1882066"/>
            <a:ext cx="541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B39871-4EB4-4A9F-9E22-EA7BE296825A}"/>
              </a:ext>
            </a:extLst>
          </p:cNvPr>
          <p:cNvCxnSpPr>
            <a:cxnSpLocks/>
          </p:cNvCxnSpPr>
          <p:nvPr/>
        </p:nvCxnSpPr>
        <p:spPr>
          <a:xfrm>
            <a:off x="4039340" y="3213717"/>
            <a:ext cx="585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B6876F-AD63-4253-A942-5F7F0D692768}"/>
              </a:ext>
            </a:extLst>
          </p:cNvPr>
          <p:cNvCxnSpPr>
            <a:cxnSpLocks/>
          </p:cNvCxnSpPr>
          <p:nvPr/>
        </p:nvCxnSpPr>
        <p:spPr>
          <a:xfrm>
            <a:off x="2903267" y="4613026"/>
            <a:ext cx="585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6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DAD456-35F3-41AC-BFAB-B72784D4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54476"/>
              </p:ext>
            </p:extLst>
          </p:nvPr>
        </p:nvGraphicFramePr>
        <p:xfrm>
          <a:off x="416264" y="1003750"/>
          <a:ext cx="2921899" cy="437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1306679304"/>
                    </a:ext>
                  </a:extLst>
                </a:gridCol>
                <a:gridCol w="1056772">
                  <a:extLst>
                    <a:ext uri="{9D8B030D-6E8A-4147-A177-3AD203B41FA5}">
                      <a16:colId xmlns:a16="http://schemas.microsoft.com/office/drawing/2014/main" val="2669990380"/>
                    </a:ext>
                  </a:extLst>
                </a:gridCol>
                <a:gridCol w="1056772">
                  <a:extLst>
                    <a:ext uri="{9D8B030D-6E8A-4147-A177-3AD203B41FA5}">
                      <a16:colId xmlns:a16="http://schemas.microsoft.com/office/drawing/2014/main" val="3640511887"/>
                    </a:ext>
                  </a:extLst>
                </a:gridCol>
              </a:tblGrid>
              <a:tr h="572287">
                <a:tc>
                  <a:txBody>
                    <a:bodyPr/>
                    <a:lstStyle/>
                    <a:p>
                      <a:r>
                        <a:rPr lang="en-US" dirty="0"/>
                        <a:t>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22602"/>
                  </a:ext>
                </a:extLst>
              </a:tr>
              <a:tr h="572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74416"/>
                  </a:ext>
                </a:extLst>
              </a:tr>
              <a:tr h="572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16906"/>
                  </a:ext>
                </a:extLst>
              </a:tr>
              <a:tr h="572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780118"/>
                  </a:ext>
                </a:extLst>
              </a:tr>
              <a:tr h="572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26639"/>
                  </a:ext>
                </a:extLst>
              </a:tr>
              <a:tr h="572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03865"/>
                  </a:ext>
                </a:extLst>
              </a:tr>
              <a:tr h="5722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29737"/>
                  </a:ext>
                </a:extLst>
              </a:tr>
              <a:tr h="307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53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D32E72-9F42-4E56-B860-F6AE3A76EAED}"/>
              </a:ext>
            </a:extLst>
          </p:cNvPr>
          <p:cNvSpPr txBox="1"/>
          <p:nvPr/>
        </p:nvSpPr>
        <p:spPr>
          <a:xfrm>
            <a:off x="390202" y="5854250"/>
            <a:ext cx="29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count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99895-03D5-4C77-BE73-31077AFC1C6E}"/>
              </a:ext>
            </a:extLst>
          </p:cNvPr>
          <p:cNvSpPr txBox="1"/>
          <p:nvPr/>
        </p:nvSpPr>
        <p:spPr>
          <a:xfrm>
            <a:off x="416264" y="239697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rate() vs irate()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304C1-2C29-4EB4-A895-FF3958E1681A}"/>
              </a:ext>
            </a:extLst>
          </p:cNvPr>
          <p:cNvSpPr txBox="1"/>
          <p:nvPr/>
        </p:nvSpPr>
        <p:spPr>
          <a:xfrm>
            <a:off x="3915052" y="1003750"/>
            <a:ext cx="6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works for only counter metrics types. Don’t use it of gauge type.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A0098-C8A5-498C-9959-691FFD8336B8}"/>
              </a:ext>
            </a:extLst>
          </p:cNvPr>
          <p:cNvSpPr txBox="1"/>
          <p:nvPr/>
        </p:nvSpPr>
        <p:spPr>
          <a:xfrm>
            <a:off x="4012706" y="1952469"/>
            <a:ext cx="6542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rate()  - Per-second rate of increase over a time period</a:t>
            </a:r>
          </a:p>
          <a:p>
            <a:endParaRPr lang="en-US" dirty="0"/>
          </a:p>
          <a:p>
            <a:r>
              <a:rPr lang="en-US" dirty="0"/>
              <a:t>rate(</a:t>
            </a:r>
            <a:r>
              <a:rPr lang="en-US" dirty="0" err="1"/>
              <a:t>http_request_count</a:t>
            </a:r>
            <a:r>
              <a:rPr lang="en-US" dirty="0"/>
              <a:t>[30s])  =  (14 – 3) / 30s</a:t>
            </a:r>
          </a:p>
          <a:p>
            <a:endParaRPr lang="en-US" dirty="0"/>
          </a:p>
          <a:p>
            <a:r>
              <a:rPr lang="en-US" b="1" dirty="0"/>
              <a:t>Irate() – Per-second rate of increase in the last two samples</a:t>
            </a:r>
          </a:p>
          <a:p>
            <a:endParaRPr lang="en-US" dirty="0"/>
          </a:p>
          <a:p>
            <a:r>
              <a:rPr lang="en-US" dirty="0"/>
              <a:t>Irate(</a:t>
            </a:r>
            <a:r>
              <a:rPr lang="en-US" dirty="0" err="1"/>
              <a:t>http_request_count</a:t>
            </a:r>
            <a:r>
              <a:rPr lang="en-US" dirty="0"/>
              <a:t>[30s]) = (14 – 10) / (30 – 25)s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1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4E65F3-AA35-42FB-B7B3-7A8C42C6DFE6}"/>
              </a:ext>
            </a:extLst>
          </p:cNvPr>
          <p:cNvSpPr txBox="1"/>
          <p:nvPr/>
        </p:nvSpPr>
        <p:spPr>
          <a:xfrm>
            <a:off x="196973" y="254771"/>
            <a:ext cx="768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Aggregation over multiple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55D4E-B9B3-46B0-B98D-79C496B1B800}"/>
              </a:ext>
            </a:extLst>
          </p:cNvPr>
          <p:cNvSpPr txBox="1"/>
          <p:nvPr/>
        </p:nvSpPr>
        <p:spPr>
          <a:xfrm>
            <a:off x="399495" y="1127464"/>
            <a:ext cx="11425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 of time series</a:t>
            </a:r>
          </a:p>
          <a:p>
            <a:endParaRPr lang="en-US" b="1" dirty="0"/>
          </a:p>
          <a:p>
            <a:r>
              <a:rPr lang="en-US" dirty="0"/>
              <a:t>sum(http_request_total) 	       sum of the time series with http_request_total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Sum by a time series(by keyword)</a:t>
            </a:r>
          </a:p>
          <a:p>
            <a:endParaRPr lang="en-US" b="1" u="sng" dirty="0"/>
          </a:p>
          <a:p>
            <a:r>
              <a:rPr lang="en-US" dirty="0"/>
              <a:t>by keyword group by the specified label</a:t>
            </a:r>
          </a:p>
          <a:p>
            <a:endParaRPr lang="en-US" dirty="0"/>
          </a:p>
          <a:p>
            <a:r>
              <a:rPr lang="en-US" dirty="0"/>
              <a:t>sum(http_request_total) by (job)                  Filter by the job name “location-service”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Other </a:t>
            </a:r>
            <a:r>
              <a:rPr lang="en-US" b="1" u="sng" dirty="0" err="1"/>
              <a:t>aggeration</a:t>
            </a:r>
            <a:r>
              <a:rPr lang="en-US" b="1" u="sng" dirty="0"/>
              <a:t> functions</a:t>
            </a:r>
          </a:p>
          <a:p>
            <a:endParaRPr lang="en-US" b="1" u="sng" dirty="0"/>
          </a:p>
          <a:p>
            <a:r>
              <a:rPr lang="en-US" dirty="0"/>
              <a:t>max(),  min(), count(), count_values(), quantile()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out:    </a:t>
            </a:r>
            <a:r>
              <a:rPr lang="en-US" dirty="0">
                <a:hlinkClick r:id="rId2"/>
              </a:rPr>
              <a:t>https://promlabs.com/promql-cheat-sheet/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EF1A7B-4BAF-47B3-9AE3-974076916A87}"/>
              </a:ext>
            </a:extLst>
          </p:cNvPr>
          <p:cNvCxnSpPr/>
          <p:nvPr/>
        </p:nvCxnSpPr>
        <p:spPr>
          <a:xfrm>
            <a:off x="2947655" y="1882066"/>
            <a:ext cx="541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B39871-4EB4-4A9F-9E22-EA7BE296825A}"/>
              </a:ext>
            </a:extLst>
          </p:cNvPr>
          <p:cNvCxnSpPr>
            <a:cxnSpLocks/>
          </p:cNvCxnSpPr>
          <p:nvPr/>
        </p:nvCxnSpPr>
        <p:spPr>
          <a:xfrm>
            <a:off x="3746377" y="3773010"/>
            <a:ext cx="585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4F57-F550-4978-9BEC-6820CBA1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63784"/>
            <a:ext cx="10058400" cy="450243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2FEA-6C67-4682-8AAE-3C25F3F1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76425"/>
            <a:ext cx="6296025" cy="3705226"/>
          </a:xfrm>
        </p:spPr>
        <p:txBody>
          <a:bodyPr>
            <a:normAutofit/>
          </a:bodyPr>
          <a:lstStyle/>
          <a:p>
            <a:r>
              <a:rPr lang="en-US" dirty="0"/>
              <a:t>* What is Prometheus?                                  </a:t>
            </a:r>
          </a:p>
          <a:p>
            <a:r>
              <a:rPr lang="en-US" dirty="0"/>
              <a:t>* Use Cases</a:t>
            </a:r>
          </a:p>
          <a:p>
            <a:r>
              <a:rPr lang="en-US" dirty="0"/>
              <a:t>* Targets and Metrics</a:t>
            </a:r>
          </a:p>
          <a:p>
            <a:r>
              <a:rPr lang="en-US" dirty="0"/>
              <a:t>* Prometheus Architecture</a:t>
            </a:r>
          </a:p>
          <a:p>
            <a:r>
              <a:rPr lang="en-US" dirty="0"/>
              <a:t>* How Prometheus uses Exporters</a:t>
            </a:r>
          </a:p>
          <a:p>
            <a:r>
              <a:rPr lang="en-US" dirty="0"/>
              <a:t>* Configuration file setup and node Exporter Example</a:t>
            </a:r>
          </a:p>
          <a:p>
            <a:pPr marL="0" indent="0">
              <a:buNone/>
            </a:pPr>
            <a:r>
              <a:rPr lang="en-US" dirty="0"/>
              <a:t> * Metrics types</a:t>
            </a:r>
          </a:p>
          <a:p>
            <a:r>
              <a:rPr lang="en-US" dirty="0"/>
              <a:t>* Monitoring your own application with a demo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3A515-0AD8-4B55-874C-5B3D2E1F1FB9}"/>
              </a:ext>
            </a:extLst>
          </p:cNvPr>
          <p:cNvSpPr txBox="1"/>
          <p:nvPr/>
        </p:nvSpPr>
        <p:spPr>
          <a:xfrm>
            <a:off x="7000875" y="1962149"/>
            <a:ext cx="50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What is Grafana and PromQL.</a:t>
            </a:r>
          </a:p>
          <a:p>
            <a:endParaRPr lang="en-US" dirty="0"/>
          </a:p>
          <a:p>
            <a:r>
              <a:rPr lang="en-US" dirty="0"/>
              <a:t>* PromQL Examples</a:t>
            </a:r>
          </a:p>
        </p:txBody>
      </p:sp>
    </p:spTree>
    <p:extLst>
      <p:ext uri="{BB962C8B-B14F-4D97-AF65-F5344CB8AC3E}">
        <p14:creationId xmlns:p14="http://schemas.microsoft.com/office/powerpoint/2010/main" val="300563036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9B2D1-FB6A-4CB4-9C2D-3BD244458575}"/>
              </a:ext>
            </a:extLst>
          </p:cNvPr>
          <p:cNvSpPr txBox="1"/>
          <p:nvPr/>
        </p:nvSpPr>
        <p:spPr>
          <a:xfrm>
            <a:off x="4348952" y="643467"/>
            <a:ext cx="7172487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1071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2742-FFC4-4A5F-9843-8F809C57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70" y="0"/>
            <a:ext cx="10058400" cy="1444399"/>
          </a:xfrm>
        </p:spPr>
        <p:txBody>
          <a:bodyPr/>
          <a:lstStyle/>
          <a:p>
            <a:r>
              <a:rPr lang="en-US" dirty="0"/>
              <a:t>What is Prometheus?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60B7-068C-434B-BDC6-E59ED848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970843"/>
            <a:ext cx="11239131" cy="108307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Prometheus is a monitoring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It is mainly used for monitoring microservices.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Can be used to monitor containerized applications and traditionally deployed applications.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A4E09F61-25EF-4627-B7A4-01B0BA1F2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90" y="3109265"/>
            <a:ext cx="904680" cy="9421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68E9FF-B2BB-418C-B210-42853E6C29EB}"/>
              </a:ext>
            </a:extLst>
          </p:cNvPr>
          <p:cNvSpPr/>
          <p:nvPr/>
        </p:nvSpPr>
        <p:spPr>
          <a:xfrm>
            <a:off x="644518" y="3973922"/>
            <a:ext cx="3323800" cy="17788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12265-85D6-4F12-9DF8-0EE026D16FD6}"/>
              </a:ext>
            </a:extLst>
          </p:cNvPr>
          <p:cNvSpPr txBox="1"/>
          <p:nvPr/>
        </p:nvSpPr>
        <p:spPr>
          <a:xfrm>
            <a:off x="1198484" y="5885895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6C500-68CA-425C-BF79-9A428AEA9638}"/>
              </a:ext>
            </a:extLst>
          </p:cNvPr>
          <p:cNvSpPr/>
          <p:nvPr/>
        </p:nvSpPr>
        <p:spPr>
          <a:xfrm>
            <a:off x="710214" y="4279037"/>
            <a:ext cx="923278" cy="64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my-app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C4691-AEDE-417B-AFEF-64C397F3963B}"/>
              </a:ext>
            </a:extLst>
          </p:cNvPr>
          <p:cNvSpPr/>
          <p:nvPr/>
        </p:nvSpPr>
        <p:spPr>
          <a:xfrm>
            <a:off x="1784413" y="4279037"/>
            <a:ext cx="838052" cy="64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My-DB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4E0E8-D62C-46E9-AFEF-2D6E92129356}"/>
              </a:ext>
            </a:extLst>
          </p:cNvPr>
          <p:cNvSpPr/>
          <p:nvPr/>
        </p:nvSpPr>
        <p:spPr>
          <a:xfrm>
            <a:off x="2773386" y="4296793"/>
            <a:ext cx="1052890" cy="64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My-app2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49FA1B-7DC1-4414-871A-733BDED4239E}"/>
              </a:ext>
            </a:extLst>
          </p:cNvPr>
          <p:cNvCxnSpPr>
            <a:cxnSpLocks/>
          </p:cNvCxnSpPr>
          <p:nvPr/>
        </p:nvCxnSpPr>
        <p:spPr>
          <a:xfrm flipH="1">
            <a:off x="2764509" y="3488924"/>
            <a:ext cx="1926455" cy="265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471EB2-0CA5-4574-A31A-6715D87448C2}"/>
              </a:ext>
            </a:extLst>
          </p:cNvPr>
          <p:cNvCxnSpPr>
            <a:cxnSpLocks/>
          </p:cNvCxnSpPr>
          <p:nvPr/>
        </p:nvCxnSpPr>
        <p:spPr>
          <a:xfrm>
            <a:off x="6150851" y="3445701"/>
            <a:ext cx="2323332" cy="29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DBAAFC-BA22-40A2-88E5-819FC8695838}"/>
              </a:ext>
            </a:extLst>
          </p:cNvPr>
          <p:cNvSpPr/>
          <p:nvPr/>
        </p:nvSpPr>
        <p:spPr>
          <a:xfrm>
            <a:off x="6762268" y="3973922"/>
            <a:ext cx="1322773" cy="170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165455-A93C-4119-B95E-A534D2E9BC13}"/>
              </a:ext>
            </a:extLst>
          </p:cNvPr>
          <p:cNvSpPr/>
          <p:nvPr/>
        </p:nvSpPr>
        <p:spPr>
          <a:xfrm>
            <a:off x="8503328" y="3973922"/>
            <a:ext cx="1322773" cy="170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FB3FDE-8E86-4064-AC88-FE132CBFCB99}"/>
              </a:ext>
            </a:extLst>
          </p:cNvPr>
          <p:cNvSpPr/>
          <p:nvPr/>
        </p:nvSpPr>
        <p:spPr>
          <a:xfrm>
            <a:off x="10159013" y="3973922"/>
            <a:ext cx="1322773" cy="170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D10CD-9111-41C9-AF8D-26FCF84CE5E6}"/>
              </a:ext>
            </a:extLst>
          </p:cNvPr>
          <p:cNvSpPr txBox="1"/>
          <p:nvPr/>
        </p:nvSpPr>
        <p:spPr>
          <a:xfrm>
            <a:off x="8516649" y="5822840"/>
            <a:ext cx="17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D5CA06-0835-4440-857C-0CA60C42E446}"/>
              </a:ext>
            </a:extLst>
          </p:cNvPr>
          <p:cNvSpPr/>
          <p:nvPr/>
        </p:nvSpPr>
        <p:spPr>
          <a:xfrm>
            <a:off x="6962015" y="4502143"/>
            <a:ext cx="923278" cy="64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my-app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910196-E64D-4DA9-A8DD-2491B604F96E}"/>
              </a:ext>
            </a:extLst>
          </p:cNvPr>
          <p:cNvSpPr/>
          <p:nvPr/>
        </p:nvSpPr>
        <p:spPr>
          <a:xfrm>
            <a:off x="8603201" y="4487660"/>
            <a:ext cx="1123026" cy="64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my-app2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1C8307-9B29-4D7A-AAEC-7A4DEF897617}"/>
              </a:ext>
            </a:extLst>
          </p:cNvPr>
          <p:cNvSpPr/>
          <p:nvPr/>
        </p:nvSpPr>
        <p:spPr>
          <a:xfrm>
            <a:off x="10244388" y="4539292"/>
            <a:ext cx="1092396" cy="64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my-app3</a:t>
            </a:r>
          </a:p>
        </p:txBody>
      </p:sp>
    </p:spTree>
    <p:extLst>
      <p:ext uri="{BB962C8B-B14F-4D97-AF65-F5344CB8AC3E}">
        <p14:creationId xmlns:p14="http://schemas.microsoft.com/office/powerpoint/2010/main" val="181137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F7FF-6431-4267-851B-F0B1AA7C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10" y="348747"/>
            <a:ext cx="10058400" cy="5478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does </a:t>
            </a:r>
            <a:r>
              <a:rPr lang="en-US" sz="4400" b="1" dirty="0"/>
              <a:t>Prometheus</a:t>
            </a:r>
            <a:r>
              <a:rPr lang="en-US" b="1" dirty="0"/>
              <a:t> monitor?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E231A7-0FD1-46F2-9906-80D5B91E2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435472"/>
              </p:ext>
            </p:extLst>
          </p:nvPr>
        </p:nvGraphicFramePr>
        <p:xfrm>
          <a:off x="1066800" y="1740023"/>
          <a:ext cx="10058400" cy="378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0039868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577714229"/>
                    </a:ext>
                  </a:extLst>
                </a:gridCol>
              </a:tblGrid>
              <a:tr h="85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26355"/>
                  </a:ext>
                </a:extLst>
              </a:tr>
              <a:tr h="871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Linux / Windows Server, Apache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Status, Memory Usage , Disk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52794"/>
                  </a:ext>
                </a:extLst>
              </a:tr>
              <a:tr h="9817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Request count, Exception Count, Request duration,</a:t>
                      </a:r>
                    </a:p>
                    <a:p>
                      <a:pPr algn="ctr"/>
                      <a:r>
                        <a:rPr lang="en-US" dirty="0"/>
                        <a:t>Response latency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87014"/>
                  </a:ext>
                </a:extLst>
              </a:tr>
              <a:tr h="1068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Storage size, R/W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4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83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41D28-DAC9-4F70-B6EE-4A232E11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Prometheus Architecture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75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25A0E0-540C-4041-8E3E-C8BEBDB00921}"/>
              </a:ext>
            </a:extLst>
          </p:cNvPr>
          <p:cNvSpPr/>
          <p:nvPr/>
        </p:nvSpPr>
        <p:spPr>
          <a:xfrm>
            <a:off x="710212" y="1775535"/>
            <a:ext cx="10771575" cy="3870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BA1D2-C8F0-4F47-929C-9935083296A2}"/>
              </a:ext>
            </a:extLst>
          </p:cNvPr>
          <p:cNvSpPr/>
          <p:nvPr/>
        </p:nvSpPr>
        <p:spPr>
          <a:xfrm>
            <a:off x="1341272" y="2805344"/>
            <a:ext cx="1606858" cy="19086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Retrieval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8A548-5D7B-4F73-A5A1-F2AA5BA6CCFF}"/>
              </a:ext>
            </a:extLst>
          </p:cNvPr>
          <p:cNvSpPr/>
          <p:nvPr/>
        </p:nvSpPr>
        <p:spPr>
          <a:xfrm>
            <a:off x="5005527" y="2805344"/>
            <a:ext cx="1606858" cy="19086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Series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292DC-9A7D-405C-9DF5-280541514165}"/>
              </a:ext>
            </a:extLst>
          </p:cNvPr>
          <p:cNvSpPr/>
          <p:nvPr/>
        </p:nvSpPr>
        <p:spPr>
          <a:xfrm>
            <a:off x="8219243" y="2792935"/>
            <a:ext cx="1606858" cy="19086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7A30D2-8EB3-4583-B2EB-B468E5AF0FAB}"/>
              </a:ext>
            </a:extLst>
          </p:cNvPr>
          <p:cNvSpPr/>
          <p:nvPr/>
        </p:nvSpPr>
        <p:spPr>
          <a:xfrm>
            <a:off x="417251" y="488275"/>
            <a:ext cx="1961966" cy="65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AD0615-B2CD-435D-9F88-63F308DC9FE0}"/>
              </a:ext>
            </a:extLst>
          </p:cNvPr>
          <p:cNvCxnSpPr>
            <a:cxnSpLocks/>
          </p:cNvCxnSpPr>
          <p:nvPr/>
        </p:nvCxnSpPr>
        <p:spPr>
          <a:xfrm flipH="1" flipV="1">
            <a:off x="1398235" y="1278385"/>
            <a:ext cx="650289" cy="15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E00836-1D2D-474E-AC25-EB327FC3135D}"/>
              </a:ext>
            </a:extLst>
          </p:cNvPr>
          <p:cNvSpPr txBox="1"/>
          <p:nvPr/>
        </p:nvSpPr>
        <p:spPr>
          <a:xfrm>
            <a:off x="9206144" y="1926454"/>
            <a:ext cx="227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Prometheus</a:t>
            </a:r>
            <a:r>
              <a:rPr lang="en-US" dirty="0"/>
              <a:t> </a:t>
            </a:r>
            <a:r>
              <a:rPr lang="en-US" b="1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CC960-BF54-4331-A291-C5C15B668955}"/>
              </a:ext>
            </a:extLst>
          </p:cNvPr>
          <p:cNvSpPr txBox="1"/>
          <p:nvPr/>
        </p:nvSpPr>
        <p:spPr>
          <a:xfrm>
            <a:off x="1631274" y="1281915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60E43-53AC-4CDF-BE06-2123CA19F81C}"/>
              </a:ext>
            </a:extLst>
          </p:cNvPr>
          <p:cNvCxnSpPr>
            <a:cxnSpLocks/>
          </p:cNvCxnSpPr>
          <p:nvPr/>
        </p:nvCxnSpPr>
        <p:spPr>
          <a:xfrm>
            <a:off x="2948130" y="3622089"/>
            <a:ext cx="2057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6FE4-387A-45FA-91D2-18EBC094044A}"/>
              </a:ext>
            </a:extLst>
          </p:cNvPr>
          <p:cNvCxnSpPr>
            <a:cxnSpLocks/>
          </p:cNvCxnSpPr>
          <p:nvPr/>
        </p:nvCxnSpPr>
        <p:spPr>
          <a:xfrm flipH="1">
            <a:off x="6612385" y="3622089"/>
            <a:ext cx="1606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EAEE5C3-F899-43D9-B045-DAFD2332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7" y="392984"/>
            <a:ext cx="813785" cy="847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CD65C4-9C8A-43A6-91ED-90FE05811FEA}"/>
              </a:ext>
            </a:extLst>
          </p:cNvPr>
          <p:cNvSpPr txBox="1"/>
          <p:nvPr/>
        </p:nvSpPr>
        <p:spPr>
          <a:xfrm>
            <a:off x="3398669" y="3844031"/>
            <a:ext cx="8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96441-F66D-4C84-86FD-4D64CB5CD3A9}"/>
              </a:ext>
            </a:extLst>
          </p:cNvPr>
          <p:cNvSpPr txBox="1"/>
          <p:nvPr/>
        </p:nvSpPr>
        <p:spPr>
          <a:xfrm>
            <a:off x="6550242" y="2038282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Accepts </a:t>
            </a:r>
            <a:r>
              <a:rPr lang="en-US" dirty="0" err="1"/>
              <a:t>promQL</a:t>
            </a:r>
            <a:r>
              <a:rPr lang="en-US" dirty="0"/>
              <a:t>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F99AE-9584-43F0-A27A-F06D5C00AB79}"/>
              </a:ext>
            </a:extLst>
          </p:cNvPr>
          <p:cNvSpPr txBox="1"/>
          <p:nvPr/>
        </p:nvSpPr>
        <p:spPr>
          <a:xfrm>
            <a:off x="9399972" y="594804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Grafana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7CB9-8D2A-4EB8-B2B2-49C29EEBA667}"/>
              </a:ext>
            </a:extLst>
          </p:cNvPr>
          <p:cNvSpPr txBox="1"/>
          <p:nvPr/>
        </p:nvSpPr>
        <p:spPr>
          <a:xfrm>
            <a:off x="6973410" y="3792530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D236DF-B52E-4E46-9087-CE5113E99263}"/>
              </a:ext>
            </a:extLst>
          </p:cNvPr>
          <p:cNvCxnSpPr/>
          <p:nvPr/>
        </p:nvCxnSpPr>
        <p:spPr>
          <a:xfrm>
            <a:off x="9010835" y="1278385"/>
            <a:ext cx="0" cy="1514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2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802A-F13D-4CC2-BE9D-56548EC3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51" y="242215"/>
            <a:ext cx="10058400" cy="56565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Collecting Metrics From Targets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6E482-E230-4C4E-ADC7-A86EF3E19888}"/>
              </a:ext>
            </a:extLst>
          </p:cNvPr>
          <p:cNvSpPr/>
          <p:nvPr/>
        </p:nvSpPr>
        <p:spPr>
          <a:xfrm>
            <a:off x="1100831" y="2974019"/>
            <a:ext cx="3036163" cy="11984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Retrieval Worker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5BBA0-2FDF-40F5-B9F0-46CC572F446D}"/>
              </a:ext>
            </a:extLst>
          </p:cNvPr>
          <p:cNvCxnSpPr/>
          <p:nvPr/>
        </p:nvCxnSpPr>
        <p:spPr>
          <a:xfrm flipV="1">
            <a:off x="4456590" y="2521258"/>
            <a:ext cx="1766657" cy="74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877C82-B01B-4DC1-AAAB-B8B29C6DD0B4}"/>
              </a:ext>
            </a:extLst>
          </p:cNvPr>
          <p:cNvSpPr/>
          <p:nvPr/>
        </p:nvSpPr>
        <p:spPr>
          <a:xfrm>
            <a:off x="6667130" y="2148396"/>
            <a:ext cx="2645546" cy="565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Linux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5924D0-A1E9-4E70-8A6D-61117D259A3D}"/>
              </a:ext>
            </a:extLst>
          </p:cNvPr>
          <p:cNvCxnSpPr/>
          <p:nvPr/>
        </p:nvCxnSpPr>
        <p:spPr>
          <a:xfrm>
            <a:off x="4580877" y="3719744"/>
            <a:ext cx="1642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24164-88A4-4CC1-99DC-9A02676371A2}"/>
              </a:ext>
            </a:extLst>
          </p:cNvPr>
          <p:cNvSpPr/>
          <p:nvPr/>
        </p:nvSpPr>
        <p:spPr>
          <a:xfrm>
            <a:off x="6667130" y="4829452"/>
            <a:ext cx="2645546" cy="565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2C58E-959D-4A1C-A30D-3F9483F1012F}"/>
              </a:ext>
            </a:extLst>
          </p:cNvPr>
          <p:cNvSpPr/>
          <p:nvPr/>
        </p:nvSpPr>
        <p:spPr>
          <a:xfrm>
            <a:off x="6667130" y="3488924"/>
            <a:ext cx="2645546" cy="565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639708-43C6-46E0-B0DD-53DD35878411}"/>
              </a:ext>
            </a:extLst>
          </p:cNvPr>
          <p:cNvCxnSpPr>
            <a:cxnSpLocks/>
          </p:cNvCxnSpPr>
          <p:nvPr/>
        </p:nvCxnSpPr>
        <p:spPr>
          <a:xfrm>
            <a:off x="4453630" y="4289395"/>
            <a:ext cx="1769617" cy="708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A4D44D-77C0-41D9-A410-B26CB93A9F89}"/>
              </a:ext>
            </a:extLst>
          </p:cNvPr>
          <p:cNvSpPr txBox="1"/>
          <p:nvPr/>
        </p:nvSpPr>
        <p:spPr>
          <a:xfrm>
            <a:off x="301839" y="5308847"/>
            <a:ext cx="48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Pulls from  &lt;host-address&gt;/metrics endpoint.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33690-67F1-41ED-A7F3-9FFE500BA611}"/>
              </a:ext>
            </a:extLst>
          </p:cNvPr>
          <p:cNvSpPr txBox="1"/>
          <p:nvPr/>
        </p:nvSpPr>
        <p:spPr>
          <a:xfrm>
            <a:off x="7101470" y="2762216"/>
            <a:ext cx="177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/metrics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B3869-D9CA-4D1B-BA5E-DF16C40962A6}"/>
              </a:ext>
            </a:extLst>
          </p:cNvPr>
          <p:cNvSpPr txBox="1"/>
          <p:nvPr/>
        </p:nvSpPr>
        <p:spPr>
          <a:xfrm>
            <a:off x="7341833" y="4054577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F71D6-9D70-4F45-9ED6-DC067EA37CA5}"/>
              </a:ext>
            </a:extLst>
          </p:cNvPr>
          <p:cNvSpPr txBox="1"/>
          <p:nvPr/>
        </p:nvSpPr>
        <p:spPr>
          <a:xfrm>
            <a:off x="7261933" y="5493513"/>
            <a:ext cx="145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/metrics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974D-2E21-4C62-A950-BE0E9A2B4590}"/>
              </a:ext>
            </a:extLst>
          </p:cNvPr>
          <p:cNvSpPr txBox="1"/>
          <p:nvPr/>
        </p:nvSpPr>
        <p:spPr>
          <a:xfrm>
            <a:off x="5004932" y="3304258"/>
            <a:ext cx="6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Pulls</a:t>
            </a:r>
          </a:p>
        </p:txBody>
      </p:sp>
    </p:spTree>
    <p:extLst>
      <p:ext uri="{BB962C8B-B14F-4D97-AF65-F5344CB8AC3E}">
        <p14:creationId xmlns:p14="http://schemas.microsoft.com/office/powerpoint/2010/main" val="208295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F43E-4EDB-4C7A-AC3C-2C005F0E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9" y="195309"/>
            <a:ext cx="10058400" cy="656947"/>
          </a:xfrm>
        </p:spPr>
        <p:txBody>
          <a:bodyPr>
            <a:normAutofit/>
          </a:bodyPr>
          <a:lstStyle/>
          <a:p>
            <a:r>
              <a:rPr lang="en-US" sz="4000" b="1" dirty="0"/>
              <a:t>Targets Endpoints and Exporters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967FA-6BE5-4DF9-B1AE-8A9434D2F58B}"/>
              </a:ext>
            </a:extLst>
          </p:cNvPr>
          <p:cNvSpPr txBox="1"/>
          <p:nvPr/>
        </p:nvSpPr>
        <p:spPr>
          <a:xfrm>
            <a:off x="695325" y="1914525"/>
            <a:ext cx="1053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Exporters are used for exposing metrics from Linux, Windows, Apache servers and Services like MySQL, mongo, Kafka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5B89B-978A-4AEF-A6FF-787D27077661}"/>
              </a:ext>
            </a:extLst>
          </p:cNvPr>
          <p:cNvSpPr/>
          <p:nvPr/>
        </p:nvSpPr>
        <p:spPr>
          <a:xfrm>
            <a:off x="493599" y="4263260"/>
            <a:ext cx="24193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EDC2B-5333-469E-A937-162D53539340}"/>
              </a:ext>
            </a:extLst>
          </p:cNvPr>
          <p:cNvSpPr/>
          <p:nvPr/>
        </p:nvSpPr>
        <p:spPr>
          <a:xfrm>
            <a:off x="4429957" y="2778711"/>
            <a:ext cx="253013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Exporter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AD6E-BA97-4AEF-BE4C-008F725A994E}"/>
              </a:ext>
            </a:extLst>
          </p:cNvPr>
          <p:cNvCxnSpPr>
            <a:cxnSpLocks/>
          </p:cNvCxnSpPr>
          <p:nvPr/>
        </p:nvCxnSpPr>
        <p:spPr>
          <a:xfrm flipH="1">
            <a:off x="1703275" y="3204839"/>
            <a:ext cx="2575762" cy="85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1C096C-7D4D-4531-9750-C9226FAF9E32}"/>
              </a:ext>
            </a:extLst>
          </p:cNvPr>
          <p:cNvSpPr txBox="1"/>
          <p:nvPr/>
        </p:nvSpPr>
        <p:spPr>
          <a:xfrm>
            <a:off x="1242875" y="3261635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Fetches Metrics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752D8-5411-407B-B61E-EA27B93E9AE1}"/>
              </a:ext>
            </a:extLst>
          </p:cNvPr>
          <p:cNvSpPr txBox="1"/>
          <p:nvPr/>
        </p:nvSpPr>
        <p:spPr>
          <a:xfrm>
            <a:off x="4279036" y="3790765"/>
            <a:ext cx="299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to correct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Expose /metrics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01C68C-6729-4954-91DB-7365487FC6EF}"/>
              </a:ext>
            </a:extLst>
          </p:cNvPr>
          <p:cNvCxnSpPr>
            <a:cxnSpLocks/>
          </p:cNvCxnSpPr>
          <p:nvPr/>
        </p:nvCxnSpPr>
        <p:spPr>
          <a:xfrm flipH="1">
            <a:off x="6871317" y="4580878"/>
            <a:ext cx="17577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F37B0-D1A4-41E9-B457-BA6A66F47688}"/>
              </a:ext>
            </a:extLst>
          </p:cNvPr>
          <p:cNvSpPr/>
          <p:nvPr/>
        </p:nvSpPr>
        <p:spPr>
          <a:xfrm>
            <a:off x="8771138" y="4263260"/>
            <a:ext cx="2237173" cy="646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Retrieval Worker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3EB0A-DDA1-48EA-AE5E-41C758CF0F6C}"/>
              </a:ext>
            </a:extLst>
          </p:cNvPr>
          <p:cNvSpPr txBox="1"/>
          <p:nvPr/>
        </p:nvSpPr>
        <p:spPr>
          <a:xfrm>
            <a:off x="7474998" y="4714095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Pulls</a:t>
            </a:r>
          </a:p>
        </p:txBody>
      </p:sp>
    </p:spTree>
    <p:extLst>
      <p:ext uri="{BB962C8B-B14F-4D97-AF65-F5344CB8AC3E}">
        <p14:creationId xmlns:p14="http://schemas.microsoft.com/office/powerpoint/2010/main" val="178941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148AB-0456-4353-B95E-50D23BE0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Demo With Node Exporter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412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940</Words>
  <Application>Microsoft Office PowerPoint</Application>
  <PresentationFormat>Widescreen</PresentationFormat>
  <Paragraphs>223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Prometheus and       Grafana</vt:lpstr>
      <vt:lpstr>Table of content</vt:lpstr>
      <vt:lpstr>What is Prometheus?</vt:lpstr>
      <vt:lpstr>What does Prometheus monitor?</vt:lpstr>
      <vt:lpstr>Prometheus Architecture</vt:lpstr>
      <vt:lpstr>PowerPoint Presentation</vt:lpstr>
      <vt:lpstr>Collecting Metrics From Targets</vt:lpstr>
      <vt:lpstr>Targets Endpoints and Exporters</vt:lpstr>
      <vt:lpstr>Demo With Node Exporter</vt:lpstr>
      <vt:lpstr>Job and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 and Grafana</dc:title>
  <dc:creator>Kariyakarawanage Pelpola</dc:creator>
  <cp:lastModifiedBy>Kariyakarawanage Pelpola</cp:lastModifiedBy>
  <cp:revision>118</cp:revision>
  <dcterms:created xsi:type="dcterms:W3CDTF">2021-05-04T16:08:09Z</dcterms:created>
  <dcterms:modified xsi:type="dcterms:W3CDTF">2021-05-11T03:46:38Z</dcterms:modified>
</cp:coreProperties>
</file>