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03" r:id="rId2"/>
    <p:sldId id="317" r:id="rId3"/>
    <p:sldId id="318" r:id="rId4"/>
    <p:sldId id="32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0" r:id="rId13"/>
    <p:sldId id="321" r:id="rId14"/>
    <p:sldId id="324" r:id="rId15"/>
    <p:sldId id="351" r:id="rId16"/>
    <p:sldId id="349" r:id="rId17"/>
    <p:sldId id="350" r:id="rId18"/>
    <p:sldId id="343" r:id="rId19"/>
    <p:sldId id="344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943"/>
    <a:srgbClr val="2C333C"/>
    <a:srgbClr val="2A3339"/>
    <a:srgbClr val="2A2F37"/>
    <a:srgbClr val="3F3F3F"/>
    <a:srgbClr val="2C343A"/>
    <a:srgbClr val="232B31"/>
    <a:srgbClr val="2E343B"/>
    <a:srgbClr val="2B3138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Badawy" userId="5288d7ac7537cd93" providerId="Windows Live" clId="Web-{43822C23-30D4-41D8-A316-546B441F182C}"/>
    <pc:docChg chg="modSld">
      <pc:chgData name="Hassan Badawy" userId="5288d7ac7537cd93" providerId="Windows Live" clId="Web-{43822C23-30D4-41D8-A316-546B441F182C}" dt="2019-02-10T08:54:40.277" v="0"/>
      <pc:docMkLst>
        <pc:docMk/>
      </pc:docMkLst>
      <pc:sldChg chg="delSp delAnim">
        <pc:chgData name="Hassan Badawy" userId="5288d7ac7537cd93" providerId="Windows Live" clId="Web-{43822C23-30D4-41D8-A316-546B441F182C}" dt="2019-02-10T08:54:40.277" v="0"/>
        <pc:sldMkLst>
          <pc:docMk/>
          <pc:sldMk cId="2263510265" sldId="265"/>
        </pc:sldMkLst>
        <pc:picChg chg="del">
          <ac:chgData name="Hassan Badawy" userId="5288d7ac7537cd93" providerId="Windows Live" clId="Web-{43822C23-30D4-41D8-A316-546B441F182C}" dt="2019-02-10T08:54:40.277" v="0"/>
          <ac:picMkLst>
            <pc:docMk/>
            <pc:sldMk cId="2263510265" sldId="265"/>
            <ac:picMk id="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A9F4B-0258-4BC1-9404-6CA241FF7CD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9C91C-B67F-4CF4-9D61-9612CA5BF0E1}">
      <dgm:prSet phldrT="[Text]" custT="1"/>
      <dgm:spPr/>
      <dgm:t>
        <a:bodyPr/>
        <a:lstStyle/>
        <a:p>
          <a:r>
            <a:rPr lang="en-US" sz="2400" dirty="0" smtClean="0"/>
            <a:t>Regularization</a:t>
          </a:r>
          <a:endParaRPr lang="en-US" sz="2400" dirty="0"/>
        </a:p>
      </dgm:t>
    </dgm:pt>
    <dgm:pt modelId="{D2472007-02CD-43D3-93B9-3446417069FD}" type="parTrans" cxnId="{D1B79159-BC32-4BAC-95AB-6717E186351D}">
      <dgm:prSet/>
      <dgm:spPr/>
      <dgm:t>
        <a:bodyPr/>
        <a:lstStyle/>
        <a:p>
          <a:endParaRPr lang="en-US" sz="2400"/>
        </a:p>
      </dgm:t>
    </dgm:pt>
    <dgm:pt modelId="{0E846FD5-2203-460C-AE72-47379818B902}" type="sibTrans" cxnId="{D1B79159-BC32-4BAC-95AB-6717E186351D}">
      <dgm:prSet/>
      <dgm:spPr/>
      <dgm:t>
        <a:bodyPr/>
        <a:lstStyle/>
        <a:p>
          <a:endParaRPr lang="en-US" sz="2400"/>
        </a:p>
      </dgm:t>
    </dgm:pt>
    <dgm:pt modelId="{027F3E2B-CD01-4063-BA7E-DA8F979D5898}">
      <dgm:prSet phldrT="[Text]" custT="1"/>
      <dgm:spPr/>
      <dgm:t>
        <a:bodyPr/>
        <a:lstStyle/>
        <a:p>
          <a:r>
            <a:rPr lang="en-US" sz="2400" i="1" dirty="0" smtClean="0"/>
            <a:t>Lasso Regression </a:t>
          </a:r>
          <a:r>
            <a:rPr lang="en-US" sz="2400" i="1" dirty="0" smtClean="0">
              <a:solidFill>
                <a:srgbClr val="FF0000"/>
              </a:solidFill>
            </a:rPr>
            <a:t>L1</a:t>
          </a:r>
          <a:endParaRPr lang="en-US" sz="2400" dirty="0">
            <a:solidFill>
              <a:srgbClr val="FF0000"/>
            </a:solidFill>
          </a:endParaRPr>
        </a:p>
      </dgm:t>
    </dgm:pt>
    <dgm:pt modelId="{6A70997C-218A-4AAF-B917-D60F4E6A9316}" type="parTrans" cxnId="{0397CED4-C4E5-4977-80A7-155492C6BF9B}">
      <dgm:prSet/>
      <dgm:spPr/>
      <dgm:t>
        <a:bodyPr/>
        <a:lstStyle/>
        <a:p>
          <a:endParaRPr lang="en-US" sz="2400"/>
        </a:p>
      </dgm:t>
    </dgm:pt>
    <dgm:pt modelId="{57E04125-4ED6-4353-828E-4F53E6D74E58}" type="sibTrans" cxnId="{0397CED4-C4E5-4977-80A7-155492C6BF9B}">
      <dgm:prSet/>
      <dgm:spPr/>
      <dgm:t>
        <a:bodyPr/>
        <a:lstStyle/>
        <a:p>
          <a:endParaRPr lang="en-US" sz="2400"/>
        </a:p>
      </dgm:t>
    </dgm:pt>
    <dgm:pt modelId="{DB514ED5-4C7C-4BBF-94AF-4EC5357AA008}">
      <dgm:prSet phldrT="[Text]" custT="1"/>
      <dgm:spPr/>
      <dgm:t>
        <a:bodyPr/>
        <a:lstStyle/>
        <a:p>
          <a:r>
            <a:rPr lang="en-US" sz="2400" i="1" dirty="0" smtClean="0"/>
            <a:t>Ridge Regression </a:t>
          </a:r>
          <a:r>
            <a:rPr lang="en-US" sz="2400" i="1" dirty="0" smtClean="0">
              <a:solidFill>
                <a:srgbClr val="FF0000"/>
              </a:solidFill>
            </a:rPr>
            <a:t>L2</a:t>
          </a:r>
          <a:endParaRPr lang="en-US" sz="2400" dirty="0">
            <a:solidFill>
              <a:srgbClr val="FF0000"/>
            </a:solidFill>
          </a:endParaRPr>
        </a:p>
      </dgm:t>
    </dgm:pt>
    <dgm:pt modelId="{17FF7023-658E-4654-A3A3-5422792065C9}" type="parTrans" cxnId="{EDBCC8E0-6F88-40FD-9CE8-9CCB81464989}">
      <dgm:prSet/>
      <dgm:spPr/>
      <dgm:t>
        <a:bodyPr/>
        <a:lstStyle/>
        <a:p>
          <a:endParaRPr lang="en-US" sz="2400"/>
        </a:p>
      </dgm:t>
    </dgm:pt>
    <dgm:pt modelId="{E1B9ED23-3D62-474D-82F9-0B56169AC3F6}" type="sibTrans" cxnId="{EDBCC8E0-6F88-40FD-9CE8-9CCB81464989}">
      <dgm:prSet/>
      <dgm:spPr/>
      <dgm:t>
        <a:bodyPr/>
        <a:lstStyle/>
        <a:p>
          <a:endParaRPr lang="en-US" sz="2400"/>
        </a:p>
      </dgm:t>
    </dgm:pt>
    <dgm:pt modelId="{0E9344F7-1E72-40ED-89E8-DAF05E125415}" type="pres">
      <dgm:prSet presAssocID="{B13A9F4B-0258-4BC1-9404-6CA241FF7C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D6CF9C-0116-4B92-B541-81096967576B}" type="pres">
      <dgm:prSet presAssocID="{7589C91C-B67F-4CF4-9D61-9612CA5BF0E1}" presName="hierRoot1" presStyleCnt="0">
        <dgm:presLayoutVars>
          <dgm:hierBranch val="init"/>
        </dgm:presLayoutVars>
      </dgm:prSet>
      <dgm:spPr/>
    </dgm:pt>
    <dgm:pt modelId="{E8EEBEFE-7455-4633-BEA6-121E1CD13FB4}" type="pres">
      <dgm:prSet presAssocID="{7589C91C-B67F-4CF4-9D61-9612CA5BF0E1}" presName="rootComposite1" presStyleCnt="0"/>
      <dgm:spPr/>
    </dgm:pt>
    <dgm:pt modelId="{C1F1DB72-C5A1-4FBC-B0CE-105ADD585E5D}" type="pres">
      <dgm:prSet presAssocID="{7589C91C-B67F-4CF4-9D61-9612CA5BF0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40B06-969E-49EF-816D-6B24122FC2A6}" type="pres">
      <dgm:prSet presAssocID="{7589C91C-B67F-4CF4-9D61-9612CA5BF0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ED2CE6B-65E9-4C6B-8C8D-EB022D28885E}" type="pres">
      <dgm:prSet presAssocID="{7589C91C-B67F-4CF4-9D61-9612CA5BF0E1}" presName="hierChild2" presStyleCnt="0"/>
      <dgm:spPr/>
    </dgm:pt>
    <dgm:pt modelId="{B02FB220-B2C3-4131-B83C-EDF5B5F22EA7}" type="pres">
      <dgm:prSet presAssocID="{6A70997C-218A-4AAF-B917-D60F4E6A931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39B14D1-62C8-42E0-99D0-43A7B52A9FF1}" type="pres">
      <dgm:prSet presAssocID="{027F3E2B-CD01-4063-BA7E-DA8F979D5898}" presName="hierRoot2" presStyleCnt="0">
        <dgm:presLayoutVars>
          <dgm:hierBranch val="init"/>
        </dgm:presLayoutVars>
      </dgm:prSet>
      <dgm:spPr/>
    </dgm:pt>
    <dgm:pt modelId="{89B4DE1E-0CE8-4DE8-83D2-398D7145951E}" type="pres">
      <dgm:prSet presAssocID="{027F3E2B-CD01-4063-BA7E-DA8F979D5898}" presName="rootComposite" presStyleCnt="0"/>
      <dgm:spPr/>
    </dgm:pt>
    <dgm:pt modelId="{78863C2C-8BBE-401C-B394-759E15D04785}" type="pres">
      <dgm:prSet presAssocID="{027F3E2B-CD01-4063-BA7E-DA8F979D589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5F0F0C-DB41-48BB-B53F-0ED308BECE5E}" type="pres">
      <dgm:prSet presAssocID="{027F3E2B-CD01-4063-BA7E-DA8F979D5898}" presName="rootConnector" presStyleLbl="node2" presStyleIdx="0" presStyleCnt="2"/>
      <dgm:spPr/>
      <dgm:t>
        <a:bodyPr/>
        <a:lstStyle/>
        <a:p>
          <a:endParaRPr lang="en-US"/>
        </a:p>
      </dgm:t>
    </dgm:pt>
    <dgm:pt modelId="{DF14F608-A427-4854-9036-D43B56A0C0A9}" type="pres">
      <dgm:prSet presAssocID="{027F3E2B-CD01-4063-BA7E-DA8F979D5898}" presName="hierChild4" presStyleCnt="0"/>
      <dgm:spPr/>
    </dgm:pt>
    <dgm:pt modelId="{F11EE5FC-3D28-4644-A146-569AC435E49B}" type="pres">
      <dgm:prSet presAssocID="{027F3E2B-CD01-4063-BA7E-DA8F979D5898}" presName="hierChild5" presStyleCnt="0"/>
      <dgm:spPr/>
    </dgm:pt>
    <dgm:pt modelId="{974B9727-B2C8-45F4-8867-49BB563E67D4}" type="pres">
      <dgm:prSet presAssocID="{17FF7023-658E-4654-A3A3-5422792065C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0077DB91-83CD-453C-8C2E-97FE6103DD65}" type="pres">
      <dgm:prSet presAssocID="{DB514ED5-4C7C-4BBF-94AF-4EC5357AA008}" presName="hierRoot2" presStyleCnt="0">
        <dgm:presLayoutVars>
          <dgm:hierBranch val="init"/>
        </dgm:presLayoutVars>
      </dgm:prSet>
      <dgm:spPr/>
    </dgm:pt>
    <dgm:pt modelId="{D9269917-BC47-4F67-81E6-F7D4EB7D47EF}" type="pres">
      <dgm:prSet presAssocID="{DB514ED5-4C7C-4BBF-94AF-4EC5357AA008}" presName="rootComposite" presStyleCnt="0"/>
      <dgm:spPr/>
    </dgm:pt>
    <dgm:pt modelId="{2FA4F777-ED1B-4650-8CBB-25437E633D5A}" type="pres">
      <dgm:prSet presAssocID="{DB514ED5-4C7C-4BBF-94AF-4EC5357AA00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75C84-3C8D-4DC3-9F16-1B6F34ADCB90}" type="pres">
      <dgm:prSet presAssocID="{DB514ED5-4C7C-4BBF-94AF-4EC5357AA008}" presName="rootConnector" presStyleLbl="node2" presStyleIdx="1" presStyleCnt="2"/>
      <dgm:spPr/>
      <dgm:t>
        <a:bodyPr/>
        <a:lstStyle/>
        <a:p>
          <a:endParaRPr lang="en-US"/>
        </a:p>
      </dgm:t>
    </dgm:pt>
    <dgm:pt modelId="{3DF3732C-7789-4384-80D3-16ADBBF5BCD2}" type="pres">
      <dgm:prSet presAssocID="{DB514ED5-4C7C-4BBF-94AF-4EC5357AA008}" presName="hierChild4" presStyleCnt="0"/>
      <dgm:spPr/>
    </dgm:pt>
    <dgm:pt modelId="{EC01440F-E6B9-4185-9B38-D96B6B425AF0}" type="pres">
      <dgm:prSet presAssocID="{DB514ED5-4C7C-4BBF-94AF-4EC5357AA008}" presName="hierChild5" presStyleCnt="0"/>
      <dgm:spPr/>
    </dgm:pt>
    <dgm:pt modelId="{5F7FFD4B-E2F0-485D-BD30-80B4DCFFE784}" type="pres">
      <dgm:prSet presAssocID="{7589C91C-B67F-4CF4-9D61-9612CA5BF0E1}" presName="hierChild3" presStyleCnt="0"/>
      <dgm:spPr/>
    </dgm:pt>
  </dgm:ptLst>
  <dgm:cxnLst>
    <dgm:cxn modelId="{2FA6158F-9840-466A-ACE0-6C65C30D8672}" type="presOf" srcId="{17FF7023-658E-4654-A3A3-5422792065C9}" destId="{974B9727-B2C8-45F4-8867-49BB563E67D4}" srcOrd="0" destOrd="0" presId="urn:microsoft.com/office/officeart/2005/8/layout/orgChart1"/>
    <dgm:cxn modelId="{12BE1FB5-40FA-4DF5-A8E3-E91634FBB7B5}" type="presOf" srcId="{6A70997C-218A-4AAF-B917-D60F4E6A9316}" destId="{B02FB220-B2C3-4131-B83C-EDF5B5F22EA7}" srcOrd="0" destOrd="0" presId="urn:microsoft.com/office/officeart/2005/8/layout/orgChart1"/>
    <dgm:cxn modelId="{F87CE71B-EAF5-4745-B4A4-19A93279F756}" type="presOf" srcId="{B13A9F4B-0258-4BC1-9404-6CA241FF7CD5}" destId="{0E9344F7-1E72-40ED-89E8-DAF05E125415}" srcOrd="0" destOrd="0" presId="urn:microsoft.com/office/officeart/2005/8/layout/orgChart1"/>
    <dgm:cxn modelId="{EDBCC8E0-6F88-40FD-9CE8-9CCB81464989}" srcId="{7589C91C-B67F-4CF4-9D61-9612CA5BF0E1}" destId="{DB514ED5-4C7C-4BBF-94AF-4EC5357AA008}" srcOrd="1" destOrd="0" parTransId="{17FF7023-658E-4654-A3A3-5422792065C9}" sibTransId="{E1B9ED23-3D62-474D-82F9-0B56169AC3F6}"/>
    <dgm:cxn modelId="{DD86A84D-70F1-4953-829E-8CAA2B189636}" type="presOf" srcId="{027F3E2B-CD01-4063-BA7E-DA8F979D5898}" destId="{595F0F0C-DB41-48BB-B53F-0ED308BECE5E}" srcOrd="1" destOrd="0" presId="urn:microsoft.com/office/officeart/2005/8/layout/orgChart1"/>
    <dgm:cxn modelId="{D1B79159-BC32-4BAC-95AB-6717E186351D}" srcId="{B13A9F4B-0258-4BC1-9404-6CA241FF7CD5}" destId="{7589C91C-B67F-4CF4-9D61-9612CA5BF0E1}" srcOrd="0" destOrd="0" parTransId="{D2472007-02CD-43D3-93B9-3446417069FD}" sibTransId="{0E846FD5-2203-460C-AE72-47379818B902}"/>
    <dgm:cxn modelId="{6F9408A7-9284-4A33-BAF5-5772B58D17E7}" type="presOf" srcId="{7589C91C-B67F-4CF4-9D61-9612CA5BF0E1}" destId="{C1F1DB72-C5A1-4FBC-B0CE-105ADD585E5D}" srcOrd="0" destOrd="0" presId="urn:microsoft.com/office/officeart/2005/8/layout/orgChart1"/>
    <dgm:cxn modelId="{5E6F261B-2586-42DC-AA71-67A6065D9FFF}" type="presOf" srcId="{DB514ED5-4C7C-4BBF-94AF-4EC5357AA008}" destId="{2FA4F777-ED1B-4650-8CBB-25437E633D5A}" srcOrd="0" destOrd="0" presId="urn:microsoft.com/office/officeart/2005/8/layout/orgChart1"/>
    <dgm:cxn modelId="{BB96B9DF-84D6-4A5D-94EE-77006EE0167E}" type="presOf" srcId="{027F3E2B-CD01-4063-BA7E-DA8F979D5898}" destId="{78863C2C-8BBE-401C-B394-759E15D04785}" srcOrd="0" destOrd="0" presId="urn:microsoft.com/office/officeart/2005/8/layout/orgChart1"/>
    <dgm:cxn modelId="{6C0E8271-E603-4005-AEFC-3A09167473EE}" type="presOf" srcId="{DB514ED5-4C7C-4BBF-94AF-4EC5357AA008}" destId="{7AF75C84-3C8D-4DC3-9F16-1B6F34ADCB90}" srcOrd="1" destOrd="0" presId="urn:microsoft.com/office/officeart/2005/8/layout/orgChart1"/>
    <dgm:cxn modelId="{C8DA0427-AFF0-404E-A2C8-B60CF9E51394}" type="presOf" srcId="{7589C91C-B67F-4CF4-9D61-9612CA5BF0E1}" destId="{94D40B06-969E-49EF-816D-6B24122FC2A6}" srcOrd="1" destOrd="0" presId="urn:microsoft.com/office/officeart/2005/8/layout/orgChart1"/>
    <dgm:cxn modelId="{0397CED4-C4E5-4977-80A7-155492C6BF9B}" srcId="{7589C91C-B67F-4CF4-9D61-9612CA5BF0E1}" destId="{027F3E2B-CD01-4063-BA7E-DA8F979D5898}" srcOrd="0" destOrd="0" parTransId="{6A70997C-218A-4AAF-B917-D60F4E6A9316}" sibTransId="{57E04125-4ED6-4353-828E-4F53E6D74E58}"/>
    <dgm:cxn modelId="{25148E9B-3F94-4D37-8B58-7298563693BF}" type="presParOf" srcId="{0E9344F7-1E72-40ED-89E8-DAF05E125415}" destId="{38D6CF9C-0116-4B92-B541-81096967576B}" srcOrd="0" destOrd="0" presId="urn:microsoft.com/office/officeart/2005/8/layout/orgChart1"/>
    <dgm:cxn modelId="{728D1202-C748-4993-87A3-FE8BE607C7BE}" type="presParOf" srcId="{38D6CF9C-0116-4B92-B541-81096967576B}" destId="{E8EEBEFE-7455-4633-BEA6-121E1CD13FB4}" srcOrd="0" destOrd="0" presId="urn:microsoft.com/office/officeart/2005/8/layout/orgChart1"/>
    <dgm:cxn modelId="{DB0D4CC0-67DB-4B66-BE55-2B92146515D4}" type="presParOf" srcId="{E8EEBEFE-7455-4633-BEA6-121E1CD13FB4}" destId="{C1F1DB72-C5A1-4FBC-B0CE-105ADD585E5D}" srcOrd="0" destOrd="0" presId="urn:microsoft.com/office/officeart/2005/8/layout/orgChart1"/>
    <dgm:cxn modelId="{016DBF92-E6ED-43B8-BF70-212A4442F349}" type="presParOf" srcId="{E8EEBEFE-7455-4633-BEA6-121E1CD13FB4}" destId="{94D40B06-969E-49EF-816D-6B24122FC2A6}" srcOrd="1" destOrd="0" presId="urn:microsoft.com/office/officeart/2005/8/layout/orgChart1"/>
    <dgm:cxn modelId="{DD855C35-302D-4483-B49E-39C122A64D48}" type="presParOf" srcId="{38D6CF9C-0116-4B92-B541-81096967576B}" destId="{CED2CE6B-65E9-4C6B-8C8D-EB022D28885E}" srcOrd="1" destOrd="0" presId="urn:microsoft.com/office/officeart/2005/8/layout/orgChart1"/>
    <dgm:cxn modelId="{3E28D51A-0842-464A-B4F3-7EB0070504F5}" type="presParOf" srcId="{CED2CE6B-65E9-4C6B-8C8D-EB022D28885E}" destId="{B02FB220-B2C3-4131-B83C-EDF5B5F22EA7}" srcOrd="0" destOrd="0" presId="urn:microsoft.com/office/officeart/2005/8/layout/orgChart1"/>
    <dgm:cxn modelId="{78D8403B-3594-4B42-8A49-77D9D70D604F}" type="presParOf" srcId="{CED2CE6B-65E9-4C6B-8C8D-EB022D28885E}" destId="{839B14D1-62C8-42E0-99D0-43A7B52A9FF1}" srcOrd="1" destOrd="0" presId="urn:microsoft.com/office/officeart/2005/8/layout/orgChart1"/>
    <dgm:cxn modelId="{0DAD74E1-FC63-4477-9B82-D79E86FCC821}" type="presParOf" srcId="{839B14D1-62C8-42E0-99D0-43A7B52A9FF1}" destId="{89B4DE1E-0CE8-4DE8-83D2-398D7145951E}" srcOrd="0" destOrd="0" presId="urn:microsoft.com/office/officeart/2005/8/layout/orgChart1"/>
    <dgm:cxn modelId="{F6BE125D-3978-4180-819F-51C42D037777}" type="presParOf" srcId="{89B4DE1E-0CE8-4DE8-83D2-398D7145951E}" destId="{78863C2C-8BBE-401C-B394-759E15D04785}" srcOrd="0" destOrd="0" presId="urn:microsoft.com/office/officeart/2005/8/layout/orgChart1"/>
    <dgm:cxn modelId="{397631A5-2547-4668-899F-7F4850C0FC07}" type="presParOf" srcId="{89B4DE1E-0CE8-4DE8-83D2-398D7145951E}" destId="{595F0F0C-DB41-48BB-B53F-0ED308BECE5E}" srcOrd="1" destOrd="0" presId="urn:microsoft.com/office/officeart/2005/8/layout/orgChart1"/>
    <dgm:cxn modelId="{116AFE9D-0BDD-47FE-83CB-104C6AF930C1}" type="presParOf" srcId="{839B14D1-62C8-42E0-99D0-43A7B52A9FF1}" destId="{DF14F608-A427-4854-9036-D43B56A0C0A9}" srcOrd="1" destOrd="0" presId="urn:microsoft.com/office/officeart/2005/8/layout/orgChart1"/>
    <dgm:cxn modelId="{A3067BD9-699D-4385-A2BA-0F5130403271}" type="presParOf" srcId="{839B14D1-62C8-42E0-99D0-43A7B52A9FF1}" destId="{F11EE5FC-3D28-4644-A146-569AC435E49B}" srcOrd="2" destOrd="0" presId="urn:microsoft.com/office/officeart/2005/8/layout/orgChart1"/>
    <dgm:cxn modelId="{BC032242-3F7C-4B6F-B079-2B6A485DE3AE}" type="presParOf" srcId="{CED2CE6B-65E9-4C6B-8C8D-EB022D28885E}" destId="{974B9727-B2C8-45F4-8867-49BB563E67D4}" srcOrd="2" destOrd="0" presId="urn:microsoft.com/office/officeart/2005/8/layout/orgChart1"/>
    <dgm:cxn modelId="{7CEDD940-6310-4BF7-828B-335D91F9459F}" type="presParOf" srcId="{CED2CE6B-65E9-4C6B-8C8D-EB022D28885E}" destId="{0077DB91-83CD-453C-8C2E-97FE6103DD65}" srcOrd="3" destOrd="0" presId="urn:microsoft.com/office/officeart/2005/8/layout/orgChart1"/>
    <dgm:cxn modelId="{35E182C6-8733-472E-82EE-488D960477ED}" type="presParOf" srcId="{0077DB91-83CD-453C-8C2E-97FE6103DD65}" destId="{D9269917-BC47-4F67-81E6-F7D4EB7D47EF}" srcOrd="0" destOrd="0" presId="urn:microsoft.com/office/officeart/2005/8/layout/orgChart1"/>
    <dgm:cxn modelId="{437349B0-F507-47D9-B95D-CE910E34B61D}" type="presParOf" srcId="{D9269917-BC47-4F67-81E6-F7D4EB7D47EF}" destId="{2FA4F777-ED1B-4650-8CBB-25437E633D5A}" srcOrd="0" destOrd="0" presId="urn:microsoft.com/office/officeart/2005/8/layout/orgChart1"/>
    <dgm:cxn modelId="{B6A7260C-A18E-429D-A05B-EF491316DE36}" type="presParOf" srcId="{D9269917-BC47-4F67-81E6-F7D4EB7D47EF}" destId="{7AF75C84-3C8D-4DC3-9F16-1B6F34ADCB90}" srcOrd="1" destOrd="0" presId="urn:microsoft.com/office/officeart/2005/8/layout/orgChart1"/>
    <dgm:cxn modelId="{1B1D51AD-6019-4804-9329-3E01D396A45B}" type="presParOf" srcId="{0077DB91-83CD-453C-8C2E-97FE6103DD65}" destId="{3DF3732C-7789-4384-80D3-16ADBBF5BCD2}" srcOrd="1" destOrd="0" presId="urn:microsoft.com/office/officeart/2005/8/layout/orgChart1"/>
    <dgm:cxn modelId="{7D3C3B0E-2A2F-4010-AF21-39E142C31386}" type="presParOf" srcId="{0077DB91-83CD-453C-8C2E-97FE6103DD65}" destId="{EC01440F-E6B9-4185-9B38-D96B6B425AF0}" srcOrd="2" destOrd="0" presId="urn:microsoft.com/office/officeart/2005/8/layout/orgChart1"/>
    <dgm:cxn modelId="{549C348C-05FF-4336-9142-F3BF329FEA63}" type="presParOf" srcId="{38D6CF9C-0116-4B92-B541-81096967576B}" destId="{5F7FFD4B-E2F0-485D-BD30-80B4DCFFE7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B9727-B2C8-45F4-8867-49BB563E67D4}">
      <dsp:nvSpPr>
        <dsp:cNvPr id="0" name=""/>
        <dsp:cNvSpPr/>
      </dsp:nvSpPr>
      <dsp:spPr>
        <a:xfrm>
          <a:off x="3545609" y="1563029"/>
          <a:ext cx="1890573" cy="65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15"/>
              </a:lnTo>
              <a:lnTo>
                <a:pt x="1890573" y="328115"/>
              </a:lnTo>
              <a:lnTo>
                <a:pt x="1890573" y="656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FB220-B2C3-4131-B83C-EDF5B5F22EA7}">
      <dsp:nvSpPr>
        <dsp:cNvPr id="0" name=""/>
        <dsp:cNvSpPr/>
      </dsp:nvSpPr>
      <dsp:spPr>
        <a:xfrm>
          <a:off x="1655035" y="1563029"/>
          <a:ext cx="1890573" cy="656231"/>
        </a:xfrm>
        <a:custGeom>
          <a:avLst/>
          <a:gdLst/>
          <a:ahLst/>
          <a:cxnLst/>
          <a:rect l="0" t="0" r="0" b="0"/>
          <a:pathLst>
            <a:path>
              <a:moveTo>
                <a:pt x="1890573" y="0"/>
              </a:moveTo>
              <a:lnTo>
                <a:pt x="1890573" y="328115"/>
              </a:lnTo>
              <a:lnTo>
                <a:pt x="0" y="328115"/>
              </a:lnTo>
              <a:lnTo>
                <a:pt x="0" y="656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1DB72-C5A1-4FBC-B0CE-105ADD585E5D}">
      <dsp:nvSpPr>
        <dsp:cNvPr id="0" name=""/>
        <dsp:cNvSpPr/>
      </dsp:nvSpPr>
      <dsp:spPr>
        <a:xfrm>
          <a:off x="1983151" y="572"/>
          <a:ext cx="3124914" cy="156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Regularization</a:t>
          </a:r>
          <a:endParaRPr lang="en-US" sz="2400" kern="1200" dirty="0"/>
        </a:p>
      </dsp:txBody>
      <dsp:txXfrm>
        <a:off x="1983151" y="572"/>
        <a:ext cx="3124914" cy="1562457"/>
      </dsp:txXfrm>
    </dsp:sp>
    <dsp:sp modelId="{78863C2C-8BBE-401C-B394-759E15D04785}">
      <dsp:nvSpPr>
        <dsp:cNvPr id="0" name=""/>
        <dsp:cNvSpPr/>
      </dsp:nvSpPr>
      <dsp:spPr>
        <a:xfrm>
          <a:off x="92578" y="2219261"/>
          <a:ext cx="3124914" cy="156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Lasso Regression </a:t>
          </a:r>
          <a:r>
            <a:rPr lang="en-US" sz="2400" i="1" kern="1200" dirty="0" smtClean="0">
              <a:solidFill>
                <a:srgbClr val="FF0000"/>
              </a:solidFill>
            </a:rPr>
            <a:t>L1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92578" y="2219261"/>
        <a:ext cx="3124914" cy="1562457"/>
      </dsp:txXfrm>
    </dsp:sp>
    <dsp:sp modelId="{2FA4F777-ED1B-4650-8CBB-25437E633D5A}">
      <dsp:nvSpPr>
        <dsp:cNvPr id="0" name=""/>
        <dsp:cNvSpPr/>
      </dsp:nvSpPr>
      <dsp:spPr>
        <a:xfrm>
          <a:off x="3873724" y="2219261"/>
          <a:ext cx="3124914" cy="1562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Ridge Regression </a:t>
          </a:r>
          <a:r>
            <a:rPr lang="en-US" sz="2400" i="1" kern="1200" dirty="0" smtClean="0">
              <a:solidFill>
                <a:srgbClr val="FF0000"/>
              </a:solidFill>
            </a:rPr>
            <a:t>L2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3873724" y="2219261"/>
        <a:ext cx="3124914" cy="1562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8F7B-796C-40D3-B4EC-50BB18AA014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211A-6FA1-4DC4-9904-212CEE4A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https://towardsdatascience.com/ridge-and-lasso-regression-a-complete-guide-with-python-scikit-learn-e20e34bcbf0b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0211A-6FA1-4DC4-9904-212CEE4AD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75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51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99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49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94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22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61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4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00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75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57A-1E96-4C2B-B5A7-57FB690D344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0B0F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Hassan Badawy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89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Hassan Badawy</a:t>
            </a:r>
          </a:p>
        </p:txBody>
      </p:sp>
    </p:spTree>
    <p:extLst>
      <p:ext uri="{BB962C8B-B14F-4D97-AF65-F5344CB8AC3E}">
        <p14:creationId xmlns:p14="http://schemas.microsoft.com/office/powerpoint/2010/main" val="17675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asso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ression and Classification &#10;Regression &#10;Classific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1520" y="890343"/>
            <a:ext cx="11090367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Regularizations are techniques used to </a:t>
            </a:r>
            <a:r>
              <a:rPr lang="en-US" sz="2400" b="1" dirty="0" smtClean="0"/>
              <a:t>generalize your model and reduce </a:t>
            </a:r>
            <a:r>
              <a:rPr lang="en-US" sz="2400" b="1" dirty="0"/>
              <a:t>the error by fitting a function appropriately on the given training set and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420370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538" y="255807"/>
            <a:ext cx="507542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λ </a:t>
            </a:r>
            <a:r>
              <a:rPr lang="en-US" sz="3200" dirty="0"/>
              <a:t>should be chosen carefully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75" y="1095955"/>
            <a:ext cx="9667647" cy="358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5"/>
          <a:stretch/>
        </p:blipFill>
        <p:spPr>
          <a:xfrm>
            <a:off x="1505876" y="4676004"/>
            <a:ext cx="9667646" cy="17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27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538" y="255807"/>
            <a:ext cx="252825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Automating λ</a:t>
            </a:r>
            <a:r>
              <a:rPr lang="en-US" sz="3200" b="1" dirty="0">
                <a:solidFill>
                  <a:srgbClr val="000000"/>
                </a:solidFill>
              </a:rPr>
              <a:t> 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4" y="1092745"/>
            <a:ext cx="9705560" cy="115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4" y="2497873"/>
            <a:ext cx="9705560" cy="40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4600822"/>
              </p:ext>
            </p:extLst>
          </p:nvPr>
        </p:nvGraphicFramePr>
        <p:xfrm>
          <a:off x="1948873" y="0"/>
          <a:ext cx="7091218" cy="3782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6" t="-3845" r="22863" b="-1"/>
          <a:stretch/>
        </p:blipFill>
        <p:spPr>
          <a:xfrm>
            <a:off x="2535382" y="3909494"/>
            <a:ext cx="207818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5" t="1612" r="23869"/>
          <a:stretch/>
        </p:blipFill>
        <p:spPr>
          <a:xfrm>
            <a:off x="6421582" y="3909494"/>
            <a:ext cx="218001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imple vs Complex Models &#10;Requires low error &#10;OK if it's complex &#10;Requires simplicity &#10;OK with error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11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247" y="3179725"/>
            <a:ext cx="6069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sklearn.linear_model import Lasso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lasso_reg = Lasso()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lasso_reg.fit(X, y)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reg_coef = lasso_reg.coef_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7969" y="502603"/>
            <a:ext cx="9289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 Use </a:t>
            </a:r>
            <a:r>
              <a:rPr lang="en-US" sz="3200" dirty="0" err="1">
                <a:latin typeface="Calibri" panose="020F0502020204030204" pitchFamily="34" charset="0"/>
              </a:rPr>
              <a:t>sklearn's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x-none" sz="3200" dirty="0">
                <a:latin typeface="Calibri" panose="020F0502020204030204" pitchFamily="34" charset="0"/>
                <a:hlinkClick r:id="rId2"/>
              </a:rPr>
              <a:t>Lasso</a:t>
            </a:r>
            <a:r>
              <a:rPr lang="en-US" sz="3200" dirty="0">
                <a:latin typeface="Calibri" panose="020F0502020204030204" pitchFamily="34" charset="0"/>
              </a:rPr>
              <a:t> class to fit a linear regression model to the data, while also using L1 regularization to control for model complexity.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6216" y="3228430"/>
            <a:ext cx="60692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LassoCV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make_regression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make_regression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(noise=4,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random_state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=0)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reg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LassoCV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(cv=5,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random_state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=0).fit(X, y)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reg.score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 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reg.predict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(X[:1,])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0800" y="2729984"/>
            <a:ext cx="20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LassoCV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1375" y="2577584"/>
            <a:ext cx="176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Lasso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0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27284" y="860731"/>
            <a:ext cx="606920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load_iris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LogisticRegression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load_iris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return_X_y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=True)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LogisticRegression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i="1" dirty="0"/>
              <a:t>penalty=</a:t>
            </a:r>
            <a:r>
              <a:rPr lang="en-US" i="1" dirty="0" smtClean="0"/>
              <a:t>’l1’ or ‘l2</a:t>
            </a:r>
            <a:r>
              <a:rPr lang="en-US" i="1" dirty="0"/>
              <a:t>’, </a:t>
            </a:r>
            <a:r>
              <a:rPr lang="en-US" i="1" dirty="0" smtClean="0"/>
              <a:t>C=1.0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).fit(X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, y)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clf.predict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(X[:2,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:])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clf.predict_proba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(X[:2, :]) 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clf.score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23984" y="279015"/>
            <a:ext cx="22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LassoCV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Classification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2521" y="258590"/>
            <a:ext cx="196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Lasso Classification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18448" y="729541"/>
            <a:ext cx="606920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load_iris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LogisticRegressionCV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load_iris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return_X_y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=True)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LogisticRegression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i="1" dirty="0"/>
              <a:t>penalty=</a:t>
            </a:r>
            <a:r>
              <a:rPr lang="en-US" i="1" dirty="0" smtClean="0"/>
              <a:t>’l1’ or ‘l2</a:t>
            </a:r>
            <a:r>
              <a:rPr lang="en-US" i="1" dirty="0"/>
              <a:t>’, </a:t>
            </a:r>
            <a:r>
              <a:rPr lang="en-US" i="1" dirty="0" smtClean="0"/>
              <a:t>C=1.0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).fit(X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, y)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clf.predict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(X[:2,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:])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clf.predict_proba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(X[:2, :]) 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clf.score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1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361" y="3477946"/>
            <a:ext cx="606920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sklearn.linear_model import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 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_reg =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alpha = 2.0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 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_reg.fit(X, y)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reg_coef =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 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_reg.coef_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7969" y="502603"/>
            <a:ext cx="9289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 Use </a:t>
            </a:r>
            <a:r>
              <a:rPr lang="en-US" sz="3200" dirty="0" err="1">
                <a:latin typeface="Calibri" panose="020F0502020204030204" pitchFamily="34" charset="0"/>
              </a:rPr>
              <a:t>sklearn's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class to fit a linear regression model to the data, while also using </a:t>
            </a:r>
            <a:r>
              <a:rPr lang="en-US" sz="3200" dirty="0" smtClean="0">
                <a:latin typeface="Calibri" panose="020F0502020204030204" pitchFamily="34" charset="0"/>
              </a:rPr>
              <a:t>L2 </a:t>
            </a:r>
            <a:r>
              <a:rPr lang="en-US" sz="3200" dirty="0">
                <a:latin typeface="Calibri" panose="020F0502020204030204" pitchFamily="34" charset="0"/>
              </a:rPr>
              <a:t>regularization to control for model complexity.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45951" y="3131212"/>
            <a:ext cx="177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 Regression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18903" y="3095076"/>
            <a:ext cx="198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 Classification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22440" y="3579971"/>
            <a:ext cx="60692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load_breast_cancer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RidgeClassifier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load_breast_cancer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return_X_y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=True)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RidgeClassifier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().fit(X, y)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clf.score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 </a:t>
            </a:r>
          </a:p>
          <a:p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3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59186" y="563296"/>
            <a:ext cx="606920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sklearn.linear_model import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 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_reg =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alpha = 2.0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 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_reg.fit(X, y)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reg_coef =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 </a:t>
            </a:r>
            <a:r>
              <a:rPr lang="x-none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_reg.coef_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9776" y="216562"/>
            <a:ext cx="1773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 Regression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71203" y="209001"/>
            <a:ext cx="198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 Classification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89090" y="703421"/>
            <a:ext cx="60692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load_breast_cancer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RidgeClassifier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load_breast_cancer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return_X_y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=True)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RidgeClassifier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().fit(X, y)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clf.score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 </a:t>
            </a:r>
          </a:p>
          <a:p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7376" y="3493162"/>
            <a:ext cx="377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 Regression with Cross Validation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5828" y="3428451"/>
            <a:ext cx="3978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Ridge Classification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with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Cross Validation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4015" y="4075271"/>
            <a:ext cx="60692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load_diabetes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RidgeCV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load_diabetes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return_X_y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=True)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RidgeCV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(alphas=[1e-3, 1e-2, 1e-1, 1]).fit(X, y)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clf.score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 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3125" y="4027646"/>
            <a:ext cx="66241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sklearn.datasets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load_breast_cancer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sklearn.linear_model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import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RidgeClassifierCV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X, y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load_breast_cancer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return_X_y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=True)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RidgeClassifierCV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(alphas=[1e-3, 1e-2, 1e-1, 1]).fit(X, y)</a:t>
            </a:r>
          </a:p>
          <a:p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clf.score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(X, y) </a:t>
            </a:r>
          </a:p>
          <a:p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4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360219" cy="1891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57" y="1911926"/>
            <a:ext cx="6370376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524247"/>
            <a:ext cx="6360218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561" y="4278453"/>
            <a:ext cx="638478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779" y="4795398"/>
            <a:ext cx="637222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79" y="5871289"/>
            <a:ext cx="6363998" cy="50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792" y="4852114"/>
            <a:ext cx="5761208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847108"/>
            <a:ext cx="6360219" cy="666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/>
          <a:srcRect t="-2491" r="22389"/>
          <a:stretch/>
        </p:blipFill>
        <p:spPr>
          <a:xfrm>
            <a:off x="6430792" y="0"/>
            <a:ext cx="56841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6" r="7332"/>
          <a:stretch/>
        </p:blipFill>
        <p:spPr>
          <a:xfrm>
            <a:off x="2845542" y="2431472"/>
            <a:ext cx="5491206" cy="43226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092035" y="0"/>
            <a:ext cx="7114309" cy="2348345"/>
            <a:chOff x="0" y="287718"/>
            <a:chExt cx="5761208" cy="21580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7718"/>
              <a:ext cx="5761208" cy="6953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958362"/>
              <a:ext cx="5761208" cy="647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69475"/>
              <a:ext cx="5761208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432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rror &#10;Different Models &#10;Error &#10;2X1 — &#10;4.T23 -+- 3X1 6.TIX2 +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315"/>
            <a:ext cx="12192000" cy="66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6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9488" y="221479"/>
            <a:ext cx="5555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Bijou JL" panose="00000400000000000000" pitchFamily="2" charset="0"/>
                <a:cs typeface="Al-dhakhm" panose="02010000000000000000" pitchFamily="2" charset="-78"/>
              </a:rPr>
              <a:t>Ai Simplification Series</a:t>
            </a:r>
            <a:endParaRPr lang="en-US" sz="2800" dirty="0">
              <a:solidFill>
                <a:schemeClr val="accent3"/>
              </a:solidFill>
              <a:latin typeface="Bijou JL" panose="00000400000000000000" pitchFamily="2" charset="0"/>
              <a:cs typeface="Al-dhakhm" panose="020100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7199" y="5335424"/>
            <a:ext cx="3945050" cy="1079231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Regards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5" r="19068"/>
          <a:stretch/>
        </p:blipFill>
        <p:spPr>
          <a:xfrm>
            <a:off x="4778563" y="1716545"/>
            <a:ext cx="3017521" cy="2773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094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rror &#10;(01 + 5 O &#10;Different Models &#10;Error &#10;—@2.T2 — 023 + &#10;(022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"/>
          <a:stretch/>
        </p:blipFill>
        <p:spPr bwMode="auto">
          <a:xfrm>
            <a:off x="0" y="0"/>
            <a:ext cx="12192000" cy="63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06197" y="892703"/>
            <a:ext cx="4998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sz="2400" b="1" dirty="0">
                <a:latin typeface="Calibri" panose="020F0502020204030204" pitchFamily="34" charset="0"/>
              </a:rPr>
              <a:t>When adding complixity to the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84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126943"/>
            <a:ext cx="9056731" cy="2739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943" y="5473120"/>
            <a:ext cx="1062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Generalization:</a:t>
            </a:r>
            <a:r>
              <a:rPr lang="en-US" dirty="0"/>
              <a:t> This function of coefficients β1, β2 needs to be </a:t>
            </a:r>
            <a:r>
              <a:rPr lang="en-US" dirty="0" smtClean="0"/>
              <a:t>generalized by </a:t>
            </a:r>
            <a:r>
              <a:rPr lang="en-US" i="1" dirty="0"/>
              <a:t>Regularization Parameter ‘</a:t>
            </a:r>
            <a:r>
              <a:rPr lang="el-GR" sz="2400" i="1" dirty="0">
                <a:solidFill>
                  <a:srgbClr val="FF0000"/>
                </a:solidFill>
              </a:rPr>
              <a:t>λ</a:t>
            </a:r>
            <a:r>
              <a:rPr lang="el-GR" i="1" dirty="0"/>
              <a:t>’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793" y="4058715"/>
            <a:ext cx="1034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'Times New Roman'"/>
              </a:rPr>
              <a:t>Bias is a historic/technical one - if we're fitting a straight line to the data we have a strong </a:t>
            </a:r>
            <a:r>
              <a:rPr lang="en-US" dirty="0" smtClean="0">
                <a:latin typeface="'Times New Roman'"/>
              </a:rPr>
              <a:t>assumption </a:t>
            </a:r>
            <a:r>
              <a:rPr lang="en-US" dirty="0">
                <a:latin typeface="'Times New Roman'"/>
              </a:rPr>
              <a:t>that there should be a linear 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698" y="4796135"/>
            <a:ext cx="9877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variance - if fitting high order polynomial then the hypothesis can basically fit any data</a:t>
            </a:r>
          </a:p>
          <a:p>
            <a:r>
              <a:rPr lang="en-US" dirty="0" smtClean="0"/>
              <a:t>, Space </a:t>
            </a:r>
            <a:r>
              <a:rPr lang="en-US" dirty="0"/>
              <a:t>of hypothesis is too large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4039" y="379214"/>
            <a:ext cx="5816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'Times New Roman'"/>
              </a:rPr>
              <a:t>Overfitting with linear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84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897" y="318254"/>
            <a:ext cx="6748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Overfitting with logistic regression</a:t>
            </a:r>
            <a:endParaRPr lang="en-US" sz="360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04" y="1086548"/>
            <a:ext cx="7573432" cy="364858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160" y="4872335"/>
            <a:ext cx="7946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Sigmoidal function is an underfit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a high order polynomial gives and overfitting (high variance hypothesis)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3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079" y="272534"/>
            <a:ext cx="351609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 smtClean="0"/>
              <a:t>Overfitting Problem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11507" y="980105"/>
            <a:ext cx="112491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If our model is suffer from </a:t>
            </a:r>
            <a:r>
              <a:rPr lang="en-US" sz="3200" b="1" dirty="0" smtClean="0">
                <a:solidFill>
                  <a:srgbClr val="FF0000"/>
                </a:solidFill>
              </a:rPr>
              <a:t>Overfitting</a:t>
            </a:r>
            <a:r>
              <a:rPr lang="en-US" sz="3200" b="1" dirty="0" smtClean="0"/>
              <a:t> we can said that our model is a summarizing model than a predictive model.</a:t>
            </a:r>
          </a:p>
          <a:p>
            <a:r>
              <a:rPr lang="en-US" sz="3200" b="1" dirty="0" smtClean="0"/>
              <a:t>Alternatively </a:t>
            </a:r>
            <a:r>
              <a:rPr lang="en-US" sz="3200" b="1" dirty="0"/>
              <a:t>If our model is suffer from </a:t>
            </a:r>
            <a:r>
              <a:rPr lang="en-US" sz="3200" b="1" dirty="0" err="1" smtClean="0">
                <a:solidFill>
                  <a:srgbClr val="FF0000"/>
                </a:solidFill>
              </a:rPr>
              <a:t>Underfitting</a:t>
            </a:r>
            <a:r>
              <a:rPr lang="en-US" sz="3200" b="1" dirty="0" smtClean="0"/>
              <a:t> </a:t>
            </a:r>
            <a:r>
              <a:rPr lang="en-US" sz="3200" b="1" dirty="0"/>
              <a:t>we can </a:t>
            </a:r>
            <a:r>
              <a:rPr lang="en-US" sz="3200" b="1" dirty="0" smtClean="0"/>
              <a:t>say </a:t>
            </a:r>
            <a:r>
              <a:rPr lang="en-US" sz="3200" b="1" dirty="0"/>
              <a:t>that our</a:t>
            </a:r>
            <a:r>
              <a:rPr lang="en-US" sz="3200" b="1" dirty="0" smtClean="0"/>
              <a:t> is not trained and consider be a random model.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817" y="3183374"/>
            <a:ext cx="486421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/>
              <a:t>Overfitting </a:t>
            </a:r>
            <a:r>
              <a:rPr lang="en-US" sz="3200" b="1" dirty="0" smtClean="0"/>
              <a:t>Problem Solving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2915" y="4006334"/>
            <a:ext cx="59947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/>
              <a:t>Reduce </a:t>
            </a:r>
            <a:r>
              <a:rPr lang="en-US" sz="3200" b="1" dirty="0"/>
              <a:t>number of </a:t>
            </a:r>
            <a:r>
              <a:rPr lang="en-US" sz="3200" b="1" dirty="0" smtClean="0"/>
              <a:t>features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Use </a:t>
            </a:r>
            <a:r>
              <a:rPr lang="en-US" sz="3200" b="1" dirty="0" smtClean="0"/>
              <a:t>Regularization Techniques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621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2" y="1529564"/>
            <a:ext cx="10834425" cy="31033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097" y="562094"/>
            <a:ext cx="486421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/>
              <a:t>Overfitting </a:t>
            </a:r>
            <a:r>
              <a:rPr lang="en-US" sz="3200" b="1" dirty="0" smtClean="0"/>
              <a:t>Problem Solving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411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60" y="0"/>
            <a:ext cx="8302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127" y="1553184"/>
            <a:ext cx="11047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With regularization, take cost function and modify it to shrink all the parameters and Add a term at the end, This regularization term shrinks every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127" y="287122"/>
            <a:ext cx="549862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'Times New Roman'"/>
              </a:rPr>
              <a:t>T</a:t>
            </a:r>
            <a:r>
              <a:rPr lang="en-US" sz="2800" dirty="0" smtClean="0">
                <a:latin typeface="'Times New Roman'"/>
              </a:rPr>
              <a:t>he </a:t>
            </a:r>
            <a:r>
              <a:rPr lang="en-US" sz="2800" b="1" dirty="0">
                <a:latin typeface="'Times New Roman'"/>
              </a:rPr>
              <a:t>regularization </a:t>
            </a:r>
            <a:r>
              <a:rPr lang="en-US" sz="2800" b="1" dirty="0" smtClean="0">
                <a:latin typeface="'Times New Roman'"/>
              </a:rPr>
              <a:t>parameter </a:t>
            </a:r>
            <a:r>
              <a:rPr lang="en-US" sz="2800" b="1" dirty="0">
                <a:solidFill>
                  <a:srgbClr val="000000"/>
                </a:solidFill>
                <a:latin typeface="'Times New Roman'"/>
              </a:rPr>
              <a:t>λ 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5" r="22863" b="-1"/>
          <a:stretch/>
        </p:blipFill>
        <p:spPr>
          <a:xfrm>
            <a:off x="890529" y="4655128"/>
            <a:ext cx="8544415" cy="1308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t="1612" r="23869" b="1"/>
          <a:stretch/>
        </p:blipFill>
        <p:spPr>
          <a:xfrm>
            <a:off x="890529" y="3138054"/>
            <a:ext cx="8544415" cy="13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4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606</Words>
  <Application>Microsoft Office PowerPoint</Application>
  <PresentationFormat>Widescreen</PresentationFormat>
  <Paragraphs>95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Al-dhakhm</vt:lpstr>
      <vt:lpstr>Arial</vt:lpstr>
      <vt:lpstr>Arial Black</vt:lpstr>
      <vt:lpstr>Bijou JL</vt:lpstr>
      <vt:lpstr>Calibri</vt:lpstr>
      <vt:lpstr>Franklin Gothic Book</vt:lpstr>
      <vt:lpstr>Franklin Gothic Medium</vt:lpstr>
      <vt:lpstr>'Times New Roman'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Badawy</dc:creator>
  <cp:lastModifiedBy>Hassan Badawy</cp:lastModifiedBy>
  <cp:revision>329</cp:revision>
  <dcterms:created xsi:type="dcterms:W3CDTF">2019-01-25T13:49:58Z</dcterms:created>
  <dcterms:modified xsi:type="dcterms:W3CDTF">2019-04-30T16:26:19Z</dcterms:modified>
</cp:coreProperties>
</file>