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57" r:id="rId5"/>
    <p:sldId id="264" r:id="rId6"/>
    <p:sldId id="282" r:id="rId7"/>
    <p:sldId id="284" r:id="rId8"/>
    <p:sldId id="285" r:id="rId9"/>
    <p:sldId id="259" r:id="rId10"/>
    <p:sldId id="260" r:id="rId11"/>
    <p:sldId id="286" r:id="rId12"/>
    <p:sldId id="262" r:id="rId13"/>
    <p:sldId id="263" r:id="rId14"/>
    <p:sldId id="265" r:id="rId15"/>
    <p:sldId id="276" r:id="rId16"/>
    <p:sldId id="278" r:id="rId17"/>
    <p:sldId id="279" r:id="rId1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Checkpoint 2 &amp; 3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Yichen Sheng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Implementation details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97635"/>
            <a:ext cx="7876540" cy="52711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7430" y="3512820"/>
            <a:ext cx="2386965" cy="1087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7430" y="5166360"/>
            <a:ext cx="2431415" cy="1153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060190" y="3623310"/>
            <a:ext cx="448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chemeClr val="bg1">
                    <a:lumMod val="85000"/>
                  </a:schemeClr>
                </a:solidFill>
              </a:rPr>
              <a:t>visibility buffer: (x, y, z, theta, phi) -&gt; 0/1</a:t>
            </a:r>
            <a:endParaRPr lang="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111625" y="5490210"/>
            <a:ext cx="448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chemeClr val="bg1">
                    <a:lumMod val="85000"/>
                  </a:schemeClr>
                </a:solidFill>
              </a:rPr>
              <a:t>Project visibility into SH basis</a:t>
            </a:r>
            <a:endParaRPr lang="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Visibility </a:t>
            </a:r>
            <a:endParaRPr lang="en-US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4240" y="1513840"/>
            <a:ext cx="7025640" cy="4882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Diffuse(shadowed) SH rendering</a:t>
            </a:r>
            <a:endParaRPr lang="en-US" altLang="en-US"/>
          </a:p>
        </p:txBody>
      </p:sp>
      <p:pic>
        <p:nvPicPr>
          <p:cNvPr id="11" name="Picture 10" descr="shadow_241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040" y="2498725"/>
            <a:ext cx="5486400" cy="3657600"/>
          </a:xfrm>
          <a:prstGeom prst="rect">
            <a:avLst/>
          </a:prstGeom>
        </p:spPr>
      </p:pic>
      <p:pic>
        <p:nvPicPr>
          <p:cNvPr id="13" name="Picture 12" descr="unshadow_3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" y="2498725"/>
            <a:ext cx="5486069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Diffuse(shadowed) SH rendering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8435" y="1551940"/>
            <a:ext cx="7280275" cy="5031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Exps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1691005"/>
            <a:ext cx="9753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Cast shadows onto the plane.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Plot shadows w.r.t. SH bands.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Live demo!</a:t>
            </a:r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215" y="453390"/>
            <a:ext cx="7929880" cy="5481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Conclusions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109085" y="1936115"/>
            <a:ext cx="97536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Cons:</a:t>
            </a:r>
            <a:endParaRPr lang="" altLang="en-US"/>
          </a:p>
          <a:p>
            <a:r>
              <a:rPr lang="" altLang="en-US"/>
              <a:t>1. It's </a:t>
            </a:r>
            <a:r>
              <a:rPr lang="" altLang="en-US" b="1"/>
              <a:t>hard</a:t>
            </a:r>
            <a:r>
              <a:rPr lang="" altLang="en-US"/>
              <a:t> to use SH to render hard shadows</a:t>
            </a:r>
            <a:endParaRPr lang="" altLang="en-US"/>
          </a:p>
          <a:p>
            <a:r>
              <a:rPr lang="" altLang="en-US"/>
              <a:t>even use 11 band (121 bases)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2. Shadow resolution depends on vertices of shadow </a:t>
            </a:r>
            <a:endParaRPr lang="" altLang="en-US"/>
          </a:p>
          <a:p>
            <a:r>
              <a:rPr lang="" altLang="en-US"/>
              <a:t>receiver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3. Static scene, visibility test is expensive to compute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3350" y="29210"/>
            <a:ext cx="3122930" cy="2159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9065" y="1936115"/>
            <a:ext cx="41884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Pros: </a:t>
            </a:r>
            <a:endParaRPr lang="en-US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" altLang="en-US">
                <a:sym typeface="+mn-ea"/>
              </a:rPr>
              <a:t>Efficient rendering in runtime</a:t>
            </a:r>
            <a:endParaRPr lang="" altLang="en-US">
              <a:sym typeface="+mn-ea"/>
            </a:endParaRPr>
          </a:p>
          <a:p>
            <a:pPr marL="342900" indent="-342900">
              <a:buAutoNum type="arabicPeriod"/>
            </a:pPr>
            <a:endParaRPr lang="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" altLang="en-US">
                <a:sym typeface="+mn-ea"/>
              </a:rPr>
              <a:t>General basis for integral of spherical surface</a:t>
            </a:r>
            <a:endParaRPr lang="" altLang="en-US">
              <a:sym typeface="+mn-ea"/>
            </a:endParaRPr>
          </a:p>
          <a:p>
            <a:pPr marL="342900" indent="-342900">
              <a:buAutoNum type="arabicPeriod"/>
            </a:pPr>
            <a:endParaRPr lang="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" altLang="en-US">
                <a:sym typeface="+mn-ea"/>
              </a:rPr>
              <a:t>Low level details from low order basis</a:t>
            </a:r>
            <a:endParaRPr lang="" altLang="en-US">
              <a:sym typeface="+mn-ea"/>
            </a:endParaRPr>
          </a:p>
          <a:p>
            <a:pPr marL="342900" indent="-342900">
              <a:buAutoNum type="arabicPeriod"/>
            </a:pPr>
            <a:endParaRPr lang="" altLang="en-US">
              <a:sym typeface="+mn-ea"/>
            </a:endParaRPr>
          </a:p>
          <a:p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Exp on bands (1~11)</a:t>
            </a:r>
            <a:endParaRPr lang="en-US" altLang="en-US"/>
          </a:p>
        </p:txBody>
      </p:sp>
      <p:pic>
        <p:nvPicPr>
          <p:cNvPr id="6" name="Picture 5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02740"/>
            <a:ext cx="7109460" cy="4739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Recap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Spherical harmonics</a:t>
            </a:r>
            <a:endParaRPr lang="" altLang="en-US"/>
          </a:p>
          <a:p>
            <a:pPr lvl="1"/>
            <a:r>
              <a:rPr lang="" altLang="en-US"/>
              <a:t>Basis are orthogonal with each other </a:t>
            </a:r>
            <a:endParaRPr lang="" altLang="en-US"/>
          </a:p>
          <a:p>
            <a:pPr lvl="1"/>
            <a:endParaRPr lang="" altLang="en-US"/>
          </a:p>
          <a:p>
            <a:pPr lvl="1"/>
            <a:r>
              <a:rPr lang="" altLang="en-US"/>
              <a:t>Integration is reduced to dot product</a:t>
            </a:r>
            <a:endParaRPr lang="" altLang="en-US"/>
          </a:p>
          <a:p>
            <a:pPr lvl="1"/>
            <a:endParaRPr lang="" altLang="en-US"/>
          </a:p>
          <a:p>
            <a:pPr lvl="1"/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8425" y="3649980"/>
            <a:ext cx="3717925" cy="11601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1955165"/>
            <a:ext cx="6480175" cy="4201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3315" cy="1318895"/>
          </a:xfrm>
        </p:spPr>
        <p:txBody>
          <a:bodyPr>
            <a:normAutofit fontScale="90000"/>
          </a:bodyPr>
          <a:p>
            <a:r>
              <a:rPr lang="en-US" altLang="en-US"/>
              <a:t>Diffuse (unshadowed) SH rendering (4 bands)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285" y="2017395"/>
            <a:ext cx="5935345" cy="4139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3315" cy="1318895"/>
          </a:xfrm>
        </p:spPr>
        <p:txBody>
          <a:bodyPr>
            <a:normAutofit fontScale="90000"/>
          </a:bodyPr>
          <a:p>
            <a:r>
              <a:rPr lang="en-US" altLang="en-US"/>
              <a:t>Diffuse (unshadowed) SH rendering (4 bands)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0285" y="2017395"/>
            <a:ext cx="5935345" cy="4139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5" y="3125470"/>
            <a:ext cx="5325110" cy="16224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8965" y="2609850"/>
            <a:ext cx="414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For each vertex: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Implementation details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Cuda helper container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3995" y="1521460"/>
            <a:ext cx="6469380" cy="51365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581015" y="2308860"/>
            <a:ext cx="4949825" cy="77089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81015" y="3079750"/>
            <a:ext cx="4949825" cy="55118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94985" y="4864735"/>
            <a:ext cx="5867400" cy="86614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Implementation details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Projection into SH basis, monte carlo integration</a:t>
            </a:r>
            <a:endParaRPr lang="" alt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2374900"/>
            <a:ext cx="10153650" cy="3648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57375" y="4034155"/>
            <a:ext cx="9077960" cy="144018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1905" y="3646170"/>
            <a:ext cx="3761740" cy="19113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865620" y="2720340"/>
            <a:ext cx="4192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>
                <a:solidFill>
                  <a:schemeClr val="bg1">
                    <a:lumMod val="85000"/>
                  </a:schemeClr>
                </a:solidFill>
              </a:rPr>
              <a:t>For each vertex</a:t>
            </a:r>
            <a:endParaRPr lang="" altLang="en-US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" altLang="en-US" b="1">
                <a:solidFill>
                  <a:schemeClr val="bg1">
                    <a:lumMod val="85000"/>
                  </a:schemeClr>
                </a:solidFill>
              </a:rPr>
              <a:t>For each basis</a:t>
            </a:r>
            <a:endParaRPr lang="" altLang="en-US" b="1">
              <a:solidFill>
                <a:schemeClr val="bg1">
                  <a:lumMod val="85000"/>
                </a:schemeClr>
              </a:solidFill>
            </a:endParaRPr>
          </a:p>
          <a:p>
            <a:endParaRPr lang="" altLang="en-US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" altLang="en-US" b="1">
                <a:solidFill>
                  <a:schemeClr val="bg1">
                    <a:lumMod val="85000"/>
                  </a:schemeClr>
                </a:solidFill>
              </a:rPr>
              <a:t>Monte carlo integration</a:t>
            </a:r>
            <a:endParaRPr lang="" altLang="en-US" b="1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37455" y="2867025"/>
            <a:ext cx="1858010" cy="7340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45330" y="3185160"/>
            <a:ext cx="2346325" cy="7537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Implementation details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030"/>
            <a:ext cx="10515600" cy="4351338"/>
          </a:xfrm>
        </p:spPr>
        <p:txBody>
          <a:bodyPr/>
          <a:p>
            <a:r>
              <a:rPr lang="en-US" altLang="en-US"/>
              <a:t>Projection </a:t>
            </a:r>
            <a:r>
              <a:rPr lang="" altLang="en-US"/>
              <a:t>lighting</a:t>
            </a:r>
            <a:r>
              <a:rPr lang="en-US" altLang="en-US"/>
              <a:t> into SH basis, monte carlo integration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2066925"/>
            <a:ext cx="6702425" cy="1671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3790950"/>
            <a:ext cx="7400290" cy="30327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05940" y="5305425"/>
            <a:ext cx="6272530" cy="955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66390" y="3941445"/>
            <a:ext cx="3312795" cy="2133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5355" cy="12820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Diffuse (unshadowed) SH rendering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9780" y="1708785"/>
            <a:ext cx="6397625" cy="44621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44340" y="3843655"/>
            <a:ext cx="1050290" cy="171132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2906395"/>
            <a:ext cx="8152130" cy="2200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Diffuse (shadowed) SH rendering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210" y="1985645"/>
            <a:ext cx="5124450" cy="9906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289300" y="2275205"/>
            <a:ext cx="633095" cy="3454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2906395"/>
            <a:ext cx="4523740" cy="2580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Presentation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微软雅黑</vt:lpstr>
      <vt:lpstr>Droid Sans Fallback</vt:lpstr>
      <vt:lpstr>Arial Unicode MS</vt:lpstr>
      <vt:lpstr>Times New Roman</vt:lpstr>
      <vt:lpstr>Office Theme</vt:lpstr>
      <vt:lpstr>Checkpoint 2 &amp; 3</vt:lpstr>
      <vt:lpstr>PowerPoint 演示文稿</vt:lpstr>
      <vt:lpstr>Diffuse (unshadowed) SH rendering (4 bands)</vt:lpstr>
      <vt:lpstr>Diffuse (unshadowed) SH rendering (4 bands)</vt:lpstr>
      <vt:lpstr>PowerPoint 演示文稿</vt:lpstr>
      <vt:lpstr>Implementation details</vt:lpstr>
      <vt:lpstr>Implementation details</vt:lpstr>
      <vt:lpstr>Diffuse (unshadowed) SH rendering </vt:lpstr>
      <vt:lpstr>Diffuse (shadowed) SH rendering</vt:lpstr>
      <vt:lpstr>PowerPoint 演示文稿</vt:lpstr>
      <vt:lpstr>Visibility </vt:lpstr>
      <vt:lpstr>Diffuse(shadowed) SH rendering</vt:lpstr>
      <vt:lpstr>Diffuse(shadowed) SH rendering</vt:lpstr>
      <vt:lpstr>PowerPoint 演示文稿</vt:lpstr>
      <vt:lpstr>Exps</vt:lpstr>
      <vt:lpstr>Exp on bands (1~11)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2 &amp; 3</dc:title>
  <dc:creator>ysheng</dc:creator>
  <cp:lastModifiedBy>ysheng</cp:lastModifiedBy>
  <cp:revision>9</cp:revision>
  <dcterms:created xsi:type="dcterms:W3CDTF">2020-11-10T00:10:32Z</dcterms:created>
  <dcterms:modified xsi:type="dcterms:W3CDTF">2020-11-10T00:10:32Z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