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7" r:id="rId13"/>
    <p:sldId id="272" r:id="rId14"/>
    <p:sldId id="259" r:id="rId15"/>
    <p:sldId id="260" r:id="rId16"/>
    <p:sldId id="261" r:id="rId17"/>
    <p:sldId id="26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402F-AE3C-344C-90DE-6ED374D98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F85DF-A6CB-6B44-9776-C7ED0A62C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AED3-7BFD-DA44-AC9E-9805E5ED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78A4-C15C-054B-9E85-424A3DFD79F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B6499-819F-EF4E-8515-95E519EA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64A12-B7F5-EF46-ADC0-868DEC70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4BDC-CCCA-9549-A3E4-786944C0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57D9-738B-CD41-90FA-AB058F63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0EA89-62E2-764B-9C1C-04EB2216A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7DD25-7FCB-504E-8572-D3670498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78A4-C15C-054B-9E85-424A3DFD79F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75E8-E434-564C-99AA-41827C68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3CD57-C2DD-F544-B604-36CFAA36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4BDC-CCCA-9549-A3E4-786944C0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2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13904-D837-1B4F-9BF0-89E7983D7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C8E26-E632-B644-BDE2-087D795F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4A09-EE37-1741-84A9-07EFF0E7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78A4-C15C-054B-9E85-424A3DFD79F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7E09-47FC-F447-86C8-DF9E4E34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FAAE-5360-5F47-A094-DBDF437A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4BDC-CCCA-9549-A3E4-786944C0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3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03DA-DBBC-C449-996D-777EE7F7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26D57-56CA-9F43-85F3-1644E574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170-8D86-2A4E-9676-393E72D3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78A4-C15C-054B-9E85-424A3DFD79F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BF610-1913-D644-AE29-1C17E835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1D9C6-7775-7B41-AE24-FC62DB36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4BDC-CCCA-9549-A3E4-786944C0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0AD6-69C9-4849-808C-C02BBF05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29A8-67EF-0D4B-9D27-3BF70E03E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C07E9-A5C7-1A41-B656-08B2D6AA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78A4-C15C-054B-9E85-424A3DFD79F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8A58-4227-3845-8573-4327EBB9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16179-E6C0-FD4A-A5D4-B829957D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4BDC-CCCA-9549-A3E4-786944C0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1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7E0C-68E1-6540-A2AB-E783ED41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F52B-8C4F-F64D-9EBB-757C9CA87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E631F-8F43-4E47-81DF-334F80658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A8FC4-C102-BC4E-B193-BD2E9FB1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78A4-C15C-054B-9E85-424A3DFD79F9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7504A-A0F0-9E41-9DE4-F0CF4468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0AB2A-99E9-E34D-B8FB-4783C289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4BDC-CCCA-9549-A3E4-786944C0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1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7BA0-17A4-284D-8D7C-72C41358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3E20B-A51D-934A-A64A-0F542A1E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7C98C-DC2E-B641-A08B-6E17061B9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95107-2647-DE43-A613-A63385908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9002B-C5B6-D344-A8D7-9B1A979CB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97847-ED80-DD4F-90A9-7CBE7F96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78A4-C15C-054B-9E85-424A3DFD79F9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6A419-C8F2-1149-9F60-5446F573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D6935-530A-2840-84D3-1DB4C93F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4BDC-CCCA-9549-A3E4-786944C0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9A77-F8FC-7D4E-940B-95C3EEE8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45142-83E7-CF4D-BF54-50B6BA80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78A4-C15C-054B-9E85-424A3DFD79F9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3ED30-B6DE-DE4B-B9A3-2BEAA478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52A8B-E8FB-9947-97B3-DF157BC3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4BDC-CCCA-9549-A3E4-786944C0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0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5A832-342D-624A-B5B6-3302C540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78A4-C15C-054B-9E85-424A3DFD79F9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7A522-94F8-BB48-BB52-C90DA709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32FAD-2E27-2249-850F-8FA51DDE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4BDC-CCCA-9549-A3E4-786944C0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DE16-E0F7-6E46-A614-9A3D895B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0F13-1400-BF43-A714-05EE4438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923A6-0A8D-FD4C-B5E6-62B89DD4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7DC23-C6B9-E543-B8B6-57ED15A4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78A4-C15C-054B-9E85-424A3DFD79F9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353C2-A397-5443-99A5-87000845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2C266-90B1-9046-97BE-EB0E9835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4BDC-CCCA-9549-A3E4-786944C0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4C00-DDF1-084E-8246-6A712074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756DB-A2DB-B244-BF2D-611F9F529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E879D-F8C9-E940-9F07-905180E74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C882B-D726-9C4A-92CE-6FBE3BE1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78A4-C15C-054B-9E85-424A3DFD79F9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DA175-C101-D245-81D5-9D784D7C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F3788-F22E-3243-9028-BFB816BC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4BDC-CCCA-9549-A3E4-786944C0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009B1-97F2-FB4E-A259-3A9855CD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36CBE-F4C4-5841-A4D8-9DB53E806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591AF-E13F-2446-9743-ED3CBCF0D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A78A4-C15C-054B-9E85-424A3DFD79F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99CC3-C877-3840-A72B-7C41FA38F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8B3A-244F-184A-9E02-96B0849A2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44BDC-CCCA-9549-A3E4-786944C0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8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10.png"/><Relationship Id="rId7" Type="http://schemas.openxmlformats.org/officeDocument/2006/relationships/image" Target="../media/image9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18.png"/><Relationship Id="rId4" Type="http://schemas.openxmlformats.org/officeDocument/2006/relationships/image" Target="../media/image610.png"/><Relationship Id="rId9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18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10.5401" TargetMode="External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gif"/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8E01-339D-F744-81F3-3DD3D98C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Fitting Neural Networks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C8A1B-4F57-CF44-BD5F-BAB136C95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8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2141-B0AD-B646-BA5B-F370F0F7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Backpropogation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36FE4-40DC-C34B-8410-ED53DB959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257800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36FE4-40DC-C34B-8410-ED53DB959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257800" cy="5032375"/>
              </a:xfrm>
              <a:blipFill>
                <a:blip r:embed="rId2"/>
                <a:stretch>
                  <a:fillRect t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5E0B0C8-9E98-E34F-9C07-13D9E36280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7226" y="1825625"/>
                <a:ext cx="509877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5E0B0C8-9E98-E34F-9C07-13D9E3628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6" y="1825625"/>
                <a:ext cx="5098774" cy="4351338"/>
              </a:xfrm>
              <a:prstGeom prst="rect">
                <a:avLst/>
              </a:prstGeom>
              <a:blipFill>
                <a:blip r:embed="rId3"/>
                <a:stretch>
                  <a:fillRect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08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2141-B0AD-B646-BA5B-F370F0F7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Backpropogation</a:t>
            </a:r>
            <a:r>
              <a:rPr lang="en-US" dirty="0"/>
              <a:t>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36FE4-40DC-C34B-8410-ED53DB959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753774"/>
                <a:ext cx="5950226" cy="51715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36FE4-40DC-C34B-8410-ED53DB959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753774"/>
                <a:ext cx="5950226" cy="5171524"/>
              </a:xfrm>
              <a:blipFill>
                <a:blip r:embed="rId2"/>
                <a:stretch>
                  <a:fillRect l="-213" t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5E0B0C8-9E98-E34F-9C07-13D9E36280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7226" y="1825625"/>
                <a:ext cx="509877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5E0B0C8-9E98-E34F-9C07-13D9E3628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6" y="1825625"/>
                <a:ext cx="5098774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89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4F77-DF3A-44C4-8CF3-F4B999E2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larger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4027DE-F04C-48EC-9FCD-88441D430B6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457974"/>
                <a:ext cx="5157787" cy="440002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4027DE-F04C-48EC-9FCD-88441D430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457974"/>
                <a:ext cx="5157787" cy="440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AAC5955-28C5-4381-A13C-94B4287E445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457973"/>
                <a:ext cx="5183188" cy="440002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Etc</a:t>
                </a:r>
                <a:r>
                  <a:rPr lang="en-US" dirty="0"/>
                  <a:t>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AAC5955-28C5-4381-A13C-94B4287E4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457973"/>
                <a:ext cx="5183188" cy="4400025"/>
              </a:xfrm>
              <a:blipFill>
                <a:blip r:embed="rId3"/>
                <a:stretch>
                  <a:fillRect l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Image result for neural network">
            <a:extLst>
              <a:ext uri="{FF2B5EF4-FFF2-40B4-BE49-F238E27FC236}">
                <a16:creationId xmlns:a16="http://schemas.microsoft.com/office/drawing/2014/main" id="{721D03EF-DB89-41FE-829C-E7449D88C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0380" y="186613"/>
            <a:ext cx="3792521" cy="186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30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B377B8-8609-46ED-894D-4EB90037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91954F3-5E0B-40F3-8D41-04303B838BF6}"/>
                  </a:ext>
                </a:extLst>
              </p:cNvPr>
              <p:cNvSpPr/>
              <p:nvPr/>
            </p:nvSpPr>
            <p:spPr>
              <a:xfrm>
                <a:off x="2031762" y="5215608"/>
                <a:ext cx="709127" cy="7091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91954F3-5E0B-40F3-8D41-04303B838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762" y="5215608"/>
                <a:ext cx="709127" cy="70912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AF23B-3B82-437D-9F31-E7503963D013}"/>
              </a:ext>
            </a:extLst>
          </p:cNvPr>
          <p:cNvCxnSpPr>
            <a:endCxn id="8" idx="3"/>
          </p:cNvCxnSpPr>
          <p:nvPr/>
        </p:nvCxnSpPr>
        <p:spPr>
          <a:xfrm flipV="1">
            <a:off x="1551963" y="5820886"/>
            <a:ext cx="583648" cy="67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1BEFBE-0DBE-47DA-B6FB-602A4EDE2BCE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637040" y="5820886"/>
            <a:ext cx="583648" cy="6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732FF3-E582-494B-88A2-F6A88A8952DE}"/>
                  </a:ext>
                </a:extLst>
              </p:cNvPr>
              <p:cNvSpPr txBox="1"/>
              <p:nvPr/>
            </p:nvSpPr>
            <p:spPr>
              <a:xfrm>
                <a:off x="1608543" y="5879881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732FF3-E582-494B-88A2-F6A88A89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543" y="5879881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00E9E9-125B-41BB-B2D4-731DE561A507}"/>
                  </a:ext>
                </a:extLst>
              </p:cNvPr>
              <p:cNvSpPr txBox="1"/>
              <p:nvPr/>
            </p:nvSpPr>
            <p:spPr>
              <a:xfrm>
                <a:off x="3037369" y="5879881"/>
                <a:ext cx="48526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00E9E9-125B-41BB-B2D4-731DE561A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69" y="5879881"/>
                <a:ext cx="485261" cy="288477"/>
              </a:xfrm>
              <a:prstGeom prst="rect">
                <a:avLst/>
              </a:prstGeom>
              <a:blipFill>
                <a:blip r:embed="rId4"/>
                <a:stretch>
                  <a:fillRect l="-6250" t="-8511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FBF38-A83B-4F79-A627-BA27AB05D98D}"/>
              </a:ext>
            </a:extLst>
          </p:cNvPr>
          <p:cNvCxnSpPr>
            <a:cxnSpLocks/>
            <a:stCxn id="8" idx="0"/>
            <a:endCxn id="22" idx="4"/>
          </p:cNvCxnSpPr>
          <p:nvPr/>
        </p:nvCxnSpPr>
        <p:spPr>
          <a:xfrm flipV="1">
            <a:off x="2386326" y="4666461"/>
            <a:ext cx="0" cy="54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9F6516C-D125-4918-AA67-E261D2A1A499}"/>
              </a:ext>
            </a:extLst>
          </p:cNvPr>
          <p:cNvSpPr/>
          <p:nvPr/>
        </p:nvSpPr>
        <p:spPr>
          <a:xfrm>
            <a:off x="2031762" y="3957334"/>
            <a:ext cx="709127" cy="70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9C5A63-7937-47F3-9D81-11B39AAA3207}"/>
              </a:ext>
            </a:extLst>
          </p:cNvPr>
          <p:cNvCxnSpPr>
            <a:cxnSpLocks/>
            <a:endCxn id="22" idx="5"/>
          </p:cNvCxnSpPr>
          <p:nvPr/>
        </p:nvCxnSpPr>
        <p:spPr>
          <a:xfrm flipH="1" flipV="1">
            <a:off x="2637040" y="4562612"/>
            <a:ext cx="583648" cy="62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CA8C2D-8A94-485E-B398-550433266BA8}"/>
                  </a:ext>
                </a:extLst>
              </p:cNvPr>
              <p:cNvSpPr txBox="1"/>
              <p:nvPr/>
            </p:nvSpPr>
            <p:spPr>
              <a:xfrm>
                <a:off x="3010561" y="4664035"/>
                <a:ext cx="43249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CA8C2D-8A94-485E-B398-55043326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61" y="4664035"/>
                <a:ext cx="432491" cy="295594"/>
              </a:xfrm>
              <a:prstGeom prst="rect">
                <a:avLst/>
              </a:prstGeom>
              <a:blipFill>
                <a:blip r:embed="rId5"/>
                <a:stretch>
                  <a:fillRect l="-12676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18356-12EC-449D-A565-C0460FB620F9}"/>
              </a:ext>
            </a:extLst>
          </p:cNvPr>
          <p:cNvCxnSpPr>
            <a:cxnSpLocks/>
            <a:stCxn id="22" idx="0"/>
            <a:endCxn id="38" idx="4"/>
          </p:cNvCxnSpPr>
          <p:nvPr/>
        </p:nvCxnSpPr>
        <p:spPr>
          <a:xfrm flipH="1" flipV="1">
            <a:off x="2386325" y="3349976"/>
            <a:ext cx="1" cy="60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8AEA132-9625-4940-8FFE-8C60CA98CDD6}"/>
                  </a:ext>
                </a:extLst>
              </p:cNvPr>
              <p:cNvSpPr txBox="1"/>
              <p:nvPr/>
            </p:nvSpPr>
            <p:spPr>
              <a:xfrm>
                <a:off x="2500720" y="3520227"/>
                <a:ext cx="42364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8AEA132-9625-4940-8FFE-8C60CA98C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20" y="3520227"/>
                <a:ext cx="423642" cy="295594"/>
              </a:xfrm>
              <a:prstGeom prst="rect">
                <a:avLst/>
              </a:prstGeom>
              <a:blipFill>
                <a:blip r:embed="rId6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0FF2E7-45C2-4CFF-8D66-D7958A667F95}"/>
                  </a:ext>
                </a:extLst>
              </p:cNvPr>
              <p:cNvSpPr/>
              <p:nvPr/>
            </p:nvSpPr>
            <p:spPr>
              <a:xfrm>
                <a:off x="2031761" y="2640849"/>
                <a:ext cx="709127" cy="7091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0FF2E7-45C2-4CFF-8D66-D7958A667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761" y="2640849"/>
                <a:ext cx="709127" cy="70912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847BBA-1A0C-4C8F-941D-304E5EF95E88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2386325" y="1996580"/>
            <a:ext cx="0" cy="64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9B1BE54-B0E2-4912-8CAD-67482785ED9D}"/>
                  </a:ext>
                </a:extLst>
              </p:cNvPr>
              <p:cNvSpPr txBox="1"/>
              <p:nvPr/>
            </p:nvSpPr>
            <p:spPr>
              <a:xfrm>
                <a:off x="2425219" y="2201984"/>
                <a:ext cx="434029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9B1BE54-B0E2-4912-8CAD-67482785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19" y="2201984"/>
                <a:ext cx="434029" cy="295594"/>
              </a:xfrm>
              <a:prstGeom prst="rect">
                <a:avLst/>
              </a:prstGeom>
              <a:blipFill>
                <a:blip r:embed="rId8"/>
                <a:stretch>
                  <a:fillRect l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DD9DB43-A37D-42D6-9222-98116E53A530}"/>
                  </a:ext>
                </a:extLst>
              </p:cNvPr>
              <p:cNvSpPr/>
              <p:nvPr/>
            </p:nvSpPr>
            <p:spPr>
              <a:xfrm>
                <a:off x="4391408" y="3972176"/>
                <a:ext cx="6096000" cy="18095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DD9DB43-A37D-42D6-9222-98116E53A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408" y="3972176"/>
                <a:ext cx="6096000" cy="1809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multi-layer perceptron">
            <a:extLst>
              <a:ext uri="{FF2B5EF4-FFF2-40B4-BE49-F238E27FC236}">
                <a16:creationId xmlns:a16="http://schemas.microsoft.com/office/drawing/2014/main" id="{C7195867-FCAC-4EF9-A8ED-18498D0D4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77"/>
          <a:stretch/>
        </p:blipFill>
        <p:spPr bwMode="auto">
          <a:xfrm>
            <a:off x="6361390" y="618666"/>
            <a:ext cx="4552950" cy="275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B377B8-8609-46ED-894D-4EB90037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Graphs</a:t>
            </a:r>
          </a:p>
        </p:txBody>
      </p:sp>
      <p:pic>
        <p:nvPicPr>
          <p:cNvPr id="35" name="Picture 2" descr="Image result for multi-layer perceptron">
            <a:extLst>
              <a:ext uri="{FF2B5EF4-FFF2-40B4-BE49-F238E27FC236}">
                <a16:creationId xmlns:a16="http://schemas.microsoft.com/office/drawing/2014/main" id="{2C63E53E-A040-476F-ABE6-CAECF24F4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77"/>
          <a:stretch/>
        </p:blipFill>
        <p:spPr bwMode="auto">
          <a:xfrm>
            <a:off x="7529096" y="450886"/>
            <a:ext cx="3385243" cy="204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2944076-D2F7-4A69-99A3-9F9FFC13D4AE}"/>
              </a:ext>
            </a:extLst>
          </p:cNvPr>
          <p:cNvGrpSpPr/>
          <p:nvPr/>
        </p:nvGrpSpPr>
        <p:grpSpPr>
          <a:xfrm>
            <a:off x="2386593" y="1614488"/>
            <a:ext cx="2261175" cy="4878387"/>
            <a:chOff x="2386593" y="1614488"/>
            <a:chExt cx="2261175" cy="48783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91954F3-5E0B-40F3-8D41-04303B838BF6}"/>
                    </a:ext>
                  </a:extLst>
                </p:cNvPr>
                <p:cNvSpPr/>
                <p:nvPr/>
              </p:nvSpPr>
              <p:spPr>
                <a:xfrm>
                  <a:off x="2663184" y="5756565"/>
                  <a:ext cx="408793" cy="4087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91954F3-5E0B-40F3-8D41-04303B838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184" y="5756565"/>
                  <a:ext cx="408793" cy="40879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98AF23B-3B82-437D-9F31-E7503963D013}"/>
                </a:ext>
              </a:extLst>
            </p:cNvPr>
            <p:cNvCxnSpPr>
              <a:endCxn id="8" idx="3"/>
            </p:cNvCxnSpPr>
            <p:nvPr/>
          </p:nvCxnSpPr>
          <p:spPr>
            <a:xfrm flipV="1">
              <a:off x="2386593" y="6105491"/>
              <a:ext cx="336458" cy="387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1BEFBE-0DBE-47DA-B6FB-602A4EDE2BCE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 flipV="1">
              <a:off x="3012111" y="6105491"/>
              <a:ext cx="336458" cy="353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7732FF3-E582-494B-88A2-F6A88A8952DE}"/>
                    </a:ext>
                  </a:extLst>
                </p:cNvPr>
                <p:cNvSpPr txBox="1"/>
                <p:nvPr/>
              </p:nvSpPr>
              <p:spPr>
                <a:xfrm>
                  <a:off x="2419210" y="6139500"/>
                  <a:ext cx="105679" cy="159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7732FF3-E582-494B-88A2-F6A88A895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210" y="6139500"/>
                  <a:ext cx="105679" cy="159683"/>
                </a:xfrm>
                <a:prstGeom prst="rect">
                  <a:avLst/>
                </a:prstGeom>
                <a:blipFill>
                  <a:blip r:embed="rId4"/>
                  <a:stretch>
                    <a:fillRect l="-58824" r="-76471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00E9E9-125B-41BB-B2D4-731DE561A507}"/>
                    </a:ext>
                  </a:extLst>
                </p:cNvPr>
                <p:cNvSpPr txBox="1"/>
                <p:nvPr/>
              </p:nvSpPr>
              <p:spPr>
                <a:xfrm>
                  <a:off x="3242890" y="6139500"/>
                  <a:ext cx="279740" cy="1662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00E9E9-125B-41BB-B2D4-731DE561A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890" y="6139500"/>
                  <a:ext cx="279740" cy="166299"/>
                </a:xfrm>
                <a:prstGeom prst="rect">
                  <a:avLst/>
                </a:prstGeom>
                <a:blipFill>
                  <a:blip r:embed="rId5"/>
                  <a:stretch>
                    <a:fillRect l="-21739" t="-14815" r="-80435" b="-740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4EFBF38-A83B-4F79-A627-BA27AB05D98D}"/>
                </a:ext>
              </a:extLst>
            </p:cNvPr>
            <p:cNvCxnSpPr>
              <a:cxnSpLocks/>
              <a:stCxn id="8" idx="0"/>
              <a:endCxn id="22" idx="3"/>
            </p:cNvCxnSpPr>
            <p:nvPr/>
          </p:nvCxnSpPr>
          <p:spPr>
            <a:xfrm flipV="1">
              <a:off x="2867581" y="5448271"/>
              <a:ext cx="306122" cy="308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9F6516C-D125-4918-AA67-E261D2A1A499}"/>
                </a:ext>
              </a:extLst>
            </p:cNvPr>
            <p:cNvSpPr/>
            <p:nvPr/>
          </p:nvSpPr>
          <p:spPr>
            <a:xfrm>
              <a:off x="3113837" y="5099344"/>
              <a:ext cx="408793" cy="408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9C5A63-7937-47F3-9D81-11B39AAA3207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3462764" y="5448271"/>
              <a:ext cx="336458" cy="36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0CA8C2D-8A94-485E-B398-550433266BA8}"/>
                    </a:ext>
                  </a:extLst>
                </p:cNvPr>
                <p:cNvSpPr txBox="1"/>
                <p:nvPr/>
              </p:nvSpPr>
              <p:spPr>
                <a:xfrm>
                  <a:off x="3687031" y="5351735"/>
                  <a:ext cx="249320" cy="1704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0CA8C2D-8A94-485E-B398-550433266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031" y="5351735"/>
                  <a:ext cx="249320" cy="170402"/>
                </a:xfrm>
                <a:prstGeom prst="rect">
                  <a:avLst/>
                </a:prstGeom>
                <a:blipFill>
                  <a:blip r:embed="rId6"/>
                  <a:stretch>
                    <a:fillRect l="-34146" r="-43902" b="-8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A818356-12EC-449D-A565-C0460FB620F9}"/>
                </a:ext>
              </a:extLst>
            </p:cNvPr>
            <p:cNvCxnSpPr>
              <a:cxnSpLocks/>
              <a:stCxn id="22" idx="0"/>
              <a:endCxn id="38" idx="4"/>
            </p:cNvCxnSpPr>
            <p:nvPr/>
          </p:nvCxnSpPr>
          <p:spPr>
            <a:xfrm flipV="1">
              <a:off x="3318234" y="4783662"/>
              <a:ext cx="605" cy="315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8AEA132-9625-4940-8FFE-8C60CA98CDD6}"/>
                    </a:ext>
                  </a:extLst>
                </p:cNvPr>
                <p:cNvSpPr txBox="1"/>
                <p:nvPr/>
              </p:nvSpPr>
              <p:spPr>
                <a:xfrm>
                  <a:off x="3396770" y="4777671"/>
                  <a:ext cx="244218" cy="1704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8AEA132-9625-4940-8FFE-8C60CA98C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6770" y="4777671"/>
                  <a:ext cx="244218" cy="170402"/>
                </a:xfrm>
                <a:prstGeom prst="rect">
                  <a:avLst/>
                </a:prstGeom>
                <a:blipFill>
                  <a:blip r:embed="rId7"/>
                  <a:stretch>
                    <a:fillRect l="-25000" r="-45000" b="-7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00FF2E7-45C2-4CFF-8D66-D7958A667F95}"/>
                    </a:ext>
                  </a:extLst>
                </p:cNvPr>
                <p:cNvSpPr/>
                <p:nvPr/>
              </p:nvSpPr>
              <p:spPr>
                <a:xfrm>
                  <a:off x="3114442" y="4374869"/>
                  <a:ext cx="408793" cy="4087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00FF2E7-45C2-4CFF-8D66-D7958A667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442" y="4374869"/>
                  <a:ext cx="408793" cy="40879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D847BBA-1A0C-4C8F-941D-304E5EF95E88}"/>
                </a:ext>
              </a:extLst>
            </p:cNvPr>
            <p:cNvCxnSpPr>
              <a:cxnSpLocks/>
              <a:stCxn id="38" idx="0"/>
              <a:endCxn id="27" idx="3"/>
            </p:cNvCxnSpPr>
            <p:nvPr/>
          </p:nvCxnSpPr>
          <p:spPr>
            <a:xfrm flipV="1">
              <a:off x="3318839" y="4062334"/>
              <a:ext cx="335852" cy="31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B1BE54-B0E2-4912-8CAD-67482785ED9D}"/>
                    </a:ext>
                  </a:extLst>
                </p:cNvPr>
                <p:cNvSpPr txBox="1"/>
                <p:nvPr/>
              </p:nvSpPr>
              <p:spPr>
                <a:xfrm>
                  <a:off x="3206626" y="3987721"/>
                  <a:ext cx="250206" cy="1704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9B1BE54-B0E2-4912-8CAD-67482785E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626" y="3987721"/>
                  <a:ext cx="250206" cy="170402"/>
                </a:xfrm>
                <a:prstGeom prst="rect">
                  <a:avLst/>
                </a:prstGeom>
                <a:blipFill>
                  <a:blip r:embed="rId9"/>
                  <a:stretch>
                    <a:fillRect l="-24390" r="-46341" b="-7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373324A-F8ED-412A-83F5-CBAE5F48DDC2}"/>
                    </a:ext>
                  </a:extLst>
                </p:cNvPr>
                <p:cNvSpPr/>
                <p:nvPr/>
              </p:nvSpPr>
              <p:spPr>
                <a:xfrm>
                  <a:off x="3594825" y="3713407"/>
                  <a:ext cx="408793" cy="4087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373324A-F8ED-412A-83F5-CBAE5F48DD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4825" y="3713407"/>
                  <a:ext cx="408793" cy="40879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EE079D5-4E48-4FB7-A1DD-45496B0DFAA8}"/>
                </a:ext>
              </a:extLst>
            </p:cNvPr>
            <p:cNvCxnSpPr>
              <a:cxnSpLocks/>
              <a:endCxn id="27" idx="5"/>
            </p:cNvCxnSpPr>
            <p:nvPr/>
          </p:nvCxnSpPr>
          <p:spPr>
            <a:xfrm flipH="1" flipV="1">
              <a:off x="3943752" y="4062334"/>
              <a:ext cx="326244" cy="31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7FF557D-3F68-4D09-9256-8F9AA6D96700}"/>
                    </a:ext>
                  </a:extLst>
                </p:cNvPr>
                <p:cNvSpPr txBox="1"/>
                <p:nvPr/>
              </p:nvSpPr>
              <p:spPr>
                <a:xfrm>
                  <a:off x="4130126" y="4025831"/>
                  <a:ext cx="279740" cy="2884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7FF557D-3F68-4D09-9256-8F9AA6D96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126" y="4025831"/>
                  <a:ext cx="279740" cy="288477"/>
                </a:xfrm>
                <a:prstGeom prst="rect">
                  <a:avLst/>
                </a:prstGeom>
                <a:blipFill>
                  <a:blip r:embed="rId11"/>
                  <a:stretch>
                    <a:fillRect l="-22222" t="-8333" r="-8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4EE3E8-02EC-4865-9F8E-50F9586626A2}"/>
                </a:ext>
              </a:extLst>
            </p:cNvPr>
            <p:cNvCxnSpPr>
              <a:cxnSpLocks/>
              <a:stCxn id="27" idx="0"/>
              <a:endCxn id="40" idx="4"/>
            </p:cNvCxnSpPr>
            <p:nvPr/>
          </p:nvCxnSpPr>
          <p:spPr>
            <a:xfrm flipV="1">
              <a:off x="3799222" y="3374363"/>
              <a:ext cx="7262" cy="339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123ED9B-8D2A-472F-BB9F-0EB6A4332C8A}"/>
                </a:ext>
              </a:extLst>
            </p:cNvPr>
            <p:cNvSpPr/>
            <p:nvPr/>
          </p:nvSpPr>
          <p:spPr>
            <a:xfrm>
              <a:off x="3602087" y="2965570"/>
              <a:ext cx="408793" cy="408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EF1E9F1-61B8-4AFC-B5F5-FBD3F7CD5EB5}"/>
                </a:ext>
              </a:extLst>
            </p:cNvPr>
            <p:cNvCxnSpPr>
              <a:cxnSpLocks/>
              <a:endCxn id="40" idx="5"/>
            </p:cNvCxnSpPr>
            <p:nvPr/>
          </p:nvCxnSpPr>
          <p:spPr>
            <a:xfrm flipH="1" flipV="1">
              <a:off x="3951014" y="3314497"/>
              <a:ext cx="336458" cy="36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E646E58-E43A-4EFC-A0FE-626F4194D786}"/>
                    </a:ext>
                  </a:extLst>
                </p:cNvPr>
                <p:cNvSpPr txBox="1"/>
                <p:nvPr/>
              </p:nvSpPr>
              <p:spPr>
                <a:xfrm>
                  <a:off x="4215277" y="3224614"/>
                  <a:ext cx="432491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E646E58-E43A-4EFC-A0FE-626F4194D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277" y="3224614"/>
                  <a:ext cx="432491" cy="295594"/>
                </a:xfrm>
                <a:prstGeom prst="rect">
                  <a:avLst/>
                </a:prstGeom>
                <a:blipFill>
                  <a:blip r:embed="rId12"/>
                  <a:stretch>
                    <a:fillRect l="-12676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458CDAF-FDD8-4FCF-8588-DF91D2C587D4}"/>
                    </a:ext>
                  </a:extLst>
                </p:cNvPr>
                <p:cNvSpPr/>
                <p:nvPr/>
              </p:nvSpPr>
              <p:spPr>
                <a:xfrm>
                  <a:off x="3607567" y="2101059"/>
                  <a:ext cx="408793" cy="4087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458CDAF-FDD8-4FCF-8588-DF91D2C58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567" y="2101059"/>
                  <a:ext cx="408793" cy="40879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22C9918-9E32-4838-854C-218C19033E53}"/>
                </a:ext>
              </a:extLst>
            </p:cNvPr>
            <p:cNvCxnSpPr>
              <a:cxnSpLocks/>
              <a:stCxn id="40" idx="0"/>
              <a:endCxn id="47" idx="4"/>
            </p:cNvCxnSpPr>
            <p:nvPr/>
          </p:nvCxnSpPr>
          <p:spPr>
            <a:xfrm flipV="1">
              <a:off x="3806484" y="2509852"/>
              <a:ext cx="5480" cy="455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6F18BB3-55C4-4FD4-ADE5-1AEC51F9A961}"/>
                    </a:ext>
                  </a:extLst>
                </p:cNvPr>
                <p:cNvSpPr txBox="1"/>
                <p:nvPr/>
              </p:nvSpPr>
              <p:spPr>
                <a:xfrm>
                  <a:off x="3862822" y="2583601"/>
                  <a:ext cx="423642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6F18BB3-55C4-4FD4-ADE5-1AEC51F9A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822" y="2583601"/>
                  <a:ext cx="423642" cy="295594"/>
                </a:xfrm>
                <a:prstGeom prst="rect">
                  <a:avLst/>
                </a:prstGeom>
                <a:blipFill>
                  <a:blip r:embed="rId14"/>
                  <a:stretch>
                    <a:fillRect l="-7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198DFD-53B6-4EC9-9D2C-8896C9EA8FAC}"/>
                    </a:ext>
                  </a:extLst>
                </p:cNvPr>
                <p:cNvSpPr txBox="1"/>
                <p:nvPr/>
              </p:nvSpPr>
              <p:spPr>
                <a:xfrm>
                  <a:off x="3952534" y="1690688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198DFD-53B6-4EC9-9D2C-8896C9EA8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534" y="1690688"/>
                  <a:ext cx="18671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32258" t="-23913" r="-7741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068F48E-6B5F-4AB3-BAB4-4082D2F8E5AE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H="1" flipV="1">
              <a:off x="3806484" y="1614488"/>
              <a:ext cx="5480" cy="486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95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B377B8-8609-46ED-894D-4EB90037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Graphs</a:t>
            </a:r>
          </a:p>
        </p:txBody>
      </p:sp>
      <p:pic>
        <p:nvPicPr>
          <p:cNvPr id="35" name="Picture 2" descr="Image result for multi-layer perceptron">
            <a:extLst>
              <a:ext uri="{FF2B5EF4-FFF2-40B4-BE49-F238E27FC236}">
                <a16:creationId xmlns:a16="http://schemas.microsoft.com/office/drawing/2014/main" id="{2C63E53E-A040-476F-ABE6-CAECF24F4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77"/>
          <a:stretch/>
        </p:blipFill>
        <p:spPr bwMode="auto">
          <a:xfrm>
            <a:off x="7529096" y="450886"/>
            <a:ext cx="3385243" cy="204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5A01E6-D12A-4DCF-9835-C6491B4199CA}"/>
              </a:ext>
            </a:extLst>
          </p:cNvPr>
          <p:cNvGrpSpPr/>
          <p:nvPr/>
        </p:nvGrpSpPr>
        <p:grpSpPr>
          <a:xfrm>
            <a:off x="2754226" y="1471534"/>
            <a:ext cx="2773554" cy="5021341"/>
            <a:chOff x="2754226" y="1471534"/>
            <a:chExt cx="2773554" cy="502134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944076-D2F7-4A69-99A3-9F9FFC13D4AE}"/>
                </a:ext>
              </a:extLst>
            </p:cNvPr>
            <p:cNvGrpSpPr/>
            <p:nvPr/>
          </p:nvGrpSpPr>
          <p:grpSpPr>
            <a:xfrm>
              <a:off x="2754226" y="2233641"/>
              <a:ext cx="1893542" cy="4259234"/>
              <a:chOff x="2386593" y="1406707"/>
              <a:chExt cx="2261175" cy="5086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A91954F3-5E0B-40F3-8D41-04303B838BF6}"/>
                      </a:ext>
                    </a:extLst>
                  </p:cNvPr>
                  <p:cNvSpPr/>
                  <p:nvPr/>
                </p:nvSpPr>
                <p:spPr>
                  <a:xfrm>
                    <a:off x="2663184" y="5756565"/>
                    <a:ext cx="408793" cy="4087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A91954F3-5E0B-40F3-8D41-04303B838B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3184" y="5756565"/>
                    <a:ext cx="408793" cy="40879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8AF23B-3B82-437D-9F31-E7503963D013}"/>
                  </a:ext>
                </a:extLst>
              </p:cNvPr>
              <p:cNvCxnSpPr>
                <a:endCxn id="8" idx="3"/>
              </p:cNvCxnSpPr>
              <p:nvPr/>
            </p:nvCxnSpPr>
            <p:spPr>
              <a:xfrm flipV="1">
                <a:off x="2386593" y="6105491"/>
                <a:ext cx="336458" cy="387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01BEFBE-0DBE-47DA-B6FB-602A4EDE2BCE}"/>
                  </a:ext>
                </a:extLst>
              </p:cNvPr>
              <p:cNvCxnSpPr>
                <a:cxnSpLocks/>
                <a:endCxn id="8" idx="5"/>
              </p:cNvCxnSpPr>
              <p:nvPr/>
            </p:nvCxnSpPr>
            <p:spPr>
              <a:xfrm flipH="1" flipV="1">
                <a:off x="3012111" y="6105491"/>
                <a:ext cx="336458" cy="353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7732FF3-E582-494B-88A2-F6A88A8952DE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210" y="6139500"/>
                    <a:ext cx="105679" cy="1596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7732FF3-E582-494B-88A2-F6A88A8952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9210" y="6139500"/>
                    <a:ext cx="105679" cy="15968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6667" r="-100000" b="-1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400E9E9-125B-41BB-B2D4-731DE561A507}"/>
                      </a:ext>
                    </a:extLst>
                  </p:cNvPr>
                  <p:cNvSpPr txBox="1"/>
                  <p:nvPr/>
                </p:nvSpPr>
                <p:spPr>
                  <a:xfrm>
                    <a:off x="3242890" y="6139500"/>
                    <a:ext cx="279740" cy="1662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400E9E9-125B-41BB-B2D4-731DE561A5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2890" y="6139500"/>
                    <a:ext cx="279740" cy="1662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641" t="-18182" r="-115385" b="-1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4EFBF38-A83B-4F79-A627-BA27AB05D98D}"/>
                  </a:ext>
                </a:extLst>
              </p:cNvPr>
              <p:cNvCxnSpPr>
                <a:cxnSpLocks/>
                <a:stCxn id="8" idx="0"/>
                <a:endCxn id="22" idx="3"/>
              </p:cNvCxnSpPr>
              <p:nvPr/>
            </p:nvCxnSpPr>
            <p:spPr>
              <a:xfrm flipV="1">
                <a:off x="2867581" y="5448271"/>
                <a:ext cx="306122" cy="3082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9F6516C-D125-4918-AA67-E261D2A1A499}"/>
                  </a:ext>
                </a:extLst>
              </p:cNvPr>
              <p:cNvSpPr/>
              <p:nvPr/>
            </p:nvSpPr>
            <p:spPr>
              <a:xfrm>
                <a:off x="3113837" y="5099344"/>
                <a:ext cx="408793" cy="4087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C9C5A63-7937-47F3-9D81-11B39AAA3207}"/>
                  </a:ext>
                </a:extLst>
              </p:cNvPr>
              <p:cNvCxnSpPr>
                <a:cxnSpLocks/>
                <a:endCxn id="22" idx="5"/>
              </p:cNvCxnSpPr>
              <p:nvPr/>
            </p:nvCxnSpPr>
            <p:spPr>
              <a:xfrm flipH="1" flipV="1">
                <a:off x="3462764" y="5448271"/>
                <a:ext cx="336458" cy="3624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0CA8C2D-8A94-485E-B398-550433266BA8}"/>
                      </a:ext>
                    </a:extLst>
                  </p:cNvPr>
                  <p:cNvSpPr txBox="1"/>
                  <p:nvPr/>
                </p:nvSpPr>
                <p:spPr>
                  <a:xfrm>
                    <a:off x="3687031" y="5351735"/>
                    <a:ext cx="249320" cy="1704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0CA8C2D-8A94-485E-B398-550433266B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7031" y="5351735"/>
                    <a:ext cx="249320" cy="17040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0" r="-71429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A818356-12EC-449D-A565-C0460FB620F9}"/>
                  </a:ext>
                </a:extLst>
              </p:cNvPr>
              <p:cNvCxnSpPr>
                <a:cxnSpLocks/>
                <a:stCxn id="22" idx="0"/>
                <a:endCxn id="38" idx="4"/>
              </p:cNvCxnSpPr>
              <p:nvPr/>
            </p:nvCxnSpPr>
            <p:spPr>
              <a:xfrm flipV="1">
                <a:off x="3318234" y="4783662"/>
                <a:ext cx="605" cy="3156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8AEA132-9625-4940-8FFE-8C60CA98CDD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6770" y="4777671"/>
                    <a:ext cx="244218" cy="1704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8AEA132-9625-4940-8FFE-8C60CA98C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6770" y="4777671"/>
                    <a:ext cx="244218" cy="17040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0303" r="-72727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00FF2E7-45C2-4CFF-8D66-D7958A667F95}"/>
                      </a:ext>
                    </a:extLst>
                  </p:cNvPr>
                  <p:cNvSpPr/>
                  <p:nvPr/>
                </p:nvSpPr>
                <p:spPr>
                  <a:xfrm>
                    <a:off x="3114442" y="4374869"/>
                    <a:ext cx="408793" cy="4087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00FF2E7-45C2-4CFF-8D66-D7958A667F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4442" y="4374869"/>
                    <a:ext cx="408793" cy="408793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D847BBA-1A0C-4C8F-941D-304E5EF95E88}"/>
                  </a:ext>
                </a:extLst>
              </p:cNvPr>
              <p:cNvCxnSpPr>
                <a:cxnSpLocks/>
                <a:stCxn id="38" idx="0"/>
                <a:endCxn id="27" idx="3"/>
              </p:cNvCxnSpPr>
              <p:nvPr/>
            </p:nvCxnSpPr>
            <p:spPr>
              <a:xfrm flipV="1">
                <a:off x="3318839" y="4062334"/>
                <a:ext cx="335852" cy="3125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9B1BE54-B0E2-4912-8CAD-67482785ED9D}"/>
                      </a:ext>
                    </a:extLst>
                  </p:cNvPr>
                  <p:cNvSpPr txBox="1"/>
                  <p:nvPr/>
                </p:nvSpPr>
                <p:spPr>
                  <a:xfrm>
                    <a:off x="3206626" y="3987721"/>
                    <a:ext cx="250206" cy="1704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9B1BE54-B0E2-4912-8CAD-67482785ED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6626" y="3987721"/>
                    <a:ext cx="250206" cy="17040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1" r="-71429" b="-10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3373324A-F8ED-412A-83F5-CBAE5F48DDC2}"/>
                      </a:ext>
                    </a:extLst>
                  </p:cNvPr>
                  <p:cNvSpPr/>
                  <p:nvPr/>
                </p:nvSpPr>
                <p:spPr>
                  <a:xfrm>
                    <a:off x="3594825" y="3713407"/>
                    <a:ext cx="408793" cy="4087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3373324A-F8ED-412A-83F5-CBAE5F48DD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4825" y="3713407"/>
                    <a:ext cx="408793" cy="408793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EE079D5-4E48-4FB7-A1DD-45496B0DFAA8}"/>
                  </a:ext>
                </a:extLst>
              </p:cNvPr>
              <p:cNvCxnSpPr>
                <a:cxnSpLocks/>
                <a:endCxn id="27" idx="5"/>
              </p:cNvCxnSpPr>
              <p:nvPr/>
            </p:nvCxnSpPr>
            <p:spPr>
              <a:xfrm flipH="1" flipV="1">
                <a:off x="3943752" y="4062334"/>
                <a:ext cx="326244" cy="3125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7FF557D-3F68-4D09-9256-8F9AA6D96700}"/>
                      </a:ext>
                    </a:extLst>
                  </p:cNvPr>
                  <p:cNvSpPr txBox="1"/>
                  <p:nvPr/>
                </p:nvSpPr>
                <p:spPr>
                  <a:xfrm>
                    <a:off x="4130126" y="4025831"/>
                    <a:ext cx="279740" cy="2884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7FF557D-3F68-4D09-9256-8F9AA6D96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126" y="4025831"/>
                    <a:ext cx="279740" cy="2884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5641" t="-10000" r="-115385" b="-1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34EE3E8-02EC-4865-9F8E-50F9586626A2}"/>
                  </a:ext>
                </a:extLst>
              </p:cNvPr>
              <p:cNvCxnSpPr>
                <a:cxnSpLocks/>
                <a:stCxn id="27" idx="0"/>
                <a:endCxn id="40" idx="4"/>
              </p:cNvCxnSpPr>
              <p:nvPr/>
            </p:nvCxnSpPr>
            <p:spPr>
              <a:xfrm flipV="1">
                <a:off x="3799222" y="3374363"/>
                <a:ext cx="7262" cy="339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123ED9B-8D2A-472F-BB9F-0EB6A4332C8A}"/>
                  </a:ext>
                </a:extLst>
              </p:cNvPr>
              <p:cNvSpPr/>
              <p:nvPr/>
            </p:nvSpPr>
            <p:spPr>
              <a:xfrm>
                <a:off x="3602087" y="2965570"/>
                <a:ext cx="408793" cy="4087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EF1E9F1-61B8-4AFC-B5F5-FBD3F7CD5EB5}"/>
                  </a:ext>
                </a:extLst>
              </p:cNvPr>
              <p:cNvCxnSpPr>
                <a:cxnSpLocks/>
                <a:endCxn id="40" idx="5"/>
              </p:cNvCxnSpPr>
              <p:nvPr/>
            </p:nvCxnSpPr>
            <p:spPr>
              <a:xfrm flipH="1" flipV="1">
                <a:off x="3951014" y="3314497"/>
                <a:ext cx="336458" cy="3624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E646E58-E43A-4EFC-A0FE-626F4194D786}"/>
                      </a:ext>
                    </a:extLst>
                  </p:cNvPr>
                  <p:cNvSpPr txBox="1"/>
                  <p:nvPr/>
                </p:nvSpPr>
                <p:spPr>
                  <a:xfrm>
                    <a:off x="4215277" y="3224614"/>
                    <a:ext cx="432491" cy="2955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E646E58-E43A-4EFC-A0FE-626F4194D7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5277" y="3224614"/>
                    <a:ext cx="432491" cy="2955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729" r="-1695" b="-268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4458CDAF-FDD8-4FCF-8588-DF91D2C587D4}"/>
                      </a:ext>
                    </a:extLst>
                  </p:cNvPr>
                  <p:cNvSpPr/>
                  <p:nvPr/>
                </p:nvSpPr>
                <p:spPr>
                  <a:xfrm>
                    <a:off x="3607567" y="2101059"/>
                    <a:ext cx="408793" cy="4087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4458CDAF-FDD8-4FCF-8588-DF91D2C587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567" y="2101059"/>
                    <a:ext cx="408793" cy="408793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22C9918-9E32-4838-854C-218C19033E53}"/>
                  </a:ext>
                </a:extLst>
              </p:cNvPr>
              <p:cNvCxnSpPr>
                <a:cxnSpLocks/>
                <a:stCxn id="40" idx="0"/>
                <a:endCxn id="47" idx="4"/>
              </p:cNvCxnSpPr>
              <p:nvPr/>
            </p:nvCxnSpPr>
            <p:spPr>
              <a:xfrm flipV="1">
                <a:off x="3806484" y="2509852"/>
                <a:ext cx="5480" cy="455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6F18BB3-55C4-4FD4-ADE5-1AEC51F9A96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2822" y="2583601"/>
                    <a:ext cx="423642" cy="2955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6F18BB3-55C4-4FD4-ADE5-1AEC51F9A9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2822" y="2583601"/>
                    <a:ext cx="423642" cy="2955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7241" b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A198DFD-53B6-4EC9-9D2C-8896C9EA8FAC}"/>
                      </a:ext>
                    </a:extLst>
                  </p:cNvPr>
                  <p:cNvSpPr txBox="1"/>
                  <p:nvPr/>
                </p:nvSpPr>
                <p:spPr>
                  <a:xfrm>
                    <a:off x="3981284" y="1476884"/>
                    <a:ext cx="18671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A198DFD-53B6-4EC9-9D2C-8896C9EA8F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284" y="1476884"/>
                    <a:ext cx="18671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6154" t="-28947" r="-84615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068F48E-6B5F-4AB3-BAB4-4082D2F8E5AE}"/>
                  </a:ext>
                </a:extLst>
              </p:cNvPr>
              <p:cNvCxnSpPr>
                <a:cxnSpLocks/>
                <a:stCxn id="47" idx="0"/>
                <a:endCxn id="33" idx="3"/>
              </p:cNvCxnSpPr>
              <p:nvPr/>
            </p:nvCxnSpPr>
            <p:spPr>
              <a:xfrm flipV="1">
                <a:off x="3811964" y="1406707"/>
                <a:ext cx="798806" cy="6943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8F63E1F-EEBD-48EF-89D3-2D9D324189C3}"/>
                    </a:ext>
                  </a:extLst>
                </p:cNvPr>
                <p:cNvSpPr/>
                <p:nvPr/>
              </p:nvSpPr>
              <p:spPr>
                <a:xfrm>
                  <a:off x="4566652" y="1941445"/>
                  <a:ext cx="342329" cy="3423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8F63E1F-EEBD-48EF-89D3-2D9D32418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652" y="1941445"/>
                  <a:ext cx="342329" cy="342329"/>
                </a:xfrm>
                <a:prstGeom prst="ellipse">
                  <a:avLst/>
                </a:prstGeom>
                <a:blipFill>
                  <a:blip r:embed="rId16"/>
                  <a:stretch>
                    <a:fillRect l="-12069"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D94F800-A507-496C-8D8E-FE9D0DE5D3EA}"/>
                </a:ext>
              </a:extLst>
            </p:cNvPr>
            <p:cNvCxnSpPr>
              <a:cxnSpLocks/>
              <a:endCxn id="33" idx="5"/>
            </p:cNvCxnSpPr>
            <p:nvPr/>
          </p:nvCxnSpPr>
          <p:spPr>
            <a:xfrm flipH="1" flipV="1">
              <a:off x="4858848" y="2233641"/>
              <a:ext cx="668932" cy="581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6A7C5AA-6241-4312-ABB9-9C029158175A}"/>
                    </a:ext>
                  </a:extLst>
                </p:cNvPr>
                <p:cNvSpPr txBox="1"/>
                <p:nvPr/>
              </p:nvSpPr>
              <p:spPr>
                <a:xfrm>
                  <a:off x="5235584" y="2263397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6A7C5AA-6241-4312-ABB9-9C0291581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584" y="2263397"/>
                  <a:ext cx="1867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3C91670-E373-4F0E-8CC6-7EED1B2752EA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4737817" y="1471534"/>
              <a:ext cx="0" cy="469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494B77-7822-4B73-B87D-A6421F7DDF50}"/>
                    </a:ext>
                  </a:extLst>
                </p:cNvPr>
                <p:cNvSpPr txBox="1"/>
                <p:nvPr/>
              </p:nvSpPr>
              <p:spPr>
                <a:xfrm>
                  <a:off x="4815622" y="1536058"/>
                  <a:ext cx="145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494B77-7822-4B73-B87D-A6421F7DD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22" y="1536058"/>
                  <a:ext cx="14555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167" r="-50000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908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B377B8-8609-46ED-894D-4EB90037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5A01E6-D12A-4DCF-9835-C6491B4199CA}"/>
              </a:ext>
            </a:extLst>
          </p:cNvPr>
          <p:cNvGrpSpPr/>
          <p:nvPr/>
        </p:nvGrpSpPr>
        <p:grpSpPr>
          <a:xfrm>
            <a:off x="1655268" y="1508148"/>
            <a:ext cx="2773554" cy="5021341"/>
            <a:chOff x="2754226" y="1471534"/>
            <a:chExt cx="2773554" cy="502134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944076-D2F7-4A69-99A3-9F9FFC13D4AE}"/>
                </a:ext>
              </a:extLst>
            </p:cNvPr>
            <p:cNvGrpSpPr/>
            <p:nvPr/>
          </p:nvGrpSpPr>
          <p:grpSpPr>
            <a:xfrm>
              <a:off x="2754226" y="2233641"/>
              <a:ext cx="1893542" cy="4259234"/>
              <a:chOff x="2386593" y="1406707"/>
              <a:chExt cx="2261175" cy="5086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A91954F3-5E0B-40F3-8D41-04303B838BF6}"/>
                      </a:ext>
                    </a:extLst>
                  </p:cNvPr>
                  <p:cNvSpPr/>
                  <p:nvPr/>
                </p:nvSpPr>
                <p:spPr>
                  <a:xfrm>
                    <a:off x="2663184" y="5756565"/>
                    <a:ext cx="408793" cy="4087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A91954F3-5E0B-40F3-8D41-04303B838B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3184" y="5756565"/>
                    <a:ext cx="408793" cy="40879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8AF23B-3B82-437D-9F31-E7503963D013}"/>
                  </a:ext>
                </a:extLst>
              </p:cNvPr>
              <p:cNvCxnSpPr>
                <a:endCxn id="8" idx="3"/>
              </p:cNvCxnSpPr>
              <p:nvPr/>
            </p:nvCxnSpPr>
            <p:spPr>
              <a:xfrm flipV="1">
                <a:off x="2386593" y="6105491"/>
                <a:ext cx="336458" cy="387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01BEFBE-0DBE-47DA-B6FB-602A4EDE2BCE}"/>
                  </a:ext>
                </a:extLst>
              </p:cNvPr>
              <p:cNvCxnSpPr>
                <a:cxnSpLocks/>
                <a:endCxn id="8" idx="5"/>
              </p:cNvCxnSpPr>
              <p:nvPr/>
            </p:nvCxnSpPr>
            <p:spPr>
              <a:xfrm flipH="1" flipV="1">
                <a:off x="3012111" y="6105491"/>
                <a:ext cx="336458" cy="353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7732FF3-E582-494B-88A2-F6A88A8952DE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210" y="6139500"/>
                    <a:ext cx="105679" cy="1596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7732FF3-E582-494B-88A2-F6A88A8952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9210" y="6139500"/>
                    <a:ext cx="105679" cy="15968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6667" r="-100000" b="-10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400E9E9-125B-41BB-B2D4-731DE561A507}"/>
                      </a:ext>
                    </a:extLst>
                  </p:cNvPr>
                  <p:cNvSpPr txBox="1"/>
                  <p:nvPr/>
                </p:nvSpPr>
                <p:spPr>
                  <a:xfrm>
                    <a:off x="3242890" y="6139500"/>
                    <a:ext cx="279740" cy="1662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400E9E9-125B-41BB-B2D4-731DE561A5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2890" y="6139500"/>
                    <a:ext cx="279740" cy="1662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641" t="-18182" r="-115385" b="-1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4EFBF38-A83B-4F79-A627-BA27AB05D98D}"/>
                  </a:ext>
                </a:extLst>
              </p:cNvPr>
              <p:cNvCxnSpPr>
                <a:cxnSpLocks/>
                <a:stCxn id="8" idx="0"/>
                <a:endCxn id="22" idx="3"/>
              </p:cNvCxnSpPr>
              <p:nvPr/>
            </p:nvCxnSpPr>
            <p:spPr>
              <a:xfrm flipV="1">
                <a:off x="2867581" y="5448271"/>
                <a:ext cx="306122" cy="3082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9F6516C-D125-4918-AA67-E261D2A1A499}"/>
                  </a:ext>
                </a:extLst>
              </p:cNvPr>
              <p:cNvSpPr/>
              <p:nvPr/>
            </p:nvSpPr>
            <p:spPr>
              <a:xfrm>
                <a:off x="3113837" y="5099344"/>
                <a:ext cx="408793" cy="4087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C9C5A63-7937-47F3-9D81-11B39AAA3207}"/>
                  </a:ext>
                </a:extLst>
              </p:cNvPr>
              <p:cNvCxnSpPr>
                <a:cxnSpLocks/>
                <a:endCxn id="22" idx="5"/>
              </p:cNvCxnSpPr>
              <p:nvPr/>
            </p:nvCxnSpPr>
            <p:spPr>
              <a:xfrm flipH="1" flipV="1">
                <a:off x="3462764" y="5448271"/>
                <a:ext cx="336458" cy="3624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0CA8C2D-8A94-485E-B398-550433266BA8}"/>
                      </a:ext>
                    </a:extLst>
                  </p:cNvPr>
                  <p:cNvSpPr txBox="1"/>
                  <p:nvPr/>
                </p:nvSpPr>
                <p:spPr>
                  <a:xfrm>
                    <a:off x="3687031" y="5351735"/>
                    <a:ext cx="249320" cy="1704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0CA8C2D-8A94-485E-B398-550433266B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7031" y="5351735"/>
                    <a:ext cx="249320" cy="17040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1176" r="-76471" b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A818356-12EC-449D-A565-C0460FB620F9}"/>
                  </a:ext>
                </a:extLst>
              </p:cNvPr>
              <p:cNvCxnSpPr>
                <a:cxnSpLocks/>
                <a:stCxn id="22" idx="0"/>
                <a:endCxn id="38" idx="4"/>
              </p:cNvCxnSpPr>
              <p:nvPr/>
            </p:nvCxnSpPr>
            <p:spPr>
              <a:xfrm flipV="1">
                <a:off x="3318234" y="4783662"/>
                <a:ext cx="605" cy="3156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8AEA132-9625-4940-8FFE-8C60CA98CDD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6770" y="4777671"/>
                    <a:ext cx="244218" cy="1704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8AEA132-9625-4940-8FFE-8C60CA98C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6770" y="4777671"/>
                    <a:ext cx="244218" cy="17040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412" r="-70588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00FF2E7-45C2-4CFF-8D66-D7958A667F95}"/>
                      </a:ext>
                    </a:extLst>
                  </p:cNvPr>
                  <p:cNvSpPr/>
                  <p:nvPr/>
                </p:nvSpPr>
                <p:spPr>
                  <a:xfrm>
                    <a:off x="3114442" y="4374869"/>
                    <a:ext cx="408793" cy="4087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00FF2E7-45C2-4CFF-8D66-D7958A667F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4442" y="4374869"/>
                    <a:ext cx="408793" cy="40879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D847BBA-1A0C-4C8F-941D-304E5EF95E88}"/>
                  </a:ext>
                </a:extLst>
              </p:cNvPr>
              <p:cNvCxnSpPr>
                <a:cxnSpLocks/>
                <a:stCxn id="38" idx="0"/>
                <a:endCxn id="27" idx="3"/>
              </p:cNvCxnSpPr>
              <p:nvPr/>
            </p:nvCxnSpPr>
            <p:spPr>
              <a:xfrm flipV="1">
                <a:off x="3318839" y="4062334"/>
                <a:ext cx="335852" cy="3125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9B1BE54-B0E2-4912-8CAD-67482785ED9D}"/>
                      </a:ext>
                    </a:extLst>
                  </p:cNvPr>
                  <p:cNvSpPr txBox="1"/>
                  <p:nvPr/>
                </p:nvSpPr>
                <p:spPr>
                  <a:xfrm>
                    <a:off x="3206626" y="3987721"/>
                    <a:ext cx="250206" cy="1704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9B1BE54-B0E2-4912-8CAD-67482785ED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6626" y="3987721"/>
                    <a:ext cx="250206" cy="1704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1" r="-71429" b="-10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3373324A-F8ED-412A-83F5-CBAE5F48DDC2}"/>
                      </a:ext>
                    </a:extLst>
                  </p:cNvPr>
                  <p:cNvSpPr/>
                  <p:nvPr/>
                </p:nvSpPr>
                <p:spPr>
                  <a:xfrm>
                    <a:off x="3594825" y="3713407"/>
                    <a:ext cx="408793" cy="4087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3373324A-F8ED-412A-83F5-CBAE5F48DD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4825" y="3713407"/>
                    <a:ext cx="408793" cy="408793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EE079D5-4E48-4FB7-A1DD-45496B0DFAA8}"/>
                  </a:ext>
                </a:extLst>
              </p:cNvPr>
              <p:cNvCxnSpPr>
                <a:cxnSpLocks/>
                <a:endCxn id="27" idx="5"/>
              </p:cNvCxnSpPr>
              <p:nvPr/>
            </p:nvCxnSpPr>
            <p:spPr>
              <a:xfrm flipH="1" flipV="1">
                <a:off x="3943752" y="4062334"/>
                <a:ext cx="326244" cy="3125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7FF557D-3F68-4D09-9256-8F9AA6D96700}"/>
                      </a:ext>
                    </a:extLst>
                  </p:cNvPr>
                  <p:cNvSpPr txBox="1"/>
                  <p:nvPr/>
                </p:nvSpPr>
                <p:spPr>
                  <a:xfrm>
                    <a:off x="4130126" y="4025831"/>
                    <a:ext cx="279740" cy="2884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7FF557D-3F68-4D09-9256-8F9AA6D96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126" y="4025831"/>
                    <a:ext cx="279740" cy="2884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6316" t="-10000" r="-121053" b="-1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34EE3E8-02EC-4865-9F8E-50F9586626A2}"/>
                  </a:ext>
                </a:extLst>
              </p:cNvPr>
              <p:cNvCxnSpPr>
                <a:cxnSpLocks/>
                <a:stCxn id="27" idx="0"/>
                <a:endCxn id="40" idx="4"/>
              </p:cNvCxnSpPr>
              <p:nvPr/>
            </p:nvCxnSpPr>
            <p:spPr>
              <a:xfrm flipV="1">
                <a:off x="3799222" y="3374363"/>
                <a:ext cx="7262" cy="339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123ED9B-8D2A-472F-BB9F-0EB6A4332C8A}"/>
                  </a:ext>
                </a:extLst>
              </p:cNvPr>
              <p:cNvSpPr/>
              <p:nvPr/>
            </p:nvSpPr>
            <p:spPr>
              <a:xfrm>
                <a:off x="3602087" y="2965570"/>
                <a:ext cx="408793" cy="4087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EF1E9F1-61B8-4AFC-B5F5-FBD3F7CD5EB5}"/>
                  </a:ext>
                </a:extLst>
              </p:cNvPr>
              <p:cNvCxnSpPr>
                <a:cxnSpLocks/>
                <a:endCxn id="40" idx="5"/>
              </p:cNvCxnSpPr>
              <p:nvPr/>
            </p:nvCxnSpPr>
            <p:spPr>
              <a:xfrm flipH="1" flipV="1">
                <a:off x="3951014" y="3314497"/>
                <a:ext cx="336458" cy="3624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E646E58-E43A-4EFC-A0FE-626F4194D786}"/>
                      </a:ext>
                    </a:extLst>
                  </p:cNvPr>
                  <p:cNvSpPr txBox="1"/>
                  <p:nvPr/>
                </p:nvSpPr>
                <p:spPr>
                  <a:xfrm>
                    <a:off x="4215277" y="3224614"/>
                    <a:ext cx="432491" cy="2955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E646E58-E43A-4EFC-A0FE-626F4194D7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5277" y="3224614"/>
                    <a:ext cx="432491" cy="2955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729" b="-268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4458CDAF-FDD8-4FCF-8588-DF91D2C587D4}"/>
                      </a:ext>
                    </a:extLst>
                  </p:cNvPr>
                  <p:cNvSpPr/>
                  <p:nvPr/>
                </p:nvSpPr>
                <p:spPr>
                  <a:xfrm>
                    <a:off x="3607567" y="2101059"/>
                    <a:ext cx="408793" cy="4087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4458CDAF-FDD8-4FCF-8588-DF91D2C587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567" y="2101059"/>
                    <a:ext cx="408793" cy="408793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22C9918-9E32-4838-854C-218C19033E53}"/>
                  </a:ext>
                </a:extLst>
              </p:cNvPr>
              <p:cNvCxnSpPr>
                <a:cxnSpLocks/>
                <a:stCxn id="40" idx="0"/>
                <a:endCxn id="47" idx="4"/>
              </p:cNvCxnSpPr>
              <p:nvPr/>
            </p:nvCxnSpPr>
            <p:spPr>
              <a:xfrm flipV="1">
                <a:off x="3806484" y="2509852"/>
                <a:ext cx="5480" cy="455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6F18BB3-55C4-4FD4-ADE5-1AEC51F9A96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2822" y="2583601"/>
                    <a:ext cx="423642" cy="2955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6F18BB3-55C4-4FD4-ADE5-1AEC51F9A9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2822" y="2583601"/>
                    <a:ext cx="423642" cy="2955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949" b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A198DFD-53B6-4EC9-9D2C-8896C9EA8FAC}"/>
                      </a:ext>
                    </a:extLst>
                  </p:cNvPr>
                  <p:cNvSpPr txBox="1"/>
                  <p:nvPr/>
                </p:nvSpPr>
                <p:spPr>
                  <a:xfrm>
                    <a:off x="3981284" y="1476884"/>
                    <a:ext cx="18671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A198DFD-53B6-4EC9-9D2C-8896C9EA8F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284" y="1476884"/>
                    <a:ext cx="186717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8000" t="-28947" r="-92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068F48E-6B5F-4AB3-BAB4-4082D2F8E5AE}"/>
                  </a:ext>
                </a:extLst>
              </p:cNvPr>
              <p:cNvCxnSpPr>
                <a:cxnSpLocks/>
                <a:stCxn id="47" idx="0"/>
                <a:endCxn id="33" idx="3"/>
              </p:cNvCxnSpPr>
              <p:nvPr/>
            </p:nvCxnSpPr>
            <p:spPr>
              <a:xfrm flipV="1">
                <a:off x="3811964" y="1406707"/>
                <a:ext cx="798806" cy="6943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8F63E1F-EEBD-48EF-89D3-2D9D324189C3}"/>
                    </a:ext>
                  </a:extLst>
                </p:cNvPr>
                <p:cNvSpPr/>
                <p:nvPr/>
              </p:nvSpPr>
              <p:spPr>
                <a:xfrm>
                  <a:off x="4566652" y="1941445"/>
                  <a:ext cx="342329" cy="3423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8F63E1F-EEBD-48EF-89D3-2D9D32418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652" y="1941445"/>
                  <a:ext cx="342329" cy="342329"/>
                </a:xfrm>
                <a:prstGeom prst="ellipse">
                  <a:avLst/>
                </a:prstGeom>
                <a:blipFill>
                  <a:blip r:embed="rId15"/>
                  <a:stretch>
                    <a:fillRect l="-13793"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D94F800-A507-496C-8D8E-FE9D0DE5D3EA}"/>
                </a:ext>
              </a:extLst>
            </p:cNvPr>
            <p:cNvCxnSpPr>
              <a:cxnSpLocks/>
              <a:endCxn id="33" idx="5"/>
            </p:cNvCxnSpPr>
            <p:nvPr/>
          </p:nvCxnSpPr>
          <p:spPr>
            <a:xfrm flipH="1" flipV="1">
              <a:off x="4858848" y="2233641"/>
              <a:ext cx="668932" cy="581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6A7C5AA-6241-4312-ABB9-9C029158175A}"/>
                    </a:ext>
                  </a:extLst>
                </p:cNvPr>
                <p:cNvSpPr txBox="1"/>
                <p:nvPr/>
              </p:nvSpPr>
              <p:spPr>
                <a:xfrm>
                  <a:off x="5235584" y="2263397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6A7C5AA-6241-4312-ABB9-9C0291581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584" y="2263397"/>
                  <a:ext cx="186718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3C91670-E373-4F0E-8CC6-7EED1B2752EA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4737817" y="1471534"/>
              <a:ext cx="0" cy="469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494B77-7822-4B73-B87D-A6421F7DDF50}"/>
                    </a:ext>
                  </a:extLst>
                </p:cNvPr>
                <p:cNvSpPr txBox="1"/>
                <p:nvPr/>
              </p:nvSpPr>
              <p:spPr>
                <a:xfrm>
                  <a:off x="4815622" y="1536058"/>
                  <a:ext cx="145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494B77-7822-4B73-B87D-A6421F7DD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22" y="1536058"/>
                  <a:ext cx="14555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54167" r="-50000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FFC3DE3C-5F14-45D1-AD95-1CD105EF80ED}"/>
              </a:ext>
            </a:extLst>
          </p:cNvPr>
          <p:cNvSpPr/>
          <p:nvPr/>
        </p:nvSpPr>
        <p:spPr>
          <a:xfrm>
            <a:off x="4941116" y="3783565"/>
            <a:ext cx="2267798" cy="552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9816CA-C30C-49BE-BCFE-D00E156B943E}"/>
              </a:ext>
            </a:extLst>
          </p:cNvPr>
          <p:cNvGrpSpPr/>
          <p:nvPr/>
        </p:nvGrpSpPr>
        <p:grpSpPr>
          <a:xfrm>
            <a:off x="7308288" y="1495177"/>
            <a:ext cx="2996823" cy="5254753"/>
            <a:chOff x="6205318" y="1405207"/>
            <a:chExt cx="2996823" cy="5254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D5D2149F-05C8-40A8-B81F-9AE32627FD96}"/>
                    </a:ext>
                  </a:extLst>
                </p:cNvPr>
                <p:cNvSpPr/>
                <p:nvPr/>
              </p:nvSpPr>
              <p:spPr>
                <a:xfrm>
                  <a:off x="6207594" y="1405207"/>
                  <a:ext cx="2993703" cy="14465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D5D2149F-05C8-40A8-B81F-9AE32627FD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594" y="1405207"/>
                  <a:ext cx="2993703" cy="1446509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ADAECDAA-69C7-42F1-8AD7-71BDCCF43ABA}"/>
                    </a:ext>
                  </a:extLst>
                </p:cNvPr>
                <p:cNvSpPr/>
                <p:nvPr/>
              </p:nvSpPr>
              <p:spPr>
                <a:xfrm>
                  <a:off x="6207593" y="2851717"/>
                  <a:ext cx="2993703" cy="82266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ADAECDAA-69C7-42F1-8AD7-71BDCCF43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593" y="2851717"/>
                  <a:ext cx="2993703" cy="822662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1F8C2A4F-5C43-4B02-9521-42C2EC72466B}"/>
                    </a:ext>
                  </a:extLst>
                </p:cNvPr>
                <p:cNvSpPr/>
                <p:nvPr/>
              </p:nvSpPr>
              <p:spPr>
                <a:xfrm>
                  <a:off x="6208438" y="3680393"/>
                  <a:ext cx="2993703" cy="10754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;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1F8C2A4F-5C43-4B02-9521-42C2EC7246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438" y="3680393"/>
                  <a:ext cx="2993703" cy="1075445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744A3BA0-6B71-4C10-A2AD-95DD6530CAAF}"/>
                    </a:ext>
                  </a:extLst>
                </p:cNvPr>
                <p:cNvSpPr/>
                <p:nvPr/>
              </p:nvSpPr>
              <p:spPr>
                <a:xfrm>
                  <a:off x="6207592" y="4761853"/>
                  <a:ext cx="2993703" cy="82266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744A3BA0-6B71-4C10-A2AD-95DD6530CA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592" y="4761853"/>
                  <a:ext cx="2993703" cy="822662"/>
                </a:xfrm>
                <a:prstGeom prst="round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DFA3FC72-18AC-4947-A763-45D5DA2FDBB7}"/>
                    </a:ext>
                  </a:extLst>
                </p:cNvPr>
                <p:cNvSpPr/>
                <p:nvPr/>
              </p:nvSpPr>
              <p:spPr>
                <a:xfrm>
                  <a:off x="6205318" y="5584515"/>
                  <a:ext cx="2993703" cy="10754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;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DFA3FC72-18AC-4947-A763-45D5DA2FDB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318" y="5584515"/>
                  <a:ext cx="2993703" cy="1075445"/>
                </a:xfrm>
                <a:prstGeom prst="round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746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8255-E39A-4511-BD88-787B7131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Graphs – Multiple Machines</a:t>
            </a:r>
          </a:p>
        </p:txBody>
      </p:sp>
      <p:pic>
        <p:nvPicPr>
          <p:cNvPr id="2050" name="Picture 2" descr="images/google-nmt-lstm.png">
            <a:extLst>
              <a:ext uri="{FF2B5EF4-FFF2-40B4-BE49-F238E27FC236}">
                <a16:creationId xmlns:a16="http://schemas.microsoft.com/office/drawing/2014/main" id="{B9F956CF-7607-41DF-8A14-9CB8E7C9A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5322" y="1302186"/>
            <a:ext cx="8561355" cy="555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44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B05C-7CEF-42ED-A916-939EE829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 – Complicated Models</a:t>
            </a:r>
          </a:p>
        </p:txBody>
      </p:sp>
      <p:pic>
        <p:nvPicPr>
          <p:cNvPr id="6146" name="Picture 2" descr="Image result for neural turing machine computational graph">
            <a:extLst>
              <a:ext uri="{FF2B5EF4-FFF2-40B4-BE49-F238E27FC236}">
                <a16:creationId xmlns:a16="http://schemas.microsoft.com/office/drawing/2014/main" id="{54C9D875-DF3F-4C76-A10C-3F7C7BCE4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3690" y="1487936"/>
            <a:ext cx="5180110" cy="517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B06918-ED45-450A-A506-D8FC6D2F1EBB}"/>
              </a:ext>
            </a:extLst>
          </p:cNvPr>
          <p:cNvSpPr txBox="1"/>
          <p:nvPr/>
        </p:nvSpPr>
        <p:spPr>
          <a:xfrm>
            <a:off x="579723" y="6123543"/>
            <a:ext cx="559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Turing Machines - </a:t>
            </a:r>
            <a:r>
              <a:rPr lang="en-US" dirty="0">
                <a:hlinkClick r:id="rId3"/>
              </a:rPr>
              <a:t>https://arxiv.org/abs/1410.5401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E0B7-1B9F-43DC-8322-E0291D1E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2388" cy="1325563"/>
          </a:xfrm>
        </p:spPr>
        <p:txBody>
          <a:bodyPr/>
          <a:lstStyle/>
          <a:p>
            <a:r>
              <a:rPr lang="en-US" dirty="0"/>
              <a:t>Technical Implementations of </a:t>
            </a:r>
            <a:r>
              <a:rPr lang="en-US" dirty="0" err="1"/>
              <a:t>Backpropogation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B77C9-80D7-491E-ABA4-D15FF7DA3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918196" cy="5032375"/>
          </a:xfrm>
        </p:spPr>
        <p:txBody>
          <a:bodyPr>
            <a:normAutofit/>
          </a:bodyPr>
          <a:lstStyle/>
          <a:p>
            <a:r>
              <a:rPr lang="en-US" dirty="0" err="1"/>
              <a:t>Backpropogation</a:t>
            </a:r>
            <a:r>
              <a:rPr lang="en-US" dirty="0"/>
              <a:t> calculation requires all internal activation values are stored in memory</a:t>
            </a:r>
          </a:p>
          <a:p>
            <a:pPr lvl="1"/>
            <a:r>
              <a:rPr lang="en-US" dirty="0"/>
              <a:t>Can become very memory intensive and cause training to fail</a:t>
            </a:r>
          </a:p>
          <a:p>
            <a:r>
              <a:rPr lang="en-US" dirty="0"/>
              <a:t>Computational graph can become complicated, thus relying on efficient implementation and memory storage</a:t>
            </a:r>
          </a:p>
          <a:p>
            <a:r>
              <a:rPr lang="en-US" dirty="0"/>
              <a:t>Most </a:t>
            </a:r>
            <a:r>
              <a:rPr lang="en-US" dirty="0" err="1"/>
              <a:t>backpropogation</a:t>
            </a:r>
            <a:r>
              <a:rPr lang="en-US" dirty="0"/>
              <a:t> implementations recommend working with small “batches” of data at a time (i.e. 128 training examples at a time)</a:t>
            </a:r>
          </a:p>
          <a:p>
            <a:pPr lvl="1"/>
            <a:r>
              <a:rPr lang="en-US" dirty="0"/>
              <a:t>Gradient steps are calculated based on only the smaller data set</a:t>
            </a:r>
          </a:p>
          <a:p>
            <a:pPr lvl="1"/>
            <a:r>
              <a:rPr lang="en-US" dirty="0"/>
              <a:t> Saves memory and can improve the final model</a:t>
            </a:r>
          </a:p>
          <a:p>
            <a:pPr lvl="1"/>
            <a:r>
              <a:rPr lang="en-US" dirty="0"/>
              <a:t>Algorithm is known as “mini-batch” stochastic gradient descent</a:t>
            </a:r>
          </a:p>
        </p:txBody>
      </p:sp>
      <p:pic>
        <p:nvPicPr>
          <p:cNvPr id="4" name="Picture 6" descr="Image result for neural network">
            <a:extLst>
              <a:ext uri="{FF2B5EF4-FFF2-40B4-BE49-F238E27FC236}">
                <a16:creationId xmlns:a16="http://schemas.microsoft.com/office/drawing/2014/main" id="{40B3324A-ACB2-4A9E-8176-EA796840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8941967" y="2882901"/>
            <a:ext cx="3792521" cy="186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3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5378-73DA-4F63-AF1F-1A2A1D72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Stochastic Gradient Descent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A14D7C-EA51-4A6D-A5C5-632C6D60D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Repeat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plain English: take a small step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known as the “learning rate”) in the direction that decreases the cost function the most.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A14D7C-EA51-4A6D-A5C5-632C6D60D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36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37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25AE-2B25-4544-A49E-D458DED8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with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670D6-3099-43FB-8496-5B6C28155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2346"/>
              </a:xfrm>
            </p:spPr>
            <p:txBody>
              <a:bodyPr/>
              <a:lstStyle/>
              <a:p>
                <a:r>
                  <a:rPr lang="en-US" dirty="0"/>
                  <a:t>Momentum: additional option to (sometimes) improve SGD convergence behavior</a:t>
                </a:r>
              </a:p>
              <a:p>
                <a:pPr lvl="1"/>
                <a:r>
                  <a:rPr lang="en-US" dirty="0"/>
                  <a:t>“Continue the momentum from the previous step”</a:t>
                </a:r>
              </a:p>
              <a:p>
                <a:r>
                  <a:rPr lang="en-US" dirty="0"/>
                  <a:t>Gradient Descent: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direction to update the model</a:t>
                </a:r>
              </a:p>
              <a:p>
                <a:r>
                  <a:rPr lang="en-US" dirty="0"/>
                  <a:t>In the previous formulation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(the gradient)</a:t>
                </a:r>
              </a:p>
              <a:p>
                <a:pPr lvl="1"/>
                <a:r>
                  <a:rPr lang="en-US" dirty="0"/>
                  <a:t>But we aren’t limited to that</a:t>
                </a:r>
              </a:p>
              <a:p>
                <a:r>
                  <a:rPr lang="en-US" dirty="0"/>
                  <a:t>Gradient Descent w/Momentum: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some balancing factor between the current and previous step’s weight update.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670D6-3099-43FB-8496-5B6C28155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2346"/>
              </a:xfrm>
              <a:blipFill>
                <a:blip r:embed="rId2"/>
                <a:stretch>
                  <a:fillRect l="-1043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795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25AE-2B25-4544-A49E-D458DED8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with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670D6-3099-43FB-8496-5B6C28155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2346"/>
              </a:xfrm>
            </p:spPr>
            <p:txBody>
              <a:bodyPr/>
              <a:lstStyle/>
              <a:p>
                <a:r>
                  <a:rPr lang="en-US" dirty="0"/>
                  <a:t>Gradient Descent w/Momentum: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expected value of the “optimal” direction to move the model</a:t>
                </a:r>
              </a:p>
              <a:p>
                <a:r>
                  <a:rPr lang="en-US" dirty="0"/>
                  <a:t>Momentum is a weighted average between this and the previous steps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F670D6-3099-43FB-8496-5B6C28155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2346"/>
              </a:xfrm>
              <a:blipFill>
                <a:blip r:embed="rId2"/>
                <a:stretch>
                  <a:fillRect l="-1043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AE70B1B-276F-4FC5-A030-C194CA8C727E}"/>
              </a:ext>
            </a:extLst>
          </p:cNvPr>
          <p:cNvGrpSpPr/>
          <p:nvPr/>
        </p:nvGrpSpPr>
        <p:grpSpPr>
          <a:xfrm>
            <a:off x="2014582" y="4613683"/>
            <a:ext cx="7810500" cy="1908612"/>
            <a:chOff x="2014582" y="4613683"/>
            <a:chExt cx="7810500" cy="1908612"/>
          </a:xfrm>
        </p:grpSpPr>
        <p:pic>
          <p:nvPicPr>
            <p:cNvPr id="7170" name="Picture 2" descr="Image result for stochastic gradient descent with momentum">
              <a:extLst>
                <a:ext uri="{FF2B5EF4-FFF2-40B4-BE49-F238E27FC236}">
                  <a16:creationId xmlns:a16="http://schemas.microsoft.com/office/drawing/2014/main" id="{31DEC480-7BF2-43DC-B5C9-DF96B601A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582" y="4613683"/>
              <a:ext cx="7810500" cy="165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1907E2-1421-4B63-8038-1C5E6C71B592}"/>
                </a:ext>
              </a:extLst>
            </p:cNvPr>
            <p:cNvSpPr txBox="1"/>
            <p:nvPr/>
          </p:nvSpPr>
          <p:spPr>
            <a:xfrm>
              <a:off x="2828802" y="6152963"/>
              <a:ext cx="2136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Without Momentum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BCC179-7A6A-4C3A-AB32-4AE7D388F939}"/>
                </a:ext>
              </a:extLst>
            </p:cNvPr>
            <p:cNvSpPr txBox="1"/>
            <p:nvPr/>
          </p:nvSpPr>
          <p:spPr>
            <a:xfrm>
              <a:off x="6956015" y="6140117"/>
              <a:ext cx="1816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Momentum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865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E8A5-F8A6-4686-9984-641194DD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52BBB-9C55-46AE-BD93-1F4129908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Adaptive learning algorithm which modifies the learning rate at each step</a:t>
                </a:r>
              </a:p>
              <a:p>
                <a:r>
                  <a:rPr lang="en-US" dirty="0"/>
                  <a:t>Decreases the learning rate for features with higher/more frequent activation and vice versa</a:t>
                </a:r>
              </a:p>
              <a:p>
                <a:r>
                  <a:rPr lang="en-US" dirty="0"/>
                  <a:t>Particularly effective for sparse data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is the sum of squared gradients for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from previous steps.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52BBB-9C55-46AE-BD93-1F4129908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08D234-AA63-4E9F-849B-0B96A33C3F8E}"/>
                  </a:ext>
                </a:extLst>
              </p:cNvPr>
              <p:cNvSpPr/>
              <p:nvPr/>
            </p:nvSpPr>
            <p:spPr>
              <a:xfrm>
                <a:off x="838200" y="5402905"/>
                <a:ext cx="6000489" cy="1548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08D234-AA63-4E9F-849B-0B96A33C3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2905"/>
                <a:ext cx="6000489" cy="1548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839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E8A5-F8A6-4686-9984-641194DD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52BBB-9C55-46AE-BD93-1F4129908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Effective because it keeps from taking large steps for parameters that have already changed a large amount</a:t>
                </a:r>
              </a:p>
              <a:p>
                <a:r>
                  <a:rPr lang="en-US" dirty="0"/>
                  <a:t>Typically, values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dirty="0"/>
                  <a:t> are used to start and less tuning is required.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52BBB-9C55-46AE-BD93-1F4129908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600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1ABE-0A77-4A97-8134-718B5076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Adadelta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C65FE-1F60-42A9-98AC-31A2D59E3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Extension of </a:t>
                </a:r>
                <a:r>
                  <a:rPr lang="en-US" dirty="0" err="1"/>
                  <a:t>Adagrad</a:t>
                </a:r>
                <a:r>
                  <a:rPr lang="en-US" dirty="0"/>
                  <a:t>, designed to combat rapidly learning rate values</a:t>
                </a:r>
              </a:p>
              <a:p>
                <a:r>
                  <a:rPr lang="en-US" dirty="0"/>
                  <a:t>Instead of accumulating all previous gradients, only accumulate them for the previous epochs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Since holding on the some number of previous gradient values could be costly, we instead use a rule similar to momentum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C65FE-1F60-42A9-98AC-31A2D59E3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1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2A5D-A352-49D6-BE42-697AFCE3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Adadelta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F1A3E-52BD-40A6-9B7C-63FC710EC9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359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For notational convenience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𝑅𝑀𝑆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Authors note that the units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are not the 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Ideally the update should have the same units as the parameter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Authors proposed the following update rule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𝑅𝑀𝑆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𝑅𝑀𝑆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Advantages include not needing to set a learning 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7F1A3E-52BD-40A6-9B7C-63FC710EC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35902"/>
              </a:xfrm>
              <a:blipFill>
                <a:blip r:embed="rId2"/>
                <a:stretch>
                  <a:fillRect l="-1043" t="-2963" b="-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384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F8FC-6757-4A07-BF3B-B86A60FF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73A5-A121-4316-9CF2-BF6C292C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RMSProp</a:t>
            </a:r>
            <a:r>
              <a:rPr lang="en-US" dirty="0"/>
              <a:t> – Similar to </a:t>
            </a:r>
            <a:r>
              <a:rPr lang="en-US" dirty="0" err="1"/>
              <a:t>AdaDelta</a:t>
            </a:r>
            <a:r>
              <a:rPr lang="en-US" dirty="0"/>
              <a:t>, developed at the same time</a:t>
            </a:r>
          </a:p>
          <a:p>
            <a:r>
              <a:rPr lang="en-US" dirty="0"/>
              <a:t>Adam – Uses the first and second moments of the gradient to adaptively update the learning rate of each parameter. Very close to </a:t>
            </a:r>
            <a:r>
              <a:rPr lang="en-US" dirty="0" err="1"/>
              <a:t>RMSProp</a:t>
            </a:r>
            <a:r>
              <a:rPr lang="en-US" dirty="0"/>
              <a:t> with momentum.</a:t>
            </a:r>
          </a:p>
          <a:p>
            <a:r>
              <a:rPr lang="en-US" dirty="0" err="1"/>
              <a:t>AdaMax</a:t>
            </a:r>
            <a:r>
              <a:rPr lang="en-US" dirty="0"/>
              <a:t> – Adds additional scaling of the second moment of the gradient in Adam</a:t>
            </a:r>
          </a:p>
          <a:p>
            <a:r>
              <a:rPr lang="en-US" dirty="0" err="1"/>
              <a:t>Nadam</a:t>
            </a:r>
            <a:r>
              <a:rPr lang="en-US" dirty="0"/>
              <a:t> – </a:t>
            </a:r>
            <a:r>
              <a:rPr lang="en-US" dirty="0" err="1"/>
              <a:t>Nesterov</a:t>
            </a:r>
            <a:r>
              <a:rPr lang="en-US" dirty="0"/>
              <a:t> momentum in Adam</a:t>
            </a:r>
          </a:p>
          <a:p>
            <a:r>
              <a:rPr lang="en-US" dirty="0"/>
              <a:t>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4190630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088-A30E-4759-A440-E9C9AF52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 to choose?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990E4-1BED-4C9A-AFBD-AC2BEE791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guarantee that any method will work better than others</a:t>
            </a:r>
          </a:p>
          <a:p>
            <a:r>
              <a:rPr lang="en-US" dirty="0"/>
              <a:t>Sparse data typically works better with adaptive learning rates</a:t>
            </a:r>
          </a:p>
          <a:p>
            <a:pPr lvl="1"/>
            <a:r>
              <a:rPr lang="en-US" dirty="0"/>
              <a:t>Features which occur more frequently will have a lower learning rate than more sparse features</a:t>
            </a:r>
          </a:p>
        </p:txBody>
      </p:sp>
      <p:pic>
        <p:nvPicPr>
          <p:cNvPr id="1026" name="Picture 2" descr="http://ruder.io/content/images/2016/09/contours_evaluation_optimizers.gif">
            <a:extLst>
              <a:ext uri="{FF2B5EF4-FFF2-40B4-BE49-F238E27FC236}">
                <a16:creationId xmlns:a16="http://schemas.microsoft.com/office/drawing/2014/main" id="{CEC9FB29-7029-43D1-9BB1-7396FEC9BD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0" y="3720102"/>
            <a:ext cx="3965160" cy="306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uder.io/content/images/2016/09/saddle_point_evaluation_optimizers.gif">
            <a:extLst>
              <a:ext uri="{FF2B5EF4-FFF2-40B4-BE49-F238E27FC236}">
                <a16:creationId xmlns:a16="http://schemas.microsoft.com/office/drawing/2014/main" id="{CA240AC1-1E89-4B73-8654-7F5D64B199B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012" y="3720101"/>
            <a:ext cx="3965160" cy="306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4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6/6c/Rectifier_and_softplus_functions.svg/1280px-Rectifier_and_softplus_functions.svg.png">
            <a:extLst>
              <a:ext uri="{FF2B5EF4-FFF2-40B4-BE49-F238E27FC236}">
                <a16:creationId xmlns:a16="http://schemas.microsoft.com/office/drawing/2014/main" id="{4D0ABBD6-5761-4ED9-866B-78400F777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90" y="1549464"/>
            <a:ext cx="4112310" cy="29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5DBA3-1A1D-4F0A-BEDE-7055729B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152B1-EBC9-431D-AA4B-1D14DC7094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Sigmoid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Tanh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Softplus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/>
                  <a:t> (integral of sigmoid)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152B1-EBC9-431D-AA4B-1D14DC7094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48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AB8D-93D2-41E1-9655-5CB5F3F0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D098DA-A261-4083-802B-A91BD282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for multi-class classification as the last layer</a:t>
                </a:r>
              </a:p>
              <a:p>
                <a:r>
                  <a:rPr lang="en-US" dirty="0"/>
                  <a:t>SoftMax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/>
                  <a:t> normalized conditional probabilities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D098DA-A261-4083-802B-A91BD2821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86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7B74-F37D-40AD-BD2A-D3FDB119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6B41C-732C-4DED-8398-A1D8C4141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 the update rules are (reminder: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=1 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=1 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)) 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6B41C-732C-4DED-8398-A1D8C4141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17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FF9A-E029-7D46-8F76-F1453094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Backpropogation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CD98B-EC66-EC4D-BCE9-322033999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 of gradient descent was to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dirty="0"/>
                  <a:t> (derivative of the cost with respect to the weight).</a:t>
                </a:r>
              </a:p>
              <a:p>
                <a:pPr lvl="1"/>
                <a:r>
                  <a:rPr lang="en-US" dirty="0"/>
                  <a:t>Import considerations – loss function, model structure, activation functions, outcome</a:t>
                </a:r>
              </a:p>
              <a:p>
                <a:endParaRPr lang="en-US" dirty="0"/>
              </a:p>
              <a:p>
                <a:r>
                  <a:rPr lang="en-US" dirty="0" err="1"/>
                  <a:t>Backpropogation</a:t>
                </a:r>
                <a:r>
                  <a:rPr lang="en-US" dirty="0"/>
                  <a:t> is an algorithm for calculating derivatives in neural networks and other graphical models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CD98B-EC66-EC4D-BCE9-322033999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34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414A-B870-3541-8275-6035F114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 Review: 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A7FC7-87CA-5B48-A6E0-1ADF5F22C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A7FC7-87CA-5B48-A6E0-1ADF5F22C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61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414A-B870-3541-8275-6035F114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 Review: 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A7FC7-87CA-5B48-A6E0-1ADF5F22C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1317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instance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A7FC7-87CA-5B48-A6E0-1ADF5F22C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13174" cy="4351338"/>
              </a:xfrm>
              <a:blipFill>
                <a:blip r:embed="rId2"/>
                <a:stretch>
                  <a:fillRect l="-189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AF83FCA-20AD-524A-AFCF-91AECA1DCE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8861" y="1825625"/>
                <a:ext cx="601317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AF83FCA-20AD-524A-AFCF-91AECA1DC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61" y="1825625"/>
                <a:ext cx="6013174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21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6A25-7EBC-6044-B66F-6E0FA07A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Simple 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7225C-B672-324B-8CAF-FD0612C5F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Single input x</a:t>
                </a:r>
              </a:p>
              <a:p>
                <a:r>
                  <a:rPr lang="en-US" dirty="0"/>
                  <a:t>One hidden layer with one neurons</a:t>
                </a:r>
              </a:p>
              <a:p>
                <a:r>
                  <a:rPr lang="en-US" dirty="0"/>
                  <a:t>One output y</a:t>
                </a:r>
              </a:p>
              <a:p>
                <a:r>
                  <a:rPr lang="en-US" dirty="0"/>
                  <a:t>Sigmoid activation functions used at all neurons</a:t>
                </a:r>
              </a:p>
              <a:p>
                <a:r>
                  <a:rPr lang="en-US" dirty="0"/>
                  <a:t>Reminder: We want to learn optimal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7225C-B672-324B-8CAF-FD0612C5F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A60DB09-4967-2849-8771-949D71453C52}"/>
              </a:ext>
            </a:extLst>
          </p:cNvPr>
          <p:cNvGrpSpPr/>
          <p:nvPr/>
        </p:nvGrpSpPr>
        <p:grpSpPr>
          <a:xfrm>
            <a:off x="2610679" y="5128593"/>
            <a:ext cx="6718852" cy="821634"/>
            <a:chOff x="2623931" y="4492489"/>
            <a:chExt cx="6718852" cy="8216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E1A5086-BD5B-FD45-8C10-C2945A7F295A}"/>
                </a:ext>
              </a:extLst>
            </p:cNvPr>
            <p:cNvSpPr/>
            <p:nvPr/>
          </p:nvSpPr>
          <p:spPr>
            <a:xfrm>
              <a:off x="2623931" y="4518992"/>
              <a:ext cx="795131" cy="795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E5379BA-37E3-7443-82E1-92BD16364407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>
              <a:off x="3419062" y="4916558"/>
              <a:ext cx="216672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2AB3B4-25AD-EF43-AA10-366BA42FCBCE}"/>
                </a:ext>
              </a:extLst>
            </p:cNvPr>
            <p:cNvSpPr/>
            <p:nvPr/>
          </p:nvSpPr>
          <p:spPr>
            <a:xfrm>
              <a:off x="5585791" y="4518992"/>
              <a:ext cx="795131" cy="795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56222C3-C533-C947-BB6C-F546028E2FDB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6380922" y="4916558"/>
              <a:ext cx="21667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4F3076B-3B66-1D4A-92FC-A0EEBB113096}"/>
                    </a:ext>
                  </a:extLst>
                </p:cNvPr>
                <p:cNvSpPr/>
                <p:nvPr/>
              </p:nvSpPr>
              <p:spPr>
                <a:xfrm>
                  <a:off x="8547652" y="4518992"/>
                  <a:ext cx="795131" cy="7951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4F3076B-3B66-1D4A-92FC-A0EEBB113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652" y="4518992"/>
                  <a:ext cx="795131" cy="7951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63E461-C0E5-4448-8B43-F9CBD4EFBEB2}"/>
                    </a:ext>
                  </a:extLst>
                </p:cNvPr>
                <p:cNvSpPr txBox="1"/>
                <p:nvPr/>
              </p:nvSpPr>
              <p:spPr>
                <a:xfrm>
                  <a:off x="4266001" y="4518992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63E461-C0E5-4448-8B43-F9CBD4EFBE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001" y="4518992"/>
                  <a:ext cx="3171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692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102A65A-7654-4847-B4B4-B7FB75953851}"/>
                    </a:ext>
                  </a:extLst>
                </p:cNvPr>
                <p:cNvSpPr txBox="1"/>
                <p:nvPr/>
              </p:nvSpPr>
              <p:spPr>
                <a:xfrm>
                  <a:off x="7225005" y="4492489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102A65A-7654-4847-B4B4-B7FB75953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5005" y="4492489"/>
                  <a:ext cx="32246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692" r="-384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804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6A25-7EBC-6044-B66F-6E0FA07A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Simple 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7225C-B672-324B-8CAF-FD0612C5F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Input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Linear Hidden: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Hidden Sigmoid: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Output Linear: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Output Sigmoid: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7225C-B672-324B-8CAF-FD0612C5F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A60DB09-4967-2849-8771-949D71453C52}"/>
              </a:ext>
            </a:extLst>
          </p:cNvPr>
          <p:cNvGrpSpPr/>
          <p:nvPr/>
        </p:nvGrpSpPr>
        <p:grpSpPr>
          <a:xfrm>
            <a:off x="2610679" y="5128593"/>
            <a:ext cx="6718852" cy="821634"/>
            <a:chOff x="2623931" y="4492489"/>
            <a:chExt cx="6718852" cy="8216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E1A5086-BD5B-FD45-8C10-C2945A7F295A}"/>
                </a:ext>
              </a:extLst>
            </p:cNvPr>
            <p:cNvSpPr/>
            <p:nvPr/>
          </p:nvSpPr>
          <p:spPr>
            <a:xfrm>
              <a:off x="2623931" y="4518992"/>
              <a:ext cx="795131" cy="795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E5379BA-37E3-7443-82E1-92BD16364407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>
              <a:off x="3419062" y="4916558"/>
              <a:ext cx="216672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2AB3B4-25AD-EF43-AA10-366BA42FCBCE}"/>
                </a:ext>
              </a:extLst>
            </p:cNvPr>
            <p:cNvSpPr/>
            <p:nvPr/>
          </p:nvSpPr>
          <p:spPr>
            <a:xfrm>
              <a:off x="5585791" y="4518992"/>
              <a:ext cx="795131" cy="7951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56222C3-C533-C947-BB6C-F546028E2FDB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6380922" y="4916558"/>
              <a:ext cx="216673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4F3076B-3B66-1D4A-92FC-A0EEBB113096}"/>
                    </a:ext>
                  </a:extLst>
                </p:cNvPr>
                <p:cNvSpPr/>
                <p:nvPr/>
              </p:nvSpPr>
              <p:spPr>
                <a:xfrm>
                  <a:off x="8547652" y="4518992"/>
                  <a:ext cx="795131" cy="79513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4F3076B-3B66-1D4A-92FC-A0EEBB113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652" y="4518992"/>
                  <a:ext cx="795131" cy="7951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63E461-C0E5-4448-8B43-F9CBD4EFBEB2}"/>
                    </a:ext>
                  </a:extLst>
                </p:cNvPr>
                <p:cNvSpPr txBox="1"/>
                <p:nvPr/>
              </p:nvSpPr>
              <p:spPr>
                <a:xfrm>
                  <a:off x="4266001" y="4518992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63E461-C0E5-4448-8B43-F9CBD4EFBE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001" y="4518992"/>
                  <a:ext cx="3171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692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102A65A-7654-4847-B4B4-B7FB75953851}"/>
                    </a:ext>
                  </a:extLst>
                </p:cNvPr>
                <p:cNvSpPr txBox="1"/>
                <p:nvPr/>
              </p:nvSpPr>
              <p:spPr>
                <a:xfrm>
                  <a:off x="7225005" y="4492489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102A65A-7654-4847-B4B4-B7FB75953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5005" y="4492489"/>
                  <a:ext cx="32246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692" r="-384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732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6A25-7EBC-6044-B66F-6E0FA07A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Simple 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7225C-B672-324B-8CAF-FD0612C5F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Input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Linear Hidden: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Hidden Sigmoid: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Output Linear: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Output Sigmoid: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Loss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7225C-B672-324B-8CAF-FD0612C5F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38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1213</Words>
  <Application>Microsoft Macintosh PowerPoint</Application>
  <PresentationFormat>Widescreen</PresentationFormat>
  <Paragraphs>261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Fitting Neural Networks 2</vt:lpstr>
      <vt:lpstr>Review: Stochastic Gradient Descent Algorithm</vt:lpstr>
      <vt:lpstr>Review: Logistic Regression</vt:lpstr>
      <vt:lpstr>Backpropogation</vt:lpstr>
      <vt:lpstr>Calculus Review: Chain Rule</vt:lpstr>
      <vt:lpstr>Calculus Review: Chain Rule</vt:lpstr>
      <vt:lpstr>Consider a Simple Neural Network</vt:lpstr>
      <vt:lpstr>Consider a Simple Neural Network</vt:lpstr>
      <vt:lpstr>Consider a Simple Neural Network</vt:lpstr>
      <vt:lpstr>Backpropogation</vt:lpstr>
      <vt:lpstr>Backpropogation Continued</vt:lpstr>
      <vt:lpstr>For larger networks</vt:lpstr>
      <vt:lpstr>Computational Graphs</vt:lpstr>
      <vt:lpstr>Computational Graphs</vt:lpstr>
      <vt:lpstr>Computational Graphs</vt:lpstr>
      <vt:lpstr>Computational Graphs</vt:lpstr>
      <vt:lpstr>Computational Graphs – Multiple Machines</vt:lpstr>
      <vt:lpstr>Computational Graph – Complicated Models</vt:lpstr>
      <vt:lpstr>Technical Implementations of Backpropogation</vt:lpstr>
      <vt:lpstr>Stochastic Gradient Descent with Momentum</vt:lpstr>
      <vt:lpstr>Stochastic Gradient Descent with Momentum</vt:lpstr>
      <vt:lpstr>Adagrad</vt:lpstr>
      <vt:lpstr>Adagrad</vt:lpstr>
      <vt:lpstr>Adadelta</vt:lpstr>
      <vt:lpstr>Adadelta</vt:lpstr>
      <vt:lpstr>Other approaches</vt:lpstr>
      <vt:lpstr>Which method to choose?</vt:lpstr>
      <vt:lpstr>Activation Functions</vt:lpstr>
      <vt:lpstr>SoftMax Activation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Neural Networks 2</dc:title>
  <dc:creator>Microsoft Office User</dc:creator>
  <cp:lastModifiedBy>Andrew Plassard</cp:lastModifiedBy>
  <cp:revision>26</cp:revision>
  <dcterms:created xsi:type="dcterms:W3CDTF">2019-09-08T23:43:14Z</dcterms:created>
  <dcterms:modified xsi:type="dcterms:W3CDTF">2019-09-10T21:49:39Z</dcterms:modified>
</cp:coreProperties>
</file>