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6" r:id="rId14"/>
    <p:sldId id="271" r:id="rId15"/>
    <p:sldId id="26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2" autoAdjust="0"/>
    <p:restoredTop sz="78036"/>
  </p:normalViewPr>
  <p:slideViewPr>
    <p:cSldViewPr snapToGrid="0">
      <p:cViewPr varScale="1">
        <p:scale>
          <a:sx n="73" d="100"/>
          <a:sy n="73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52B7F-EE37-4280-B8B1-A8B9CA89696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D1EF9-2FA4-4076-A554-B065C0655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 L can be any number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D1EF9-2FA4-4076-A554-B065C0655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7294-3571-455E-8008-56D188916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C0C99-02B9-418C-8FAB-7B108F7B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5233-BFC2-494E-B709-844C30CC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B775-FCD4-43A2-AF32-98D77DF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FCAC-F990-4271-A881-4BA3C7E1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A845-D2F8-448D-8BE0-0B1FA88C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592E5-8FCB-4EF5-8866-2278883A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3BC6-055F-4C4E-9B68-2D81F161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0382-FDF5-48E7-90BA-704DA60E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CCA1-F72E-4067-9A03-0FBC43E3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133A5-A754-4A91-BC0D-8F692EAD8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E143E-3EA8-46F4-BF5F-E6A17E3C5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35A0-D970-4701-83F6-8E19BBBB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3A4D-C51D-4B6D-B857-1246D67A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072C-ED4D-4581-9BFC-457EF9E7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4C5-682B-4C82-89F5-10A2F1B0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7D5F-78E5-44D3-9E07-1BF1F224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4AF1-38E4-40EE-99BF-758A7F69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771D-0F69-4174-B273-C81F9A09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7697-974F-4E6F-85AE-4168CE50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0377-1A30-4CA1-91C1-5F1E36D9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703C-D056-4C66-82BA-F835DE63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143F-D3B6-4E55-9A62-6F01B47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B48-F5CD-4701-8E04-414B155C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10E2-5720-42F6-9D45-9A6BEF18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9649-ACD7-4D28-A68E-61C528B5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49E3-FAF4-41E3-A16A-A197D688D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CD1D0-296B-4B72-B096-4E7CFE6A8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F61CA-FA38-47AB-97D5-2B8E10BB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7028B-BA11-406F-9D0A-4EC32DAF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FCB7-68AE-4D48-BEA7-0FF894E1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FE01-99E5-4981-B800-98E8DBC0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54BA9-E082-4BC6-95BF-6035C469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11396-EDA9-46C1-B308-4030192C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49D27-3C46-46E0-B87B-8EB2C62F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FE748-7CEA-4342-8C66-0B6E95ED8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EA185-2F2B-475F-A03B-C4572FB3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D2D15-995C-4540-9776-06B8D6BD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F620D-31FC-4420-BFB1-28E2A656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CF55-96F3-4A8D-AC22-08E9389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A5620-9551-4138-8DD7-21A93A5D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1F406-6823-4F6E-80A5-0EE4A283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19808-3652-4407-943B-9BE854DA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DE289-2064-4CE8-A45D-FFC31EB3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49334-E33B-4B72-9339-23AB5CD7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B16C-2C75-41E9-B014-57EC5FC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250E-46CA-4D63-AF02-285789A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2724-BE30-42ED-9969-90647AB9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F9B4-8ED5-4BC5-975A-D954A083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B19A-4B7B-4EF7-A636-CF702995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3A4D-0ECC-4A0C-BCB1-BF859AD5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D512-03DA-475F-9FC9-22A26EDD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4748-17FC-4B8A-BEA1-AC9DD181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0E30B-DFF5-44D0-AD24-3918B821D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FA48A-6BD1-416B-B3B8-81494F0B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3DF3-F8FF-4CEF-82AE-4AA8A6CA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EB7D0-955E-4F7E-882B-56DC9D1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4B578-4890-433A-AA85-23F643CD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B174-A97C-49F4-AAE9-BA4E3635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5036-0D73-4775-8867-6C0D5794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7516-79CE-4CAE-9A5F-1540C204E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C57C-7383-45E5-B885-275CC01A080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C1F7-36BE-4D93-9108-02052C87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382F-F9D8-4A29-8752-612DC360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30F4-F8AF-4F7C-A2A4-3FB5041E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gfycat.com/deadlydeafeningatlanticblackgoby-three-blue-one-brown-machines-learn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0766-68F7-45F8-B828-A54232F7B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Fitting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C69A-EA4F-4108-A174-EC19E7AB3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03C4-5655-824D-995F-78D76ACC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BAB8-3F31-A147-A57A-BC66FABB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US" dirty="0"/>
              <a:t>Similar to logistic regression</a:t>
            </a:r>
          </a:p>
          <a:p>
            <a:r>
              <a:rPr lang="en-US" dirty="0"/>
              <a:t>Neural network with only an output layer and no hidden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98398-1D7C-D144-B721-9E812697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03" y="1825625"/>
            <a:ext cx="6336997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98D7-2D45-437C-9B67-2A0BB030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activation functions</a:t>
            </a:r>
          </a:p>
        </p:txBody>
      </p:sp>
      <p:pic>
        <p:nvPicPr>
          <p:cNvPr id="2050" name="Picture 2" descr="perceptron node">
            <a:extLst>
              <a:ext uri="{FF2B5EF4-FFF2-40B4-BE49-F238E27FC236}">
                <a16:creationId xmlns:a16="http://schemas.microsoft.com/office/drawing/2014/main" id="{A1D4B781-56FE-4E87-BAE5-0357F2E8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6312"/>
            <a:ext cx="6005060" cy="291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neural network">
            <a:extLst>
              <a:ext uri="{FF2B5EF4-FFF2-40B4-BE49-F238E27FC236}">
                <a16:creationId xmlns:a16="http://schemas.microsoft.com/office/drawing/2014/main" id="{A3264EC1-B3A9-4EDC-B467-3ECD6538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9" y="2506311"/>
            <a:ext cx="5943578" cy="29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55A358-7BB6-45FF-AFEA-C721EAA5CCA0}"/>
              </a:ext>
            </a:extLst>
          </p:cNvPr>
          <p:cNvSpPr/>
          <p:nvPr/>
        </p:nvSpPr>
        <p:spPr>
          <a:xfrm>
            <a:off x="1784411" y="2592281"/>
            <a:ext cx="834501" cy="73684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391A73-00FC-4ABC-90EF-B5D1D229E507}"/>
              </a:ext>
            </a:extLst>
          </p:cNvPr>
          <p:cNvCxnSpPr>
            <a:cxnSpLocks/>
          </p:cNvCxnSpPr>
          <p:nvPr/>
        </p:nvCxnSpPr>
        <p:spPr>
          <a:xfrm>
            <a:off x="2618913" y="2601158"/>
            <a:ext cx="3648722" cy="115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26EBBD-384C-4092-A7A3-A8E70E407B69}"/>
              </a:ext>
            </a:extLst>
          </p:cNvPr>
          <p:cNvCxnSpPr>
            <a:cxnSpLocks/>
          </p:cNvCxnSpPr>
          <p:nvPr/>
        </p:nvCxnSpPr>
        <p:spPr>
          <a:xfrm>
            <a:off x="2618912" y="3329127"/>
            <a:ext cx="3648723" cy="209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0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2A10-3041-F541-BBC8-2072D66E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and Activation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C07AF-A042-6243-A63A-1DEDEA305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688015" cy="45048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utput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known as the bias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some non-linear function</a:t>
                </a:r>
              </a:p>
              <a:p>
                <a:pPr lvl="1"/>
                <a:r>
                  <a:rPr lang="en-US" dirty="0"/>
                  <a:t>Sigmoid</a:t>
                </a:r>
              </a:p>
              <a:p>
                <a:pPr lvl="1"/>
                <a:r>
                  <a:rPr lang="en-US" dirty="0"/>
                  <a:t>Rectified Linear</a:t>
                </a:r>
              </a:p>
              <a:p>
                <a:pPr lvl="1"/>
                <a:r>
                  <a:rPr lang="en-US" dirty="0"/>
                  <a:t>Tanh</a:t>
                </a:r>
              </a:p>
              <a:p>
                <a:pPr lvl="1"/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C07AF-A042-6243-A63A-1DEDEA305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688015" cy="4504837"/>
              </a:xfr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perceptron node">
            <a:extLst>
              <a:ext uri="{FF2B5EF4-FFF2-40B4-BE49-F238E27FC236}">
                <a16:creationId xmlns:a16="http://schemas.microsoft.com/office/drawing/2014/main" id="{5473C57E-A1E4-C24A-9CEE-A16A1E4E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45" y="2431464"/>
            <a:ext cx="4135230" cy="200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4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5D26-D4F2-4E49-81C8-0D2BE28A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of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6B7D-853A-0841-B181-C3AC9AF4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weights and biases, representing a transformation</a:t>
            </a:r>
          </a:p>
          <a:p>
            <a:r>
              <a:rPr lang="en-US" dirty="0"/>
              <a:t>Two hidden layers in this example</a:t>
            </a:r>
          </a:p>
          <a:p>
            <a:pPr lvl="1"/>
            <a:r>
              <a:rPr lang="en-US" dirty="0"/>
              <a:t>Hidden typically means not shown in any output</a:t>
            </a:r>
          </a:p>
        </p:txBody>
      </p:sp>
      <p:pic>
        <p:nvPicPr>
          <p:cNvPr id="6" name="Picture 6" descr="Image result for neural network">
            <a:extLst>
              <a:ext uri="{FF2B5EF4-FFF2-40B4-BE49-F238E27FC236}">
                <a16:creationId xmlns:a16="http://schemas.microsoft.com/office/drawing/2014/main" id="{D906A0C9-EAA1-5546-AC9E-5ABAFBA9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3330499"/>
            <a:ext cx="7191375" cy="35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3A80-1771-E042-9392-68EE9371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8D9C-E411-904A-AFDC-26E75653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  <a:p>
            <a:pPr lvl="1"/>
            <a:r>
              <a:rPr lang="en-US" dirty="0"/>
              <a:t>2 to hundreds</a:t>
            </a:r>
          </a:p>
          <a:p>
            <a:r>
              <a:rPr lang="en-US" dirty="0"/>
              <a:t>Types of activation functions</a:t>
            </a:r>
          </a:p>
          <a:p>
            <a:pPr lvl="1"/>
            <a:r>
              <a:rPr lang="en-US" dirty="0"/>
              <a:t>Sigmoid, </a:t>
            </a:r>
            <a:r>
              <a:rPr lang="en-US" dirty="0" err="1"/>
              <a:t>ReLU</a:t>
            </a:r>
            <a:r>
              <a:rPr lang="en-US" dirty="0"/>
              <a:t>, Tanh, </a:t>
            </a:r>
            <a:r>
              <a:rPr lang="en-US" dirty="0" err="1"/>
              <a:t>PReLU</a:t>
            </a:r>
            <a:r>
              <a:rPr lang="en-US" dirty="0"/>
              <a:t>, ELU,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Structure of the layers</a:t>
            </a:r>
          </a:p>
          <a:p>
            <a:pPr lvl="1"/>
            <a:r>
              <a:rPr lang="en-US" dirty="0"/>
              <a:t>Fully connected, locally connected, convolutional</a:t>
            </a:r>
          </a:p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Cross-Entropy, Mean Absolute Error, Mean Squared Error</a:t>
            </a:r>
          </a:p>
          <a:p>
            <a:endParaRPr lang="en-US" dirty="0"/>
          </a:p>
        </p:txBody>
      </p:sp>
      <p:pic>
        <p:nvPicPr>
          <p:cNvPr id="4" name="Picture 6" descr="Image result for neural network">
            <a:extLst>
              <a:ext uri="{FF2B5EF4-FFF2-40B4-BE49-F238E27FC236}">
                <a16:creationId xmlns:a16="http://schemas.microsoft.com/office/drawing/2014/main" id="{62548DBA-B920-304B-8064-C9DBE3BA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29" y="1234511"/>
            <a:ext cx="4222871" cy="20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2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677-FBA2-0E40-BC68-11D82349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AA7-38A4-6249-9BDC-606F4F3A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9508" cy="4351338"/>
          </a:xfrm>
        </p:spPr>
        <p:txBody>
          <a:bodyPr/>
          <a:lstStyle/>
          <a:p>
            <a:r>
              <a:rPr lang="en-US" dirty="0"/>
              <a:t>Inputs are entered into the network, causing the first hidden layer to activate</a:t>
            </a:r>
          </a:p>
          <a:p>
            <a:r>
              <a:rPr lang="en-US" dirty="0"/>
              <a:t>Then, the first hidden layer causes the second to activate, then the third,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Finally, the output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32D14-010C-0249-BE44-5C0413D056A1}"/>
              </a:ext>
            </a:extLst>
          </p:cNvPr>
          <p:cNvSpPr/>
          <p:nvPr/>
        </p:nvSpPr>
        <p:spPr>
          <a:xfrm>
            <a:off x="515815" y="5988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https://gfycat.com/deadlydeafeningatlanticblackgoby-three-blue-one-brown-machines-learning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EF36B-A075-464C-A05A-246BC2EC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77" y="1387119"/>
            <a:ext cx="3974122" cy="4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E9A9-1F2A-E04C-AC89-0625EA5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4046-D3DC-0D4F-AB9F-CF12F98CC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928" cy="4351338"/>
              </a:xfrm>
            </p:spPr>
            <p:txBody>
              <a:bodyPr/>
              <a:lstStyle/>
              <a:p>
                <a:r>
                  <a:rPr lang="en-US" dirty="0"/>
                  <a:t>Input is still some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where each row is one sample</a:t>
                </a:r>
              </a:p>
              <a:p>
                <a:r>
                  <a:rPr lang="en-US" dirty="0"/>
                  <a:t>Hidden layer is a matrix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units in the input layer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units in the hidden layer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Additionally,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-dimensional bias is maintained, corollary to an intercept in linear or logistic regression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4046-D3DC-0D4F-AB9F-CF12F98CC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928" cy="4351338"/>
              </a:xfrm>
              <a:blipFill>
                <a:blip r:embed="rId2"/>
                <a:stretch>
                  <a:fillRect l="-159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Image result for neural network">
            <a:extLst>
              <a:ext uri="{FF2B5EF4-FFF2-40B4-BE49-F238E27FC236}">
                <a16:creationId xmlns:a16="http://schemas.microsoft.com/office/drawing/2014/main" id="{386BBBFB-AD60-844B-B4C5-AEBC956F5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/>
        </p:blipFill>
        <p:spPr bwMode="auto">
          <a:xfrm>
            <a:off x="7207128" y="905970"/>
            <a:ext cx="4146672" cy="527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6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E9A9-1F2A-E04C-AC89-0625EA58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4046-D3DC-0D4F-AB9F-CF12F98CC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92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activation of the first hidden layer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activation of the top neuron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4046-D3DC-0D4F-AB9F-CF12F98CC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928" cy="4351338"/>
              </a:xfrm>
              <a:blipFill>
                <a:blip r:embed="rId2"/>
                <a:stretch>
                  <a:fillRect l="-1793" t="-2632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Image result for neural network">
            <a:extLst>
              <a:ext uri="{FF2B5EF4-FFF2-40B4-BE49-F238E27FC236}">
                <a16:creationId xmlns:a16="http://schemas.microsoft.com/office/drawing/2014/main" id="{386BBBFB-AD60-844B-B4C5-AEBC956F5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1"/>
          <a:stretch/>
        </p:blipFill>
        <p:spPr bwMode="auto">
          <a:xfrm>
            <a:off x="7207128" y="905970"/>
            <a:ext cx="4146672" cy="527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9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90F2-DF40-0E4C-BAF8-EA8A95C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8500-9A89-E944-BC6A-80CE2909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the chain rule to training neural networks</a:t>
            </a:r>
          </a:p>
          <a:p>
            <a:r>
              <a:rPr lang="en-US" dirty="0"/>
              <a:t>Use stochastic gradient descent to calculate the error with respect to the previous layer, sum up the changes and repeat</a:t>
            </a:r>
          </a:p>
        </p:txBody>
      </p:sp>
      <p:pic>
        <p:nvPicPr>
          <p:cNvPr id="4" name="Picture 6" descr="Image result for neural network">
            <a:extLst>
              <a:ext uri="{FF2B5EF4-FFF2-40B4-BE49-F238E27FC236}">
                <a16:creationId xmlns:a16="http://schemas.microsoft.com/office/drawing/2014/main" id="{A8841952-D66B-4D49-8E39-4C573568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98" y="3379834"/>
            <a:ext cx="6356471" cy="31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6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4662-7E48-4D1B-B191-A4B65DEB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9AACD-8035-4B6E-A641-12251909C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referred to as the “Cost Function”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single point “Loss Function”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9AACD-8035-4B6E-A641-12251909C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1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5378-73DA-4F63-AF1F-1A2A1D72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14D7C-EA51-4A6D-A5C5-632C6D60D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Repeat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plain </a:t>
                </a:r>
                <a:r>
                  <a:rPr lang="en-US" dirty="0" err="1"/>
                  <a:t>Engligh</a:t>
                </a:r>
                <a:r>
                  <a:rPr lang="en-US" dirty="0"/>
                  <a:t>: take a small step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known as the “learning rate”) in the direction that decreases the cost function the most.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14D7C-EA51-4A6D-A5C5-632C6D60D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27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926F-D8B9-429C-A222-3132A5EE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C5DC5-5814-4727-BED8-6DE0C27B7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this is an expectation, we only need to operate on “batches”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small subset of our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C5DC5-5814-4727-BED8-6DE0C27B7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9A54-D099-4959-8DF6-7FAAF7A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57420-EF3C-4717-9A3E-625139DDC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31412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linear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Allows for separation of data into two classes – 0 and 1</a:t>
                </a:r>
              </a:p>
              <a:p>
                <a:r>
                  <a:rPr lang="en-US" dirty="0"/>
                  <a:t>Logistic Regression prediction equates to the likelihood the sample is in class 1</a:t>
                </a:r>
              </a:p>
              <a:p>
                <a:pPr lvl="1"/>
                <a:r>
                  <a:rPr lang="en-US" dirty="0"/>
                  <a:t>Likelihood of class 0 is 1-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757420-EF3C-4717-9A3E-625139DDC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31412" cy="4351338"/>
              </a:xfrm>
              <a:blipFill>
                <a:blip r:embed="rId2"/>
                <a:stretch>
                  <a:fillRect l="-1702" t="-2101" r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igmoid function">
            <a:extLst>
              <a:ext uri="{FF2B5EF4-FFF2-40B4-BE49-F238E27FC236}">
                <a16:creationId xmlns:a16="http://schemas.microsoft.com/office/drawing/2014/main" id="{7967E5BB-928E-4920-B06F-1B92A0F5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12" y="2375511"/>
            <a:ext cx="5904584" cy="39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5054C2-F967-434F-BE33-31219D8C528C}"/>
                  </a:ext>
                </a:extLst>
              </p:cNvPr>
              <p:cNvSpPr txBox="1"/>
              <p:nvPr/>
            </p:nvSpPr>
            <p:spPr>
              <a:xfrm>
                <a:off x="8921002" y="6134259"/>
                <a:ext cx="1201804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5054C2-F967-434F-BE33-31219D8C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002" y="6134259"/>
                <a:ext cx="1201804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A29B-E8C3-4F1C-88C1-6B311F8F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635A8-32D3-4D45-815A-C3BB93035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45" y="1825625"/>
                <a:ext cx="1194261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635A8-32D3-4D45-815A-C3BB93035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45" y="1825625"/>
                <a:ext cx="1194261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A29B-E8C3-4F1C-88C1-6B311F8F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635A8-32D3-4D45-815A-C3BB93035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45" y="1825625"/>
                <a:ext cx="1194261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635A8-32D3-4D45-815A-C3BB93035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45" y="1825625"/>
                <a:ext cx="1194261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6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B74-F37D-40AD-BD2A-D3FDB119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6B41C-732C-4DED-8398-A1D8C4141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 the update rules are (reminder: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 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 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)) 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6B41C-732C-4DED-8398-A1D8C4141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1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D863-C026-4720-A009-91A58177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1026" name="Picture 2" descr="https://upload.wikimedia.org/wikipedia/commons/4/44/Neuron3.png">
            <a:extLst>
              <a:ext uri="{FF2B5EF4-FFF2-40B4-BE49-F238E27FC236}">
                <a16:creationId xmlns:a16="http://schemas.microsoft.com/office/drawing/2014/main" id="{CEC2C69D-638A-45AB-8A67-FC5D1852E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27" y="2714056"/>
            <a:ext cx="5350254" cy="28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ural network">
            <a:extLst>
              <a:ext uri="{FF2B5EF4-FFF2-40B4-BE49-F238E27FC236}">
                <a16:creationId xmlns:a16="http://schemas.microsoft.com/office/drawing/2014/main" id="{2FBE88A8-B7C4-4929-8DF5-1303D64E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8" y="2506311"/>
            <a:ext cx="6156871" cy="30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580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Fitting Neural Networks</vt:lpstr>
      <vt:lpstr>Cost Function</vt:lpstr>
      <vt:lpstr>Stochastic Gradient Descent Algorithm</vt:lpstr>
      <vt:lpstr>Stochastic Gradient Descent Algorithm</vt:lpstr>
      <vt:lpstr>Example: Logistic Regression</vt:lpstr>
      <vt:lpstr>Logistic Regression</vt:lpstr>
      <vt:lpstr>Logistic Regression</vt:lpstr>
      <vt:lpstr>Logistic Regression</vt:lpstr>
      <vt:lpstr>Neural Networks</vt:lpstr>
      <vt:lpstr>Perceptron</vt:lpstr>
      <vt:lpstr>Neurons and activation functions</vt:lpstr>
      <vt:lpstr>Neurons and Activation Functions</vt:lpstr>
      <vt:lpstr>Layer of a Network</vt:lpstr>
      <vt:lpstr>Neural Network Architectures</vt:lpstr>
      <vt:lpstr>Feedforward Neural Networks </vt:lpstr>
      <vt:lpstr>Feedforward Step</vt:lpstr>
      <vt:lpstr>Feedforward Step</vt:lpstr>
      <vt:lpstr>Backpropogation Algorithm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Neural Networks</dc:title>
  <dc:creator>Andrew J Plassard</dc:creator>
  <cp:lastModifiedBy>Microsoft Office User</cp:lastModifiedBy>
  <cp:revision>62</cp:revision>
  <dcterms:created xsi:type="dcterms:W3CDTF">2019-09-03T13:26:55Z</dcterms:created>
  <dcterms:modified xsi:type="dcterms:W3CDTF">2019-09-03T21:52:50Z</dcterms:modified>
</cp:coreProperties>
</file>